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AE63B-DE20-492C-A47B-9EA93B1A87EB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0BE3-FBB5-4CE6-8CAB-E65E2FD76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F9125-C96D-4836-9082-7B0F8DEB0D2F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80F92-0FC4-4163-9985-F8D81F708E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012E-5CC0-4942-9ADB-D050937B6A3F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1BBE-CC23-44C8-AA14-AB9CF45CC5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D14F-0435-47A4-BD6F-028E1B213956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E623-6C9F-455E-B46E-5697D06AD2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B3150-ACC4-4450-89A8-4492CAE246B3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BE9B6-1B47-4677-B564-7E38E0485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0164-3B2A-43E6-B334-26B4E1C59199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70EE-D08A-4A4A-A5A8-5A252E711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C2C4-D9DB-465A-8C2A-2B5B89542A9D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926ED-E905-43EF-B8C0-80A7158A5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EE307-6A95-4E5A-8DB3-E54C016CCB3A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B8B6-BD90-4927-8D7C-403ACF854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7F4FE-B144-4D87-AED1-44A7A35ED41B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77536-174D-409F-A66E-18D24E48F0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C02B7-BEF1-47C7-83BB-9AB1F5F22232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282D2-CECE-4912-BF68-1339B4A8B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D6309-5EDA-48EA-B999-EFFF89754973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12928-DE44-4D11-9D9D-222761437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847DE9-BA60-4A6B-8A58-06F6BDA8E385}" type="datetimeFigureOut">
              <a:rPr lang="zh-CN" altLang="en-US"/>
              <a:pPr>
                <a:defRPr/>
              </a:pPr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31A82D-F0BD-473A-8925-0B619A00F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9"/>
            <a:ext cx="4176712" cy="6647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Session:Dairy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Science &amp; Technology</a:t>
            </a:r>
          </a:p>
          <a:p>
            <a:pPr algn="ctr"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乳品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科学与技术分会场</a:t>
            </a:r>
            <a:endParaRPr lang="en-US" altLang="zh-CN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Baihe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百合厅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Sponsors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85984" y="5072074"/>
            <a:ext cx="5715040" cy="831910"/>
            <a:chOff x="2214546" y="5426092"/>
            <a:chExt cx="5715040" cy="831910"/>
          </a:xfrm>
        </p:grpSpPr>
        <p:pic>
          <p:nvPicPr>
            <p:cNvPr id="13314" name="图片 3" descr="D:\我的文档\桌面\光明乳业log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546" y="5426092"/>
              <a:ext cx="107950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3357586" y="5429264"/>
              <a:ext cx="457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Bright Dairy &amp; Food Co. , Ltd.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光明乳业股份有限公司</a:t>
              </a:r>
              <a:endParaRPr lang="zh-CN" altLang="en-US" sz="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57554" y="5857892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State Key Laboratory of Dairy Biotechnology </a:t>
              </a:r>
              <a:endParaRPr lang="zh-CN" altLang="en-US" sz="800" dirty="0" smtClean="0"/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乳业生物技术国家重点实验室</a:t>
              </a:r>
              <a:endParaRPr lang="zh-CN" altLang="en-US" sz="800" dirty="0"/>
            </a:p>
          </p:txBody>
        </p:sp>
        <p:pic>
          <p:nvPicPr>
            <p:cNvPr id="6" name="Picture 30" descr="乳业生物技术国家重点实验室"/>
            <p:cNvPicPr>
              <a:picLocks noChangeAspect="1" noChangeArrowheads="1"/>
            </p:cNvPicPr>
            <p:nvPr/>
          </p:nvPicPr>
          <p:blipFill>
            <a:blip r:embed="rId3"/>
            <a:srcRect r="11182"/>
            <a:stretch>
              <a:fillRect/>
            </a:stretch>
          </p:blipFill>
          <p:spPr bwMode="auto">
            <a:xfrm>
              <a:off x="2500298" y="5929313"/>
              <a:ext cx="649288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2786050" y="6024526"/>
            <a:ext cx="4643470" cy="404870"/>
            <a:chOff x="2500298" y="5172030"/>
            <a:chExt cx="4643470" cy="404870"/>
          </a:xfrm>
        </p:grpSpPr>
        <p:sp>
          <p:nvSpPr>
            <p:cNvPr id="12" name="矩形 11"/>
            <p:cNvSpPr/>
            <p:nvPr/>
          </p:nvSpPr>
          <p:spPr>
            <a:xfrm>
              <a:off x="3143240" y="5172030"/>
              <a:ext cx="40005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3" name="Picture 33" descr="食品LOGO副本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61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Probiotics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Gut Health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益生菌与肠道健康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Baihe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百合厅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0298" y="5643578"/>
            <a:ext cx="4714908" cy="400110"/>
            <a:chOff x="2357422" y="4802699"/>
            <a:chExt cx="4714908" cy="400110"/>
          </a:xfrm>
        </p:grpSpPr>
        <p:sp>
          <p:nvSpPr>
            <p:cNvPr id="9" name="矩形 8"/>
            <p:cNvSpPr/>
            <p:nvPr/>
          </p:nvSpPr>
          <p:spPr>
            <a:xfrm>
              <a:off x="2822302" y="4802699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DuPont Nutrition and Health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杜邦营养与健康</a:t>
              </a:r>
              <a:endParaRPr lang="zh-CN" altLang="en-US" sz="800" dirty="0"/>
            </a:p>
          </p:txBody>
        </p:sp>
        <p:pic>
          <p:nvPicPr>
            <p:cNvPr id="6" name="Picture 23" descr="DuPontredovalonl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4905387"/>
              <a:ext cx="431800" cy="166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2500298" y="6095964"/>
            <a:ext cx="4643470" cy="404870"/>
            <a:chOff x="2500298" y="5172030"/>
            <a:chExt cx="4643470" cy="404870"/>
          </a:xfrm>
        </p:grpSpPr>
        <p:sp>
          <p:nvSpPr>
            <p:cNvPr id="14" name="矩形 13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5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03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Food Processing &amp; Engineering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食品加工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Ruyi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如意厅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1736" y="5172030"/>
            <a:ext cx="4643470" cy="400110"/>
            <a:chOff x="2571736" y="4802699"/>
            <a:chExt cx="4643470" cy="400110"/>
          </a:xfrm>
        </p:grpSpPr>
        <p:sp>
          <p:nvSpPr>
            <p:cNvPr id="9" name="矩形 8"/>
            <p:cNvSpPr/>
            <p:nvPr/>
          </p:nvSpPr>
          <p:spPr>
            <a:xfrm>
              <a:off x="2965178" y="4802699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Shanghai Precise Packaging Co., Ltd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上海普丽盛包装股份有限公司</a:t>
              </a:r>
              <a:endParaRPr lang="zh-CN" altLang="en-US" sz="800" dirty="0"/>
            </a:p>
          </p:txBody>
        </p:sp>
        <p:pic>
          <p:nvPicPr>
            <p:cNvPr id="7" name="Picture 25" descr="上海普利盛包装股份有限公司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4857760"/>
              <a:ext cx="360362" cy="220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组合 11"/>
          <p:cNvGrpSpPr/>
          <p:nvPr/>
        </p:nvGrpSpPr>
        <p:grpSpPr>
          <a:xfrm>
            <a:off x="2571736" y="5595898"/>
            <a:ext cx="4643470" cy="404870"/>
            <a:chOff x="2500298" y="5172030"/>
            <a:chExt cx="4643470" cy="404870"/>
          </a:xfrm>
        </p:grpSpPr>
        <p:sp>
          <p:nvSpPr>
            <p:cNvPr id="13" name="矩形 12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4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Food Hydrocolloid 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食品胶体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Shuixiu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水秀厅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0298" y="5381584"/>
            <a:ext cx="460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The Key Laboratory of Food Colloids and </a:t>
            </a:r>
            <a:r>
              <a:rPr lang="en-US" altLang="zh-CN" sz="800" dirty="0" err="1" smtClean="0">
                <a:latin typeface="Times New Roman" pitchFamily="18" charset="0"/>
                <a:cs typeface="Times New Roman" pitchFamily="18" charset="0"/>
              </a:rPr>
              <a:t>Biotechnology,Ministry</a:t>
            </a: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 of Education</a:t>
            </a:r>
          </a:p>
          <a:p>
            <a:r>
              <a:rPr lang="zh-CN" altLang="en-US" sz="800" dirty="0" smtClean="0">
                <a:latin typeface="Times New Roman" pitchFamily="18" charset="0"/>
                <a:cs typeface="Times New Roman" pitchFamily="18" charset="0"/>
              </a:rPr>
              <a:t>食品胶体与生物技术教育部重点实验室</a:t>
            </a:r>
            <a:endParaRPr lang="zh-CN" altLang="en-US" sz="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71670" y="5738774"/>
            <a:ext cx="4643470" cy="404870"/>
            <a:chOff x="2500298" y="5172030"/>
            <a:chExt cx="4643470" cy="404870"/>
          </a:xfrm>
        </p:grpSpPr>
        <p:sp>
          <p:nvSpPr>
            <p:cNvPr id="8" name="矩形 7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0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Session: Professor Zhang Wang Memorial Symposium 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纪念王璋教授研讨会 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Lihu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蠡湖厅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 </a:t>
            </a:r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28860" y="5643578"/>
            <a:ext cx="4643470" cy="404870"/>
            <a:chOff x="2500298" y="5172030"/>
            <a:chExt cx="4643470" cy="404870"/>
          </a:xfrm>
        </p:grpSpPr>
        <p:sp>
          <p:nvSpPr>
            <p:cNvPr id="7" name="矩形 6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8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509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Food Biotechnology 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食品生物技术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Lihu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蠡湖厅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5348129"/>
            <a:ext cx="4892970" cy="438325"/>
            <a:chOff x="2214546" y="4786322"/>
            <a:chExt cx="4892970" cy="438325"/>
          </a:xfrm>
        </p:grpSpPr>
        <p:sp>
          <p:nvSpPr>
            <p:cNvPr id="9" name="矩形 8"/>
            <p:cNvSpPr/>
            <p:nvPr/>
          </p:nvSpPr>
          <p:spPr>
            <a:xfrm>
              <a:off x="2500298" y="4786322"/>
              <a:ext cx="4607218" cy="438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National Engineering Laboratory for Cereal Fermentation Technology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latin typeface="Times New Roman" pitchFamily="18" charset="0"/>
                  <a:cs typeface="Times New Roman" pitchFamily="18" charset="0"/>
                </a:rPr>
                <a:t>粮食发酵工艺与技术国家工程实验室</a:t>
              </a:r>
            </a:p>
          </p:txBody>
        </p:sp>
        <p:pic>
          <p:nvPicPr>
            <p:cNvPr id="4" name="Picture 31" descr="国家工程实验室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46" y="4857760"/>
              <a:ext cx="271463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2285984" y="5810212"/>
            <a:ext cx="4643470" cy="404870"/>
            <a:chOff x="2500298" y="5172030"/>
            <a:chExt cx="4643470" cy="404870"/>
          </a:xfrm>
        </p:grpSpPr>
        <p:sp>
          <p:nvSpPr>
            <p:cNvPr id="11" name="矩形 10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2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Scientific Writing and Publication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学术论文写作与发表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Shuixiu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水秀厅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0864" y="5572140"/>
            <a:ext cx="425002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FF0000"/>
                </a:solidFill>
              </a:rPr>
              <a:t>Food Bioscience </a:t>
            </a:r>
          </a:p>
          <a:p>
            <a:pPr>
              <a:spcBef>
                <a:spcPct val="50000"/>
              </a:spcBef>
            </a:pPr>
            <a:r>
              <a:rPr lang="zh-CN" altLang="en-US" sz="800" dirty="0" smtClean="0">
                <a:solidFill>
                  <a:srgbClr val="FF0000"/>
                </a:solidFill>
              </a:rPr>
              <a:t>食品生物科学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357422" y="5953088"/>
            <a:ext cx="4643470" cy="404870"/>
            <a:chOff x="2500298" y="5172030"/>
            <a:chExt cx="4643470" cy="404870"/>
          </a:xfrm>
        </p:grpSpPr>
        <p:sp>
          <p:nvSpPr>
            <p:cNvPr id="14" name="矩形 13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5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324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Young Scientist Forum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青年科学家论坛场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Ruyi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如意厅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7988" y="5324789"/>
            <a:ext cx="4607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Young Teachers Association ,School of Food Science and Technology, </a:t>
            </a:r>
            <a:r>
              <a:rPr lang="en-US" altLang="zh-CN" sz="800" dirty="0" err="1" smtClean="0">
                <a:latin typeface="Times New Roman" pitchFamily="18" charset="0"/>
                <a:cs typeface="Times New Roman" pitchFamily="18" charset="0"/>
              </a:rPr>
              <a:t>Jiangnan</a:t>
            </a:r>
            <a:r>
              <a:rPr lang="en-US" altLang="zh-CN" sz="800" dirty="0" smtClean="0">
                <a:latin typeface="Times New Roman" pitchFamily="18" charset="0"/>
                <a:cs typeface="Times New Roman" pitchFamily="18" charset="0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latin typeface="Times New Roman" pitchFamily="18" charset="0"/>
                <a:cs typeface="Times New Roman" pitchFamily="18" charset="0"/>
              </a:rPr>
              <a:t>食品学院青年教师协会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14546" y="5738774"/>
            <a:ext cx="4643470" cy="404870"/>
            <a:chOff x="2500298" y="5172030"/>
            <a:chExt cx="4643470" cy="404870"/>
          </a:xfrm>
        </p:grpSpPr>
        <p:sp>
          <p:nvSpPr>
            <p:cNvPr id="8" name="矩形 7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0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Graduate Student Forum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研究生论坛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31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Lily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百合厅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</a:t>
            </a:r>
          </a:p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7988" y="5324789"/>
            <a:ext cx="4607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Postgraduate Association ,School of Food Science and Technology, </a:t>
            </a:r>
            <a:r>
              <a:rPr lang="en-US" altLang="zh-CN" sz="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Jiangnan</a:t>
            </a:r>
            <a:r>
              <a:rPr lang="en-US" altLang="zh-CN" sz="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食品学院研究生会（全称待定）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14546" y="5786454"/>
            <a:ext cx="4643470" cy="404870"/>
            <a:chOff x="2500298" y="5172030"/>
            <a:chExt cx="4643470" cy="404870"/>
          </a:xfrm>
        </p:grpSpPr>
        <p:sp>
          <p:nvSpPr>
            <p:cNvPr id="9" name="矩形 8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0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17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 Food Nanotechnology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食品纳米技术 分会场 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Shuixiu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水秀厅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Sponsors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 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0298" y="5084215"/>
            <a:ext cx="4643470" cy="416487"/>
            <a:chOff x="2500298" y="4714884"/>
            <a:chExt cx="4643470" cy="416487"/>
          </a:xfrm>
        </p:grpSpPr>
        <p:sp>
          <p:nvSpPr>
            <p:cNvPr id="12" name="矩形 11"/>
            <p:cNvSpPr/>
            <p:nvPr/>
          </p:nvSpPr>
          <p:spPr>
            <a:xfrm>
              <a:off x="2893740" y="4731261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Food Safety &amp; Nutrition Co-Innovation Center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食品安全与营养协同创新中心</a:t>
              </a:r>
              <a:endParaRPr lang="en-US" altLang="zh-CN" sz="800" dirty="0" smtClean="0"/>
            </a:p>
          </p:txBody>
        </p:sp>
        <p:pic>
          <p:nvPicPr>
            <p:cNvPr id="6" name="Picture 32" descr="国家功能食品技术研究中心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4714884"/>
              <a:ext cx="366713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2500298" y="5524460"/>
            <a:ext cx="4643470" cy="404870"/>
            <a:chOff x="2500298" y="5172030"/>
            <a:chExt cx="4643470" cy="404870"/>
          </a:xfrm>
        </p:grpSpPr>
        <p:sp>
          <p:nvSpPr>
            <p:cNvPr id="10" name="矩形 9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3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 Food &amp; Human Nutrition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食品与人类健康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Liangxi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梁溪厅</a:t>
            </a: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 </a:t>
            </a:r>
          </a:p>
        </p:txBody>
      </p:sp>
      <p:sp>
        <p:nvSpPr>
          <p:cNvPr id="12" name="矩形 11"/>
          <p:cNvSpPr/>
          <p:nvPr/>
        </p:nvSpPr>
        <p:spPr>
          <a:xfrm>
            <a:off x="2893740" y="5017013"/>
            <a:ext cx="425002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National Engineering Research Center of Functional Foods</a:t>
            </a:r>
            <a:endParaRPr lang="zh-CN" altLang="en-US" sz="800" dirty="0" smtClean="0"/>
          </a:p>
          <a:p>
            <a:pPr>
              <a:lnSpc>
                <a:spcPct val="150000"/>
              </a:lnSpc>
            </a:pPr>
            <a:r>
              <a:rPr lang="zh-CN" altLang="en-US" sz="800" dirty="0" smtClean="0"/>
              <a:t>国家功能食品工程技术</a:t>
            </a:r>
            <a:r>
              <a:rPr lang="zh-CN" altLang="en-US" sz="800" dirty="0" smtClean="0"/>
              <a:t>研究中心</a:t>
            </a:r>
            <a:endParaRPr lang="en-US" altLang="zh-CN" sz="800" dirty="0" smtClean="0"/>
          </a:p>
        </p:txBody>
      </p:sp>
      <p:pic>
        <p:nvPicPr>
          <p:cNvPr id="10" name="Picture 33" descr="食品LOGO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067314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893740" y="5453022"/>
            <a:ext cx="425002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School of Food Science &amp; Technology </a:t>
            </a:r>
            <a:r>
              <a:rPr lang="zh-CN" altLang="en-US" sz="800" dirty="0" smtClean="0"/>
              <a:t>，</a:t>
            </a:r>
            <a:r>
              <a:rPr lang="en-US" altLang="zh-CN" sz="800" dirty="0" err="1" smtClean="0"/>
              <a:t>Jiangnan</a:t>
            </a:r>
            <a:r>
              <a:rPr lang="en-US" altLang="zh-CN" sz="800" dirty="0" smtClean="0"/>
              <a:t> University</a:t>
            </a:r>
          </a:p>
          <a:p>
            <a:pPr>
              <a:spcBef>
                <a:spcPct val="50000"/>
              </a:spcBef>
            </a:pPr>
            <a:r>
              <a:rPr lang="zh-CN" altLang="en-US" sz="800" dirty="0" smtClean="0"/>
              <a:t>江南大学食品学院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294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 Seafood Science &amp; Technology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水产品科学与技术 分会场</a:t>
            </a: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Ruyi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如意厅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71736" y="5386344"/>
            <a:ext cx="4572032" cy="400110"/>
            <a:chOff x="2571736" y="5017013"/>
            <a:chExt cx="4572032" cy="400110"/>
          </a:xfrm>
        </p:grpSpPr>
        <p:sp>
          <p:nvSpPr>
            <p:cNvPr id="12" name="矩形 11"/>
            <p:cNvSpPr/>
            <p:nvPr/>
          </p:nvSpPr>
          <p:spPr>
            <a:xfrm>
              <a:off x="2893740" y="5017013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Fujian </a:t>
              </a:r>
              <a:r>
                <a:rPr lang="en-US" altLang="zh-CN" sz="800" dirty="0" err="1" smtClean="0"/>
                <a:t>Anjoy</a:t>
              </a:r>
              <a:r>
                <a:rPr lang="en-US" altLang="zh-CN" sz="800" dirty="0" smtClean="0"/>
                <a:t> Foods </a:t>
              </a:r>
              <a:r>
                <a:rPr lang="en-US" altLang="zh-CN" sz="800" dirty="0" err="1" smtClean="0"/>
                <a:t>Co.,Ltd</a:t>
              </a:r>
              <a:r>
                <a:rPr lang="en-US" altLang="zh-CN" sz="800" dirty="0" smtClean="0"/>
                <a:t> .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福建安井食品股份有限公司</a:t>
              </a:r>
            </a:p>
          </p:txBody>
        </p:sp>
        <p:pic>
          <p:nvPicPr>
            <p:cNvPr id="6" name="Picture 24" descr="安井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5143512"/>
              <a:ext cx="360362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2500298" y="5786454"/>
            <a:ext cx="4643470" cy="404870"/>
            <a:chOff x="2500298" y="5172030"/>
            <a:chExt cx="4643470" cy="404870"/>
          </a:xfrm>
        </p:grpSpPr>
        <p:sp>
          <p:nvSpPr>
            <p:cNvPr id="13" name="矩形 12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4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70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Foodomics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食品组学 分会场</a:t>
            </a: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morning,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上午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Lihu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蠡湖厅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11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298" y="5422918"/>
            <a:ext cx="4643470" cy="506412"/>
            <a:chOff x="2500298" y="5072074"/>
            <a:chExt cx="4643470" cy="506412"/>
          </a:xfrm>
        </p:grpSpPr>
        <p:sp>
          <p:nvSpPr>
            <p:cNvPr id="12" name="矩形 11"/>
            <p:cNvSpPr/>
            <p:nvPr/>
          </p:nvSpPr>
          <p:spPr>
            <a:xfrm>
              <a:off x="2893740" y="5143512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State Key Laboratory of Food Science and Technology</a:t>
              </a:r>
              <a:endParaRPr lang="zh-CN" altLang="en-US" sz="800" dirty="0" smtClean="0"/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食品科学与技术国家重点实验室</a:t>
              </a:r>
              <a:endParaRPr lang="zh-CN" altLang="en-US" sz="800" dirty="0"/>
            </a:p>
          </p:txBody>
        </p:sp>
        <p:pic>
          <p:nvPicPr>
            <p:cNvPr id="7" name="Picture 34" descr="食品科学与技术国家重点实验室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072074"/>
              <a:ext cx="377825" cy="50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2500298" y="5929330"/>
            <a:ext cx="4643470" cy="404870"/>
            <a:chOff x="2500298" y="5172030"/>
            <a:chExt cx="4643470" cy="404870"/>
          </a:xfrm>
        </p:grpSpPr>
        <p:sp>
          <p:nvSpPr>
            <p:cNvPr id="13" name="矩形 12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4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263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Food Science Education  Symposium 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国际食品高等教育发展论坛</a:t>
            </a: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Shuixiu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水秀厅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2357422" y="5143512"/>
            <a:ext cx="4714908" cy="769441"/>
            <a:chOff x="2143108" y="3357562"/>
            <a:chExt cx="5072098" cy="769441"/>
          </a:xfrm>
        </p:grpSpPr>
        <p:pic>
          <p:nvPicPr>
            <p:cNvPr id="8" name="Picture 20" descr="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3429000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2643206" y="3357562"/>
              <a:ext cx="4572000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COFCO Nutrition </a:t>
              </a:r>
              <a:r>
                <a:rPr lang="zh-CN" altLang="en-US" sz="800" dirty="0" smtClean="0"/>
                <a:t>＆ </a:t>
              </a:r>
              <a:r>
                <a:rPr lang="en-US" altLang="zh-CN" sz="800" dirty="0" smtClean="0"/>
                <a:t>Health  Research Institute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中粮营养健康研究院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800" dirty="0" smtClean="0">
                  <a:solidFill>
                    <a:srgbClr val="FF0000"/>
                  </a:solidFill>
                </a:rPr>
                <a:t>COFCO Biochemical </a:t>
              </a:r>
              <a:r>
                <a:rPr lang="en-US" altLang="zh-CN" sz="800" dirty="0" err="1" smtClean="0">
                  <a:solidFill>
                    <a:srgbClr val="FF0000"/>
                  </a:solidFill>
                </a:rPr>
                <a:t>Co.,Ltd</a:t>
              </a:r>
              <a:endParaRPr lang="en-US" altLang="zh-CN" sz="800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>
                  <a:solidFill>
                    <a:srgbClr val="FF0000"/>
                  </a:solidFill>
                </a:rPr>
                <a:t>中粮生物化学股份有限公司</a:t>
              </a:r>
              <a:endParaRPr lang="zh-CN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8860" y="5881650"/>
            <a:ext cx="4643470" cy="404870"/>
            <a:chOff x="2500298" y="5172030"/>
            <a:chExt cx="4643470" cy="404870"/>
          </a:xfrm>
        </p:grpSpPr>
        <p:sp>
          <p:nvSpPr>
            <p:cNvPr id="12" name="矩形 11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3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Session: Food Proteins and Peptides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食品蛋白与多肽 分会场</a:t>
            </a: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Baihe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百合厅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Sponsors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 </a:t>
            </a:r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28860" y="5243468"/>
            <a:ext cx="4714908" cy="954107"/>
            <a:chOff x="2428860" y="5017013"/>
            <a:chExt cx="4714908" cy="954107"/>
          </a:xfrm>
        </p:grpSpPr>
        <p:sp>
          <p:nvSpPr>
            <p:cNvPr id="12" name="矩形 11"/>
            <p:cNvSpPr/>
            <p:nvPr/>
          </p:nvSpPr>
          <p:spPr>
            <a:xfrm>
              <a:off x="2893740" y="5017013"/>
              <a:ext cx="4250028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Jiangsu </a:t>
              </a:r>
              <a:r>
                <a:rPr lang="en-US" altLang="zh-CN" sz="800" dirty="0" err="1" smtClean="0"/>
                <a:t>Yurun</a:t>
              </a:r>
              <a:r>
                <a:rPr lang="en-US" altLang="zh-CN" sz="800" dirty="0" smtClean="0"/>
                <a:t> Meat Industry </a:t>
              </a:r>
              <a:r>
                <a:rPr lang="en-US" altLang="zh-CN" sz="800" dirty="0" err="1" smtClean="0"/>
                <a:t>Co.,Ltd</a:t>
              </a:r>
              <a:endParaRPr lang="en-US" altLang="zh-CN" sz="800" dirty="0" smtClean="0"/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江苏雨润肉类产业集团有限公司</a:t>
              </a:r>
              <a:endParaRPr lang="en-US" altLang="zh-CN" sz="800" dirty="0" smtClean="0"/>
            </a:p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State Key Laboratory of Meat Processing and Quality Control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肉品加工与质量控制国家重点实验室</a:t>
              </a:r>
              <a:endParaRPr lang="en-US" altLang="zh-CN" sz="800" dirty="0" smtClean="0"/>
            </a:p>
            <a:p>
              <a:pPr>
                <a:spcBef>
                  <a:spcPct val="50000"/>
                </a:spcBef>
              </a:pPr>
              <a:endParaRPr lang="zh-CN" altLang="en-US" sz="800" dirty="0" smtClean="0"/>
            </a:p>
          </p:txBody>
        </p:sp>
        <p:pic>
          <p:nvPicPr>
            <p:cNvPr id="6" name="Picture 22" descr="雨润logo食品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60" y="5072074"/>
              <a:ext cx="479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2500298" y="5953088"/>
            <a:ext cx="4643470" cy="404870"/>
            <a:chOff x="2500298" y="5172030"/>
            <a:chExt cx="4643470" cy="404870"/>
          </a:xfrm>
        </p:grpSpPr>
        <p:sp>
          <p:nvSpPr>
            <p:cNvPr id="13" name="矩形 12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4" name="Picture 33" descr="食品LOGO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78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Food Safety &amp; Analysis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食品安全与分析 分会场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Lihu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蠡湖厅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endParaRPr lang="en-US" altLang="zh-CN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28860" y="5453022"/>
            <a:ext cx="4643470" cy="404870"/>
            <a:chOff x="2500298" y="5172030"/>
            <a:chExt cx="4643470" cy="404870"/>
          </a:xfrm>
        </p:grpSpPr>
        <p:sp>
          <p:nvSpPr>
            <p:cNvPr id="8" name="矩形 7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9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15888"/>
            <a:ext cx="4176712" cy="6417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10</a:t>
            </a:r>
            <a:r>
              <a:rPr lang="en-US" altLang="zh-CN" sz="1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International Conference on Food Science and Technology</a:t>
            </a:r>
            <a:endParaRPr lang="zh-CN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zh-CN" sz="1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第十届国际食品科学与技术交流会</a:t>
            </a:r>
            <a:endParaRPr lang="zh-CN" alt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Session: Cereal Science &amp; Technology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谷物科学与技术 分会场</a:t>
            </a:r>
          </a:p>
          <a:p>
            <a:pPr algn="ctr"/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30 afternoon, 2013</a:t>
            </a: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 下午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Ruyi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Hall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如意厅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支持单位 （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Sponsor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</a:t>
            </a: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Calibri" pitchFamily="34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          </a:t>
            </a: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57422" y="5524460"/>
            <a:ext cx="4643470" cy="404870"/>
            <a:chOff x="2500298" y="5172030"/>
            <a:chExt cx="4643470" cy="404870"/>
          </a:xfrm>
        </p:grpSpPr>
        <p:sp>
          <p:nvSpPr>
            <p:cNvPr id="9" name="矩形 8"/>
            <p:cNvSpPr/>
            <p:nvPr/>
          </p:nvSpPr>
          <p:spPr>
            <a:xfrm>
              <a:off x="2893740" y="5172030"/>
              <a:ext cx="4250028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800" dirty="0" smtClean="0"/>
                <a:t>School of Food Science &amp; Technology </a:t>
              </a:r>
              <a:r>
                <a:rPr lang="zh-CN" altLang="en-US" sz="800" dirty="0" smtClean="0"/>
                <a:t>，</a:t>
              </a:r>
              <a:r>
                <a:rPr lang="en-US" altLang="zh-CN" sz="800" dirty="0" err="1" smtClean="0"/>
                <a:t>Jiangnan</a:t>
              </a:r>
              <a:r>
                <a:rPr lang="en-US" altLang="zh-CN" sz="800" dirty="0" smtClean="0"/>
                <a:t> University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800" dirty="0" smtClean="0"/>
                <a:t>江南大学食品学院</a:t>
              </a:r>
            </a:p>
          </p:txBody>
        </p:sp>
        <p:pic>
          <p:nvPicPr>
            <p:cNvPr id="11" name="Picture 33" descr="食品LOGO副本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5214950"/>
              <a:ext cx="3619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1277</Words>
  <Application>Microsoft Office PowerPoint</Application>
  <PresentationFormat>全屏显示(4:3)</PresentationFormat>
  <Paragraphs>480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55</cp:revision>
  <dcterms:modified xsi:type="dcterms:W3CDTF">2013-05-18T13:46:23Z</dcterms:modified>
</cp:coreProperties>
</file>