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71" r:id="rId12"/>
    <p:sldId id="268" r:id="rId13"/>
    <p:sldId id="269" r:id="rId14"/>
    <p:sldId id="270"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CED81B1-6C61-473A-AFA1-55656099C679}">
          <p14:sldIdLst>
            <p14:sldId id="256"/>
            <p14:sldId id="259"/>
            <p14:sldId id="260"/>
            <p14:sldId id="261"/>
            <p14:sldId id="262"/>
            <p14:sldId id="263"/>
            <p14:sldId id="264"/>
            <p14:sldId id="265"/>
          </p14:sldIdLst>
        </p14:section>
        <p14:section name="Section sans titre" id="{8DAD2F67-D1F8-442F-A4A0-B7AA520B52AA}">
          <p14:sldIdLst>
            <p14:sldId id="266"/>
            <p14:sldId id="267"/>
            <p14:sldId id="271"/>
            <p14:sldId id="268"/>
            <p14:sldId id="269"/>
            <p14:sldId id="270"/>
            <p14:sldId id="272"/>
            <p14:sldId id="274"/>
          </p14:sldIdLst>
        </p14:section>
      </p14:sectionLst>
    </p:ext>
    <p:ext uri="{EFAFB233-063F-42B5-8137-9DF3F51BA10A}">
      <p15:sldGuideLst xmlns:p15="http://schemas.microsoft.com/office/powerpoint/2012/main">
        <p15:guide id="1" orient="horz" pos="2160" userDrawn="1">
          <p15:clr>
            <a:srgbClr val="A4A3A4"/>
          </p15:clr>
        </p15:guide>
        <p15:guide id="2" pos="42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66" y="53"/>
      </p:cViewPr>
      <p:guideLst>
        <p:guide orient="horz" pos="2160"/>
        <p:guide pos="42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56362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216099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97BE5-2328-403F-B215-6D165EC19F00}"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74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116756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97BE5-2328-403F-B215-6D165EC19F00}"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543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1549093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71992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345125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33842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EBB0CF6-31EA-48B6-9255-B4EED1271B29}" type="datetimeFigureOut">
              <a:rPr lang="fr-FR" smtClean="0"/>
              <a:t>15/04/2024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144161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58855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EBB0CF6-31EA-48B6-9255-B4EED1271B29}" type="datetimeFigureOut">
              <a:rPr lang="fr-FR" smtClean="0"/>
              <a:t>15/04/2024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13958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EBB0CF6-31EA-48B6-9255-B4EED1271B29}" type="datetimeFigureOut">
              <a:rPr lang="fr-FR" smtClean="0"/>
              <a:t>15/04/2024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221302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B0CF6-31EA-48B6-9255-B4EED1271B29}" type="datetimeFigureOut">
              <a:rPr lang="fr-FR" smtClean="0"/>
              <a:t>15/04/2024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47131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5008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EBB0CF6-31EA-48B6-9255-B4EED1271B29}" type="datetimeFigureOut">
              <a:rPr lang="fr-FR" smtClean="0"/>
              <a:t>15/04/2024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97BE5-2328-403F-B215-6D165EC19F00}" type="slidenum">
              <a:rPr lang="fr-FR" smtClean="0"/>
              <a:t>‹N°›</a:t>
            </a:fld>
            <a:endParaRPr lang="fr-FR"/>
          </a:p>
        </p:txBody>
      </p:sp>
    </p:spTree>
    <p:extLst>
      <p:ext uri="{BB962C8B-B14F-4D97-AF65-F5344CB8AC3E}">
        <p14:creationId xmlns:p14="http://schemas.microsoft.com/office/powerpoint/2010/main" val="276240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BB0CF6-31EA-48B6-9255-B4EED1271B29}" type="datetimeFigureOut">
              <a:rPr lang="fr-FR" smtClean="0"/>
              <a:t>15/04/2024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97BE5-2328-403F-B215-6D165EC19F00}" type="slidenum">
              <a:rPr lang="fr-FR" smtClean="0"/>
              <a:t>‹N°›</a:t>
            </a:fld>
            <a:endParaRPr lang="fr-FR"/>
          </a:p>
        </p:txBody>
      </p:sp>
    </p:spTree>
    <p:extLst>
      <p:ext uri="{BB962C8B-B14F-4D97-AF65-F5344CB8AC3E}">
        <p14:creationId xmlns:p14="http://schemas.microsoft.com/office/powerpoint/2010/main" val="656211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oukpa.dago@uvci.edu.c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518747"/>
            <a:ext cx="9144000" cy="1485900"/>
          </a:xfrm>
        </p:spPr>
        <p:txBody>
          <a:bodyPr>
            <a:noAutofit/>
          </a:bodyPr>
          <a:lstStyle/>
          <a:p>
            <a:pPr algn="ctr"/>
            <a:r>
              <a:rPr lang="fr-CA" sz="4000" b="1" dirty="0" smtClean="0"/>
              <a:t/>
            </a:r>
            <a:br>
              <a:rPr lang="fr-CA" sz="4000" b="1" dirty="0" smtClean="0"/>
            </a:br>
            <a:r>
              <a:rPr lang="fr-CA" sz="4000" b="1" dirty="0"/>
              <a:t/>
            </a:r>
            <a:br>
              <a:rPr lang="fr-CA" sz="4000" b="1" dirty="0"/>
            </a:br>
            <a:r>
              <a:rPr lang="fr-CA" sz="4000" b="1" dirty="0" smtClean="0"/>
              <a:t>CONFERENCE</a:t>
            </a:r>
            <a:br>
              <a:rPr lang="fr-CA" sz="4000" b="1" dirty="0" smtClean="0"/>
            </a:br>
            <a:r>
              <a:rPr lang="fr-FR" sz="4000" b="1" dirty="0" smtClean="0"/>
              <a:t>Projet Collectif </a:t>
            </a:r>
            <a:r>
              <a:rPr lang="fr-FR" sz="4000" b="1" dirty="0" err="1" smtClean="0"/>
              <a:t>Tutoré</a:t>
            </a:r>
            <a:r>
              <a:rPr lang="fr-FR" sz="4000" b="1" dirty="0" smtClean="0"/>
              <a:t> (PCT)</a:t>
            </a:r>
            <a:endParaRPr lang="fr-FR" sz="4000" b="1" dirty="0"/>
          </a:p>
        </p:txBody>
      </p:sp>
      <p:sp>
        <p:nvSpPr>
          <p:cNvPr id="3" name="Sous-titre 2"/>
          <p:cNvSpPr>
            <a:spLocks noGrp="1"/>
          </p:cNvSpPr>
          <p:nvPr>
            <p:ph type="subTitle" idx="1"/>
          </p:nvPr>
        </p:nvSpPr>
        <p:spPr>
          <a:xfrm>
            <a:off x="1002323" y="2110154"/>
            <a:ext cx="10269415" cy="4000500"/>
          </a:xfrm>
        </p:spPr>
        <p:txBody>
          <a:bodyPr/>
          <a:lstStyle/>
          <a:p>
            <a:pPr algn="ctr"/>
            <a:r>
              <a:rPr lang="fr-CA" sz="2800" u="sng" dirty="0" smtClean="0"/>
              <a:t>THEME:</a:t>
            </a:r>
          </a:p>
          <a:p>
            <a:endParaRPr lang="fr-CA" sz="1600" dirty="0"/>
          </a:p>
          <a:p>
            <a:pPr algn="ctr"/>
            <a:r>
              <a:rPr lang="fr-CA" sz="3200" b="1" dirty="0" smtClean="0">
                <a:solidFill>
                  <a:schemeClr val="accent2">
                    <a:lumMod val="75000"/>
                  </a:schemeClr>
                </a:solidFill>
              </a:rPr>
              <a:t>FONCTIONNEMENT ET GESTION D’UNE ENTREPRISE </a:t>
            </a:r>
            <a:endParaRPr lang="fr-FR" sz="3200" b="1" dirty="0">
              <a:solidFill>
                <a:schemeClr val="accent2">
                  <a:lumMod val="75000"/>
                </a:schemeClr>
              </a:solidFill>
            </a:endParaRPr>
          </a:p>
          <a:p>
            <a:endParaRPr lang="fr-CA" sz="1200" dirty="0" smtClean="0"/>
          </a:p>
          <a:p>
            <a:pPr algn="ctr"/>
            <a:r>
              <a:rPr lang="fr-CA" dirty="0" smtClean="0"/>
              <a:t>Animée par:</a:t>
            </a:r>
          </a:p>
          <a:p>
            <a:pPr algn="ctr"/>
            <a:r>
              <a:rPr lang="fr-CA" b="1" dirty="0" smtClean="0"/>
              <a:t>Dr</a:t>
            </a:r>
            <a:r>
              <a:rPr lang="fr-CA" dirty="0" smtClean="0"/>
              <a:t> </a:t>
            </a:r>
            <a:r>
              <a:rPr lang="fr-CA" b="1" dirty="0" err="1" smtClean="0"/>
              <a:t>Goukpa</a:t>
            </a:r>
            <a:r>
              <a:rPr lang="fr-CA" b="1" dirty="0" smtClean="0"/>
              <a:t> Remy DAGO</a:t>
            </a:r>
          </a:p>
          <a:p>
            <a:pPr algn="ctr"/>
            <a:r>
              <a:rPr lang="fr-CA" dirty="0" smtClean="0"/>
              <a:t>Enseignant-chercheur à l’Université virtuelle de Côte d’Ivoire(UVCI)</a:t>
            </a:r>
          </a:p>
          <a:p>
            <a:pPr algn="ctr"/>
            <a:r>
              <a:rPr lang="fr-CA" dirty="0" smtClean="0"/>
              <a:t>0708032777//0101991123</a:t>
            </a:r>
          </a:p>
          <a:p>
            <a:pPr algn="ctr"/>
            <a:r>
              <a:rPr lang="fr-CA" dirty="0" smtClean="0">
                <a:solidFill>
                  <a:srgbClr val="0070C0"/>
                </a:solidFill>
                <a:hlinkClick r:id="rId2"/>
              </a:rPr>
              <a:t>goukpa.dago@uvci.edu.ci</a:t>
            </a:r>
            <a:endParaRPr lang="fr-CA" dirty="0" smtClean="0">
              <a:solidFill>
                <a:srgbClr val="0070C0"/>
              </a:solidFill>
            </a:endParaRPr>
          </a:p>
          <a:p>
            <a:pPr algn="ctr"/>
            <a:endParaRPr lang="fr-CA" dirty="0" smtClean="0">
              <a:solidFill>
                <a:srgbClr val="0070C0"/>
              </a:solidFill>
            </a:endParaRPr>
          </a:p>
          <a:p>
            <a:endParaRPr lang="fr-FR" dirty="0"/>
          </a:p>
        </p:txBody>
      </p:sp>
    </p:spTree>
    <p:extLst>
      <p:ext uri="{BB962C8B-B14F-4D97-AF65-F5344CB8AC3E}">
        <p14:creationId xmlns:p14="http://schemas.microsoft.com/office/powerpoint/2010/main" val="965648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8871"/>
            <a:ext cx="10515600" cy="650875"/>
          </a:xfrm>
        </p:spPr>
        <p:txBody>
          <a:bodyPr>
            <a:normAutofit/>
          </a:bodyPr>
          <a:lstStyle/>
          <a:p>
            <a:pPr algn="ctr"/>
            <a:r>
              <a:rPr lang="fr-CA" sz="3600" b="1" dirty="0" smtClean="0"/>
              <a:t>PARTIE 2: LA GESTION D'UNE ENTREPRISE</a:t>
            </a:r>
            <a:endParaRPr lang="fr-CA" sz="3600" dirty="0" smtClean="0"/>
          </a:p>
        </p:txBody>
      </p:sp>
      <p:sp>
        <p:nvSpPr>
          <p:cNvPr id="3" name="Espace réservé du contenu 2"/>
          <p:cNvSpPr>
            <a:spLocks noGrp="1"/>
          </p:cNvSpPr>
          <p:nvPr>
            <p:ph idx="1"/>
          </p:nvPr>
        </p:nvSpPr>
        <p:spPr>
          <a:xfrm>
            <a:off x="838200" y="923636"/>
            <a:ext cx="10855036" cy="5643419"/>
          </a:xfrm>
        </p:spPr>
        <p:txBody>
          <a:bodyPr>
            <a:normAutofit fontScale="92500" lnSpcReduction="20000"/>
          </a:bodyPr>
          <a:lstStyle/>
          <a:p>
            <a:pPr marL="0" indent="0" algn="just">
              <a:buNone/>
            </a:pPr>
            <a:r>
              <a:rPr lang="fr-CA" sz="2800" b="1" dirty="0" smtClean="0"/>
              <a:t>2.1  La planification stratégique et la gestion opérationnelle</a:t>
            </a:r>
          </a:p>
          <a:p>
            <a:pPr marL="0" indent="0" algn="just">
              <a:buNone/>
            </a:pPr>
            <a:endParaRPr lang="fr-CA" sz="600" b="1" dirty="0"/>
          </a:p>
          <a:p>
            <a:pPr marL="0" indent="0">
              <a:buNone/>
            </a:pPr>
            <a:r>
              <a:rPr lang="fr-CA" sz="2200" b="1" dirty="0" smtClean="0"/>
              <a:t>La planification stratégique: </a:t>
            </a:r>
            <a:r>
              <a:rPr lang="fr-FR" sz="2200" dirty="0" smtClean="0"/>
              <a:t>La </a:t>
            </a:r>
            <a:r>
              <a:rPr lang="fr-FR" sz="2200" dirty="0"/>
              <a:t>planification stratégique est le processus par lequel une entreprise définit ses objectifs à long terme et les moyens d'y </a:t>
            </a:r>
            <a:r>
              <a:rPr lang="fr-FR" sz="2200" dirty="0" smtClean="0"/>
              <a:t>parvenir.</a:t>
            </a:r>
          </a:p>
          <a:p>
            <a:pPr marL="0" indent="0" algn="just">
              <a:buNone/>
            </a:pPr>
            <a:r>
              <a:rPr lang="fr-FR" sz="2200" dirty="0" smtClean="0"/>
              <a:t>Elle </a:t>
            </a:r>
            <a:r>
              <a:rPr lang="fr-FR" sz="2200" dirty="0"/>
              <a:t>est importante pour assurer la survie et la croissance de l'entreprise dans un environnement concurrentiel.</a:t>
            </a:r>
          </a:p>
          <a:p>
            <a:pPr marL="0" lvl="0" indent="0">
              <a:buNone/>
            </a:pPr>
            <a:r>
              <a:rPr lang="fr-FR" sz="2200" b="1" dirty="0" smtClean="0"/>
              <a:t>Les étapes </a:t>
            </a:r>
            <a:r>
              <a:rPr lang="fr-FR" sz="2200" b="1" dirty="0"/>
              <a:t>de la planification stratégique:</a:t>
            </a:r>
            <a:r>
              <a:rPr lang="fr-FR" sz="2200" dirty="0"/>
              <a:t> </a:t>
            </a:r>
          </a:p>
          <a:p>
            <a:pPr lvl="1" algn="just"/>
            <a:r>
              <a:rPr lang="fr-FR" sz="2200" dirty="0"/>
              <a:t>Analyse de l'environnement : Évaluer les facteurs internes et externes qui influencent l'entreprise.</a:t>
            </a:r>
          </a:p>
          <a:p>
            <a:pPr lvl="1" algn="just"/>
            <a:r>
              <a:rPr lang="fr-FR" sz="2200" dirty="0"/>
              <a:t>Définition des objectifs : Déterminer les objectifs stratégiques que l'entreprise souhaite atteindre.</a:t>
            </a:r>
          </a:p>
          <a:p>
            <a:pPr lvl="1" algn="just"/>
            <a:r>
              <a:rPr lang="fr-FR" sz="2200" dirty="0"/>
              <a:t>Formulation de la stratégie : Choisir une stratégie globale qui permettra à l'entreprise d'atteindre ses objectifs.</a:t>
            </a:r>
          </a:p>
          <a:p>
            <a:pPr lvl="1" algn="just"/>
            <a:r>
              <a:rPr lang="fr-FR" sz="2200" dirty="0"/>
              <a:t>Mise en œuvre de la stratégie : Définir les plans d'action et les ressources nécessaires pour mettre en œuvre la stratégie choisie.</a:t>
            </a:r>
          </a:p>
          <a:p>
            <a:pPr lvl="1" algn="just"/>
            <a:r>
              <a:rPr lang="fr-FR" sz="2200" dirty="0"/>
              <a:t>Suivi et évaluation : Surveiller la performance de la stratégie et apporter des ajustements si nécessaire.</a:t>
            </a:r>
          </a:p>
          <a:p>
            <a:pPr marL="0" indent="0" algn="just">
              <a:buNone/>
            </a:pPr>
            <a:endParaRPr lang="fr-CA" b="1" dirty="0" smtClean="0"/>
          </a:p>
        </p:txBody>
      </p:sp>
    </p:spTree>
    <p:extLst>
      <p:ext uri="{BB962C8B-B14F-4D97-AF65-F5344CB8AC3E}">
        <p14:creationId xmlns:p14="http://schemas.microsoft.com/office/powerpoint/2010/main" val="11890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6580"/>
            <a:ext cx="10515600" cy="595456"/>
          </a:xfrm>
        </p:spPr>
        <p:txBody>
          <a:bodyPr>
            <a:normAutofit fontScale="90000"/>
          </a:bodyPr>
          <a:lstStyle/>
          <a:p>
            <a:pPr algn="ctr"/>
            <a:r>
              <a:rPr lang="fr-CA" sz="3600" b="1" dirty="0"/>
              <a:t>PARTIE 2: LA GESTION D'UNE ENTREPRISE</a:t>
            </a:r>
            <a:endParaRPr lang="fr-FR" sz="3600" dirty="0"/>
          </a:p>
        </p:txBody>
      </p:sp>
      <p:sp>
        <p:nvSpPr>
          <p:cNvPr id="3" name="Espace réservé du contenu 2"/>
          <p:cNvSpPr>
            <a:spLocks noGrp="1"/>
          </p:cNvSpPr>
          <p:nvPr>
            <p:ph idx="1"/>
          </p:nvPr>
        </p:nvSpPr>
        <p:spPr>
          <a:xfrm>
            <a:off x="838199" y="932873"/>
            <a:ext cx="10771909" cy="5541818"/>
          </a:xfrm>
        </p:spPr>
        <p:txBody>
          <a:bodyPr>
            <a:normAutofit fontScale="77500" lnSpcReduction="20000"/>
          </a:bodyPr>
          <a:lstStyle/>
          <a:p>
            <a:r>
              <a:rPr lang="fr-FR" sz="4100" b="1" dirty="0"/>
              <a:t>La gestion opérationnelle </a:t>
            </a:r>
            <a:endParaRPr lang="fr-FR" sz="5700" dirty="0"/>
          </a:p>
          <a:p>
            <a:pPr marL="0" lvl="0" indent="0" algn="just">
              <a:buNone/>
            </a:pPr>
            <a:r>
              <a:rPr lang="fr-FR" sz="2600" b="1" dirty="0" smtClean="0"/>
              <a:t>La gestion </a:t>
            </a:r>
            <a:r>
              <a:rPr lang="fr-FR" sz="2600" b="1" dirty="0"/>
              <a:t>opérationnelle et son importance:</a:t>
            </a:r>
            <a:r>
              <a:rPr lang="fr-FR" sz="2600" dirty="0"/>
              <a:t> </a:t>
            </a:r>
            <a:endParaRPr lang="fr-FR" sz="2200" dirty="0"/>
          </a:p>
          <a:p>
            <a:pPr lvl="1" algn="just"/>
            <a:r>
              <a:rPr lang="fr-FR" sz="2200" dirty="0"/>
              <a:t>La gestion opérationnelle est le processus de gestion des activités quotidiennes de l'entreprise, telles que la production, la livraison et le service client.</a:t>
            </a:r>
            <a:endParaRPr lang="fr-FR" sz="1900" dirty="0"/>
          </a:p>
          <a:p>
            <a:pPr lvl="1" algn="just"/>
            <a:r>
              <a:rPr lang="fr-FR" sz="2200" dirty="0"/>
              <a:t>Elle est importante pour assurer l'efficacité et l'efficience des opérations de l'entreprise.</a:t>
            </a:r>
            <a:endParaRPr lang="fr-FR" sz="1900" dirty="0"/>
          </a:p>
          <a:p>
            <a:pPr marL="0" lvl="0" indent="0" algn="just">
              <a:buNone/>
            </a:pPr>
            <a:r>
              <a:rPr lang="fr-FR" sz="2600" b="1" dirty="0" smtClean="0"/>
              <a:t>Les principales </a:t>
            </a:r>
            <a:r>
              <a:rPr lang="fr-FR" sz="2600" b="1" dirty="0"/>
              <a:t>fonctions de la gestion opérationnelle:</a:t>
            </a:r>
            <a:r>
              <a:rPr lang="fr-FR" sz="2600" dirty="0"/>
              <a:t> </a:t>
            </a:r>
            <a:endParaRPr lang="fr-FR" sz="2200" dirty="0"/>
          </a:p>
          <a:p>
            <a:pPr lvl="1" algn="just"/>
            <a:r>
              <a:rPr lang="fr-FR" sz="2200" dirty="0"/>
              <a:t>Gestion de la chaîne d'approvisionnement : Gérer les relations avec les fournisseurs, le flux de matières premières et de composants, et la logistique d'approvisionnement.</a:t>
            </a:r>
            <a:endParaRPr lang="fr-FR" sz="1900" dirty="0"/>
          </a:p>
          <a:p>
            <a:pPr lvl="1" algn="just"/>
            <a:r>
              <a:rPr lang="fr-FR" sz="2200" dirty="0"/>
              <a:t>Gestion des stocks : Déterminer le niveau optimal des stocks de matières premières, de produits en cours de fabrication et de produits finis.</a:t>
            </a:r>
            <a:endParaRPr lang="fr-FR" sz="1900" dirty="0"/>
          </a:p>
          <a:p>
            <a:pPr lvl="1" algn="just"/>
            <a:r>
              <a:rPr lang="fr-FR" sz="2200" dirty="0"/>
              <a:t>Gestion de la production : Planifier, organiser et contrôler les processus de production pour assurer l'efficacité et la qualité.</a:t>
            </a:r>
            <a:endParaRPr lang="fr-FR" sz="1900" dirty="0"/>
          </a:p>
          <a:p>
            <a:pPr lvl="1" algn="just"/>
            <a:r>
              <a:rPr lang="fr-FR" sz="2200" dirty="0"/>
              <a:t>Gestion de la qualité : Mettre en place et maintenir des systèmes pour garantir que les produits ou services répondent aux normes de qualité établies.</a:t>
            </a:r>
            <a:endParaRPr lang="fr-FR" sz="1900" dirty="0"/>
          </a:p>
          <a:p>
            <a:pPr lvl="1" algn="just"/>
            <a:r>
              <a:rPr lang="fr-FR" sz="2200" dirty="0"/>
              <a:t>Gestion de la maintenance : Planifier et effectuer des tâches de maintenance préventive et corrective pour assurer le bon fonctionnement des équipements.</a:t>
            </a:r>
            <a:endParaRPr lang="fr-FR" sz="1900" dirty="0"/>
          </a:p>
        </p:txBody>
      </p:sp>
    </p:spTree>
    <p:extLst>
      <p:ext uri="{BB962C8B-B14F-4D97-AF65-F5344CB8AC3E}">
        <p14:creationId xmlns:p14="http://schemas.microsoft.com/office/powerpoint/2010/main" val="421456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9635"/>
            <a:ext cx="10515600" cy="613929"/>
          </a:xfrm>
        </p:spPr>
        <p:txBody>
          <a:bodyPr>
            <a:normAutofit fontScale="90000"/>
          </a:bodyPr>
          <a:lstStyle/>
          <a:p>
            <a:pPr algn="ctr"/>
            <a:r>
              <a:rPr lang="fr-CA" sz="3600" b="1" dirty="0"/>
              <a:t>PARTIE 2: LA GESTION D'UNE ENTREPRISE</a:t>
            </a:r>
            <a:endParaRPr lang="fr-FR" sz="3600" dirty="0"/>
          </a:p>
        </p:txBody>
      </p:sp>
      <p:sp>
        <p:nvSpPr>
          <p:cNvPr id="3" name="Espace réservé du contenu 2"/>
          <p:cNvSpPr>
            <a:spLocks noGrp="1"/>
          </p:cNvSpPr>
          <p:nvPr>
            <p:ph idx="1"/>
          </p:nvPr>
        </p:nvSpPr>
        <p:spPr>
          <a:xfrm>
            <a:off x="489527" y="803564"/>
            <a:ext cx="11231417" cy="5680363"/>
          </a:xfrm>
        </p:spPr>
        <p:txBody>
          <a:bodyPr>
            <a:normAutofit fontScale="32500" lnSpcReduction="20000"/>
          </a:bodyPr>
          <a:lstStyle/>
          <a:p>
            <a:pPr marL="0" indent="0" algn="just">
              <a:buNone/>
            </a:pPr>
            <a:r>
              <a:rPr lang="fr-CA" sz="4400" b="1" dirty="0" smtClean="0"/>
              <a:t>2.2 les outils de la gestion</a:t>
            </a:r>
          </a:p>
          <a:p>
            <a:r>
              <a:rPr lang="fr-FR" sz="3600" b="1" dirty="0"/>
              <a:t> La gestion des ressources humaines </a:t>
            </a:r>
            <a:r>
              <a:rPr lang="fr-FR" sz="3600" b="1" dirty="0" smtClean="0"/>
              <a:t>(GRH)</a:t>
            </a:r>
            <a:endParaRPr lang="fr-FR" sz="3300" dirty="0" smtClean="0"/>
          </a:p>
          <a:p>
            <a:pPr marL="0" indent="0">
              <a:lnSpc>
                <a:spcPct val="170000"/>
              </a:lnSpc>
              <a:buNone/>
            </a:pPr>
            <a:r>
              <a:rPr lang="fr-FR" sz="3500" dirty="0" smtClean="0"/>
              <a:t>La </a:t>
            </a:r>
            <a:r>
              <a:rPr lang="fr-FR" sz="3500" dirty="0"/>
              <a:t>gestion des ressources humaines est le processus de gestion des employés d'une entreprise, depuis le recrutement jusqu'à la retraite. </a:t>
            </a:r>
            <a:r>
              <a:rPr lang="fr-FR" sz="3500" dirty="0" smtClean="0"/>
              <a:t>La </a:t>
            </a:r>
            <a:r>
              <a:rPr lang="fr-FR" sz="3500" b="1" dirty="0" smtClean="0"/>
              <a:t>GRH</a:t>
            </a:r>
            <a:r>
              <a:rPr lang="fr-FR" sz="3500" dirty="0" smtClean="0"/>
              <a:t> </a:t>
            </a:r>
            <a:r>
              <a:rPr lang="fr-FR" sz="3500" dirty="0"/>
              <a:t>est un domaine de la gestion qui s'occupe de l'acquisition, du développement, de la motivation et de la rétention des employés au sein d'une organisation. Elle vise à optimiser le potentiel humain pour contribuer à la réalisation des objectifs stratégiques de l'entreprise.</a:t>
            </a:r>
            <a:endParaRPr lang="fr-FR" sz="4000" dirty="0"/>
          </a:p>
          <a:p>
            <a:pPr marL="0" indent="0">
              <a:lnSpc>
                <a:spcPct val="170000"/>
              </a:lnSpc>
              <a:buNone/>
            </a:pPr>
            <a:r>
              <a:rPr lang="fr-FR" sz="3100" b="1" dirty="0">
                <a:latin typeface="Times New Roman" panose="02020603050405020304" pitchFamily="18" charset="0"/>
                <a:cs typeface="Times New Roman" panose="02020603050405020304" pitchFamily="18" charset="0"/>
              </a:rPr>
              <a:t>L'importance de la GRH réside dans son rôle crucial pour le succès d'une organisation :</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Attirer et retenir les talents:</a:t>
            </a:r>
            <a:r>
              <a:rPr lang="fr-FR" sz="3100" dirty="0">
                <a:latin typeface="Times New Roman" panose="02020603050405020304" pitchFamily="18" charset="0"/>
                <a:cs typeface="Times New Roman" panose="02020603050405020304" pitchFamily="18" charset="0"/>
              </a:rPr>
              <a:t> La GRH met en place des processus efficaces pour identifier, recruter et intégrer</a:t>
            </a:r>
            <a:r>
              <a:rPr lang="fr-FR" sz="3100" dirty="0">
                <a:solidFill>
                  <a:srgbClr val="FF0000"/>
                </a:solidFill>
                <a:latin typeface="Times New Roman" panose="02020603050405020304" pitchFamily="18" charset="0"/>
                <a:cs typeface="Times New Roman" panose="02020603050405020304" pitchFamily="18" charset="0"/>
              </a:rPr>
              <a:t> les meilleurs candidats,</a:t>
            </a:r>
            <a:r>
              <a:rPr lang="fr-FR" sz="3100" dirty="0">
                <a:latin typeface="Times New Roman" panose="02020603050405020304" pitchFamily="18" charset="0"/>
                <a:cs typeface="Times New Roman" panose="02020603050405020304" pitchFamily="18" charset="0"/>
              </a:rPr>
              <a:t> tout en créant u</a:t>
            </a:r>
            <a:r>
              <a:rPr lang="fr-FR" sz="3100" dirty="0">
                <a:solidFill>
                  <a:srgbClr val="FF0000"/>
                </a:solidFill>
                <a:latin typeface="Times New Roman" panose="02020603050405020304" pitchFamily="18" charset="0"/>
                <a:cs typeface="Times New Roman" panose="02020603050405020304" pitchFamily="18" charset="0"/>
              </a:rPr>
              <a:t>n environnement de travail stimulant et motivant</a:t>
            </a:r>
            <a:r>
              <a:rPr lang="fr-FR" sz="3100" dirty="0">
                <a:latin typeface="Times New Roman" panose="02020603050405020304" pitchFamily="18" charset="0"/>
                <a:cs typeface="Times New Roman" panose="02020603050405020304" pitchFamily="18" charset="0"/>
              </a:rPr>
              <a:t> qui encourage les employés à rester.</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Développer les compétences:</a:t>
            </a:r>
            <a:r>
              <a:rPr lang="fr-FR" sz="3100" dirty="0">
                <a:latin typeface="Times New Roman" panose="02020603050405020304" pitchFamily="18" charset="0"/>
                <a:cs typeface="Times New Roman" panose="02020603050405020304" pitchFamily="18" charset="0"/>
              </a:rPr>
              <a:t> La GRH investit dans la </a:t>
            </a:r>
            <a:r>
              <a:rPr lang="fr-FR" sz="3100" dirty="0">
                <a:solidFill>
                  <a:srgbClr val="FF0000"/>
                </a:solidFill>
                <a:latin typeface="Times New Roman" panose="02020603050405020304" pitchFamily="18" charset="0"/>
                <a:cs typeface="Times New Roman" panose="02020603050405020304" pitchFamily="18" charset="0"/>
              </a:rPr>
              <a:t>formation</a:t>
            </a:r>
            <a:r>
              <a:rPr lang="fr-FR" sz="3100" dirty="0">
                <a:latin typeface="Times New Roman" panose="02020603050405020304" pitchFamily="18" charset="0"/>
                <a:cs typeface="Times New Roman" panose="02020603050405020304" pitchFamily="18" charset="0"/>
              </a:rPr>
              <a:t> et le développement des employés afin qu'ils puissent acquérir les </a:t>
            </a:r>
            <a:r>
              <a:rPr lang="fr-FR" sz="3100" dirty="0">
                <a:solidFill>
                  <a:srgbClr val="FF0000"/>
                </a:solidFill>
                <a:latin typeface="Times New Roman" panose="02020603050405020304" pitchFamily="18" charset="0"/>
                <a:cs typeface="Times New Roman" panose="02020603050405020304" pitchFamily="18" charset="0"/>
              </a:rPr>
              <a:t>compétences et les connaissances nécessaires</a:t>
            </a:r>
            <a:r>
              <a:rPr lang="fr-FR" sz="3100" dirty="0">
                <a:latin typeface="Times New Roman" panose="02020603050405020304" pitchFamily="18" charset="0"/>
                <a:cs typeface="Times New Roman" panose="02020603050405020304" pitchFamily="18" charset="0"/>
              </a:rPr>
              <a:t> pour exceller dans leurs rôles et contribuer à l'innovation de l'entreprise.</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Améliorer la performance:</a:t>
            </a:r>
            <a:r>
              <a:rPr lang="fr-FR" sz="3100" dirty="0">
                <a:latin typeface="Times New Roman" panose="02020603050405020304" pitchFamily="18" charset="0"/>
                <a:cs typeface="Times New Roman" panose="02020603050405020304" pitchFamily="18" charset="0"/>
              </a:rPr>
              <a:t> La GRH met en place des systèmes d'évaluation et de feedback pour mesurer et améliorer la performance individuelle et collective des employés, contribuant ainsi à l'efficacité et à la productivité de l'organisation.</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Favoriser un bon climat de travail:</a:t>
            </a:r>
            <a:r>
              <a:rPr lang="fr-FR" sz="3100" dirty="0">
                <a:latin typeface="Times New Roman" panose="02020603050405020304" pitchFamily="18" charset="0"/>
                <a:cs typeface="Times New Roman" panose="02020603050405020304" pitchFamily="18" charset="0"/>
              </a:rPr>
              <a:t> La GRH veille à créer un environnement de travail positif, inclusif et respectueux, où les employés se sentent valorisés et engagés, ce qui a un impact direct sur leur motivation, leur bien-être et leur fidélité à l'entreprise.</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Gérer les relations sociales:</a:t>
            </a:r>
            <a:r>
              <a:rPr lang="fr-FR" sz="3100" dirty="0">
                <a:latin typeface="Times New Roman" panose="02020603050405020304" pitchFamily="18" charset="0"/>
                <a:cs typeface="Times New Roman" panose="02020603050405020304" pitchFamily="18" charset="0"/>
              </a:rPr>
              <a:t> La GRH établit des relations constructives et transparentes avec les représentants des employés, les syndicats et les autres parties prenantes sociales, favorisant ainsi un dialogue ouvert et la résolution des conflits.</a:t>
            </a:r>
            <a:endParaRPr lang="fr-FR" sz="4300" dirty="0">
              <a:latin typeface="Times New Roman" panose="02020603050405020304" pitchFamily="18" charset="0"/>
              <a:cs typeface="Times New Roman" panose="02020603050405020304" pitchFamily="18" charset="0"/>
            </a:endParaRPr>
          </a:p>
          <a:p>
            <a:pPr marL="628650" lvl="0" algn="just">
              <a:lnSpc>
                <a:spcPct val="170000"/>
              </a:lnSpc>
              <a:buFont typeface="Wingdings" panose="05000000000000000000" pitchFamily="2" charset="2"/>
              <a:buChar char="ü"/>
            </a:pPr>
            <a:r>
              <a:rPr lang="fr-FR" sz="3100" b="1" dirty="0">
                <a:latin typeface="Times New Roman" panose="02020603050405020304" pitchFamily="18" charset="0"/>
                <a:cs typeface="Times New Roman" panose="02020603050405020304" pitchFamily="18" charset="0"/>
              </a:rPr>
              <a:t>Respecter les réglementations:</a:t>
            </a:r>
            <a:r>
              <a:rPr lang="fr-FR" sz="3100" dirty="0">
                <a:latin typeface="Times New Roman" panose="02020603050405020304" pitchFamily="18" charset="0"/>
                <a:cs typeface="Times New Roman" panose="02020603050405020304" pitchFamily="18" charset="0"/>
              </a:rPr>
              <a:t> La GRH s'assure que l'entreprise respecte toutes les lois et réglementations du travail en vigueur, protégeant ainsi les droits des employés et la réputation de l'organisation.</a:t>
            </a:r>
            <a:endParaRPr lang="fr-FR" sz="4300" dirty="0">
              <a:latin typeface="Times New Roman" panose="02020603050405020304" pitchFamily="18" charset="0"/>
              <a:cs typeface="Times New Roman" panose="02020603050405020304" pitchFamily="18" charset="0"/>
            </a:endParaRPr>
          </a:p>
          <a:p>
            <a:r>
              <a:rPr lang="fr-FR" sz="2800" b="1" dirty="0">
                <a:latin typeface="Times New Roman" panose="02020603050405020304" pitchFamily="18" charset="0"/>
                <a:cs typeface="Times New Roman" panose="02020603050405020304" pitchFamily="18" charset="0"/>
              </a:rPr>
              <a:t>En résumé, la GRH joue un rôle essentiel dans la réussite d'une entreprise en optimisant le capital humain, en améliorant la performance organisationnelle et en contribuant à la création d'un environnement de travail positif et durable.</a:t>
            </a:r>
            <a:endParaRPr lang="fr-FR" sz="3400" dirty="0">
              <a:latin typeface="Times New Roman" panose="02020603050405020304" pitchFamily="18" charset="0"/>
              <a:cs typeface="Times New Roman" panose="02020603050405020304" pitchFamily="18" charset="0"/>
            </a:endParaRPr>
          </a:p>
          <a:p>
            <a:pPr marL="0" indent="0" algn="just">
              <a:buNone/>
            </a:pPr>
            <a:endParaRPr lang="fr-CA" sz="3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9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549275"/>
          </a:xfrm>
        </p:spPr>
        <p:txBody>
          <a:bodyPr>
            <a:normAutofit fontScale="90000"/>
          </a:bodyPr>
          <a:lstStyle/>
          <a:p>
            <a:pPr algn="ctr"/>
            <a:r>
              <a:rPr lang="fr-CA" sz="3600" b="1" dirty="0"/>
              <a:t>PARTIE 2: LA GESTION D'UNE ENTREPRISE</a:t>
            </a:r>
            <a:endParaRPr lang="fr-FR" sz="3600" dirty="0"/>
          </a:p>
        </p:txBody>
      </p:sp>
      <p:sp>
        <p:nvSpPr>
          <p:cNvPr id="3" name="Espace réservé du contenu 2"/>
          <p:cNvSpPr>
            <a:spLocks noGrp="1"/>
          </p:cNvSpPr>
          <p:nvPr>
            <p:ph idx="1"/>
          </p:nvPr>
        </p:nvSpPr>
        <p:spPr>
          <a:xfrm>
            <a:off x="838199" y="914400"/>
            <a:ext cx="10781145" cy="5308745"/>
          </a:xfrm>
        </p:spPr>
        <p:txBody>
          <a:bodyPr/>
          <a:lstStyle/>
          <a:p>
            <a:r>
              <a:rPr lang="fr-FR" b="1" dirty="0"/>
              <a:t>La gestion financière </a:t>
            </a:r>
          </a:p>
          <a:p>
            <a:pPr marL="0" indent="0">
              <a:buNone/>
            </a:pPr>
            <a:r>
              <a:rPr lang="fr-FR" sz="2000" dirty="0" smtClean="0"/>
              <a:t>La </a:t>
            </a:r>
            <a:r>
              <a:rPr lang="fr-FR" sz="2000" dirty="0"/>
              <a:t>gestion financière est le processus de planification, d'obtention et d'utilisation des ressources financières d'une </a:t>
            </a:r>
            <a:r>
              <a:rPr lang="fr-FR" sz="2000" dirty="0" smtClean="0"/>
              <a:t>entreprise.</a:t>
            </a:r>
          </a:p>
          <a:p>
            <a:pPr marL="0" indent="0">
              <a:buNone/>
            </a:pPr>
            <a:r>
              <a:rPr lang="fr-FR" sz="2000" dirty="0" smtClean="0"/>
              <a:t>Elle </a:t>
            </a:r>
            <a:r>
              <a:rPr lang="fr-FR" sz="2000" dirty="0"/>
              <a:t>est importante pour assurer la santé financière de l'entreprise et atteindre ses objectifs financiers.</a:t>
            </a:r>
          </a:p>
          <a:p>
            <a:pPr marL="0" lvl="0" indent="0">
              <a:buNone/>
            </a:pPr>
            <a:r>
              <a:rPr lang="fr-FR" sz="2000" b="1" dirty="0" smtClean="0"/>
              <a:t>Les principales </a:t>
            </a:r>
            <a:r>
              <a:rPr lang="fr-FR" sz="2000" b="1" dirty="0"/>
              <a:t>fonctions de la gestion financière:</a:t>
            </a:r>
            <a:r>
              <a:rPr lang="fr-FR" sz="2000" dirty="0"/>
              <a:t> </a:t>
            </a:r>
            <a:endParaRPr lang="fr-FR" sz="1800" dirty="0"/>
          </a:p>
          <a:p>
            <a:pPr lvl="1"/>
            <a:r>
              <a:rPr lang="fr-FR" sz="2000" dirty="0"/>
              <a:t>Planification financière : Préparer des budgets et des prévisions financières.</a:t>
            </a:r>
            <a:endParaRPr lang="fr-FR" sz="1800" dirty="0"/>
          </a:p>
          <a:p>
            <a:pPr lvl="1"/>
            <a:r>
              <a:rPr lang="fr-FR" sz="2000" dirty="0"/>
              <a:t>Investissement : Décider des investissements à réaliser pour générer des profits.</a:t>
            </a:r>
            <a:endParaRPr lang="fr-FR" sz="1800" dirty="0"/>
          </a:p>
          <a:p>
            <a:pPr lvl="1"/>
            <a:r>
              <a:rPr lang="fr-FR" sz="2000" dirty="0"/>
              <a:t>Financement : Obtenir des capitaux pour financer les activités de l'entreprise.</a:t>
            </a:r>
            <a:endParaRPr lang="fr-FR" sz="1800" dirty="0"/>
          </a:p>
          <a:p>
            <a:pPr lvl="1"/>
            <a:r>
              <a:rPr lang="fr-FR" sz="2000" dirty="0"/>
              <a:t>Gestion du capital : Gérer la structure du capital de l'entreprise (dette et fonds propres).</a:t>
            </a:r>
            <a:endParaRPr lang="fr-FR" sz="1800" dirty="0"/>
          </a:p>
          <a:p>
            <a:pPr lvl="1"/>
            <a:r>
              <a:rPr lang="fr-FR" sz="2000" dirty="0"/>
              <a:t>Analyse financière : Évaluer la performance financière de l'entreprise.</a:t>
            </a:r>
            <a:endParaRPr lang="fr-FR" sz="1800" dirty="0"/>
          </a:p>
        </p:txBody>
      </p:sp>
    </p:spTree>
    <p:extLst>
      <p:ext uri="{BB962C8B-B14F-4D97-AF65-F5344CB8AC3E}">
        <p14:creationId xmlns:p14="http://schemas.microsoft.com/office/powerpoint/2010/main" val="3893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115744"/>
            <a:ext cx="10515600" cy="540039"/>
          </a:xfrm>
        </p:spPr>
        <p:txBody>
          <a:bodyPr>
            <a:normAutofit fontScale="90000"/>
          </a:bodyPr>
          <a:lstStyle/>
          <a:p>
            <a:pPr algn="ctr"/>
            <a:r>
              <a:rPr lang="fr-CA" sz="3600" b="1" dirty="0"/>
              <a:t>PARTIE 2: LA GESTION D'UNE ENTREPRISE</a:t>
            </a:r>
            <a:endParaRPr lang="fr-FR" sz="3600" dirty="0"/>
          </a:p>
        </p:txBody>
      </p:sp>
      <p:sp>
        <p:nvSpPr>
          <p:cNvPr id="3" name="Espace réservé du contenu 2"/>
          <p:cNvSpPr>
            <a:spLocks noGrp="1"/>
          </p:cNvSpPr>
          <p:nvPr>
            <p:ph idx="1"/>
          </p:nvPr>
        </p:nvSpPr>
        <p:spPr>
          <a:xfrm>
            <a:off x="838200" y="655784"/>
            <a:ext cx="10744200" cy="5837380"/>
          </a:xfrm>
        </p:spPr>
        <p:txBody>
          <a:bodyPr>
            <a:normAutofit fontScale="77500" lnSpcReduction="20000"/>
          </a:bodyPr>
          <a:lstStyle/>
          <a:p>
            <a:r>
              <a:rPr lang="fr-FR" sz="3600" b="1" dirty="0"/>
              <a:t>La gestion du marketing et des </a:t>
            </a:r>
            <a:r>
              <a:rPr lang="fr-FR" sz="3600" b="1" dirty="0" smtClean="0"/>
              <a:t>ventes</a:t>
            </a:r>
          </a:p>
          <a:p>
            <a:pPr marL="0" lvl="0" indent="0">
              <a:buNone/>
            </a:pPr>
            <a:r>
              <a:rPr lang="fr-FR" sz="1900" b="1" dirty="0" smtClean="0"/>
              <a:t>Le marketing </a:t>
            </a:r>
            <a:r>
              <a:rPr lang="fr-FR" sz="1900" b="1" dirty="0"/>
              <a:t>et son importance:</a:t>
            </a:r>
            <a:r>
              <a:rPr lang="fr-FR" sz="1900" dirty="0"/>
              <a:t> </a:t>
            </a:r>
            <a:endParaRPr lang="fr-FR" sz="1700" dirty="0"/>
          </a:p>
          <a:p>
            <a:pPr lvl="1"/>
            <a:r>
              <a:rPr lang="fr-FR" sz="1700" dirty="0"/>
              <a:t>Le marketing est l'ensemble des activités visant à créer, communiquer, délivrer et échanger des offres qui ont de la valeur pour les clients, les partenaires et la société dans son ensemble.</a:t>
            </a:r>
            <a:endParaRPr lang="fr-FR" sz="1500" dirty="0"/>
          </a:p>
          <a:p>
            <a:pPr lvl="1"/>
            <a:r>
              <a:rPr lang="fr-FR" sz="1700" dirty="0"/>
              <a:t>Il est important pour les entreprises de se différencier de la concurrence et d'attirer et de fidéliser les </a:t>
            </a:r>
            <a:r>
              <a:rPr lang="fr-FR" sz="1700" dirty="0" smtClean="0"/>
              <a:t>clients.</a:t>
            </a:r>
            <a:endParaRPr lang="fr-FR" sz="1500" dirty="0"/>
          </a:p>
          <a:p>
            <a:pPr marL="0" lvl="1" indent="0">
              <a:buNone/>
            </a:pPr>
            <a:r>
              <a:rPr lang="fr-FR" sz="1900" b="1" dirty="0" smtClean="0"/>
              <a:t>Les principales </a:t>
            </a:r>
            <a:r>
              <a:rPr lang="fr-FR" sz="1900" b="1" dirty="0"/>
              <a:t>fonctions du marketing:</a:t>
            </a:r>
            <a:r>
              <a:rPr lang="fr-FR" sz="1900" dirty="0"/>
              <a:t> </a:t>
            </a:r>
            <a:endParaRPr lang="fr-FR" sz="1700" dirty="0"/>
          </a:p>
          <a:p>
            <a:pPr lvl="1"/>
            <a:r>
              <a:rPr lang="fr-FR" sz="1700" dirty="0"/>
              <a:t>Analyse du marché : Étudier le marché pour comprendre les clients, les concurrents et l'environnement commercial.</a:t>
            </a:r>
            <a:endParaRPr lang="fr-FR" sz="1500" dirty="0"/>
          </a:p>
          <a:p>
            <a:pPr lvl="1"/>
            <a:r>
              <a:rPr lang="fr-FR" sz="1700" dirty="0"/>
              <a:t>Développement de produits : Concevoir et développer des produits ou services qui répondent aux besoins des clients.</a:t>
            </a:r>
            <a:endParaRPr lang="fr-FR" sz="1500" dirty="0"/>
          </a:p>
          <a:p>
            <a:pPr lvl="1"/>
            <a:r>
              <a:rPr lang="fr-FR" sz="1700" dirty="0"/>
              <a:t>Fixation des prix : Déterminer le prix des produits ou services.</a:t>
            </a:r>
            <a:endParaRPr lang="fr-FR" sz="1500" dirty="0"/>
          </a:p>
          <a:p>
            <a:pPr lvl="1"/>
            <a:r>
              <a:rPr lang="fr-FR" sz="1700" dirty="0"/>
              <a:t>Promotion : Communiquer la valeur des produits ou services aux clients potentiels.</a:t>
            </a:r>
            <a:endParaRPr lang="fr-FR" sz="1500" dirty="0"/>
          </a:p>
          <a:p>
            <a:pPr lvl="1"/>
            <a:r>
              <a:rPr lang="fr-FR" sz="1700" dirty="0"/>
              <a:t>Distribution : Faire parvenir les produits ou services aux clients.</a:t>
            </a:r>
            <a:endParaRPr lang="fr-FR" sz="1500" dirty="0"/>
          </a:p>
          <a:p>
            <a:pPr marL="0" lvl="0" indent="0">
              <a:buNone/>
            </a:pPr>
            <a:r>
              <a:rPr lang="fr-FR" sz="1900" b="1" dirty="0" smtClean="0"/>
              <a:t>La vente </a:t>
            </a:r>
            <a:r>
              <a:rPr lang="fr-FR" sz="1900" b="1" dirty="0"/>
              <a:t>et son importance:</a:t>
            </a:r>
            <a:r>
              <a:rPr lang="fr-FR" sz="1900" dirty="0"/>
              <a:t> </a:t>
            </a:r>
            <a:endParaRPr lang="fr-FR" sz="1700" dirty="0"/>
          </a:p>
          <a:p>
            <a:pPr lvl="1"/>
            <a:r>
              <a:rPr lang="fr-FR" sz="1700" dirty="0"/>
              <a:t>La vente est le processus de persuasion des clients potentiels à acheter les produits ou services d'une entreprise.</a:t>
            </a:r>
            <a:endParaRPr lang="fr-FR" sz="1300" dirty="0"/>
          </a:p>
          <a:p>
            <a:pPr lvl="1"/>
            <a:r>
              <a:rPr lang="fr-FR" sz="1700" dirty="0"/>
              <a:t>Elle est importante pour générer des revenus et atteindre les objectifs commerciaux de l'entreprise.</a:t>
            </a:r>
            <a:endParaRPr lang="fr-FR" sz="1300" dirty="0"/>
          </a:p>
          <a:p>
            <a:pPr marL="0" lvl="0" indent="0">
              <a:buNone/>
            </a:pPr>
            <a:r>
              <a:rPr lang="fr-FR" sz="1900" b="1" dirty="0" smtClean="0"/>
              <a:t>Les principales </a:t>
            </a:r>
            <a:r>
              <a:rPr lang="fr-FR" sz="1900" b="1" dirty="0"/>
              <a:t>étapes du processus de vente:</a:t>
            </a:r>
            <a:r>
              <a:rPr lang="fr-FR" sz="1900" dirty="0"/>
              <a:t> </a:t>
            </a:r>
            <a:endParaRPr lang="fr-FR" sz="1700" dirty="0"/>
          </a:p>
          <a:p>
            <a:pPr lvl="1"/>
            <a:r>
              <a:rPr lang="fr-FR" sz="1700" dirty="0"/>
              <a:t>Prospection : Identifier et qualifier les clients potentiels.</a:t>
            </a:r>
            <a:endParaRPr lang="fr-FR" sz="1300" dirty="0"/>
          </a:p>
          <a:p>
            <a:pPr lvl="1"/>
            <a:r>
              <a:rPr lang="fr-FR" sz="1700" dirty="0"/>
              <a:t>Approche : Établir un contact avec les clients potentiels et présenter les produits ou services.</a:t>
            </a:r>
            <a:endParaRPr lang="fr-FR" sz="1300" dirty="0"/>
          </a:p>
          <a:p>
            <a:pPr lvl="1"/>
            <a:r>
              <a:rPr lang="fr-FR" sz="1700" dirty="0"/>
              <a:t>Présentation : Démontrer les avantages des produits ou services et répondre aux questions des clients potentiels.</a:t>
            </a:r>
            <a:endParaRPr lang="fr-FR" sz="1300" dirty="0"/>
          </a:p>
          <a:p>
            <a:pPr lvl="1"/>
            <a:r>
              <a:rPr lang="fr-FR" sz="1700" dirty="0"/>
              <a:t>Négociation : Discuter du prix et des conditions de la vente.</a:t>
            </a:r>
            <a:endParaRPr lang="fr-FR" sz="1300" dirty="0"/>
          </a:p>
          <a:p>
            <a:pPr marL="534988" indent="-92075"/>
            <a:r>
              <a:rPr lang="fr-FR" sz="1700" dirty="0" smtClean="0"/>
              <a:t>   Conclusion </a:t>
            </a:r>
            <a:r>
              <a:rPr lang="fr-FR" sz="1700" dirty="0"/>
              <a:t>: Finaliser la vente et s'assurer que le client est satisfait.</a:t>
            </a:r>
            <a:endParaRPr lang="fr-FR" sz="2200" dirty="0"/>
          </a:p>
        </p:txBody>
      </p:sp>
    </p:spTree>
    <p:extLst>
      <p:ext uri="{BB962C8B-B14F-4D97-AF65-F5344CB8AC3E}">
        <p14:creationId xmlns:p14="http://schemas.microsoft.com/office/powerpoint/2010/main" val="428996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50875"/>
          </a:xfrm>
        </p:spPr>
        <p:txBody>
          <a:bodyPr>
            <a:normAutofit/>
          </a:bodyPr>
          <a:lstStyle/>
          <a:p>
            <a:pPr algn="ctr"/>
            <a:r>
              <a:rPr lang="fr-CA" sz="3600" b="1" dirty="0" smtClean="0"/>
              <a:t>CONCLUSION</a:t>
            </a:r>
            <a:endParaRPr lang="fr-FR" sz="3600" b="1" dirty="0"/>
          </a:p>
        </p:txBody>
      </p:sp>
      <p:sp>
        <p:nvSpPr>
          <p:cNvPr id="3" name="Espace réservé du contenu 2"/>
          <p:cNvSpPr>
            <a:spLocks noGrp="1"/>
          </p:cNvSpPr>
          <p:nvPr>
            <p:ph idx="1"/>
          </p:nvPr>
        </p:nvSpPr>
        <p:spPr>
          <a:xfrm>
            <a:off x="637309" y="1016000"/>
            <a:ext cx="10991273" cy="5160963"/>
          </a:xfrm>
        </p:spPr>
        <p:txBody>
          <a:bodyPr>
            <a:normAutofit fontScale="92500" lnSpcReduction="20000"/>
          </a:bodyPr>
          <a:lstStyle/>
          <a:p>
            <a:pPr algn="just">
              <a:lnSpc>
                <a:spcPct val="150000"/>
              </a:lnSpc>
            </a:pPr>
            <a:r>
              <a:rPr lang="fr-FR" sz="2200" dirty="0"/>
              <a:t>Les entreprises doivent relever des défis tels que la concurrence mondiale, les avancées technologiques, les changements des attentes des clients et les réglementations strictes. Pour réussir, les entreprises doivent adopter une approche stratégique et cohérente de la </a:t>
            </a:r>
            <a:r>
              <a:rPr lang="fr-FR" sz="2200" dirty="0" smtClean="0"/>
              <a:t>gestion.</a:t>
            </a:r>
          </a:p>
          <a:p>
            <a:pPr algn="just">
              <a:lnSpc>
                <a:spcPct val="150000"/>
              </a:lnSpc>
            </a:pPr>
            <a:r>
              <a:rPr lang="fr-FR" sz="2200" dirty="0"/>
              <a:t>En maîtrisant </a:t>
            </a:r>
            <a:r>
              <a:rPr lang="fr-FR" sz="2200" dirty="0" smtClean="0"/>
              <a:t>les fonctions </a:t>
            </a:r>
            <a:r>
              <a:rPr lang="fr-FR" sz="2200" dirty="0"/>
              <a:t>fondamentales et en les intégrant de manière cohérente, les entreprises peuvent accroître leurs chances de succès dans un monde des affaires en constante évolution. Il est important de noter que l'importance relative de chaque fonction peut varier en fonction des caractéristiques et des objectifs spécifiques de l'entreprise.</a:t>
            </a:r>
          </a:p>
          <a:p>
            <a:pPr algn="just">
              <a:lnSpc>
                <a:spcPct val="150000"/>
              </a:lnSpc>
            </a:pPr>
            <a:r>
              <a:rPr lang="fr-FR" sz="2200" dirty="0"/>
              <a:t>Enfin, il est crucial pour les entreprises de rester informées des tendances émergentes et de s'adapter aux changements de l'environnement commercial afin de maintenir leur compétitivité et leur viabilité à long terme.</a:t>
            </a:r>
          </a:p>
          <a:p>
            <a:endParaRPr lang="fr-FR" dirty="0"/>
          </a:p>
        </p:txBody>
      </p:sp>
    </p:spTree>
    <p:extLst>
      <p:ext uri="{BB962C8B-B14F-4D97-AF65-F5344CB8AC3E}">
        <p14:creationId xmlns:p14="http://schemas.microsoft.com/office/powerpoint/2010/main" val="272170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75492"/>
            <a:ext cx="9144000" cy="1228436"/>
          </a:xfrm>
        </p:spPr>
        <p:txBody>
          <a:bodyPr>
            <a:noAutofit/>
          </a:bodyPr>
          <a:lstStyle/>
          <a:p>
            <a:pPr algn="ctr"/>
            <a:r>
              <a:rPr lang="fr-CA" sz="4000" b="1" dirty="0" smtClean="0"/>
              <a:t/>
            </a:r>
            <a:br>
              <a:rPr lang="fr-CA" sz="4000" b="1" dirty="0" smtClean="0"/>
            </a:br>
            <a:r>
              <a:rPr lang="fr-CA" sz="4000" b="1" dirty="0"/>
              <a:t/>
            </a:r>
            <a:br>
              <a:rPr lang="fr-CA" sz="4000" b="1" dirty="0"/>
            </a:br>
            <a:r>
              <a:rPr lang="fr-CA" sz="4000" b="1" dirty="0" smtClean="0"/>
              <a:t>CONFERENCE</a:t>
            </a:r>
            <a:br>
              <a:rPr lang="fr-CA" sz="4000" b="1" dirty="0" smtClean="0"/>
            </a:br>
            <a:r>
              <a:rPr lang="fr-FR" sz="4000" b="1" dirty="0" smtClean="0"/>
              <a:t>Projet Collectif </a:t>
            </a:r>
            <a:r>
              <a:rPr lang="fr-FR" sz="4000" b="1" dirty="0" err="1" smtClean="0"/>
              <a:t>Tutoré</a:t>
            </a:r>
            <a:r>
              <a:rPr lang="fr-FR" sz="4000" b="1" dirty="0" smtClean="0"/>
              <a:t> (PCT)</a:t>
            </a:r>
            <a:endParaRPr lang="fr-FR" sz="4000" b="1" dirty="0"/>
          </a:p>
        </p:txBody>
      </p:sp>
      <p:sp>
        <p:nvSpPr>
          <p:cNvPr id="3" name="Sous-titre 2"/>
          <p:cNvSpPr>
            <a:spLocks noGrp="1"/>
          </p:cNvSpPr>
          <p:nvPr>
            <p:ph type="subTitle" idx="1"/>
          </p:nvPr>
        </p:nvSpPr>
        <p:spPr>
          <a:xfrm>
            <a:off x="961292" y="1528263"/>
            <a:ext cx="10269415" cy="4900246"/>
          </a:xfrm>
        </p:spPr>
        <p:txBody>
          <a:bodyPr>
            <a:normAutofit/>
          </a:bodyPr>
          <a:lstStyle/>
          <a:p>
            <a:pPr algn="ctr"/>
            <a:r>
              <a:rPr lang="fr-CA" sz="2800" u="sng" dirty="0" smtClean="0"/>
              <a:t>THEME:</a:t>
            </a:r>
          </a:p>
          <a:p>
            <a:endParaRPr lang="fr-CA" sz="1600" dirty="0"/>
          </a:p>
          <a:p>
            <a:r>
              <a:rPr lang="fr-CA" sz="3200" b="1" dirty="0" smtClean="0">
                <a:solidFill>
                  <a:schemeClr val="accent2">
                    <a:lumMod val="75000"/>
                  </a:schemeClr>
                </a:solidFill>
              </a:rPr>
              <a:t>FONCTIONNEMENT ET GESTION D’UNE ENTREPRISE </a:t>
            </a:r>
            <a:endParaRPr lang="fr-FR" sz="3200" b="1" dirty="0">
              <a:solidFill>
                <a:schemeClr val="accent2">
                  <a:lumMod val="75000"/>
                </a:schemeClr>
              </a:solidFill>
            </a:endParaRPr>
          </a:p>
          <a:p>
            <a:pPr algn="ctr"/>
            <a:r>
              <a:rPr lang="fr-CA" sz="8000" dirty="0" smtClean="0">
                <a:solidFill>
                  <a:srgbClr val="FF0000"/>
                </a:solidFill>
              </a:rPr>
              <a:t>FIN</a:t>
            </a:r>
          </a:p>
          <a:p>
            <a:pPr algn="ctr"/>
            <a:r>
              <a:rPr lang="fr-CA" sz="4400" dirty="0" smtClean="0">
                <a:solidFill>
                  <a:srgbClr val="0070C0"/>
                </a:solidFill>
              </a:rPr>
              <a:t>Merci pour </a:t>
            </a:r>
            <a:r>
              <a:rPr lang="fr-CA" sz="4400" smtClean="0">
                <a:solidFill>
                  <a:srgbClr val="0070C0"/>
                </a:solidFill>
              </a:rPr>
              <a:t>votre attention!!!!</a:t>
            </a:r>
            <a:endParaRPr lang="fr-FR" sz="4400" dirty="0">
              <a:solidFill>
                <a:srgbClr val="0070C0"/>
              </a:solidFill>
            </a:endParaRPr>
          </a:p>
        </p:txBody>
      </p:sp>
    </p:spTree>
    <p:extLst>
      <p:ext uri="{BB962C8B-B14F-4D97-AF65-F5344CB8AC3E}">
        <p14:creationId xmlns:p14="http://schemas.microsoft.com/office/powerpoint/2010/main" val="372405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54074"/>
          </a:xfrm>
        </p:spPr>
        <p:txBody>
          <a:bodyPr/>
          <a:lstStyle/>
          <a:p>
            <a:pPr algn="ctr"/>
            <a:r>
              <a:rPr lang="fr-CA" sz="2800" b="1" dirty="0" smtClean="0">
                <a:solidFill>
                  <a:schemeClr val="accent5"/>
                </a:solidFill>
              </a:rPr>
              <a:t>FONCTIONNEMENT ET GESTION D’UNE ENTREPRISE</a:t>
            </a:r>
            <a:endParaRPr lang="fr-FR" b="1" dirty="0">
              <a:solidFill>
                <a:schemeClr val="accent5"/>
              </a:solidFill>
            </a:endParaRPr>
          </a:p>
        </p:txBody>
      </p:sp>
      <p:sp>
        <p:nvSpPr>
          <p:cNvPr id="3" name="Espace réservé du contenu 2"/>
          <p:cNvSpPr>
            <a:spLocks noGrp="1"/>
          </p:cNvSpPr>
          <p:nvPr>
            <p:ph idx="1"/>
          </p:nvPr>
        </p:nvSpPr>
        <p:spPr>
          <a:xfrm>
            <a:off x="838200" y="1368425"/>
            <a:ext cx="10515600" cy="4478460"/>
          </a:xfrm>
        </p:spPr>
        <p:txBody>
          <a:bodyPr>
            <a:normAutofit lnSpcReduction="10000"/>
          </a:bodyPr>
          <a:lstStyle/>
          <a:p>
            <a:pPr algn="ctr"/>
            <a:r>
              <a:rPr lang="fr-CA" u="sng" dirty="0" smtClean="0"/>
              <a:t>OBJECTIFS</a:t>
            </a:r>
          </a:p>
          <a:p>
            <a:pPr algn="just">
              <a:buFont typeface="Wingdings" panose="05000000000000000000" pitchFamily="2" charset="2"/>
              <a:buChar char="ü"/>
            </a:pPr>
            <a:r>
              <a:rPr lang="fr-CA" sz="2400" dirty="0" smtClean="0"/>
              <a:t>Présenter les concepts fondamentaux du fonctionnement et de la gestion d'une entreprise;</a:t>
            </a:r>
          </a:p>
          <a:p>
            <a:pPr algn="just">
              <a:buFont typeface="Wingdings" panose="05000000000000000000" pitchFamily="2" charset="2"/>
              <a:buChar char="ü"/>
            </a:pPr>
            <a:r>
              <a:rPr lang="fr-CA" sz="2400" dirty="0" smtClean="0"/>
              <a:t>Familiariser les étudiants avec les différents aspects de la gestion d'entreprise, tels que la stratégie, la finance, le marketing, les ressources humaines…</a:t>
            </a:r>
          </a:p>
          <a:p>
            <a:pPr algn="just">
              <a:buFont typeface="Wingdings" panose="05000000000000000000" pitchFamily="2" charset="2"/>
              <a:buChar char="ü"/>
            </a:pPr>
            <a:r>
              <a:rPr lang="fr-CA" sz="2400" dirty="0" smtClean="0"/>
              <a:t>Développer la compréhension des étudiants des défis et des opportunités auxquels les entreprises sont confrontées dans l'environnement commercial actuel;</a:t>
            </a:r>
          </a:p>
          <a:p>
            <a:pPr algn="just">
              <a:buFont typeface="Wingdings" panose="05000000000000000000" pitchFamily="2" charset="2"/>
              <a:buChar char="ü"/>
            </a:pPr>
            <a:r>
              <a:rPr lang="fr-CA" sz="2400" dirty="0" smtClean="0"/>
              <a:t>Préparer les étudiants à des carrières futures dans le monde des affaires.</a:t>
            </a:r>
          </a:p>
          <a:p>
            <a:endParaRPr lang="fr-FR" dirty="0"/>
          </a:p>
        </p:txBody>
      </p:sp>
    </p:spTree>
    <p:extLst>
      <p:ext uri="{BB962C8B-B14F-4D97-AF65-F5344CB8AC3E}">
        <p14:creationId xmlns:p14="http://schemas.microsoft.com/office/powerpoint/2010/main" val="25517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89419"/>
          </a:xfrm>
        </p:spPr>
        <p:txBody>
          <a:bodyPr>
            <a:normAutofit fontScale="90000"/>
          </a:bodyPr>
          <a:lstStyle/>
          <a:p>
            <a:pPr algn="ctr"/>
            <a:r>
              <a:rPr lang="fr-CA" sz="3600" b="1" dirty="0">
                <a:solidFill>
                  <a:schemeClr val="accent5"/>
                </a:solidFill>
              </a:rPr>
              <a:t>FONCTIONNEMENT ET GESTION D’UNE ENTREPRISE</a:t>
            </a:r>
            <a:endParaRPr lang="fr-FR" dirty="0"/>
          </a:p>
        </p:txBody>
      </p:sp>
      <p:sp>
        <p:nvSpPr>
          <p:cNvPr id="3" name="Espace réservé du contenu 2"/>
          <p:cNvSpPr>
            <a:spLocks noGrp="1"/>
          </p:cNvSpPr>
          <p:nvPr>
            <p:ph idx="1"/>
          </p:nvPr>
        </p:nvSpPr>
        <p:spPr>
          <a:xfrm>
            <a:off x="838200" y="1154546"/>
            <a:ext cx="10515600" cy="5022418"/>
          </a:xfrm>
        </p:spPr>
        <p:txBody>
          <a:bodyPr/>
          <a:lstStyle/>
          <a:p>
            <a:pPr algn="ctr"/>
            <a:r>
              <a:rPr lang="fr-CA" sz="3600" b="1" u="sng" dirty="0" smtClean="0"/>
              <a:t>PLAN</a:t>
            </a:r>
            <a:r>
              <a:rPr lang="fr-CA" dirty="0" smtClean="0"/>
              <a:t> </a:t>
            </a:r>
          </a:p>
          <a:p>
            <a:pPr marL="0" indent="0">
              <a:buNone/>
            </a:pPr>
            <a:r>
              <a:rPr lang="fr-CA" b="1" dirty="0"/>
              <a:t> </a:t>
            </a:r>
            <a:r>
              <a:rPr lang="fr-CA" b="1" dirty="0" smtClean="0"/>
              <a:t>                    </a:t>
            </a:r>
            <a:r>
              <a:rPr lang="fr-CA" sz="2400" b="1" dirty="0" smtClean="0"/>
              <a:t>INTRODUCTION</a:t>
            </a:r>
          </a:p>
          <a:p>
            <a:pPr algn="ctr"/>
            <a:r>
              <a:rPr lang="fr-CA" sz="2400" b="1" dirty="0" smtClean="0"/>
              <a:t>PARTIE 1: FONCTIONNEMENT DE L’ENTREPRISE</a:t>
            </a:r>
          </a:p>
          <a:p>
            <a:r>
              <a:rPr lang="fr-CA" sz="2400" dirty="0" smtClean="0"/>
              <a:t>1.1 l’entreprise: définitions, typologie et finalités</a:t>
            </a:r>
            <a:endParaRPr lang="fr-FR" sz="2400" dirty="0"/>
          </a:p>
          <a:p>
            <a:r>
              <a:rPr lang="fr-CA" sz="2400" dirty="0" smtClean="0"/>
              <a:t>1.2 Les éléments constitutifs d'une entreprise (ressources humaines, financières, matérielles, etc.)</a:t>
            </a:r>
          </a:p>
          <a:p>
            <a:r>
              <a:rPr lang="fr-CA" sz="2400" dirty="0" smtClean="0"/>
              <a:t>1.3 Les différentes fonctions au sein d'une entreprise (production, marketing, finance, ressources humaines, etc.)</a:t>
            </a:r>
          </a:p>
          <a:p>
            <a:r>
              <a:rPr lang="fr-CA" sz="2400" dirty="0" smtClean="0"/>
              <a:t>1.4 l’organisation de l’entreprise</a:t>
            </a:r>
          </a:p>
          <a:p>
            <a:pPr algn="ctr"/>
            <a:endParaRPr lang="fr-FR" dirty="0"/>
          </a:p>
        </p:txBody>
      </p:sp>
    </p:spTree>
    <p:extLst>
      <p:ext uri="{BB962C8B-B14F-4D97-AF65-F5344CB8AC3E}">
        <p14:creationId xmlns:p14="http://schemas.microsoft.com/office/powerpoint/2010/main" val="237686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8072"/>
            <a:ext cx="10515600" cy="874590"/>
          </a:xfrm>
        </p:spPr>
        <p:txBody>
          <a:bodyPr>
            <a:normAutofit fontScale="90000"/>
          </a:bodyPr>
          <a:lstStyle/>
          <a:p>
            <a:pPr algn="ctr"/>
            <a:r>
              <a:rPr lang="fr-CA" sz="3600" b="1" dirty="0">
                <a:solidFill>
                  <a:schemeClr val="accent5"/>
                </a:solidFill>
              </a:rPr>
              <a:t>FONCTIONNEMENT ET GESTION D’UNE ENTREPRISE</a:t>
            </a:r>
            <a:endParaRPr lang="fr-FR" sz="3600" dirty="0"/>
          </a:p>
        </p:txBody>
      </p:sp>
      <p:sp>
        <p:nvSpPr>
          <p:cNvPr id="3" name="Espace réservé du contenu 2"/>
          <p:cNvSpPr>
            <a:spLocks noGrp="1"/>
          </p:cNvSpPr>
          <p:nvPr>
            <p:ph idx="1"/>
          </p:nvPr>
        </p:nvSpPr>
        <p:spPr>
          <a:xfrm>
            <a:off x="776654" y="1072662"/>
            <a:ext cx="10515600" cy="5380892"/>
          </a:xfrm>
        </p:spPr>
        <p:txBody>
          <a:bodyPr>
            <a:normAutofit/>
          </a:bodyPr>
          <a:lstStyle/>
          <a:p>
            <a:pPr algn="ctr"/>
            <a:r>
              <a:rPr lang="fr-CA" b="1" u="sng" dirty="0" smtClean="0"/>
              <a:t>PLAN ( SUITE)</a:t>
            </a:r>
            <a:endParaRPr lang="fr-FR" b="1" u="sng" dirty="0"/>
          </a:p>
          <a:p>
            <a:pPr algn="ctr"/>
            <a:endParaRPr lang="fr-CA" sz="1050" b="1" dirty="0" smtClean="0"/>
          </a:p>
          <a:p>
            <a:pPr algn="ctr"/>
            <a:r>
              <a:rPr lang="fr-CA" sz="2400" b="1" dirty="0" smtClean="0"/>
              <a:t>PARTIE 2: LA GESTION D'UNE ENTREPRISE</a:t>
            </a:r>
            <a:endParaRPr lang="fr-CA" sz="2400" dirty="0" smtClean="0"/>
          </a:p>
          <a:p>
            <a:pPr marL="0" indent="0" algn="just">
              <a:buNone/>
            </a:pPr>
            <a:r>
              <a:rPr lang="fr-CA" sz="2400" b="1" dirty="0" smtClean="0"/>
              <a:t>2.1  La planification stratégique et la gestion opérationnelle</a:t>
            </a:r>
          </a:p>
          <a:p>
            <a:pPr marL="0" indent="0" algn="just">
              <a:buNone/>
            </a:pPr>
            <a:r>
              <a:rPr lang="fr-CA" sz="2400" b="1" dirty="0" smtClean="0"/>
              <a:t>2.2 les outils de la gestion</a:t>
            </a:r>
          </a:p>
          <a:p>
            <a:pPr algn="just">
              <a:buFont typeface="Wingdings" panose="05000000000000000000" pitchFamily="2" charset="2"/>
              <a:buChar char="v"/>
            </a:pPr>
            <a:r>
              <a:rPr lang="fr-CA" sz="2400" b="1" dirty="0"/>
              <a:t> </a:t>
            </a:r>
            <a:r>
              <a:rPr lang="fr-CA" sz="2400" dirty="0"/>
              <a:t>l</a:t>
            </a:r>
            <a:r>
              <a:rPr lang="fr-FR" sz="3200" dirty="0" smtClean="0"/>
              <a:t>a </a:t>
            </a:r>
            <a:r>
              <a:rPr lang="fr-FR" sz="3200" dirty="0"/>
              <a:t>gestion des ressources </a:t>
            </a:r>
            <a:r>
              <a:rPr lang="fr-FR" sz="3200" dirty="0" smtClean="0"/>
              <a:t>humaines</a:t>
            </a:r>
          </a:p>
          <a:p>
            <a:pPr algn="just">
              <a:buFont typeface="Wingdings" panose="05000000000000000000" pitchFamily="2" charset="2"/>
              <a:buChar char="v"/>
            </a:pPr>
            <a:r>
              <a:rPr lang="fr-CA" sz="3200" dirty="0"/>
              <a:t> </a:t>
            </a:r>
            <a:r>
              <a:rPr lang="fr-FR" sz="3200" dirty="0"/>
              <a:t>La gestion </a:t>
            </a:r>
            <a:r>
              <a:rPr lang="fr-FR" sz="3200" dirty="0" smtClean="0"/>
              <a:t>financière</a:t>
            </a:r>
          </a:p>
          <a:p>
            <a:pPr algn="just">
              <a:buFont typeface="Wingdings" panose="05000000000000000000" pitchFamily="2" charset="2"/>
              <a:buChar char="v"/>
            </a:pPr>
            <a:r>
              <a:rPr lang="fr-CA" sz="3200" dirty="0"/>
              <a:t> </a:t>
            </a:r>
            <a:r>
              <a:rPr lang="fr-FR" sz="3200" dirty="0"/>
              <a:t>La gestion du marketing et des </a:t>
            </a:r>
            <a:r>
              <a:rPr lang="fr-FR" sz="3200" dirty="0" smtClean="0"/>
              <a:t>ventes</a:t>
            </a:r>
            <a:endParaRPr lang="fr-FR" sz="3200" dirty="0"/>
          </a:p>
          <a:p>
            <a:pPr marL="0" indent="0" algn="just">
              <a:buNone/>
            </a:pPr>
            <a:r>
              <a:rPr lang="fr-CA" sz="3600" b="1" dirty="0" smtClean="0"/>
              <a:t>                       </a:t>
            </a:r>
            <a:r>
              <a:rPr lang="fr-CA" sz="2800" b="1" dirty="0" smtClean="0"/>
              <a:t>CONCLUSION</a:t>
            </a:r>
            <a:endParaRPr lang="fr-CA" sz="3600" b="1" dirty="0" smtClean="0"/>
          </a:p>
          <a:p>
            <a:pPr marL="0" indent="0" algn="just">
              <a:buNone/>
            </a:pPr>
            <a:r>
              <a:rPr lang="fr-CA" sz="3200" b="1" dirty="0" smtClean="0"/>
              <a:t>                          </a:t>
            </a:r>
            <a:r>
              <a:rPr lang="fr-CA" sz="2800" b="1" dirty="0" smtClean="0"/>
              <a:t>ECHANGES</a:t>
            </a:r>
            <a:endParaRPr lang="fr-FR" sz="3200" b="1" dirty="0"/>
          </a:p>
        </p:txBody>
      </p:sp>
    </p:spTree>
    <p:extLst>
      <p:ext uri="{BB962C8B-B14F-4D97-AF65-F5344CB8AC3E}">
        <p14:creationId xmlns:p14="http://schemas.microsoft.com/office/powerpoint/2010/main" val="187006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0339"/>
            <a:ext cx="10515600" cy="687043"/>
          </a:xfrm>
        </p:spPr>
        <p:txBody>
          <a:bodyPr>
            <a:normAutofit/>
          </a:bodyPr>
          <a:lstStyle/>
          <a:p>
            <a:pPr algn="ctr"/>
            <a:r>
              <a:rPr lang="fr-CA" b="1" dirty="0" smtClean="0"/>
              <a:t>PARTIE 1: FONCTIONNEMENT DE L’ENTREPRISE</a:t>
            </a:r>
            <a:endParaRPr lang="fr-FR" dirty="0"/>
          </a:p>
        </p:txBody>
      </p:sp>
      <p:sp>
        <p:nvSpPr>
          <p:cNvPr id="3" name="Espace réservé du contenu 2"/>
          <p:cNvSpPr>
            <a:spLocks noGrp="1"/>
          </p:cNvSpPr>
          <p:nvPr>
            <p:ph idx="1"/>
          </p:nvPr>
        </p:nvSpPr>
        <p:spPr>
          <a:xfrm>
            <a:off x="838199" y="914400"/>
            <a:ext cx="10741269" cy="5504873"/>
          </a:xfrm>
        </p:spPr>
        <p:txBody>
          <a:bodyPr>
            <a:normAutofit fontScale="77500" lnSpcReduction="20000"/>
          </a:bodyPr>
          <a:lstStyle/>
          <a:p>
            <a:r>
              <a:rPr lang="fr-CA" dirty="0" smtClean="0"/>
              <a:t>1.1 l’entreprise: </a:t>
            </a:r>
          </a:p>
          <a:p>
            <a:pPr lvl="0"/>
            <a:r>
              <a:rPr lang="fr-CA" sz="2100" dirty="0" smtClean="0"/>
              <a:t>Définition: </a:t>
            </a:r>
            <a:r>
              <a:rPr lang="fr-FR" sz="2100" dirty="0"/>
              <a:t>une </a:t>
            </a:r>
            <a:r>
              <a:rPr lang="fr-FR" sz="2100" dirty="0">
                <a:solidFill>
                  <a:srgbClr val="FF0000"/>
                </a:solidFill>
              </a:rPr>
              <a:t>organisation </a:t>
            </a:r>
            <a:r>
              <a:rPr lang="fr-FR" sz="2100" dirty="0"/>
              <a:t>créée pour produire et </a:t>
            </a:r>
            <a:r>
              <a:rPr lang="fr-FR" sz="2100" dirty="0">
                <a:solidFill>
                  <a:srgbClr val="FF0000"/>
                </a:solidFill>
              </a:rPr>
              <a:t>vendre</a:t>
            </a:r>
            <a:r>
              <a:rPr lang="fr-FR" sz="2100" dirty="0"/>
              <a:t> des biens ou des services dans le but de générer des </a:t>
            </a:r>
            <a:r>
              <a:rPr lang="fr-FR" sz="2100" dirty="0">
                <a:solidFill>
                  <a:srgbClr val="FF0000"/>
                </a:solidFill>
              </a:rPr>
              <a:t>profits</a:t>
            </a:r>
            <a:r>
              <a:rPr lang="fr-FR" sz="2100" dirty="0"/>
              <a:t>.</a:t>
            </a:r>
          </a:p>
          <a:p>
            <a:pPr lvl="0"/>
            <a:r>
              <a:rPr lang="fr-CA" sz="2100" dirty="0" smtClean="0"/>
              <a:t>Typologie : </a:t>
            </a:r>
            <a:r>
              <a:rPr lang="fr-FR" sz="2100" dirty="0" smtClean="0"/>
              <a:t> </a:t>
            </a:r>
            <a:r>
              <a:rPr lang="fr-FR" sz="2100" dirty="0"/>
              <a:t>types d'entreprises en fonction de leur taille, de leur structure et de leur secteur d'activité: </a:t>
            </a:r>
            <a:endParaRPr lang="fr-FR" sz="2600" dirty="0"/>
          </a:p>
          <a:p>
            <a:pPr marL="1730375" lvl="1" indent="-342900">
              <a:buFont typeface="Wingdings" panose="05000000000000000000" pitchFamily="2" charset="2"/>
              <a:buChar char="v"/>
            </a:pPr>
            <a:r>
              <a:rPr lang="fr-FR" sz="1800" b="1" dirty="0"/>
              <a:t>Selon la taille:</a:t>
            </a:r>
            <a:r>
              <a:rPr lang="fr-FR" sz="1800" dirty="0"/>
              <a:t> </a:t>
            </a:r>
            <a:endParaRPr lang="fr-FR" sz="2300" dirty="0"/>
          </a:p>
          <a:p>
            <a:pPr marL="1616075" lvl="2"/>
            <a:r>
              <a:rPr lang="fr-FR" sz="1800" dirty="0" err="1"/>
              <a:t>Micro-entreprises</a:t>
            </a:r>
            <a:r>
              <a:rPr lang="fr-FR" sz="1800" dirty="0"/>
              <a:t> (moins de 10 employés)</a:t>
            </a:r>
            <a:endParaRPr lang="fr-FR" sz="2600" dirty="0"/>
          </a:p>
          <a:p>
            <a:pPr marL="1616075" lvl="2"/>
            <a:r>
              <a:rPr lang="fr-FR" sz="1800" dirty="0"/>
              <a:t>Petites et moyennes entreprises (PME) (entre 10 et 250 employés)</a:t>
            </a:r>
            <a:endParaRPr lang="fr-FR" sz="2600" dirty="0"/>
          </a:p>
          <a:p>
            <a:pPr marL="1616075" lvl="2"/>
            <a:r>
              <a:rPr lang="fr-FR" sz="1800" dirty="0"/>
              <a:t>Grandes entreprises (plus de 250 employés)</a:t>
            </a:r>
            <a:endParaRPr lang="fr-FR" sz="2600" dirty="0"/>
          </a:p>
          <a:p>
            <a:pPr marL="1616075" lvl="2"/>
            <a:r>
              <a:rPr lang="fr-FR" sz="1800" dirty="0"/>
              <a:t>Multinationales (entreprises ayant des activités dans plusieurs pays)</a:t>
            </a:r>
            <a:endParaRPr lang="fr-FR" sz="2600" dirty="0"/>
          </a:p>
          <a:p>
            <a:pPr marL="1730375" lvl="1" indent="-342900">
              <a:buFont typeface="Wingdings" panose="05000000000000000000" pitchFamily="2" charset="2"/>
              <a:buChar char="v"/>
            </a:pPr>
            <a:r>
              <a:rPr lang="fr-FR" sz="2100" b="1" dirty="0"/>
              <a:t>Selon la </a:t>
            </a:r>
            <a:r>
              <a:rPr lang="fr-FR" sz="2100" b="1" dirty="0" smtClean="0"/>
              <a:t>structure ( facteur juridique):</a:t>
            </a:r>
            <a:r>
              <a:rPr lang="fr-FR" sz="2100" dirty="0" smtClean="0"/>
              <a:t> </a:t>
            </a:r>
            <a:endParaRPr lang="fr-FR" sz="3100" dirty="0"/>
          </a:p>
          <a:p>
            <a:pPr marL="1616075" lvl="2"/>
            <a:r>
              <a:rPr lang="fr-FR" sz="1800" dirty="0"/>
              <a:t>Entreprises individuelles</a:t>
            </a:r>
            <a:endParaRPr lang="fr-FR" sz="2600" dirty="0"/>
          </a:p>
          <a:p>
            <a:pPr marL="1616075" lvl="2"/>
            <a:r>
              <a:rPr lang="fr-FR" sz="1800" dirty="0"/>
              <a:t>Sociétés de personnes</a:t>
            </a:r>
            <a:endParaRPr lang="fr-FR" sz="2600" dirty="0"/>
          </a:p>
          <a:p>
            <a:pPr marL="1616075" lvl="2"/>
            <a:r>
              <a:rPr lang="fr-FR" sz="1800" dirty="0"/>
              <a:t>Sociétés par actions</a:t>
            </a:r>
            <a:endParaRPr lang="fr-FR" sz="2600" dirty="0"/>
          </a:p>
          <a:p>
            <a:pPr marL="1616075" lvl="2"/>
            <a:r>
              <a:rPr lang="fr-FR" sz="1800" dirty="0"/>
              <a:t>Coopératives</a:t>
            </a:r>
            <a:endParaRPr lang="fr-FR" sz="2600" dirty="0"/>
          </a:p>
          <a:p>
            <a:pPr marL="1730375" lvl="1" indent="-342900">
              <a:buFont typeface="Wingdings" panose="05000000000000000000" pitchFamily="2" charset="2"/>
              <a:buChar char="v"/>
            </a:pPr>
            <a:r>
              <a:rPr lang="fr-FR" sz="2100" b="1" dirty="0"/>
              <a:t>Selon le secteur d'activité:</a:t>
            </a:r>
            <a:r>
              <a:rPr lang="fr-FR" sz="2100" dirty="0"/>
              <a:t> </a:t>
            </a:r>
            <a:endParaRPr lang="fr-FR" sz="3100" dirty="0"/>
          </a:p>
          <a:p>
            <a:pPr marL="1616075" lvl="2"/>
            <a:r>
              <a:rPr lang="fr-FR" sz="1800" dirty="0"/>
              <a:t>Secteur primaire (agriculture, pêche, exploitation forestière)</a:t>
            </a:r>
            <a:endParaRPr lang="fr-FR" sz="2600" dirty="0"/>
          </a:p>
          <a:p>
            <a:pPr marL="1616075" lvl="2"/>
            <a:r>
              <a:rPr lang="fr-FR" sz="1800" dirty="0"/>
              <a:t>Secteur secondaire (industrie manufacturière, construction)</a:t>
            </a:r>
            <a:endParaRPr lang="fr-FR" sz="2600" dirty="0"/>
          </a:p>
          <a:p>
            <a:pPr marL="1616075" lvl="2"/>
            <a:r>
              <a:rPr lang="fr-FR" sz="1800" dirty="0"/>
              <a:t>Secteur tertiaire (services</a:t>
            </a:r>
            <a:r>
              <a:rPr lang="fr-FR" sz="1800" dirty="0" smtClean="0"/>
              <a:t>)</a:t>
            </a:r>
            <a:endParaRPr lang="fr-CA" sz="1800" dirty="0" smtClean="0"/>
          </a:p>
        </p:txBody>
      </p:sp>
    </p:spTree>
    <p:extLst>
      <p:ext uri="{BB962C8B-B14F-4D97-AF65-F5344CB8AC3E}">
        <p14:creationId xmlns:p14="http://schemas.microsoft.com/office/powerpoint/2010/main" val="181965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198871"/>
            <a:ext cx="10515600" cy="706293"/>
          </a:xfrm>
        </p:spPr>
        <p:txBody>
          <a:bodyPr>
            <a:normAutofit/>
          </a:bodyPr>
          <a:lstStyle/>
          <a:p>
            <a:pPr algn="ctr"/>
            <a:r>
              <a:rPr lang="fr-CA" sz="3600" b="1" dirty="0" smtClean="0"/>
              <a:t>PARTIE 1: FONCTIONNEMENT DE L’ENTREPRISE</a:t>
            </a:r>
            <a:endParaRPr lang="fr-FR" sz="3600" dirty="0"/>
          </a:p>
        </p:txBody>
      </p:sp>
      <p:sp>
        <p:nvSpPr>
          <p:cNvPr id="3" name="Espace réservé du contenu 2"/>
          <p:cNvSpPr>
            <a:spLocks noGrp="1"/>
          </p:cNvSpPr>
          <p:nvPr>
            <p:ph idx="1"/>
          </p:nvPr>
        </p:nvSpPr>
        <p:spPr>
          <a:xfrm>
            <a:off x="838200" y="785092"/>
            <a:ext cx="10790382" cy="5615708"/>
          </a:xfrm>
        </p:spPr>
        <p:txBody>
          <a:bodyPr>
            <a:normAutofit fontScale="92500" lnSpcReduction="10000"/>
          </a:bodyPr>
          <a:lstStyle/>
          <a:p>
            <a:endParaRPr lang="fr-CA" dirty="0" smtClean="0"/>
          </a:p>
          <a:p>
            <a:r>
              <a:rPr lang="fr-CA" sz="3400" b="1" dirty="0" smtClean="0"/>
              <a:t>finalités</a:t>
            </a:r>
            <a:endParaRPr lang="fr-FR" b="1" dirty="0" smtClean="0"/>
          </a:p>
          <a:p>
            <a:pPr marL="0" lvl="0" indent="0" algn="just">
              <a:buNone/>
            </a:pPr>
            <a:r>
              <a:rPr lang="fr-FR" dirty="0" smtClean="0"/>
              <a:t>Les objectifs </a:t>
            </a:r>
            <a:r>
              <a:rPr lang="fr-FR" dirty="0"/>
              <a:t>d'une entreprise vont au-delà de la simple génération de profits. Ils peuvent inclure la création de valeur pour les clients, les employés, les actionnaires et la société en général.</a:t>
            </a:r>
            <a:endParaRPr lang="fr-FR" sz="2400" dirty="0"/>
          </a:p>
          <a:p>
            <a:pPr marL="0" lvl="0" indent="0" algn="just">
              <a:buNone/>
            </a:pPr>
            <a:r>
              <a:rPr lang="fr-FR" dirty="0" smtClean="0"/>
              <a:t>Les différentes </a:t>
            </a:r>
            <a:r>
              <a:rPr lang="fr-FR" dirty="0"/>
              <a:t>parties prenantes d'une entreprise et </a:t>
            </a:r>
            <a:r>
              <a:rPr lang="fr-FR" dirty="0" smtClean="0"/>
              <a:t>leurs </a:t>
            </a:r>
            <a:r>
              <a:rPr lang="fr-FR" dirty="0"/>
              <a:t>intérêts respectifs: </a:t>
            </a:r>
            <a:endParaRPr lang="fr-FR" sz="2400" dirty="0"/>
          </a:p>
          <a:p>
            <a:pPr lvl="1" algn="just"/>
            <a:r>
              <a:rPr lang="fr-FR" b="1" dirty="0"/>
              <a:t>Propriétaires ou actionnaires:</a:t>
            </a:r>
            <a:r>
              <a:rPr lang="fr-FR" dirty="0"/>
              <a:t> Investissent dans l'entreprise et attendent un retour sur investissement sous forme de </a:t>
            </a:r>
            <a:r>
              <a:rPr lang="fr-FR" dirty="0" smtClean="0"/>
              <a:t>dividendes.</a:t>
            </a:r>
            <a:endParaRPr lang="fr-FR" sz="2000" dirty="0"/>
          </a:p>
          <a:p>
            <a:pPr lvl="1" algn="just"/>
            <a:r>
              <a:rPr lang="fr-FR" b="1" dirty="0"/>
              <a:t>Employés:</a:t>
            </a:r>
            <a:r>
              <a:rPr lang="fr-FR" dirty="0"/>
              <a:t> Contribuent au fonctionnement de l'entreprise et attendent en échange un salaire, des avantages sociaux et des opportunités de développement professionnel.</a:t>
            </a:r>
            <a:endParaRPr lang="fr-FR" sz="2000" dirty="0"/>
          </a:p>
          <a:p>
            <a:pPr lvl="1" algn="just"/>
            <a:r>
              <a:rPr lang="fr-FR" b="1" dirty="0"/>
              <a:t>Clients:</a:t>
            </a:r>
            <a:r>
              <a:rPr lang="fr-FR" dirty="0"/>
              <a:t> Achètent les produits ou services de l'entreprise et attendent en échange des produits de qualité, des prix raisonnables et un bon service client.</a:t>
            </a:r>
            <a:endParaRPr lang="fr-FR" sz="2000" dirty="0"/>
          </a:p>
          <a:p>
            <a:pPr lvl="1" algn="just"/>
            <a:r>
              <a:rPr lang="fr-FR" b="1" dirty="0"/>
              <a:t>Fournisseurs:</a:t>
            </a:r>
            <a:r>
              <a:rPr lang="fr-FR" dirty="0"/>
              <a:t> Fournissent à l'entreprise les biens et services nécessaires à sa production et à ses opérations. Attendent en échange un paiement rapide et fiable.</a:t>
            </a:r>
            <a:endParaRPr lang="fr-FR" sz="2000" dirty="0"/>
          </a:p>
          <a:p>
            <a:pPr lvl="1" algn="just"/>
            <a:r>
              <a:rPr lang="fr-FR" b="1" dirty="0"/>
              <a:t>Créanciers:</a:t>
            </a:r>
            <a:r>
              <a:rPr lang="fr-FR" dirty="0"/>
              <a:t> Prêtent de l'argent à l'entreprise et attendent en échange le remboursement du principal et des intérêts.</a:t>
            </a:r>
            <a:endParaRPr lang="fr-FR" sz="2000" dirty="0"/>
          </a:p>
          <a:p>
            <a:pPr lvl="1" algn="just"/>
            <a:r>
              <a:rPr lang="fr-FR" b="1" dirty="0"/>
              <a:t>Communauté locale:</a:t>
            </a:r>
            <a:r>
              <a:rPr lang="fr-FR" dirty="0"/>
              <a:t> Peut être affectée par les activités de l'entreprise et attend en échange un comportement responsable et éthique.</a:t>
            </a:r>
            <a:endParaRPr lang="fr-FR" sz="2000" dirty="0"/>
          </a:p>
          <a:p>
            <a:pPr lvl="1" algn="just"/>
            <a:r>
              <a:rPr lang="fr-FR" b="1" dirty="0"/>
              <a:t>Gouvernement:</a:t>
            </a:r>
            <a:r>
              <a:rPr lang="fr-FR" dirty="0"/>
              <a:t> Prélève des impôts sur les bénéfices de l'entreprise et réglemente ses activités pour protéger l'intérêt public.</a:t>
            </a:r>
            <a:endParaRPr lang="fr-FR" sz="2000" dirty="0"/>
          </a:p>
          <a:p>
            <a:endParaRPr lang="fr-FR" dirty="0"/>
          </a:p>
        </p:txBody>
      </p:sp>
    </p:spTree>
    <p:extLst>
      <p:ext uri="{BB962C8B-B14F-4D97-AF65-F5344CB8AC3E}">
        <p14:creationId xmlns:p14="http://schemas.microsoft.com/office/powerpoint/2010/main" val="126642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6"/>
            <a:ext cx="10515600" cy="734002"/>
          </a:xfrm>
        </p:spPr>
        <p:txBody>
          <a:bodyPr>
            <a:normAutofit/>
          </a:bodyPr>
          <a:lstStyle/>
          <a:p>
            <a:pPr algn="ctr"/>
            <a:r>
              <a:rPr lang="fr-CA" sz="3600" b="1" dirty="0" smtClean="0"/>
              <a:t>PARTIE 1: FONCTIONNEMENT DE L’ENTREPRISE</a:t>
            </a:r>
            <a:endParaRPr lang="fr-FR" sz="3600" dirty="0"/>
          </a:p>
        </p:txBody>
      </p:sp>
      <p:sp>
        <p:nvSpPr>
          <p:cNvPr id="3" name="Espace réservé du contenu 2"/>
          <p:cNvSpPr>
            <a:spLocks noGrp="1"/>
          </p:cNvSpPr>
          <p:nvPr>
            <p:ph idx="1"/>
          </p:nvPr>
        </p:nvSpPr>
        <p:spPr>
          <a:xfrm>
            <a:off x="838200" y="1256145"/>
            <a:ext cx="10515600" cy="4920818"/>
          </a:xfrm>
        </p:spPr>
        <p:txBody>
          <a:bodyPr/>
          <a:lstStyle/>
          <a:p>
            <a:r>
              <a:rPr lang="fr-CA" b="1" dirty="0" smtClean="0"/>
              <a:t>1.2 Les éléments constitutifs d'une entreprise </a:t>
            </a:r>
          </a:p>
          <a:p>
            <a:pPr marL="0" indent="0">
              <a:lnSpc>
                <a:spcPct val="150000"/>
              </a:lnSpc>
              <a:buNone/>
            </a:pPr>
            <a:r>
              <a:rPr lang="fr-CA" dirty="0" smtClean="0"/>
              <a:t>Ressources humaines: les hommes </a:t>
            </a:r>
          </a:p>
          <a:p>
            <a:pPr marL="0" indent="0">
              <a:lnSpc>
                <a:spcPct val="150000"/>
              </a:lnSpc>
              <a:buNone/>
            </a:pPr>
            <a:r>
              <a:rPr lang="fr-CA" dirty="0" smtClean="0"/>
              <a:t>Financières: l’argent</a:t>
            </a:r>
          </a:p>
          <a:p>
            <a:pPr marL="0" indent="0">
              <a:lnSpc>
                <a:spcPct val="150000"/>
              </a:lnSpc>
              <a:buNone/>
            </a:pPr>
            <a:r>
              <a:rPr lang="fr-CA" dirty="0" smtClean="0"/>
              <a:t>Matérielles: les biens physiques et immatériels</a:t>
            </a:r>
          </a:p>
          <a:p>
            <a:pPr marL="0" indent="0">
              <a:lnSpc>
                <a:spcPct val="150000"/>
              </a:lnSpc>
              <a:buNone/>
            </a:pPr>
            <a:r>
              <a:rPr lang="fr-CA" dirty="0" smtClean="0"/>
              <a:t>Informations: connaissances qui se transmettent</a:t>
            </a:r>
          </a:p>
        </p:txBody>
      </p:sp>
    </p:spTree>
    <p:extLst>
      <p:ext uri="{BB962C8B-B14F-4D97-AF65-F5344CB8AC3E}">
        <p14:creationId xmlns:p14="http://schemas.microsoft.com/office/powerpoint/2010/main" val="15787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19088"/>
            <a:ext cx="10515600" cy="808037"/>
          </a:xfrm>
        </p:spPr>
        <p:txBody>
          <a:bodyPr>
            <a:normAutofit/>
          </a:bodyPr>
          <a:lstStyle/>
          <a:p>
            <a:pPr algn="ctr"/>
            <a:r>
              <a:rPr lang="fr-CA" sz="3600" b="1" dirty="0" smtClean="0"/>
              <a:t>PARTIE 1: FONCTIONNEMENT DE L’ENTREPRISE</a:t>
            </a:r>
            <a:endParaRPr lang="fr-FR" sz="3600" dirty="0"/>
          </a:p>
        </p:txBody>
      </p:sp>
      <p:sp>
        <p:nvSpPr>
          <p:cNvPr id="3" name="Espace réservé du contenu 2"/>
          <p:cNvSpPr>
            <a:spLocks noGrp="1"/>
          </p:cNvSpPr>
          <p:nvPr>
            <p:ph idx="1"/>
          </p:nvPr>
        </p:nvSpPr>
        <p:spPr>
          <a:xfrm>
            <a:off x="838200" y="1127125"/>
            <a:ext cx="10515600" cy="5049838"/>
          </a:xfrm>
        </p:spPr>
        <p:txBody>
          <a:bodyPr/>
          <a:lstStyle/>
          <a:p>
            <a:r>
              <a:rPr lang="fr-CA" b="1" dirty="0" smtClean="0"/>
              <a:t>1.3 Les différentes fonctions au sein d'une entreprise </a:t>
            </a:r>
          </a:p>
          <a:p>
            <a:pPr>
              <a:lnSpc>
                <a:spcPct val="150000"/>
              </a:lnSpc>
              <a:buFont typeface="Wingdings" panose="05000000000000000000" pitchFamily="2" charset="2"/>
              <a:buChar char="ü"/>
            </a:pPr>
            <a:r>
              <a:rPr lang="fr-CA" dirty="0" smtClean="0"/>
              <a:t>Production: </a:t>
            </a:r>
            <a:r>
              <a:rPr lang="fr-FR" dirty="0" smtClean="0"/>
              <a:t>Produire </a:t>
            </a:r>
            <a:r>
              <a:rPr lang="fr-FR" dirty="0"/>
              <a:t>et livrer les produits ou services de l'entreprise.</a:t>
            </a:r>
            <a:endParaRPr lang="fr-FR" sz="2000" dirty="0"/>
          </a:p>
          <a:p>
            <a:pPr>
              <a:lnSpc>
                <a:spcPct val="150000"/>
              </a:lnSpc>
              <a:buFont typeface="Wingdings" panose="05000000000000000000" pitchFamily="2" charset="2"/>
              <a:buChar char="ü"/>
            </a:pPr>
            <a:r>
              <a:rPr lang="fr-CA" dirty="0" smtClean="0"/>
              <a:t>Marketing: </a:t>
            </a:r>
            <a:r>
              <a:rPr lang="fr-FR" dirty="0"/>
              <a:t>Vendre les produits ou services de l'entreprise.</a:t>
            </a:r>
            <a:r>
              <a:rPr lang="fr-CA" dirty="0" smtClean="0"/>
              <a:t> </a:t>
            </a:r>
          </a:p>
          <a:p>
            <a:pPr>
              <a:lnSpc>
                <a:spcPct val="150000"/>
              </a:lnSpc>
              <a:buFont typeface="Wingdings" panose="05000000000000000000" pitchFamily="2" charset="2"/>
              <a:buChar char="ü"/>
            </a:pPr>
            <a:r>
              <a:rPr lang="fr-CA" dirty="0" smtClean="0"/>
              <a:t>Finance: </a:t>
            </a:r>
            <a:r>
              <a:rPr lang="fr-FR" dirty="0"/>
              <a:t>Gérer l'argent de l'entreprise (obtention de capitaux, gestion des dépenses, investissements).</a:t>
            </a:r>
            <a:endParaRPr lang="fr-CA" dirty="0" smtClean="0"/>
          </a:p>
          <a:p>
            <a:pPr>
              <a:lnSpc>
                <a:spcPct val="150000"/>
              </a:lnSpc>
              <a:buFont typeface="Wingdings" panose="05000000000000000000" pitchFamily="2" charset="2"/>
              <a:buChar char="ü"/>
            </a:pPr>
            <a:r>
              <a:rPr lang="fr-CA" dirty="0" smtClean="0"/>
              <a:t>Ressources humaines: </a:t>
            </a:r>
            <a:r>
              <a:rPr lang="fr-FR" dirty="0"/>
              <a:t>Gérer les employés de l'entreprise (recrutement, formation, motivation, rémunération).</a:t>
            </a:r>
            <a:endParaRPr lang="fr-CA" dirty="0" smtClean="0"/>
          </a:p>
          <a:p>
            <a:pPr>
              <a:lnSpc>
                <a:spcPct val="150000"/>
              </a:lnSpc>
              <a:buFont typeface="Wingdings" panose="05000000000000000000" pitchFamily="2" charset="2"/>
              <a:buChar char="ü"/>
            </a:pPr>
            <a:r>
              <a:rPr lang="fr-CA" dirty="0" smtClean="0"/>
              <a:t>Stratégie: </a:t>
            </a:r>
            <a:r>
              <a:rPr lang="fr-FR" dirty="0"/>
              <a:t>Définir la direction de l'entreprise et les moyens d'y parvenir.</a:t>
            </a:r>
            <a:endParaRPr lang="fr-CA" dirty="0" smtClean="0"/>
          </a:p>
          <a:p>
            <a:pPr marL="0" indent="0">
              <a:lnSpc>
                <a:spcPct val="150000"/>
              </a:lnSpc>
              <a:buNone/>
            </a:pPr>
            <a:r>
              <a:rPr lang="fr-CA" dirty="0" smtClean="0"/>
              <a:t>etc.</a:t>
            </a:r>
          </a:p>
          <a:p>
            <a:endParaRPr lang="fr-FR" dirty="0"/>
          </a:p>
        </p:txBody>
      </p:sp>
    </p:spTree>
    <p:extLst>
      <p:ext uri="{BB962C8B-B14F-4D97-AF65-F5344CB8AC3E}">
        <p14:creationId xmlns:p14="http://schemas.microsoft.com/office/powerpoint/2010/main" val="234588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64310" y="189635"/>
            <a:ext cx="10515600" cy="687820"/>
          </a:xfrm>
        </p:spPr>
        <p:txBody>
          <a:bodyPr>
            <a:normAutofit/>
          </a:bodyPr>
          <a:lstStyle/>
          <a:p>
            <a:pPr algn="ctr"/>
            <a:r>
              <a:rPr lang="fr-CA" sz="3600" b="1" dirty="0" smtClean="0"/>
              <a:t>PARTIE 1: FONCTIONNEMENT DE L’ENTREPRISE</a:t>
            </a:r>
            <a:endParaRPr lang="fr-FR" sz="3600" dirty="0"/>
          </a:p>
        </p:txBody>
      </p:sp>
      <p:sp>
        <p:nvSpPr>
          <p:cNvPr id="3" name="Espace réservé du contenu 2"/>
          <p:cNvSpPr>
            <a:spLocks noGrp="1"/>
          </p:cNvSpPr>
          <p:nvPr>
            <p:ph idx="1"/>
          </p:nvPr>
        </p:nvSpPr>
        <p:spPr>
          <a:xfrm>
            <a:off x="628073" y="877455"/>
            <a:ext cx="11120581" cy="5698835"/>
          </a:xfrm>
        </p:spPr>
        <p:txBody>
          <a:bodyPr>
            <a:normAutofit fontScale="92500" lnSpcReduction="10000"/>
          </a:bodyPr>
          <a:lstStyle/>
          <a:p>
            <a:r>
              <a:rPr lang="fr-CA" sz="2200" b="1" dirty="0" smtClean="0"/>
              <a:t>1.4 l’organisation de l’entreprise</a:t>
            </a:r>
          </a:p>
          <a:p>
            <a:pPr marL="0" indent="0" algn="just">
              <a:lnSpc>
                <a:spcPct val="120000"/>
              </a:lnSpc>
              <a:buNone/>
            </a:pPr>
            <a:r>
              <a:rPr lang="fr-CA" sz="2000" b="1" dirty="0" smtClean="0"/>
              <a:t>Définition</a:t>
            </a:r>
            <a:r>
              <a:rPr lang="fr-CA" sz="2000" dirty="0" smtClean="0"/>
              <a:t>: Un organigramme est une représentation graphique de la structure organisationnelle d'une entreprise, d'une institution, ou de toute autre entité. Il illustre les différentes fonctions, départements, divisions ou unités organisationnelles, ainsi que les relations hiérarchiques et fonctionnelles entre elles.</a:t>
            </a:r>
          </a:p>
          <a:p>
            <a:pPr marL="0" indent="0" algn="just">
              <a:lnSpc>
                <a:spcPct val="120000"/>
              </a:lnSpc>
              <a:buNone/>
            </a:pPr>
            <a:r>
              <a:rPr lang="fr-CA" sz="2000" b="1" dirty="0" smtClean="0"/>
              <a:t>L'objectif principal</a:t>
            </a:r>
            <a:r>
              <a:rPr lang="fr-CA" sz="2000" dirty="0" smtClean="0"/>
              <a:t>: fournir une visualisation claire de la structure organisationnelle d'une entité, ce qui aide à comprendre les relations hiérarchiques, les flux de communication et les responsabilités des différents membres ou départements. Cela facilite également la prise de décision, la coordination des activités et la clarification des rôles au sein de l'organisation.</a:t>
            </a:r>
          </a:p>
          <a:p>
            <a:pPr marL="0" indent="0" algn="just">
              <a:lnSpc>
                <a:spcPct val="120000"/>
              </a:lnSpc>
              <a:buNone/>
            </a:pPr>
            <a:r>
              <a:rPr lang="fr-CA" sz="2000" b="1" dirty="0" smtClean="0"/>
              <a:t>Types</a:t>
            </a:r>
            <a:r>
              <a:rPr lang="fr-CA" sz="2000" dirty="0" smtClean="0"/>
              <a:t>: Les organigrammes peuvent varier en complexité selon la taille et la nature de l'organisation. Ils peuvent être simples, montrant uniquement les principales divisions ou départements, ou plus détaillés, incluant les niveaux hiérarchiques, les équipes de projet, les rapports fonctionnels et d'autres éléments de la structure organisationnelle. On rencontre souvent:</a:t>
            </a:r>
          </a:p>
          <a:p>
            <a:r>
              <a:rPr lang="fr-FR" sz="2000" i="1" dirty="0" smtClean="0"/>
              <a:t>Organigramme hiérarchique (ou fonctionnel) :</a:t>
            </a:r>
          </a:p>
          <a:p>
            <a:r>
              <a:rPr lang="fr-FR" sz="2000" i="1" dirty="0" smtClean="0"/>
              <a:t>Organigramme matriciel :</a:t>
            </a:r>
          </a:p>
          <a:p>
            <a:endParaRPr lang="fr-FR" sz="2000" dirty="0"/>
          </a:p>
        </p:txBody>
      </p:sp>
    </p:spTree>
    <p:extLst>
      <p:ext uri="{BB962C8B-B14F-4D97-AF65-F5344CB8AC3E}">
        <p14:creationId xmlns:p14="http://schemas.microsoft.com/office/powerpoint/2010/main" val="1997512117"/>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2112</Words>
  <Application>Microsoft Office PowerPoint</Application>
  <PresentationFormat>Grand écran</PresentationFormat>
  <Paragraphs>160</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Century Gothic</vt:lpstr>
      <vt:lpstr>Times New Roman</vt:lpstr>
      <vt:lpstr>Wingdings</vt:lpstr>
      <vt:lpstr>Wingdings 3</vt:lpstr>
      <vt:lpstr>Brin</vt:lpstr>
      <vt:lpstr>  CONFERENCE Projet Collectif Tutoré (PCT)</vt:lpstr>
      <vt:lpstr>FONCTIONNEMENT ET GESTION D’UNE ENTREPRISE</vt:lpstr>
      <vt:lpstr>FONCTIONNEMENT ET GESTION D’UNE ENTREPRISE</vt:lpstr>
      <vt:lpstr>FONCTIONNEMENT ET GESTION D’UNE ENTREPRISE</vt:lpstr>
      <vt:lpstr>PARTIE 1: FONCTIONNEMENT DE L’ENTREPRISE</vt:lpstr>
      <vt:lpstr>PARTIE 1: FONCTIONNEMENT DE L’ENTREPRISE</vt:lpstr>
      <vt:lpstr>PARTIE 1: FONCTIONNEMENT DE L’ENTREPRISE</vt:lpstr>
      <vt:lpstr>PARTIE 1: FONCTIONNEMENT DE L’ENTREPRISE</vt:lpstr>
      <vt:lpstr>PARTIE 1: FONCTIONNEMENT DE L’ENTREPRISE</vt:lpstr>
      <vt:lpstr>PARTIE 2: LA GESTION D'UNE ENTREPRISE</vt:lpstr>
      <vt:lpstr>PARTIE 2: LA GESTION D'UNE ENTREPRISE</vt:lpstr>
      <vt:lpstr>PARTIE 2: LA GESTION D'UNE ENTREPRISE</vt:lpstr>
      <vt:lpstr>PARTIE 2: LA GESTION D'UNE ENTREPRISE</vt:lpstr>
      <vt:lpstr>PARTIE 2: LA GESTION D'UNE ENTREPRISE</vt:lpstr>
      <vt:lpstr>CONCLUSION</vt:lpstr>
      <vt:lpstr>  CONFERENCE Projet Collectif Tutoré (PCT)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Joelle dago</dc:creator>
  <cp:lastModifiedBy>HP</cp:lastModifiedBy>
  <cp:revision>17</cp:revision>
  <dcterms:created xsi:type="dcterms:W3CDTF">2024-04-15T08:43:48Z</dcterms:created>
  <dcterms:modified xsi:type="dcterms:W3CDTF">2024-04-15T17:04:21Z</dcterms:modified>
</cp:coreProperties>
</file>