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1541-FC47-4412-8518-FDDD609EFFF1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1E980-BC35-4976-B0B3-17374CE2A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4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E7E4418-3E32-4FF6-865D-D47E51613328}" type="slidenum">
              <a:rPr lang="en-US" altLang="pt-BR" sz="1300">
                <a:latin typeface="Arial" panose="020B0604020202020204" pitchFamily="34" charset="0"/>
              </a:rPr>
              <a:pPr eaLnBrk="1" hangingPunct="1"/>
              <a:t>1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1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5FE5C7-4F00-41DD-8C6D-1201C4261938}" type="slidenum">
              <a:rPr lang="en-US" altLang="pt-BR" sz="13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D85ED7B-DAB8-43E8-B481-359B831159C3}" type="slidenum">
              <a:rPr lang="en-US" altLang="pt-BR" sz="13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5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4878751-217F-4E1C-8CCD-30468AB80A59}" type="slidenum">
              <a:rPr lang="en-US" altLang="pt-BR" sz="13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06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0787DE0-BF8C-470A-B50C-DF92D5DE2495}" type="slidenum">
              <a:rPr lang="en-US" altLang="pt-BR" sz="13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2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894186D-1E12-4889-99D5-2EAD71D6E337}" type="slidenum">
              <a:rPr lang="en-US" altLang="pt-BR" sz="13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7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F9F258E-6D1B-4B6E-BAD9-A716AFBAE8FE}" type="slidenum">
              <a:rPr lang="en-US" altLang="pt-BR" sz="13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287412C-3EAB-4662-BD2E-B7BDEFB10CBC}" type="slidenum">
              <a:rPr lang="en-US" altLang="pt-BR" sz="1300">
                <a:latin typeface="Arial" panose="020B0604020202020204" pitchFamily="34" charset="0"/>
              </a:rPr>
              <a:pPr eaLnBrk="1" hangingPunct="1"/>
              <a:t>2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C41DD80-860D-4365-983E-0A31B6909E51}" type="slidenum">
              <a:rPr lang="en-US" altLang="pt-BR" sz="1300">
                <a:latin typeface="Arial" panose="020B0604020202020204" pitchFamily="34" charset="0"/>
              </a:rPr>
              <a:pPr eaLnBrk="1" hangingPunct="1"/>
              <a:t>3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1C8D1A3-431F-49B3-BB4F-4AF94CBDBE4A}" type="slidenum">
              <a:rPr lang="en-US" altLang="pt-BR" sz="1300">
                <a:latin typeface="Arial" panose="020B0604020202020204" pitchFamily="34" charset="0"/>
              </a:rPr>
              <a:pPr eaLnBrk="1" hangingPunct="1"/>
              <a:t>4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7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7C90227-216B-480B-A3BD-C1BA07193500}" type="slidenum">
              <a:rPr lang="pt-BR" altLang="pt-BR" sz="1300">
                <a:latin typeface="Arial" panose="020B0604020202020204" pitchFamily="34" charset="0"/>
              </a:rPr>
              <a:pPr eaLnBrk="1" hangingPunct="1"/>
              <a:t>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8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7D47A6D-36CF-4570-BF95-72656D686620}" type="slidenum">
              <a:rPr lang="pt-BR" altLang="pt-BR" sz="1300">
                <a:latin typeface="Arial" panose="020B0604020202020204" pitchFamily="34" charset="0"/>
              </a:rPr>
              <a:pPr eaLnBrk="1" hangingPunct="1"/>
              <a:t>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05BFBA9-33A6-4ED8-906B-8E2A235DF25F}" type="slidenum">
              <a:rPr lang="pt-BR" altLang="pt-BR" sz="1300">
                <a:latin typeface="Arial" panose="020B0604020202020204" pitchFamily="34" charset="0"/>
              </a:rPr>
              <a:pPr eaLnBrk="1" hangingPunct="1"/>
              <a:t>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3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C92D808-D9E1-40EA-BC97-E70B1C619B0E}" type="slidenum">
              <a:rPr lang="en-US" altLang="pt-BR" sz="1300">
                <a:latin typeface="Arial" panose="020B0604020202020204" pitchFamily="34" charset="0"/>
              </a:rPr>
              <a:pPr eaLnBrk="1" hangingPunct="1"/>
              <a:t>8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09CB702-5346-47B9-8698-34A00494A639}" type="slidenum">
              <a:rPr lang="en-US" altLang="pt-BR" sz="1300">
                <a:latin typeface="Arial" panose="020B0604020202020204" pitchFamily="34" charset="0"/>
              </a:rPr>
              <a:pPr eaLnBrk="1" hangingPunct="1"/>
              <a:t>9</a:t>
            </a:fld>
            <a:endParaRPr lang="en-US" altLang="pt-B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9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1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9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9512D5-9509-42D5-BC61-B83E38DE1883}" type="datetimeFigureOut">
              <a:rPr lang="pt-BR" smtClean="0"/>
              <a:t>06/02/2017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57DD1C-3C1D-4792-AC16-CB39C3D8C5D7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1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2ee/1.4/docs/api/javax/servlet/Servlet.html#service%28javax.servlet.ServletRequest,%20javax.servlet.ServletResponse%29" TargetMode="External"/><Relationship Id="rId3" Type="http://schemas.openxmlformats.org/officeDocument/2006/relationships/hyperlink" Target="http://java.sun.com/j2ee/1.4/docs/api/javax/servlet/Servlet.html#destroy%28%29" TargetMode="External"/><Relationship Id="rId7" Type="http://schemas.openxmlformats.org/officeDocument/2006/relationships/hyperlink" Target="http://java.sun.com/j2ee/1.4/docs/api/javax/servlet/Servlet.html#init%28javax.servlet.ServletConfig%2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2ee/1.4/docs/api/javax/servlet/Servlet.html#getServletInfo%28%29" TargetMode="External"/><Relationship Id="rId5" Type="http://schemas.openxmlformats.org/officeDocument/2006/relationships/hyperlink" Target="http://java.sun.com/j2ee/1.4/docs/api/javax/servlet/ServletConfig.html" TargetMode="External"/><Relationship Id="rId10" Type="http://schemas.openxmlformats.org/officeDocument/2006/relationships/hyperlink" Target="http://java.sun.com/j2ee/1.4/docs/api/javax/servlet/ServletResponse.html" TargetMode="External"/><Relationship Id="rId4" Type="http://schemas.openxmlformats.org/officeDocument/2006/relationships/hyperlink" Target="http://java.sun.com/j2ee/1.4/docs/api/javax/servlet/Servlet.html#getServletConfig%28%29" TargetMode="External"/><Relationship Id="rId9" Type="http://schemas.openxmlformats.org/officeDocument/2006/relationships/hyperlink" Target="http://java.sun.com/j2ee/1.4/docs/api/javax/servlet/ServletReques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Servlets</a:t>
            </a:r>
          </a:p>
        </p:txBody>
      </p:sp>
    </p:spTree>
    <p:extLst>
      <p:ext uri="{BB962C8B-B14F-4D97-AF65-F5344CB8AC3E}">
        <p14:creationId xmlns:p14="http://schemas.microsoft.com/office/powerpoint/2010/main" val="25684650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HttpServletRequest e HttpServletResponse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pt-BR" altLang="pt-BR"/>
              <a:t>Os métodos doGet(), doPost() recebem dois parâmetros:</a:t>
            </a:r>
          </a:p>
          <a:p>
            <a:pPr lvl="1" eaLnBrk="1" hangingPunct="1">
              <a:spcAft>
                <a:spcPct val="30000"/>
              </a:spcAft>
            </a:pPr>
            <a:r>
              <a:rPr lang="pt-BR" altLang="pt-BR"/>
              <a:t>HttpServletRequest </a:t>
            </a:r>
          </a:p>
          <a:p>
            <a:pPr lvl="2" eaLnBrk="1" hangingPunct="1">
              <a:spcAft>
                <a:spcPct val="30000"/>
              </a:spcAft>
            </a:pPr>
            <a:r>
              <a:rPr lang="pt-BR" altLang="pt-BR"/>
              <a:t>encapsula os parâmetros da requisição</a:t>
            </a:r>
          </a:p>
          <a:p>
            <a:pPr lvl="1" eaLnBrk="1" hangingPunct="1">
              <a:spcAft>
                <a:spcPct val="30000"/>
              </a:spcAft>
            </a:pPr>
            <a:r>
              <a:rPr lang="pt-BR" altLang="pt-BR"/>
              <a:t>HttpServletResponse</a:t>
            </a:r>
          </a:p>
          <a:p>
            <a:pPr lvl="2" eaLnBrk="1" hangingPunct="1">
              <a:spcAft>
                <a:spcPct val="30000"/>
              </a:spcAft>
            </a:pPr>
            <a:r>
              <a:rPr lang="pt-BR" altLang="pt-BR"/>
              <a:t>encapsula a resposta ao cliente</a:t>
            </a:r>
          </a:p>
          <a:p>
            <a:pPr eaLnBrk="1" hangingPunct="1">
              <a:spcAft>
                <a:spcPct val="30000"/>
              </a:spcAft>
            </a:pPr>
            <a:endParaRPr lang="pt-BR" altLang="pt-BR"/>
          </a:p>
        </p:txBody>
      </p:sp>
      <p:sp>
        <p:nvSpPr>
          <p:cNvPr id="25603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560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5C833F8-C894-4D8E-90E0-64D547803657}" type="slidenum">
              <a:rPr lang="pt-BR" altLang="pt-BR" sz="750">
                <a:solidFill>
                  <a:schemeClr val="bg2"/>
                </a:solidFill>
              </a:rPr>
              <a:pPr eaLnBrk="1" hangingPunct="1"/>
              <a:t>10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HttpServletRequest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/>
              <a:t>Interface que encapsula a requisição feita pelo cliente através do protocolo HTTP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pt-BR" altLang="pt-BR"/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/>
              <a:t>Possui métodos que permitem recuperar os dados da requisição: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/>
              <a:t>cabeçalho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/>
              <a:t>dados de formulários ou parâmetros enviados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/>
              <a:t>informações sobre a sessão do cliente</a:t>
            </a:r>
          </a:p>
        </p:txBody>
      </p:sp>
      <p:sp>
        <p:nvSpPr>
          <p:cNvPr id="2662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662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F3BCB1D-FFCE-46BF-94F7-D957CBF0F8FA}" type="slidenum">
              <a:rPr lang="pt-BR" altLang="pt-BR" sz="750">
                <a:solidFill>
                  <a:schemeClr val="bg2"/>
                </a:solidFill>
              </a:rPr>
              <a:pPr eaLnBrk="1" hangingPunct="1"/>
              <a:t>11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HttpServletRequest</a:t>
            </a:r>
            <a:endParaRPr lang="pt-BR" altLang="pt-BR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698390" y="1926110"/>
            <a:ext cx="7203756" cy="45445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1350" dirty="0"/>
              <a:t>Alguns métodos definidos em </a:t>
            </a:r>
            <a:r>
              <a:rPr lang="pt-BR" altLang="pt-BR" sz="1350" dirty="0" err="1"/>
              <a:t>HttpServletRequest</a:t>
            </a:r>
            <a:endParaRPr lang="pt-BR" altLang="pt-BR" sz="1350" dirty="0"/>
          </a:p>
          <a:p>
            <a:pPr lvl="1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1200" dirty="0"/>
              <a:t>Manipulação de Parâmetros</a:t>
            </a:r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java.util.Enumeration</a:t>
            </a:r>
            <a:r>
              <a:rPr lang="pt-BR" altLang="pt-BR" dirty="0"/>
              <a:t> </a:t>
            </a:r>
            <a:r>
              <a:rPr lang="pt-BR" altLang="pt-BR" dirty="0" err="1"/>
              <a:t>getParameterNames</a:t>
            </a:r>
            <a:r>
              <a:rPr lang="pt-BR" altLang="pt-BR" dirty="0"/>
              <a:t>() 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900" dirty="0"/>
              <a:t>Obtém listagem, contendo nomes de parâmetros da requisição</a:t>
            </a:r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java.lang.String</a:t>
            </a:r>
            <a:r>
              <a:rPr lang="pt-BR" altLang="pt-BR" dirty="0"/>
              <a:t>[] </a:t>
            </a:r>
            <a:r>
              <a:rPr lang="pt-BR" altLang="pt-BR" dirty="0" err="1"/>
              <a:t>getParameterValues</a:t>
            </a:r>
            <a:r>
              <a:rPr lang="pt-BR" altLang="pt-BR" dirty="0"/>
              <a:t>(</a:t>
            </a: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dirty="0"/>
              <a:t>) 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900" dirty="0"/>
              <a:t>Obtém valores do parâmetro “</a:t>
            </a:r>
            <a:r>
              <a:rPr lang="pt-BR" altLang="pt-BR" sz="900" dirty="0" err="1"/>
              <a:t>name</a:t>
            </a:r>
            <a:r>
              <a:rPr lang="pt-BR" altLang="pt-BR" sz="900" dirty="0"/>
              <a:t>” da requisição</a:t>
            </a:r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getParameter</a:t>
            </a:r>
            <a:r>
              <a:rPr lang="pt-BR" altLang="pt-BR" dirty="0"/>
              <a:t>(</a:t>
            </a: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dirty="0"/>
              <a:t>) 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900" dirty="0"/>
              <a:t>Obtém valor do parâmetro “</a:t>
            </a:r>
            <a:r>
              <a:rPr lang="pt-BR" altLang="pt-BR" sz="900" dirty="0" err="1"/>
              <a:t>name</a:t>
            </a:r>
            <a:r>
              <a:rPr lang="pt-BR" altLang="pt-BR" sz="900" dirty="0"/>
              <a:t>” da requisição</a:t>
            </a:r>
          </a:p>
          <a:p>
            <a:pPr lvl="1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1200" dirty="0"/>
              <a:t>Manipulação de Atributos</a:t>
            </a:r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void</a:t>
            </a:r>
            <a:r>
              <a:rPr lang="pt-BR" altLang="pt-BR" dirty="0"/>
              <a:t> </a:t>
            </a:r>
            <a:r>
              <a:rPr lang="pt-BR" altLang="pt-BR" dirty="0" err="1"/>
              <a:t>setAttribute</a:t>
            </a:r>
            <a:r>
              <a:rPr lang="pt-BR" altLang="pt-BR" dirty="0"/>
              <a:t>( </a:t>
            </a: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dirty="0"/>
              <a:t>, </a:t>
            </a:r>
            <a:r>
              <a:rPr lang="pt-BR" altLang="pt-BR" dirty="0" err="1"/>
              <a:t>java.lang.Object</a:t>
            </a:r>
            <a:r>
              <a:rPr lang="pt-BR" altLang="pt-BR" dirty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pt-BR" altLang="pt-BR" sz="900" dirty="0"/>
              <a:t>Coloca ou </a:t>
            </a:r>
            <a:r>
              <a:rPr lang="pt-BR" altLang="pt-BR" sz="900" dirty="0" err="1"/>
              <a:t>sobreescreve</a:t>
            </a:r>
            <a:r>
              <a:rPr lang="pt-BR" altLang="pt-BR" sz="900" dirty="0"/>
              <a:t> atributo no </a:t>
            </a:r>
            <a:r>
              <a:rPr lang="pt-BR" altLang="pt-BR" sz="900" dirty="0" err="1"/>
              <a:t>request</a:t>
            </a:r>
            <a:r>
              <a:rPr lang="pt-BR" altLang="pt-BR" sz="900" dirty="0"/>
              <a:t> identificado por “</a:t>
            </a:r>
            <a:r>
              <a:rPr lang="pt-BR" altLang="pt-BR" sz="900" dirty="0" err="1"/>
              <a:t>name</a:t>
            </a:r>
            <a:r>
              <a:rPr lang="pt-BR" altLang="pt-BR" sz="900" dirty="0"/>
              <a:t>”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pt-BR" altLang="pt-BR" sz="900" dirty="0"/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java.util.Enumeration</a:t>
            </a:r>
            <a:r>
              <a:rPr lang="pt-BR" altLang="pt-BR" dirty="0"/>
              <a:t> </a:t>
            </a:r>
            <a:r>
              <a:rPr lang="pt-BR" altLang="pt-BR" dirty="0" err="1"/>
              <a:t>getAttributesNames</a:t>
            </a:r>
            <a:r>
              <a:rPr lang="pt-BR" altLang="pt-BR" dirty="0"/>
              <a:t>() 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900" dirty="0"/>
              <a:t>Obtém listagem, contendo nomes de atributos da requisição</a:t>
            </a:r>
          </a:p>
          <a:p>
            <a:pPr lvl="2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getAttribute</a:t>
            </a:r>
            <a:r>
              <a:rPr lang="pt-BR" altLang="pt-BR" dirty="0"/>
              <a:t>(</a:t>
            </a:r>
            <a:r>
              <a:rPr lang="pt-BR" altLang="pt-BR" dirty="0" err="1"/>
              <a:t>java.lang.String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dirty="0"/>
              <a:t>) 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</a:pPr>
            <a:r>
              <a:rPr lang="pt-BR" altLang="pt-BR" sz="900" dirty="0"/>
              <a:t>Obtém valor do atributo “</a:t>
            </a:r>
            <a:r>
              <a:rPr lang="pt-BR" altLang="pt-BR" sz="900" dirty="0" err="1"/>
              <a:t>name</a:t>
            </a:r>
            <a:r>
              <a:rPr lang="pt-BR" altLang="pt-BR" sz="900" dirty="0"/>
              <a:t>” da requisição</a:t>
            </a:r>
          </a:p>
          <a:p>
            <a:pPr lvl="3" eaLnBrk="1" hangingPunct="1">
              <a:lnSpc>
                <a:spcPct val="90000"/>
              </a:lnSpc>
              <a:spcAft>
                <a:spcPct val="60000"/>
              </a:spcAft>
              <a:buFontTx/>
              <a:buNone/>
            </a:pPr>
            <a:endParaRPr lang="pt-BR" altLang="pt-BR" sz="900" dirty="0"/>
          </a:p>
          <a:p>
            <a:pPr lvl="1" eaLnBrk="1" hangingPunct="1">
              <a:lnSpc>
                <a:spcPct val="90000"/>
              </a:lnSpc>
              <a:spcAft>
                <a:spcPct val="60000"/>
              </a:spcAft>
            </a:pPr>
            <a:endParaRPr lang="pt-BR" altLang="pt-BR" sz="1200" dirty="0"/>
          </a:p>
        </p:txBody>
      </p:sp>
      <p:sp>
        <p:nvSpPr>
          <p:cNvPr id="2765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765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C361006-7E26-41C5-82E4-25D400B0AD51}" type="slidenum">
              <a:rPr lang="pt-BR" altLang="pt-BR" sz="750">
                <a:solidFill>
                  <a:schemeClr val="bg2"/>
                </a:solidFill>
              </a:rPr>
              <a:pPr eaLnBrk="1" hangingPunct="1"/>
              <a:t>12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8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HttpServletResponse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698390" y="2078832"/>
            <a:ext cx="6959710" cy="43918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pt-BR" altLang="pt-BR" sz="1200" dirty="0"/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200" dirty="0"/>
              <a:t>Interface que encapsula a resposta ao cliente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pt-BR" altLang="pt-BR" sz="1200" dirty="0"/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200" dirty="0"/>
              <a:t>Possui um método responsável por recuperar o canal de resposta com o cliente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050" dirty="0" err="1"/>
              <a:t>getWriter</a:t>
            </a:r>
            <a:r>
              <a:rPr lang="pt-BR" altLang="pt-BR" sz="1050" dirty="0"/>
              <a:t>()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900" dirty="0"/>
              <a:t>retorna um </a:t>
            </a:r>
            <a:r>
              <a:rPr lang="pt-BR" altLang="pt-BR" sz="900" dirty="0" err="1"/>
              <a:t>PrintWriter</a:t>
            </a:r>
            <a:r>
              <a:rPr lang="pt-BR" altLang="pt-BR" sz="900" dirty="0"/>
              <a:t> 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900" dirty="0" err="1"/>
              <a:t>Ex</a:t>
            </a:r>
            <a:r>
              <a:rPr lang="pt-BR" altLang="pt-BR" sz="900" dirty="0"/>
              <a:t>: </a:t>
            </a:r>
            <a:r>
              <a:rPr lang="pt-BR" altLang="pt-BR" sz="900" dirty="0" err="1"/>
              <a:t>PrintWriter</a:t>
            </a:r>
            <a:r>
              <a:rPr lang="pt-BR" altLang="pt-BR" sz="900" dirty="0"/>
              <a:t> out = </a:t>
            </a:r>
            <a:r>
              <a:rPr lang="pt-BR" altLang="pt-BR" sz="900" dirty="0" err="1"/>
              <a:t>response.getWriter</a:t>
            </a:r>
            <a:r>
              <a:rPr lang="pt-BR" altLang="pt-BR" sz="900" dirty="0"/>
              <a:t>(); </a:t>
            </a:r>
            <a:br>
              <a:rPr lang="pt-BR" altLang="pt-BR" sz="900" dirty="0"/>
            </a:br>
            <a:r>
              <a:rPr lang="pt-BR" altLang="pt-BR" sz="900" dirty="0" err="1"/>
              <a:t>out.println</a:t>
            </a:r>
            <a:r>
              <a:rPr lang="pt-BR" altLang="pt-BR" sz="900" dirty="0"/>
              <a:t>( “Escrevendo no cliente” );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pt-BR" altLang="pt-BR" sz="1200" dirty="0"/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200" dirty="0"/>
              <a:t>Também é possível configurar qual é o tipo dos dados que estão sendo enviados de volta ao cliente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050" dirty="0" err="1"/>
              <a:t>setContentType</a:t>
            </a:r>
            <a:r>
              <a:rPr lang="pt-BR" altLang="pt-BR" sz="1050" dirty="0"/>
              <a:t>( </a:t>
            </a:r>
            <a:r>
              <a:rPr lang="pt-BR" altLang="pt-BR" sz="1050" dirty="0" err="1"/>
              <a:t>String</a:t>
            </a:r>
            <a:r>
              <a:rPr lang="pt-BR" altLang="pt-BR" sz="1050" dirty="0"/>
              <a:t> </a:t>
            </a:r>
            <a:r>
              <a:rPr lang="pt-BR" altLang="pt-BR" sz="1050" dirty="0" err="1"/>
              <a:t>type</a:t>
            </a:r>
            <a:r>
              <a:rPr lang="pt-BR" altLang="pt-BR" sz="1050" dirty="0"/>
              <a:t> )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050" dirty="0"/>
              <a:t>Os tipos mais comuns são </a:t>
            </a:r>
            <a:r>
              <a:rPr lang="pt-BR" altLang="pt-BR" sz="1050" dirty="0" err="1"/>
              <a:t>text</a:t>
            </a:r>
            <a:r>
              <a:rPr lang="pt-BR" altLang="pt-BR" sz="1050" dirty="0"/>
              <a:t>/</a:t>
            </a:r>
            <a:r>
              <a:rPr lang="pt-BR" altLang="pt-BR" sz="1050" dirty="0" err="1"/>
              <a:t>html</a:t>
            </a:r>
            <a:r>
              <a:rPr lang="pt-BR" altLang="pt-BR" sz="1050" dirty="0"/>
              <a:t>, </a:t>
            </a:r>
            <a:r>
              <a:rPr lang="pt-BR" altLang="pt-BR" sz="1050" dirty="0" err="1"/>
              <a:t>text</a:t>
            </a:r>
            <a:r>
              <a:rPr lang="pt-BR" altLang="pt-BR" sz="1050" dirty="0"/>
              <a:t>/</a:t>
            </a:r>
            <a:r>
              <a:rPr lang="pt-BR" altLang="pt-BR" sz="1050" dirty="0" err="1"/>
              <a:t>xml</a:t>
            </a:r>
            <a:endParaRPr lang="pt-BR" altLang="pt-BR" sz="1050" dirty="0"/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pt-BR" altLang="pt-BR" sz="1050" dirty="0"/>
              <a:t>O método </a:t>
            </a:r>
            <a:r>
              <a:rPr lang="pt-BR" altLang="pt-BR" sz="1050" dirty="0" err="1"/>
              <a:t>setContentType</a:t>
            </a:r>
            <a:r>
              <a:rPr lang="pt-BR" altLang="pt-BR" sz="1050" dirty="0"/>
              <a:t> deve ser chamado antes do método </a:t>
            </a:r>
            <a:r>
              <a:rPr lang="pt-BR" altLang="pt-BR" sz="1050" dirty="0" err="1"/>
              <a:t>getWriter</a:t>
            </a:r>
            <a:endParaRPr lang="pt-BR" altLang="pt-BR" sz="1050" dirty="0"/>
          </a:p>
        </p:txBody>
      </p:sp>
      <p:sp>
        <p:nvSpPr>
          <p:cNvPr id="2867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867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545CA9D-7107-4DF3-B879-62629E3CBF65}" type="slidenum">
              <a:rPr lang="pt-BR" altLang="pt-BR" sz="750">
                <a:solidFill>
                  <a:schemeClr val="bg2"/>
                </a:solidFill>
              </a:rPr>
              <a:pPr eaLnBrk="1" hangingPunct="1"/>
              <a:t>13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17947"/>
            <a:r>
              <a:rPr lang="pt-BR" altLang="pt-BR"/>
              <a:t>Hello World!</a:t>
            </a:r>
          </a:p>
        </p:txBody>
      </p:sp>
      <p:sp>
        <p:nvSpPr>
          <p:cNvPr id="102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102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A3CBB7A-972B-4AB2-939C-58D58C147BAD}" type="slidenum">
              <a:rPr lang="pt-BR" altLang="pt-BR" sz="750">
                <a:solidFill>
                  <a:schemeClr val="bg2"/>
                </a:solidFill>
              </a:rPr>
              <a:pPr eaLnBrk="1" hangingPunct="1"/>
              <a:t>14</a:t>
            </a:fld>
            <a:endParaRPr lang="pt-BR" altLang="pt-BR" sz="750">
              <a:solidFill>
                <a:schemeClr val="bg2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2909"/>
              </p:ext>
            </p:extLst>
          </p:nvPr>
        </p:nvGraphicFramePr>
        <p:xfrm>
          <a:off x="1672281" y="2070497"/>
          <a:ext cx="5708405" cy="343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m bitmap" r:id="rId4" imgW="6276190" imgH="3486637" progId="Paint.Picture">
                  <p:embed/>
                </p:oleObj>
              </mc:Choice>
              <mc:Fallback>
                <p:oleObj name="Imagem bitmap" r:id="rId4" imgW="6276190" imgH="3486637" progId="Paint.Picture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281" y="2070497"/>
                        <a:ext cx="5708405" cy="343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3392049" y="5803794"/>
            <a:ext cx="1598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 dirty="0" err="1"/>
              <a:t>Hello</a:t>
            </a:r>
            <a:r>
              <a:rPr lang="pt-BR" altLang="pt-BR" sz="1800" dirty="0"/>
              <a:t> World!</a:t>
            </a:r>
          </a:p>
        </p:txBody>
      </p:sp>
    </p:spTree>
    <p:extLst>
      <p:ext uri="{BB962C8B-B14F-4D97-AF65-F5344CB8AC3E}">
        <p14:creationId xmlns:p14="http://schemas.microsoft.com/office/powerpoint/2010/main" val="54793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17947"/>
            <a:r>
              <a:rPr lang="pt-BR" altLang="pt-BR"/>
              <a:t>Segundo Exemplo</a:t>
            </a:r>
          </a:p>
        </p:txBody>
      </p:sp>
      <p:sp>
        <p:nvSpPr>
          <p:cNvPr id="205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05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BCD88AD-2D7E-4D38-A366-99B2C160559D}" type="slidenum">
              <a:rPr lang="pt-BR" altLang="pt-BR" sz="750">
                <a:solidFill>
                  <a:schemeClr val="bg2"/>
                </a:solidFill>
              </a:rPr>
              <a:pPr eaLnBrk="1" hangingPunct="1"/>
              <a:t>15</a:t>
            </a:fld>
            <a:endParaRPr lang="pt-BR" altLang="pt-BR" sz="750">
              <a:solidFill>
                <a:schemeClr val="bg2"/>
              </a:solidFill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31885"/>
              </p:ext>
            </p:extLst>
          </p:nvPr>
        </p:nvGraphicFramePr>
        <p:xfrm>
          <a:off x="739904" y="1875235"/>
          <a:ext cx="7261097" cy="424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m de bitmap" r:id="rId4" imgW="6219048" imgH="4258269" progId="Paint.Picture">
                  <p:embed/>
                </p:oleObj>
              </mc:Choice>
              <mc:Fallback>
                <p:oleObj name="Imagem de bitmap" r:id="rId4" imgW="6219048" imgH="4258269" progId="Paint.Picture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04" y="1875235"/>
                        <a:ext cx="7261097" cy="424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7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Fundamentos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419130" y="1853514"/>
            <a:ext cx="6480957" cy="3089189"/>
          </a:xfrm>
        </p:spPr>
        <p:txBody>
          <a:bodyPr/>
          <a:lstStyle/>
          <a:p>
            <a:pPr eaLnBrk="1" hangingPunct="1"/>
            <a:endParaRPr lang="en-US" altLang="pt-BR" sz="1350" dirty="0"/>
          </a:p>
          <a:p>
            <a:pPr eaLnBrk="1" hangingPunct="1"/>
            <a:r>
              <a:rPr lang="pt-BR" altLang="pt-BR" sz="1350" dirty="0"/>
              <a:t>Alternativa Java para os scripts CGI</a:t>
            </a:r>
          </a:p>
          <a:p>
            <a:pPr eaLnBrk="1" hangingPunct="1"/>
            <a:endParaRPr lang="en-US" altLang="pt-BR" sz="1350" dirty="0"/>
          </a:p>
          <a:p>
            <a:pPr eaLnBrk="1" hangingPunct="1"/>
            <a:r>
              <a:rPr lang="en-US" altLang="pt-BR" sz="1350" dirty="0"/>
              <a:t>Um Servlet é </a:t>
            </a:r>
            <a:r>
              <a:rPr lang="en-US" altLang="pt-BR" sz="1350" dirty="0" err="1"/>
              <a:t>uma</a:t>
            </a:r>
            <a:r>
              <a:rPr lang="en-US" altLang="pt-BR" sz="1350" dirty="0"/>
              <a:t> </a:t>
            </a:r>
            <a:r>
              <a:rPr lang="en-US" altLang="pt-BR" sz="1350" dirty="0" err="1"/>
              <a:t>classe</a:t>
            </a:r>
            <a:r>
              <a:rPr lang="en-US" altLang="pt-BR" sz="1350" dirty="0"/>
              <a:t> Java que </a:t>
            </a:r>
            <a:r>
              <a:rPr lang="en-US" altLang="pt-BR" sz="1350" dirty="0" err="1"/>
              <a:t>extende</a:t>
            </a:r>
            <a:r>
              <a:rPr lang="en-US" altLang="pt-BR" sz="1350" dirty="0"/>
              <a:t> as </a:t>
            </a:r>
            <a:r>
              <a:rPr lang="en-US" altLang="pt-BR" sz="1350" dirty="0" err="1"/>
              <a:t>capacidades</a:t>
            </a:r>
            <a:r>
              <a:rPr lang="en-US" altLang="pt-BR" sz="1350" dirty="0"/>
              <a:t>  de </a:t>
            </a:r>
            <a:r>
              <a:rPr lang="en-US" altLang="pt-BR" sz="1350" dirty="0" err="1"/>
              <a:t>servidores</a:t>
            </a:r>
            <a:r>
              <a:rPr lang="en-US" altLang="pt-BR" sz="1350" dirty="0"/>
              <a:t> que </a:t>
            </a:r>
            <a:r>
              <a:rPr lang="en-US" altLang="pt-BR" sz="1350" dirty="0" err="1"/>
              <a:t>suportam</a:t>
            </a:r>
            <a:r>
              <a:rPr lang="en-US" altLang="pt-BR" sz="1350" dirty="0"/>
              <a:t> </a:t>
            </a:r>
            <a:r>
              <a:rPr lang="en-US" altLang="pt-BR" sz="1350" dirty="0" err="1"/>
              <a:t>aplicações</a:t>
            </a:r>
            <a:r>
              <a:rPr lang="en-US" altLang="pt-BR" sz="1350" dirty="0"/>
              <a:t> </a:t>
            </a:r>
            <a:r>
              <a:rPr lang="en-US" altLang="pt-BR" sz="1350" dirty="0" err="1"/>
              <a:t>através</a:t>
            </a:r>
            <a:r>
              <a:rPr lang="en-US" altLang="pt-BR" sz="1350" dirty="0"/>
              <a:t> do </a:t>
            </a:r>
            <a:r>
              <a:rPr lang="en-US" altLang="pt-BR" sz="1350" dirty="0" err="1"/>
              <a:t>modelo</a:t>
            </a:r>
            <a:r>
              <a:rPr lang="en-US" altLang="pt-BR" sz="1350" dirty="0"/>
              <a:t> request-response.</a:t>
            </a:r>
          </a:p>
          <a:p>
            <a:pPr eaLnBrk="1" hangingPunct="1">
              <a:buFontTx/>
              <a:buNone/>
            </a:pPr>
            <a:endParaRPr lang="en-US" altLang="pt-BR" sz="1350" dirty="0"/>
          </a:p>
          <a:p>
            <a:pPr eaLnBrk="1" hangingPunct="1"/>
            <a:r>
              <a:rPr lang="en-US" altLang="pt-BR" sz="1350" dirty="0" err="1"/>
              <a:t>Embora</a:t>
            </a:r>
            <a:r>
              <a:rPr lang="en-US" altLang="pt-BR" sz="1350" dirty="0"/>
              <a:t> servlets </a:t>
            </a:r>
            <a:r>
              <a:rPr lang="en-US" altLang="pt-BR" sz="1350" dirty="0" err="1"/>
              <a:t>possam</a:t>
            </a:r>
            <a:r>
              <a:rPr lang="en-US" altLang="pt-BR" sz="1350" dirty="0"/>
              <a:t> </a:t>
            </a:r>
            <a:r>
              <a:rPr lang="en-US" altLang="pt-BR" sz="1350" dirty="0" err="1"/>
              <a:t>ser</a:t>
            </a:r>
            <a:r>
              <a:rPr lang="en-US" altLang="pt-BR" sz="1350" dirty="0"/>
              <a:t> </a:t>
            </a:r>
            <a:r>
              <a:rPr lang="en-US" altLang="pt-BR" sz="1350" dirty="0" err="1"/>
              <a:t>utilizados</a:t>
            </a:r>
            <a:r>
              <a:rPr lang="en-US" altLang="pt-BR" sz="1350" dirty="0"/>
              <a:t> para responder </a:t>
            </a:r>
            <a:r>
              <a:rPr lang="en-US" altLang="pt-BR" sz="1350" dirty="0" err="1"/>
              <a:t>qualquer</a:t>
            </a:r>
            <a:r>
              <a:rPr lang="en-US" altLang="pt-BR" sz="1350" dirty="0"/>
              <a:t> </a:t>
            </a:r>
            <a:r>
              <a:rPr lang="en-US" altLang="pt-BR" sz="1350" dirty="0" err="1"/>
              <a:t>tipo</a:t>
            </a:r>
            <a:r>
              <a:rPr lang="en-US" altLang="pt-BR" sz="1350" dirty="0"/>
              <a:t> de request, </a:t>
            </a:r>
            <a:r>
              <a:rPr lang="en-US" altLang="pt-BR" sz="1350" dirty="0" err="1"/>
              <a:t>geralmente</a:t>
            </a:r>
            <a:r>
              <a:rPr lang="en-US" altLang="pt-BR" sz="1350" dirty="0"/>
              <a:t> </a:t>
            </a:r>
            <a:r>
              <a:rPr lang="en-US" altLang="pt-BR" sz="1350" dirty="0" err="1"/>
              <a:t>são</a:t>
            </a:r>
            <a:r>
              <a:rPr lang="en-US" altLang="pt-BR" sz="1350" dirty="0"/>
              <a:t> </a:t>
            </a:r>
            <a:r>
              <a:rPr lang="en-US" altLang="pt-BR" sz="1350" dirty="0" err="1"/>
              <a:t>usados</a:t>
            </a:r>
            <a:r>
              <a:rPr lang="en-US" altLang="pt-BR" sz="1350" dirty="0"/>
              <a:t> </a:t>
            </a:r>
            <a:r>
              <a:rPr lang="en-US" altLang="pt-BR" sz="1350" dirty="0" err="1"/>
              <a:t>em</a:t>
            </a:r>
            <a:r>
              <a:rPr lang="en-US" altLang="pt-BR" sz="1350" dirty="0"/>
              <a:t> web servers. A </a:t>
            </a:r>
            <a:r>
              <a:rPr lang="en-US" altLang="pt-BR" sz="1350" dirty="0" err="1"/>
              <a:t>tecnologia</a:t>
            </a:r>
            <a:r>
              <a:rPr lang="en-US" altLang="pt-BR" sz="1350" dirty="0"/>
              <a:t> Java define </a:t>
            </a:r>
            <a:r>
              <a:rPr lang="en-US" altLang="pt-BR" sz="1350" dirty="0" err="1"/>
              <a:t>uma</a:t>
            </a:r>
            <a:r>
              <a:rPr lang="en-US" altLang="pt-BR" sz="1350" dirty="0"/>
              <a:t> </a:t>
            </a:r>
            <a:r>
              <a:rPr lang="en-US" altLang="pt-BR" sz="1350" dirty="0" err="1"/>
              <a:t>classe</a:t>
            </a:r>
            <a:r>
              <a:rPr lang="en-US" altLang="pt-BR" sz="1350" dirty="0"/>
              <a:t> para </a:t>
            </a:r>
            <a:r>
              <a:rPr lang="en-US" altLang="pt-BR" sz="1350" dirty="0" err="1"/>
              <a:t>tratar</a:t>
            </a:r>
            <a:r>
              <a:rPr lang="en-US" altLang="pt-BR" sz="1350" dirty="0"/>
              <a:t> </a:t>
            </a:r>
            <a:r>
              <a:rPr lang="en-US" altLang="pt-BR" sz="1350" dirty="0" err="1"/>
              <a:t>este</a:t>
            </a:r>
            <a:r>
              <a:rPr lang="en-US" altLang="pt-BR" sz="1350" dirty="0"/>
              <a:t> </a:t>
            </a:r>
            <a:r>
              <a:rPr lang="en-US" altLang="pt-BR" sz="1350" dirty="0" err="1"/>
              <a:t>tipo</a:t>
            </a:r>
            <a:r>
              <a:rPr lang="en-US" altLang="pt-BR" sz="1350" dirty="0"/>
              <a:t> de </a:t>
            </a:r>
            <a:r>
              <a:rPr lang="en-US" altLang="pt-BR" sz="1350" dirty="0" err="1"/>
              <a:t>requisição</a:t>
            </a:r>
            <a:r>
              <a:rPr lang="en-US" altLang="pt-BR" sz="1350" dirty="0"/>
              <a:t> (</a:t>
            </a:r>
            <a:r>
              <a:rPr lang="en-US" altLang="pt-BR" sz="1350" dirty="0" err="1"/>
              <a:t>HttpServlet</a:t>
            </a:r>
            <a:r>
              <a:rPr lang="en-US" altLang="pt-BR" sz="1350" dirty="0"/>
              <a:t>).</a:t>
            </a:r>
          </a:p>
          <a:p>
            <a:pPr eaLnBrk="1" hangingPunct="1"/>
            <a:endParaRPr lang="en-US" altLang="pt-BR" sz="1350" dirty="0"/>
          </a:p>
          <a:p>
            <a:pPr eaLnBrk="1" hangingPunct="1">
              <a:spcAft>
                <a:spcPct val="30000"/>
              </a:spcAft>
            </a:pPr>
            <a:endParaRPr lang="pt-BR" altLang="pt-BR" sz="1350" dirty="0"/>
          </a:p>
          <a:p>
            <a:pPr lvl="1" eaLnBrk="1" hangingPunct="1">
              <a:spcAft>
                <a:spcPct val="30000"/>
              </a:spcAft>
              <a:buFontTx/>
              <a:buNone/>
            </a:pPr>
            <a:endParaRPr lang="pt-BR" altLang="pt-BR" sz="1200" dirty="0"/>
          </a:p>
        </p:txBody>
      </p:sp>
      <p:sp>
        <p:nvSpPr>
          <p:cNvPr id="1741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1741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60B4DAF-9E66-4EE9-A79B-8895DAFBAB5B}" type="slidenum">
              <a:rPr lang="pt-BR" altLang="pt-BR" sz="750">
                <a:solidFill>
                  <a:schemeClr val="bg2"/>
                </a:solidFill>
              </a:rPr>
              <a:pPr eaLnBrk="1" hangingPunct="1"/>
              <a:t>2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Servlet x CGI Script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848497" y="2084831"/>
            <a:ext cx="7209653" cy="4044119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dirty="0"/>
              <a:t>Extensibilidade</a:t>
            </a:r>
          </a:p>
          <a:p>
            <a:pPr lvl="1" eaLnBrk="1" hangingPunct="1"/>
            <a:r>
              <a:rPr lang="pt-BR" altLang="pt-BR" b="1" dirty="0"/>
              <a:t>Java</a:t>
            </a:r>
            <a:r>
              <a:rPr lang="pt-BR" altLang="pt-BR" dirty="0"/>
              <a:t> é orientada a objetos</a:t>
            </a:r>
          </a:p>
          <a:p>
            <a:pPr lvl="1" eaLnBrk="1" hangingPunct="1"/>
            <a:r>
              <a:rPr lang="pt-BR" altLang="pt-BR" b="1" dirty="0" err="1"/>
              <a:t>Servlets</a:t>
            </a:r>
            <a:r>
              <a:rPr lang="pt-BR" altLang="pt-BR" dirty="0"/>
              <a:t> foram projetados para serem simples</a:t>
            </a:r>
          </a:p>
          <a:p>
            <a:pPr lvl="1" eaLnBrk="1" hangingPunct="1"/>
            <a:r>
              <a:rPr lang="pt-BR" altLang="pt-BR" dirty="0"/>
              <a:t>Arquitetura permite que os </a:t>
            </a:r>
            <a:r>
              <a:rPr lang="pt-BR" altLang="pt-BR" b="1" dirty="0" err="1"/>
              <a:t>Servlets</a:t>
            </a:r>
            <a:r>
              <a:rPr lang="pt-BR" altLang="pt-BR" dirty="0">
                <a:solidFill>
                  <a:srgbClr val="FFFFFF"/>
                </a:solidFill>
              </a:rPr>
              <a:t> </a:t>
            </a:r>
            <a:r>
              <a:rPr lang="pt-BR" altLang="pt-BR" dirty="0"/>
              <a:t>sejam facilmente estendidos </a:t>
            </a:r>
          </a:p>
          <a:p>
            <a:pPr lvl="1"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Independência de plataforma</a:t>
            </a:r>
          </a:p>
          <a:p>
            <a:pPr lvl="1" eaLnBrk="1" hangingPunct="1"/>
            <a:r>
              <a:rPr lang="pt-BR" altLang="pt-BR" dirty="0"/>
              <a:t>São programas escritos em </a:t>
            </a:r>
            <a:r>
              <a:rPr lang="pt-BR" altLang="pt-BR" b="1" dirty="0"/>
              <a:t>Java</a:t>
            </a:r>
          </a:p>
          <a:p>
            <a:pPr lvl="1"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Performance</a:t>
            </a:r>
          </a:p>
          <a:p>
            <a:pPr lvl="1" eaLnBrk="1" hangingPunct="1"/>
            <a:r>
              <a:rPr lang="pt-BR" altLang="pt-BR" dirty="0"/>
              <a:t>São bem mais rápidos que programas </a:t>
            </a:r>
            <a:r>
              <a:rPr lang="pt-BR" altLang="pt-BR" b="1" dirty="0"/>
              <a:t>CGI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São carregados na memória apenas uma vez</a:t>
            </a:r>
          </a:p>
          <a:p>
            <a:pPr lvl="1" eaLnBrk="1" hangingPunct="1"/>
            <a:r>
              <a:rPr lang="pt-BR" altLang="pt-BR" dirty="0"/>
              <a:t>Executam pedidos concorrentemente</a:t>
            </a:r>
          </a:p>
          <a:p>
            <a:pPr lvl="1" eaLnBrk="1" hangingPunct="1">
              <a:spcAft>
                <a:spcPct val="30000"/>
              </a:spcAft>
            </a:pPr>
            <a:endParaRPr lang="pt-BR" altLang="pt-BR" sz="1200" dirty="0"/>
          </a:p>
          <a:p>
            <a:pPr lvl="1" eaLnBrk="1" hangingPunct="1"/>
            <a:endParaRPr lang="pt-BR" altLang="pt-BR" dirty="0"/>
          </a:p>
          <a:p>
            <a:pPr eaLnBrk="1" hangingPunct="1"/>
            <a:endParaRPr lang="pt-BR" altLang="pt-BR" dirty="0"/>
          </a:p>
        </p:txBody>
      </p:sp>
      <p:sp>
        <p:nvSpPr>
          <p:cNvPr id="18437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6085B2A-FE2F-4CCD-A05D-E90961741A04}" type="slidenum">
              <a:rPr lang="pt-BR" altLang="pt-BR" sz="750">
                <a:solidFill>
                  <a:schemeClr val="bg2"/>
                </a:solidFill>
              </a:rPr>
              <a:pPr eaLnBrk="1" hangingPunct="1"/>
              <a:t>3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3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17947"/>
            <a:r>
              <a:rPr lang="pt-BR" altLang="pt-BR"/>
              <a:t>A API de Servlet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081" indent="-269081" defTabSz="717947"/>
            <a:r>
              <a:rPr lang="pt-BR" altLang="pt-BR" dirty="0"/>
              <a:t>A API de </a:t>
            </a:r>
            <a:r>
              <a:rPr lang="pt-BR" altLang="pt-BR" dirty="0" err="1"/>
              <a:t>Servlet</a:t>
            </a:r>
            <a:r>
              <a:rPr lang="pt-BR" altLang="pt-BR" dirty="0"/>
              <a:t> é um conjunto de classes Java que define uma interface padrão entre o cliente web e o servidor web.</a:t>
            </a:r>
          </a:p>
          <a:p>
            <a:pPr marL="269081" indent="-269081" defTabSz="717947"/>
            <a:endParaRPr lang="pt-BR" altLang="pt-BR" dirty="0"/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 err="1">
                <a:latin typeface="Courier New" panose="02070309020205020404" pitchFamily="49" charset="0"/>
              </a:rPr>
              <a:t>java.lang.Object</a:t>
            </a:r>
            <a:endParaRPr lang="pt-BR" altLang="pt-BR" sz="900" b="1" dirty="0">
              <a:latin typeface="Courier New" panose="02070309020205020404" pitchFamily="49" charset="0"/>
            </a:endParaRP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   |</a:t>
            </a: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   +----</a:t>
            </a:r>
            <a:r>
              <a:rPr lang="pt-BR" altLang="pt-BR" sz="900" b="1" dirty="0" err="1">
                <a:latin typeface="Courier New" panose="02070309020205020404" pitchFamily="49" charset="0"/>
              </a:rPr>
              <a:t>javax.servlet.GenericServlet</a:t>
            </a:r>
            <a:r>
              <a:rPr lang="pt-BR" altLang="pt-BR" sz="900" b="1" dirty="0">
                <a:latin typeface="Courier New" panose="02070309020205020404" pitchFamily="49" charset="0"/>
              </a:rPr>
              <a:t> </a:t>
            </a:r>
            <a:r>
              <a:rPr lang="pt-BR" altLang="pt-BR" sz="900" b="1" dirty="0" err="1">
                <a:latin typeface="Courier New" panose="02070309020205020404" pitchFamily="49" charset="0"/>
              </a:rPr>
              <a:t>implements</a:t>
            </a:r>
            <a:r>
              <a:rPr lang="pt-BR" altLang="pt-BR" sz="900" b="1" dirty="0">
                <a:latin typeface="Courier New" panose="02070309020205020404" pitchFamily="49" charset="0"/>
              </a:rPr>
              <a:t> </a:t>
            </a:r>
            <a:r>
              <a:rPr lang="pt-BR" altLang="pt-BR" sz="900" b="1" dirty="0" err="1">
                <a:latin typeface="Courier New" panose="02070309020205020404" pitchFamily="49" charset="0"/>
              </a:rPr>
              <a:t>javax.servlet.Servlet</a:t>
            </a:r>
            <a:endParaRPr lang="pt-BR" altLang="pt-BR" sz="900" b="1" dirty="0">
              <a:latin typeface="Courier New" panose="02070309020205020404" pitchFamily="49" charset="0"/>
            </a:endParaRP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           |</a:t>
            </a: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           +----</a:t>
            </a:r>
            <a:r>
              <a:rPr lang="pt-BR" altLang="pt-BR" sz="900" b="1" dirty="0" err="1">
                <a:latin typeface="Courier New" panose="02070309020205020404" pitchFamily="49" charset="0"/>
              </a:rPr>
              <a:t>javax.servlet.http.HTTPServlet</a:t>
            </a:r>
            <a:endParaRPr lang="pt-BR" altLang="pt-BR" sz="900" b="1" dirty="0">
              <a:latin typeface="Courier New" panose="02070309020205020404" pitchFamily="49" charset="0"/>
            </a:endParaRP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				|</a:t>
            </a:r>
          </a:p>
          <a:p>
            <a:pPr marL="269081" indent="-269081" defTabSz="717947">
              <a:buClr>
                <a:srgbClr val="FFFFFF"/>
              </a:buClr>
            </a:pPr>
            <a:r>
              <a:rPr lang="pt-BR" altLang="pt-BR" sz="900" b="1" dirty="0">
                <a:latin typeface="Courier New" panose="02070309020205020404" pitchFamily="49" charset="0"/>
              </a:rPr>
              <a:t>				+----</a:t>
            </a:r>
            <a:r>
              <a:rPr lang="pt-BR" altLang="pt-BR" sz="900" b="1" dirty="0" err="1">
                <a:solidFill>
                  <a:srgbClr val="339933"/>
                </a:solidFill>
                <a:latin typeface="Courier New" panose="02070309020205020404" pitchFamily="49" charset="0"/>
              </a:rPr>
              <a:t>br.com.puc.MeuServlet</a:t>
            </a:r>
            <a:endParaRPr lang="pt-BR" altLang="pt-BR" sz="1200" dirty="0">
              <a:solidFill>
                <a:srgbClr val="339933"/>
              </a:solidFill>
            </a:endParaRPr>
          </a:p>
        </p:txBody>
      </p:sp>
      <p:sp>
        <p:nvSpPr>
          <p:cNvPr id="1945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1945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F761B07-F2B4-44DD-858D-A3E17CCA6017}" type="slidenum">
              <a:rPr lang="pt-BR" altLang="pt-BR" sz="750">
                <a:solidFill>
                  <a:schemeClr val="bg2"/>
                </a:solidFill>
              </a:rPr>
              <a:pPr eaLnBrk="1" hangingPunct="1"/>
              <a:t>4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 interface </a:t>
            </a:r>
            <a:r>
              <a:rPr lang="pt-BR" altLang="pt-BR" dirty="0" err="1"/>
              <a:t>Servlet</a:t>
            </a:r>
            <a:endParaRPr lang="pt-BR" altLang="pt-B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60257" y="2084832"/>
            <a:ext cx="7197893" cy="4423719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dirty="0" err="1"/>
              <a:t>javax.servlet.Servlet</a:t>
            </a:r>
            <a:endParaRPr lang="pt-BR" altLang="pt-BR" dirty="0"/>
          </a:p>
          <a:p>
            <a:pPr lvl="1" eaLnBrk="1" hangingPunct="1"/>
            <a:r>
              <a:rPr lang="en-US" altLang="pt-BR" sz="1050" b="1" dirty="0">
                <a:hlinkClick r:id="rId3"/>
              </a:rPr>
              <a:t>destroy</a:t>
            </a:r>
            <a:r>
              <a:rPr lang="en-US" altLang="pt-BR" sz="1050" dirty="0"/>
              <a:t>()</a:t>
            </a:r>
          </a:p>
          <a:p>
            <a:pPr lvl="2" eaLnBrk="1" hangingPunct="1"/>
            <a:r>
              <a:rPr lang="en-US" altLang="pt-BR" dirty="0" err="1"/>
              <a:t>Método</a:t>
            </a:r>
            <a:r>
              <a:rPr lang="en-US" altLang="pt-BR" dirty="0"/>
              <a:t> </a:t>
            </a:r>
            <a:r>
              <a:rPr lang="en-US" altLang="pt-BR" dirty="0" err="1"/>
              <a:t>chamado</a:t>
            </a:r>
            <a:r>
              <a:rPr lang="en-US" altLang="pt-BR" dirty="0"/>
              <a:t> </a:t>
            </a:r>
            <a:r>
              <a:rPr lang="en-US" altLang="pt-BR" dirty="0" err="1"/>
              <a:t>pelo</a:t>
            </a:r>
            <a:r>
              <a:rPr lang="en-US" altLang="pt-BR" dirty="0"/>
              <a:t> container </a:t>
            </a:r>
            <a:r>
              <a:rPr lang="en-US" altLang="pt-BR" dirty="0" err="1"/>
              <a:t>onde</a:t>
            </a:r>
            <a:r>
              <a:rPr lang="en-US" altLang="pt-BR" dirty="0"/>
              <a:t> o servlet </a:t>
            </a:r>
            <a:r>
              <a:rPr lang="en-US" altLang="pt-BR" dirty="0" err="1"/>
              <a:t>está</a:t>
            </a:r>
            <a:r>
              <a:rPr lang="en-US" altLang="pt-BR" dirty="0"/>
              <a:t> </a:t>
            </a:r>
            <a:r>
              <a:rPr lang="en-US" altLang="pt-BR" dirty="0" err="1"/>
              <a:t>sendo</a:t>
            </a:r>
            <a:r>
              <a:rPr lang="en-US" altLang="pt-BR" dirty="0"/>
              <a:t> </a:t>
            </a:r>
            <a:r>
              <a:rPr lang="en-US" altLang="pt-BR" dirty="0" err="1"/>
              <a:t>executado</a:t>
            </a:r>
            <a:r>
              <a:rPr lang="en-US" altLang="pt-BR" dirty="0"/>
              <a:t> para </a:t>
            </a:r>
            <a:r>
              <a:rPr lang="en-US" altLang="pt-BR" dirty="0" err="1"/>
              <a:t>indicar</a:t>
            </a:r>
            <a:r>
              <a:rPr lang="en-US" altLang="pt-BR" dirty="0"/>
              <a:t> que o servlet </a:t>
            </a:r>
            <a:r>
              <a:rPr lang="en-US" altLang="pt-BR" dirty="0" err="1"/>
              <a:t>terminou</a:t>
            </a:r>
            <a:r>
              <a:rPr lang="en-US" altLang="pt-BR" dirty="0"/>
              <a:t>.		</a:t>
            </a:r>
          </a:p>
          <a:p>
            <a:pPr lvl="1" eaLnBrk="1" hangingPunct="1">
              <a:buFontTx/>
              <a:buNone/>
            </a:pPr>
            <a:r>
              <a:rPr lang="en-US" altLang="pt-BR" sz="1050" dirty="0"/>
              <a:t> </a:t>
            </a:r>
          </a:p>
          <a:p>
            <a:pPr lvl="1" eaLnBrk="1" hangingPunct="1"/>
            <a:r>
              <a:rPr lang="en-US" altLang="pt-BR" sz="1050" b="1" dirty="0" err="1">
                <a:hlinkClick r:id="rId4"/>
              </a:rPr>
              <a:t>getServletConfig</a:t>
            </a:r>
            <a:r>
              <a:rPr lang="en-US" altLang="pt-BR" sz="1050" dirty="0"/>
              <a:t>() </a:t>
            </a:r>
          </a:p>
          <a:p>
            <a:pPr lvl="2" eaLnBrk="1" hangingPunct="1"/>
            <a:r>
              <a:rPr lang="en-US" altLang="pt-BR" dirty="0" err="1"/>
              <a:t>Método</a:t>
            </a:r>
            <a:r>
              <a:rPr lang="en-US" altLang="pt-BR" dirty="0"/>
              <a:t> que </a:t>
            </a:r>
            <a:r>
              <a:rPr lang="en-US" altLang="pt-BR" dirty="0" err="1"/>
              <a:t>retorna</a:t>
            </a:r>
            <a:r>
              <a:rPr lang="en-US" altLang="pt-BR" dirty="0"/>
              <a:t> um </a:t>
            </a:r>
            <a:r>
              <a:rPr lang="en-US" altLang="pt-BR" dirty="0" err="1"/>
              <a:t>objeto</a:t>
            </a:r>
            <a:r>
              <a:rPr lang="en-US" altLang="pt-BR" dirty="0"/>
              <a:t> </a:t>
            </a:r>
            <a:r>
              <a:rPr lang="en-US" altLang="pt-BR" dirty="0" err="1">
                <a:hlinkClick r:id="rId5"/>
              </a:rPr>
              <a:t>ServletConfig</a:t>
            </a:r>
            <a:r>
              <a:rPr lang="en-US" altLang="pt-BR" dirty="0"/>
              <a:t>, que </a:t>
            </a:r>
            <a:r>
              <a:rPr lang="en-US" altLang="pt-BR" dirty="0" err="1"/>
              <a:t>contém</a:t>
            </a:r>
            <a:r>
              <a:rPr lang="en-US" altLang="pt-BR" dirty="0"/>
              <a:t> </a:t>
            </a:r>
            <a:r>
              <a:rPr lang="en-US" altLang="pt-BR" dirty="0" err="1"/>
              <a:t>os</a:t>
            </a:r>
            <a:r>
              <a:rPr lang="en-US" altLang="pt-BR" dirty="0"/>
              <a:t> </a:t>
            </a:r>
            <a:r>
              <a:rPr lang="en-US" altLang="pt-BR" dirty="0" err="1"/>
              <a:t>parametros</a:t>
            </a:r>
            <a:r>
              <a:rPr lang="en-US" altLang="pt-BR" dirty="0"/>
              <a:t> de </a:t>
            </a:r>
            <a:r>
              <a:rPr lang="en-US" altLang="pt-BR" dirty="0" err="1"/>
              <a:t>inicializacao</a:t>
            </a:r>
            <a:r>
              <a:rPr lang="en-US" altLang="pt-BR" dirty="0"/>
              <a:t> </a:t>
            </a:r>
            <a:r>
              <a:rPr lang="en-US" altLang="pt-BR" dirty="0" err="1"/>
              <a:t>passados</a:t>
            </a:r>
            <a:r>
              <a:rPr lang="en-US" altLang="pt-BR" dirty="0"/>
              <a:t> no </a:t>
            </a:r>
            <a:r>
              <a:rPr lang="en-US" altLang="pt-BR" dirty="0" err="1"/>
              <a:t>arquivo</a:t>
            </a:r>
            <a:r>
              <a:rPr lang="en-US" altLang="pt-BR" dirty="0"/>
              <a:t> web.xml </a:t>
            </a:r>
          </a:p>
          <a:p>
            <a:pPr lvl="1" eaLnBrk="1" hangingPunct="1"/>
            <a:endParaRPr lang="en-US" altLang="pt-BR" sz="1050" b="1" dirty="0">
              <a:hlinkClick r:id="rId6"/>
            </a:endParaRPr>
          </a:p>
          <a:p>
            <a:pPr lvl="1" eaLnBrk="1" hangingPunct="1"/>
            <a:r>
              <a:rPr lang="en-US" altLang="pt-BR" sz="1050" b="1" dirty="0" err="1">
                <a:hlinkClick r:id="rId6"/>
              </a:rPr>
              <a:t>getServletInfo</a:t>
            </a:r>
            <a:r>
              <a:rPr lang="en-US" altLang="pt-BR" sz="1050" dirty="0"/>
              <a:t>() </a:t>
            </a:r>
          </a:p>
          <a:p>
            <a:pPr lvl="2" algn="r" eaLnBrk="1" hangingPunct="1"/>
            <a:r>
              <a:rPr lang="en-US" altLang="pt-BR" dirty="0" err="1"/>
              <a:t>Retorna</a:t>
            </a:r>
            <a:r>
              <a:rPr lang="en-US" altLang="pt-BR" dirty="0"/>
              <a:t> </a:t>
            </a:r>
            <a:r>
              <a:rPr lang="en-US" altLang="pt-BR" dirty="0" err="1"/>
              <a:t>informações</a:t>
            </a:r>
            <a:r>
              <a:rPr lang="en-US" altLang="pt-BR" dirty="0"/>
              <a:t> </a:t>
            </a:r>
            <a:r>
              <a:rPr lang="en-US" altLang="pt-BR" dirty="0" err="1"/>
              <a:t>sobre</a:t>
            </a:r>
            <a:r>
              <a:rPr lang="en-US" altLang="pt-BR" dirty="0"/>
              <a:t> a </a:t>
            </a:r>
            <a:r>
              <a:rPr lang="en-US" altLang="pt-BR" dirty="0" err="1"/>
              <a:t>aplicação</a:t>
            </a:r>
            <a:r>
              <a:rPr lang="en-US" altLang="pt-BR" dirty="0"/>
              <a:t>, </a:t>
            </a:r>
            <a:r>
              <a:rPr lang="en-US" altLang="pt-BR" dirty="0" err="1"/>
              <a:t>como</a:t>
            </a:r>
            <a:r>
              <a:rPr lang="en-US" altLang="pt-BR" dirty="0"/>
              <a:t> </a:t>
            </a:r>
            <a:r>
              <a:rPr lang="en-US" altLang="pt-BR" dirty="0" err="1"/>
              <a:t>autor</a:t>
            </a:r>
            <a:r>
              <a:rPr lang="en-US" altLang="pt-BR" dirty="0"/>
              <a:t>, </a:t>
            </a:r>
            <a:r>
              <a:rPr lang="en-US" altLang="pt-BR" dirty="0" err="1"/>
              <a:t>versão</a:t>
            </a:r>
            <a:r>
              <a:rPr lang="en-US" altLang="pt-BR" dirty="0"/>
              <a:t> e copyright.</a:t>
            </a:r>
          </a:p>
          <a:p>
            <a:pPr lvl="1" eaLnBrk="1" hangingPunct="1"/>
            <a:endParaRPr lang="en-US" altLang="pt-BR" sz="1050" b="1" dirty="0">
              <a:hlinkClick r:id="rId7"/>
            </a:endParaRPr>
          </a:p>
          <a:p>
            <a:pPr lvl="1" eaLnBrk="1" hangingPunct="1"/>
            <a:r>
              <a:rPr lang="en-US" altLang="pt-BR" sz="1050" b="1" dirty="0" err="1">
                <a:hlinkClick r:id="rId7"/>
              </a:rPr>
              <a:t>init</a:t>
            </a:r>
            <a:r>
              <a:rPr lang="en-US" altLang="pt-BR" sz="1050" dirty="0"/>
              <a:t>(</a:t>
            </a:r>
            <a:r>
              <a:rPr lang="en-US" altLang="pt-BR" sz="1050" dirty="0" err="1">
                <a:hlinkClick r:id="rId5"/>
              </a:rPr>
              <a:t>ServletConfig</a:t>
            </a:r>
            <a:r>
              <a:rPr lang="en-US" altLang="pt-BR" sz="1050" dirty="0"/>
              <a:t> config)</a:t>
            </a:r>
          </a:p>
          <a:p>
            <a:pPr lvl="2" eaLnBrk="1" hangingPunct="1"/>
            <a:r>
              <a:rPr lang="en-US" altLang="pt-BR" dirty="0"/>
              <a:t> </a:t>
            </a:r>
            <a:r>
              <a:rPr lang="en-US" altLang="pt-BR" dirty="0" err="1"/>
              <a:t>Metodo</a:t>
            </a:r>
            <a:r>
              <a:rPr lang="en-US" altLang="pt-BR" dirty="0"/>
              <a:t> </a:t>
            </a:r>
            <a:r>
              <a:rPr lang="en-US" altLang="pt-BR" dirty="0" err="1"/>
              <a:t>chamado</a:t>
            </a:r>
            <a:r>
              <a:rPr lang="en-US" altLang="pt-BR" dirty="0"/>
              <a:t> </a:t>
            </a:r>
            <a:r>
              <a:rPr lang="en-US" altLang="pt-BR" dirty="0" err="1"/>
              <a:t>na</a:t>
            </a:r>
            <a:r>
              <a:rPr lang="en-US" altLang="pt-BR" dirty="0"/>
              <a:t> </a:t>
            </a:r>
            <a:r>
              <a:rPr lang="en-US" altLang="pt-BR" dirty="0" err="1"/>
              <a:t>inicialização</a:t>
            </a:r>
            <a:r>
              <a:rPr lang="en-US" altLang="pt-BR" dirty="0"/>
              <a:t> do servlet.</a:t>
            </a:r>
          </a:p>
          <a:p>
            <a:pPr lvl="2" eaLnBrk="1" hangingPunct="1"/>
            <a:endParaRPr lang="en-US" altLang="pt-BR" dirty="0"/>
          </a:p>
          <a:p>
            <a:pPr lvl="1" eaLnBrk="1" hangingPunct="1"/>
            <a:r>
              <a:rPr lang="en-US" altLang="pt-BR" sz="1050" b="1" dirty="0">
                <a:hlinkClick r:id="rId8"/>
              </a:rPr>
              <a:t>service</a:t>
            </a:r>
            <a:r>
              <a:rPr lang="en-US" altLang="pt-BR" sz="1050" dirty="0"/>
              <a:t>(</a:t>
            </a:r>
            <a:r>
              <a:rPr lang="en-US" altLang="pt-BR" sz="1050" dirty="0" err="1">
                <a:hlinkClick r:id="rId9"/>
              </a:rPr>
              <a:t>ServletRequest</a:t>
            </a:r>
            <a:r>
              <a:rPr lang="en-US" altLang="pt-BR" sz="1050" dirty="0"/>
              <a:t> </a:t>
            </a:r>
            <a:r>
              <a:rPr lang="en-US" altLang="pt-BR" sz="1050" dirty="0" err="1"/>
              <a:t>req</a:t>
            </a:r>
            <a:r>
              <a:rPr lang="en-US" altLang="pt-BR" sz="1050" dirty="0"/>
              <a:t>, </a:t>
            </a:r>
            <a:r>
              <a:rPr lang="en-US" altLang="pt-BR" sz="1050" dirty="0" err="1">
                <a:hlinkClick r:id="rId10"/>
              </a:rPr>
              <a:t>ServletResponse</a:t>
            </a:r>
            <a:r>
              <a:rPr lang="en-US" altLang="pt-BR" sz="1050" dirty="0"/>
              <a:t> res) </a:t>
            </a:r>
          </a:p>
          <a:p>
            <a:pPr lvl="2" eaLnBrk="1" hangingPunct="1"/>
            <a:r>
              <a:rPr lang="en-US" altLang="pt-BR" sz="900" dirty="0" err="1"/>
              <a:t>Método</a:t>
            </a:r>
            <a:r>
              <a:rPr lang="en-US" altLang="pt-BR" sz="900" dirty="0"/>
              <a:t> que </a:t>
            </a:r>
            <a:r>
              <a:rPr lang="en-US" altLang="pt-BR" sz="900" dirty="0" err="1"/>
              <a:t>trata</a:t>
            </a:r>
            <a:r>
              <a:rPr lang="en-US" altLang="pt-BR" sz="900" dirty="0"/>
              <a:t> as </a:t>
            </a:r>
            <a:r>
              <a:rPr lang="en-US" altLang="pt-BR" sz="900" dirty="0" err="1"/>
              <a:t>requisições</a:t>
            </a:r>
            <a:r>
              <a:rPr lang="en-US" altLang="pt-BR" sz="900" dirty="0"/>
              <a:t> </a:t>
            </a:r>
            <a:r>
              <a:rPr lang="en-US" altLang="pt-BR" sz="900" dirty="0" err="1"/>
              <a:t>feitas</a:t>
            </a:r>
            <a:r>
              <a:rPr lang="en-US" altLang="pt-BR" sz="900" dirty="0"/>
              <a:t> a um servlet </a:t>
            </a:r>
            <a:r>
              <a:rPr lang="en-US" altLang="pt-BR" sz="900" dirty="0" err="1"/>
              <a:t>bem</a:t>
            </a:r>
            <a:r>
              <a:rPr lang="en-US" altLang="pt-BR" sz="900" dirty="0"/>
              <a:t> </a:t>
            </a:r>
            <a:r>
              <a:rPr lang="en-US" altLang="pt-BR" sz="900" dirty="0" err="1"/>
              <a:t>como</a:t>
            </a:r>
            <a:r>
              <a:rPr lang="en-US" altLang="pt-BR" sz="900" dirty="0"/>
              <a:t> a </a:t>
            </a:r>
            <a:r>
              <a:rPr lang="en-US" altLang="pt-BR" sz="900" dirty="0" err="1"/>
              <a:t>criação</a:t>
            </a:r>
            <a:r>
              <a:rPr lang="en-US" altLang="pt-BR" sz="900" dirty="0"/>
              <a:t> das </a:t>
            </a:r>
            <a:r>
              <a:rPr lang="en-US" altLang="pt-BR" sz="900" dirty="0" err="1"/>
              <a:t>respostas</a:t>
            </a:r>
            <a:r>
              <a:rPr lang="en-US" altLang="pt-BR" sz="900" dirty="0"/>
              <a:t>.</a:t>
            </a:r>
            <a:endParaRPr lang="pt-BR" altLang="pt-BR" sz="900" dirty="0"/>
          </a:p>
        </p:txBody>
      </p:sp>
    </p:spTree>
    <p:extLst>
      <p:ext uri="{BB962C8B-B14F-4D97-AF65-F5344CB8AC3E}">
        <p14:creationId xmlns:p14="http://schemas.microsoft.com/office/powerpoint/2010/main" val="259876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implementação para HTTP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javax.servlet.http.HttpServlet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Deve-se estender os 2 métodos abaixo para tratar requisições do tipo POST e GET.</a:t>
            </a:r>
          </a:p>
          <a:p>
            <a:pPr lvl="2" eaLnBrk="1" hangingPunct="1"/>
            <a:r>
              <a:rPr lang="pt-BR" altLang="pt-BR" dirty="0" err="1"/>
              <a:t>doGet</a:t>
            </a:r>
            <a:endParaRPr lang="pt-BR" altLang="pt-BR" dirty="0"/>
          </a:p>
          <a:p>
            <a:pPr lvl="2" algn="r" eaLnBrk="1" hangingPunct="1">
              <a:buFontTx/>
              <a:buNone/>
            </a:pPr>
            <a:endParaRPr lang="pt-BR" altLang="pt-BR" dirty="0"/>
          </a:p>
          <a:p>
            <a:pPr lvl="2" eaLnBrk="1" hangingPunct="1"/>
            <a:r>
              <a:rPr lang="pt-BR" altLang="pt-BR" dirty="0" err="1"/>
              <a:t>doPost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7328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3"/>
          <p:cNvSpPr>
            <a:spLocks noChangeArrowheads="1"/>
          </p:cNvSpPr>
          <p:nvPr/>
        </p:nvSpPr>
        <p:spPr bwMode="auto">
          <a:xfrm>
            <a:off x="5886450" y="3028950"/>
            <a:ext cx="1028700" cy="10287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pt-BR" altLang="pt-BR" sz="1050"/>
              <a:t>Servlet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657350" y="2571750"/>
            <a:ext cx="1543050" cy="1600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pt-BR" altLang="pt-BR" sz="1050" dirty="0"/>
              <a:t>Web Browser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257800" y="2514600"/>
            <a:ext cx="2000250" cy="302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 sz="1050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772151" y="2571751"/>
            <a:ext cx="7537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pt-BR" sz="1050"/>
              <a:t>Servidor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3257550" y="3257550"/>
            <a:ext cx="19431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sz="1350"/>
          </a:p>
        </p:txBody>
      </p:sp>
      <p:sp>
        <p:nvSpPr>
          <p:cNvPr id="22535" name="AutoShape 8"/>
          <p:cNvSpPr>
            <a:spLocks noChangeArrowheads="1"/>
          </p:cNvSpPr>
          <p:nvPr/>
        </p:nvSpPr>
        <p:spPr bwMode="auto">
          <a:xfrm>
            <a:off x="5314950" y="3200400"/>
            <a:ext cx="514350" cy="17145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 sz="1050"/>
          </a:p>
        </p:txBody>
      </p:sp>
      <p:sp>
        <p:nvSpPr>
          <p:cNvPr id="22536" name="AutoShape 9"/>
          <p:cNvSpPr>
            <a:spLocks noChangeArrowheads="1"/>
          </p:cNvSpPr>
          <p:nvPr/>
        </p:nvSpPr>
        <p:spPr bwMode="auto">
          <a:xfrm flipH="1">
            <a:off x="5314950" y="3600450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 sz="1050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H="1" flipV="1">
            <a:off x="3257550" y="3657600"/>
            <a:ext cx="19431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sz="1350"/>
          </a:p>
        </p:txBody>
      </p:sp>
      <p:sp>
        <p:nvSpPr>
          <p:cNvPr id="22538" name="AutoShape 11"/>
          <p:cNvSpPr>
            <a:spLocks noChangeArrowheads="1"/>
          </p:cNvSpPr>
          <p:nvPr/>
        </p:nvSpPr>
        <p:spPr bwMode="auto">
          <a:xfrm>
            <a:off x="6286500" y="4114800"/>
            <a:ext cx="285750" cy="628650"/>
          </a:xfrm>
          <a:prstGeom prst="upDownArrow">
            <a:avLst>
              <a:gd name="adj1" fmla="val 50000"/>
              <a:gd name="adj2" fmla="val 44000"/>
            </a:avLst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 sz="1050"/>
          </a:p>
        </p:txBody>
      </p:sp>
      <p:sp>
        <p:nvSpPr>
          <p:cNvPr id="22539" name="AutoShape 12"/>
          <p:cNvSpPr>
            <a:spLocks noChangeArrowheads="1"/>
          </p:cNvSpPr>
          <p:nvPr/>
        </p:nvSpPr>
        <p:spPr bwMode="auto">
          <a:xfrm>
            <a:off x="5886450" y="4800600"/>
            <a:ext cx="1143000" cy="62865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pt-BR" altLang="pt-BR" sz="1050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229350" y="5029201"/>
            <a:ext cx="38183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pt-BR" sz="1050"/>
              <a:t>BD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28750" y="938214"/>
            <a:ext cx="5886450" cy="4226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b="1" kern="0" dirty="0">
                <a:latin typeface="+mj-lt"/>
                <a:ea typeface="+mj-ea"/>
                <a:cs typeface="+mj-cs"/>
              </a:rPr>
              <a:t>Arquitetura Básica</a:t>
            </a:r>
          </a:p>
        </p:txBody>
      </p:sp>
    </p:spTree>
    <p:extLst>
      <p:ext uri="{BB962C8B-B14F-4D97-AF65-F5344CB8AC3E}">
        <p14:creationId xmlns:p14="http://schemas.microsoft.com/office/powerpoint/2010/main" val="217558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Arquitetura Básica</a:t>
            </a:r>
          </a:p>
        </p:txBody>
      </p:sp>
      <p:sp>
        <p:nvSpPr>
          <p:cNvPr id="2355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355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7B3A82F-005E-41AE-A62E-26A59FFB2D55}" type="slidenum">
              <a:rPr lang="pt-BR" altLang="pt-BR" sz="750">
                <a:solidFill>
                  <a:schemeClr val="bg2"/>
                </a:solidFill>
              </a:rPr>
              <a:pPr eaLnBrk="1" hangingPunct="1"/>
              <a:t>8</a:t>
            </a:fld>
            <a:endParaRPr lang="pt-BR" altLang="pt-BR" sz="750">
              <a:solidFill>
                <a:schemeClr val="bg2"/>
              </a:solidFill>
            </a:endParaRPr>
          </a:p>
        </p:txBody>
      </p:sp>
      <p:pic>
        <p:nvPicPr>
          <p:cNvPr id="23557" name="Picture 3" descr="BS0058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3429000"/>
            <a:ext cx="685800" cy="6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 descr="j02498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60" y="3314701"/>
            <a:ext cx="803672" cy="100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1564482" y="4171951"/>
            <a:ext cx="7289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Tahoma" panose="020B0604030504040204" pitchFamily="34" charset="0"/>
              </a:rPr>
              <a:t>browser</a:t>
            </a:r>
          </a:p>
        </p:txBody>
      </p:sp>
      <p:grpSp>
        <p:nvGrpSpPr>
          <p:cNvPr id="23560" name="Group 6"/>
          <p:cNvGrpSpPr>
            <a:grpSpLocks/>
          </p:cNvGrpSpPr>
          <p:nvPr/>
        </p:nvGrpSpPr>
        <p:grpSpPr bwMode="auto">
          <a:xfrm>
            <a:off x="2408635" y="3657600"/>
            <a:ext cx="527447" cy="228600"/>
            <a:chOff x="2496" y="1008"/>
            <a:chExt cx="1104" cy="384"/>
          </a:xfrm>
        </p:grpSpPr>
        <p:sp>
          <p:nvSpPr>
            <p:cNvPr id="23568" name="AutoShape 7"/>
            <p:cNvSpPr>
              <a:spLocks noChangeArrowheads="1"/>
            </p:cNvSpPr>
            <p:nvPr/>
          </p:nvSpPr>
          <p:spPr bwMode="auto">
            <a:xfrm>
              <a:off x="2496" y="1008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solidFill>
              <a:srgbClr val="D6D1F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pt-BR" altLang="pt-BR" sz="1050"/>
            </a:p>
          </p:txBody>
        </p:sp>
        <p:sp>
          <p:nvSpPr>
            <p:cNvPr id="23569" name="AutoShape 8"/>
            <p:cNvSpPr>
              <a:spLocks noChangeArrowheads="1"/>
            </p:cNvSpPr>
            <p:nvPr/>
          </p:nvSpPr>
          <p:spPr bwMode="auto">
            <a:xfrm>
              <a:off x="2496" y="1200"/>
              <a:ext cx="1056" cy="192"/>
            </a:xfrm>
            <a:prstGeom prst="leftArrow">
              <a:avLst>
                <a:gd name="adj1" fmla="val 50000"/>
                <a:gd name="adj2" fmla="val 137500"/>
              </a:avLst>
            </a:prstGeom>
            <a:solidFill>
              <a:srgbClr val="D6D1F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pt-BR" altLang="pt-BR" sz="1050"/>
            </a:p>
          </p:txBody>
        </p:sp>
      </p:grp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03885" y="3985023"/>
            <a:ext cx="545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Tahoma" panose="020B0604030504040204" pitchFamily="34" charset="0"/>
              </a:rPr>
              <a:t>HTTP</a:t>
            </a:r>
          </a:p>
        </p:txBody>
      </p:sp>
      <p:pic>
        <p:nvPicPr>
          <p:cNvPr id="23562" name="Picture 10" descr="duk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53" y="3657601"/>
            <a:ext cx="527447" cy="4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936082" y="4343401"/>
            <a:ext cx="653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pt-BR" sz="1200">
                <a:latin typeface="Tahoma" panose="020B0604030504040204" pitchFamily="34" charset="0"/>
              </a:rPr>
              <a:t>Servlet</a:t>
            </a:r>
          </a:p>
        </p:txBody>
      </p:sp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261" y="2857500"/>
            <a:ext cx="3521869" cy="223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3992167" y="3771900"/>
            <a:ext cx="844153" cy="228600"/>
            <a:chOff x="2496" y="1008"/>
            <a:chExt cx="1104" cy="384"/>
          </a:xfrm>
        </p:grpSpPr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2496" y="1008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solidFill>
              <a:srgbClr val="D6D1F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pt-BR" altLang="pt-BR" sz="1050"/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2496" y="1200"/>
              <a:ext cx="1056" cy="192"/>
            </a:xfrm>
            <a:prstGeom prst="leftArrow">
              <a:avLst>
                <a:gd name="adj1" fmla="val 50000"/>
                <a:gd name="adj2" fmla="val 137500"/>
              </a:avLst>
            </a:prstGeom>
            <a:solidFill>
              <a:srgbClr val="D6D1F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pt-BR" altLang="pt-BR" sz="1050"/>
            </a:p>
          </p:txBody>
        </p:sp>
      </p:grpSp>
    </p:spTree>
    <p:extLst>
      <p:ext uri="{BB962C8B-B14F-4D97-AF65-F5344CB8AC3E}">
        <p14:creationId xmlns:p14="http://schemas.microsoft.com/office/powerpoint/2010/main" val="180425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HttpServlet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326293" y="2006429"/>
            <a:ext cx="6087762" cy="40895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/>
              <a:t>Tratador de requisições HTTP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/>
              <a:t>Trata métodos HTTP específicos: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 err="1"/>
              <a:t>doGet</a:t>
            </a:r>
            <a:r>
              <a:rPr lang="pt-BR" altLang="pt-BR" sz="1200" dirty="0"/>
              <a:t>(</a:t>
            </a:r>
            <a:r>
              <a:rPr lang="pt-BR" altLang="pt-BR" sz="1200" dirty="0" err="1"/>
              <a:t>HttpServletRequest</a:t>
            </a:r>
            <a:r>
              <a:rPr lang="pt-BR" altLang="pt-BR" sz="1200" dirty="0"/>
              <a:t> </a:t>
            </a:r>
            <a:r>
              <a:rPr lang="pt-BR" altLang="pt-BR" sz="1200" dirty="0" err="1"/>
              <a:t>req</a:t>
            </a:r>
            <a:r>
              <a:rPr lang="pt-BR" altLang="pt-BR" sz="1200" dirty="0"/>
              <a:t>, </a:t>
            </a:r>
            <a:r>
              <a:rPr lang="pt-BR" altLang="pt-BR" sz="1200" dirty="0" err="1"/>
              <a:t>HttpServletResponse</a:t>
            </a:r>
            <a:r>
              <a:rPr lang="pt-BR" altLang="pt-BR" sz="1200" dirty="0"/>
              <a:t> </a:t>
            </a:r>
            <a:r>
              <a:rPr lang="pt-BR" altLang="pt-BR" sz="1200" dirty="0" err="1"/>
              <a:t>resp</a:t>
            </a:r>
            <a:r>
              <a:rPr lang="pt-BR" altLang="pt-BR" sz="1200" dirty="0"/>
              <a:t>) 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 err="1"/>
              <a:t>doPost</a:t>
            </a:r>
            <a:r>
              <a:rPr lang="pt-BR" altLang="pt-BR" sz="1200" dirty="0"/>
              <a:t>(</a:t>
            </a:r>
            <a:r>
              <a:rPr lang="pt-BR" altLang="pt-BR" sz="1200" dirty="0" err="1"/>
              <a:t>HttpServletRequest</a:t>
            </a:r>
            <a:r>
              <a:rPr lang="pt-BR" altLang="pt-BR" sz="1200" dirty="0"/>
              <a:t> </a:t>
            </a:r>
            <a:r>
              <a:rPr lang="pt-BR" altLang="pt-BR" sz="1200" dirty="0" err="1"/>
              <a:t>req</a:t>
            </a:r>
            <a:r>
              <a:rPr lang="pt-BR" altLang="pt-BR" sz="1200" dirty="0"/>
              <a:t>, </a:t>
            </a:r>
            <a:r>
              <a:rPr lang="pt-BR" altLang="pt-BR" sz="1200" dirty="0" err="1"/>
              <a:t>HttpServletResponse</a:t>
            </a:r>
            <a:r>
              <a:rPr lang="pt-BR" altLang="pt-BR" sz="1200" dirty="0"/>
              <a:t> </a:t>
            </a:r>
            <a:r>
              <a:rPr lang="pt-BR" altLang="pt-BR" sz="1200" dirty="0" err="1"/>
              <a:t>resp</a:t>
            </a:r>
            <a:r>
              <a:rPr lang="pt-BR" altLang="pt-BR" sz="1200" dirty="0"/>
              <a:t>) 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 err="1"/>
              <a:t>doGet</a:t>
            </a:r>
            <a:r>
              <a:rPr lang="pt-BR" altLang="pt-BR" sz="1200" dirty="0"/>
              <a:t> e </a:t>
            </a:r>
            <a:r>
              <a:rPr lang="pt-BR" altLang="pt-BR" sz="1200" dirty="0" err="1"/>
              <a:t>doPost</a:t>
            </a:r>
            <a:r>
              <a:rPr lang="pt-BR" altLang="pt-BR" sz="1200" dirty="0"/>
              <a:t> são chamados pelo método </a:t>
            </a:r>
            <a:r>
              <a:rPr lang="pt-BR" altLang="pt-BR" sz="1200" dirty="0" err="1"/>
              <a:t>service</a:t>
            </a:r>
            <a:r>
              <a:rPr lang="pt-BR" altLang="pt-BR" sz="1200" dirty="0"/>
              <a:t>() da interface </a:t>
            </a:r>
            <a:r>
              <a:rPr lang="pt-BR" altLang="pt-BR" sz="1200" dirty="0" err="1"/>
              <a:t>Servlet</a:t>
            </a:r>
            <a:r>
              <a:rPr lang="pt-BR" altLang="pt-BR" sz="1200" dirty="0"/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pt-BR" altLang="pt-BR" sz="1200" dirty="0"/>
              <a:t>Subclasses reescrevem os métodos </a:t>
            </a:r>
            <a:r>
              <a:rPr lang="pt-BR" altLang="pt-BR" sz="1200" dirty="0" err="1"/>
              <a:t>doGet</a:t>
            </a:r>
            <a:r>
              <a:rPr lang="pt-BR" altLang="pt-BR" sz="1200" dirty="0"/>
              <a:t>, </a:t>
            </a:r>
            <a:r>
              <a:rPr lang="pt-BR" altLang="pt-BR" sz="1200" dirty="0" err="1"/>
              <a:t>doPost</a:t>
            </a:r>
            <a:r>
              <a:rPr lang="pt-BR" altLang="pt-BR" sz="1200" dirty="0"/>
              <a:t> e podem reescrever os métodos </a:t>
            </a:r>
            <a:r>
              <a:rPr lang="pt-BR" altLang="pt-BR" sz="1200" dirty="0" err="1"/>
              <a:t>init</a:t>
            </a:r>
            <a:r>
              <a:rPr lang="pt-BR" altLang="pt-BR" sz="1200" dirty="0"/>
              <a:t>() e </a:t>
            </a:r>
            <a:r>
              <a:rPr lang="pt-BR" altLang="pt-BR" sz="1200" dirty="0" err="1"/>
              <a:t>destroy</a:t>
            </a:r>
            <a:r>
              <a:rPr lang="pt-BR" altLang="pt-BR" sz="1200" dirty="0"/>
              <a:t>()</a:t>
            </a:r>
          </a:p>
        </p:txBody>
      </p:sp>
      <p:sp>
        <p:nvSpPr>
          <p:cNvPr id="2457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pt-BR" sz="750">
                <a:solidFill>
                  <a:schemeClr val="bg2"/>
                </a:solidFill>
                <a:cs typeface="Arial" panose="020B0604020202020204" pitchFamily="34" charset="0"/>
              </a:rPr>
              <a:t> © LES/PUC-Rio</a:t>
            </a:r>
          </a:p>
        </p:txBody>
      </p:sp>
      <p:sp>
        <p:nvSpPr>
          <p:cNvPr id="2457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 eaLnBrk="0" hangingPunct="0"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60AF466-3907-4599-8CB4-9EBA094AB509}" type="slidenum">
              <a:rPr lang="pt-BR" altLang="pt-BR" sz="750">
                <a:solidFill>
                  <a:schemeClr val="bg2"/>
                </a:solidFill>
              </a:rPr>
              <a:pPr eaLnBrk="1" hangingPunct="1"/>
              <a:t>9</a:t>
            </a:fld>
            <a:endParaRPr lang="pt-BR" altLang="pt-BR" sz="7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577</Words>
  <Application>Microsoft Office PowerPoint</Application>
  <PresentationFormat>Apresentação na tela (4:3)</PresentationFormat>
  <Paragraphs>157</Paragraphs>
  <Slides>15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Tw Cen MT</vt:lpstr>
      <vt:lpstr>Tw Cen MT Condensed</vt:lpstr>
      <vt:lpstr>Verdana</vt:lpstr>
      <vt:lpstr>Wingdings 3</vt:lpstr>
      <vt:lpstr>Integral</vt:lpstr>
      <vt:lpstr>Imagem bitmap</vt:lpstr>
      <vt:lpstr>Imagem de bitmap</vt:lpstr>
      <vt:lpstr>Servlets</vt:lpstr>
      <vt:lpstr>Fundamentos</vt:lpstr>
      <vt:lpstr>Servlet x CGI Script</vt:lpstr>
      <vt:lpstr>A API de Servlet</vt:lpstr>
      <vt:lpstr>A interface Servlet</vt:lpstr>
      <vt:lpstr>A implementação para HTTP</vt:lpstr>
      <vt:lpstr>Apresentação do PowerPoint</vt:lpstr>
      <vt:lpstr>Arquitetura Básica</vt:lpstr>
      <vt:lpstr>HttpServlet</vt:lpstr>
      <vt:lpstr>HttpServletRequest e HttpServletResponse</vt:lpstr>
      <vt:lpstr>HttpServletRequest</vt:lpstr>
      <vt:lpstr>HttpServletRequest</vt:lpstr>
      <vt:lpstr>HttpServletResponse</vt:lpstr>
      <vt:lpstr>Hello World!</vt:lpstr>
      <vt:lpstr>Segundo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Marcelo Nunes</dc:creator>
  <cp:lastModifiedBy>Marcelo Nunes</cp:lastModifiedBy>
  <cp:revision>2</cp:revision>
  <dcterms:created xsi:type="dcterms:W3CDTF">2017-02-06T15:20:35Z</dcterms:created>
  <dcterms:modified xsi:type="dcterms:W3CDTF">2017-02-06T15:25:55Z</dcterms:modified>
</cp:coreProperties>
</file>