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4560" y="746640"/>
            <a:ext cx="32040" cy="64184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6400" y="847800"/>
            <a:ext cx="108000" cy="64184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54" r="0" b="16740"/>
          <a:stretch/>
        </p:blipFill>
        <p:spPr>
          <a:xfrm>
            <a:off x="1047600" y="4000320"/>
            <a:ext cx="2953800" cy="1732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9560" y="664200"/>
            <a:ext cx="167400" cy="12179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1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2040" cy="4341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8000" cy="4341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1040"/>
            <a:chOff x="0" y="-64440"/>
            <a:chExt cx="12420000" cy="697104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1200" cy="511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4760" cy="644652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2400" cy="644652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7080" y="902880"/>
              <a:ext cx="104760" cy="11881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3440" y="644040"/>
              <a:ext cx="392040" cy="118810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2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18"/>
          <p:cNvSpPr/>
          <p:nvPr/>
        </p:nvSpPr>
        <p:spPr>
          <a:xfrm>
            <a:off x="790560" y="304920"/>
            <a:ext cx="44640" cy="44676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tângulo 19"/>
          <p:cNvSpPr/>
          <p:nvPr/>
        </p:nvSpPr>
        <p:spPr>
          <a:xfrm>
            <a:off x="840240" y="304920"/>
            <a:ext cx="120600" cy="44676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Agrupar 6"/>
          <p:cNvGrpSpPr/>
          <p:nvPr/>
        </p:nvGrpSpPr>
        <p:grpSpPr>
          <a:xfrm>
            <a:off x="0" y="0"/>
            <a:ext cx="12193560" cy="6856920"/>
            <a:chOff x="0" y="0"/>
            <a:chExt cx="12193560" cy="6856920"/>
          </a:xfrm>
        </p:grpSpPr>
        <p:pic>
          <p:nvPicPr>
            <p:cNvPr id="93" name="Imagem 7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14440" cy="51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Retângulo 8"/>
            <p:cNvSpPr/>
            <p:nvPr/>
          </p:nvSpPr>
          <p:spPr>
            <a:xfrm>
              <a:off x="0" y="0"/>
              <a:ext cx="115200" cy="6341400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Retângulo 9"/>
            <p:cNvSpPr/>
            <p:nvPr/>
          </p:nvSpPr>
          <p:spPr>
            <a:xfrm>
              <a:off x="116280" y="0"/>
              <a:ext cx="397800" cy="6341400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Retângulo 10"/>
            <p:cNvSpPr/>
            <p:nvPr/>
          </p:nvSpPr>
          <p:spPr>
            <a:xfrm rot="5400000">
              <a:off x="6297480" y="959760"/>
              <a:ext cx="115200" cy="116769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Retângulo 11"/>
            <p:cNvSpPr/>
            <p:nvPr/>
          </p:nvSpPr>
          <p:spPr>
            <a:xfrm rot="5400000">
              <a:off x="6156000" y="702720"/>
              <a:ext cx="397800" cy="11676960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aixaDeTexto 12"/>
            <p:cNvSpPr/>
            <p:nvPr/>
          </p:nvSpPr>
          <p:spPr>
            <a:xfrm>
              <a:off x="516600" y="6388200"/>
              <a:ext cx="1612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tângulo 18"/>
          <p:cNvSpPr/>
          <p:nvPr/>
        </p:nvSpPr>
        <p:spPr>
          <a:xfrm>
            <a:off x="790560" y="304920"/>
            <a:ext cx="44640" cy="44676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tângulo 19"/>
          <p:cNvSpPr/>
          <p:nvPr/>
        </p:nvSpPr>
        <p:spPr>
          <a:xfrm>
            <a:off x="840240" y="304920"/>
            <a:ext cx="120600" cy="44676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Agrupar 6"/>
          <p:cNvGrpSpPr/>
          <p:nvPr/>
        </p:nvGrpSpPr>
        <p:grpSpPr>
          <a:xfrm>
            <a:off x="0" y="0"/>
            <a:ext cx="12193560" cy="6856920"/>
            <a:chOff x="0" y="0"/>
            <a:chExt cx="12193560" cy="6856920"/>
          </a:xfrm>
        </p:grpSpPr>
        <p:pic>
          <p:nvPicPr>
            <p:cNvPr id="140" name="Imagem 7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14440" cy="51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" name="Retângulo 8"/>
            <p:cNvSpPr/>
            <p:nvPr/>
          </p:nvSpPr>
          <p:spPr>
            <a:xfrm>
              <a:off x="0" y="0"/>
              <a:ext cx="115200" cy="6341400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Retângulo 9"/>
            <p:cNvSpPr/>
            <p:nvPr/>
          </p:nvSpPr>
          <p:spPr>
            <a:xfrm>
              <a:off x="116280" y="0"/>
              <a:ext cx="397800" cy="6341400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Retângulo 10"/>
            <p:cNvSpPr/>
            <p:nvPr/>
          </p:nvSpPr>
          <p:spPr>
            <a:xfrm rot="5400000">
              <a:off x="6297480" y="959760"/>
              <a:ext cx="115200" cy="116769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Retângulo 11"/>
            <p:cNvSpPr/>
            <p:nvPr/>
          </p:nvSpPr>
          <p:spPr>
            <a:xfrm rot="5400000">
              <a:off x="6156000" y="702720"/>
              <a:ext cx="397800" cy="11676960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aixaDeTexto 12"/>
            <p:cNvSpPr/>
            <p:nvPr/>
          </p:nvSpPr>
          <p:spPr>
            <a:xfrm>
              <a:off x="516600" y="6388200"/>
              <a:ext cx="1612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00;p14" descr="Laptop em cima de teclado de computador&#10;&#10;Descrição gerada automaticamente"/>
          <p:cNvPicPr/>
          <p:nvPr/>
        </p:nvPicPr>
        <p:blipFill>
          <a:blip r:embed="rId1"/>
          <a:srcRect l="0" t="27608" r="0" b="27608"/>
          <a:stretch/>
        </p:blipFill>
        <p:spPr>
          <a:xfrm>
            <a:off x="0" y="0"/>
            <a:ext cx="12179520" cy="360576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8440" cy="152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8440" cy="6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10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12"/>
          <p:cNvSpPr/>
          <p:nvPr/>
        </p:nvSpPr>
        <p:spPr>
          <a:xfrm>
            <a:off x="800280" y="65088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8" name="Text Box 13"/>
          <p:cNvSpPr/>
          <p:nvPr/>
        </p:nvSpPr>
        <p:spPr>
          <a:xfrm>
            <a:off x="803880" y="1301760"/>
            <a:ext cx="11090160" cy="46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trim()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Faz a remoção de espaços antes e depois da string especificada.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strComEspaco = 'palavra    ';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console.log(str.trim());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NaN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Quando uma string for passada para Number( ),  parseInt ou parseFloat) e não consiga efetuar a conversão será retornando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NaN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(Not as Number).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Isto significa que é possível diferenciar um tipo STRING de um tipo NUMBER. Mas para isso é melhor usar a função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isNaN( )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PlaceHolder 10"/>
          <p:cNvSpPr/>
          <p:nvPr/>
        </p:nvSpPr>
        <p:spPr>
          <a:xfrm>
            <a:off x="767520" y="320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"/>
          <p:cNvSpPr/>
          <p:nvPr/>
        </p:nvSpPr>
        <p:spPr>
          <a:xfrm>
            <a:off x="800280" y="65088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1" name="Text Box 3"/>
          <p:cNvSpPr/>
          <p:nvPr/>
        </p:nvSpPr>
        <p:spPr>
          <a:xfrm>
            <a:off x="803880" y="1301760"/>
            <a:ext cx="11090160" cy="39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toFixed(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A função “toFixed( )” analisa um valor flutuante e retorna uma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STRING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conforme o parâmetro de casas decimais. Ex.: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c9211e"/>
                </a:solidFill>
                <a:latin typeface="Quicksand"/>
                <a:ea typeface="DejaVu Sans"/>
              </a:rPr>
              <a:t>let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valor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= 2.789;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c9211e"/>
                </a:solidFill>
                <a:latin typeface="Quicksand"/>
                <a:ea typeface="DejaVu Sans"/>
              </a:rPr>
              <a:t>let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valorArredonda_2casas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= valor.toFixed( 2 );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Para que possa realizar operações aritméticas com o novo valor é necessário converter novamente, podendo utilizar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Number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ou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parseFloat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PlaceHolder 13"/>
          <p:cNvSpPr/>
          <p:nvPr/>
        </p:nvSpPr>
        <p:spPr>
          <a:xfrm>
            <a:off x="767520" y="320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Box 14"/>
          <p:cNvSpPr/>
          <p:nvPr/>
        </p:nvSpPr>
        <p:spPr>
          <a:xfrm>
            <a:off x="800280" y="65088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Conversão de valores para moeda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Text Box 15"/>
          <p:cNvSpPr/>
          <p:nvPr/>
        </p:nvSpPr>
        <p:spPr>
          <a:xfrm>
            <a:off x="803880" y="1187280"/>
            <a:ext cx="11090160" cy="41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O método </a:t>
            </a:r>
            <a:r>
              <a:rPr b="0" i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toLocaleString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 irá retornar uma string com uma representação da moeda definida como no parâmetro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currency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style: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O estilo do formato a ser utilizado. Os valores permitidos são "decimal" para formato de número simples, "currency" para formato monetário e "percent" para formato percentual; o padrão é "decimal".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currency: 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A moeda para usar na formatação monetária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valor = var valor = 1.35;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 valor.toLocaleString('pt-BR', { style: 'currency', currency: 'BRL' }));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5" name="PlaceHolder 11"/>
          <p:cNvSpPr/>
          <p:nvPr/>
        </p:nvSpPr>
        <p:spPr>
          <a:xfrm>
            <a:off x="767520" y="320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7280" cy="43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27" name="Retângulo 2"/>
          <p:cNvSpPr/>
          <p:nvPr/>
        </p:nvSpPr>
        <p:spPr>
          <a:xfrm>
            <a:off x="756000" y="936000"/>
            <a:ext cx="11365560" cy="47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aixa de Texto 1"/>
          <p:cNvSpPr/>
          <p:nvPr/>
        </p:nvSpPr>
        <p:spPr>
          <a:xfrm>
            <a:off x="900000" y="936000"/>
            <a:ext cx="10690920" cy="31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Criar um array de uma lista de nomes com o mínimo de 5 elementos;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Criar função que receberá: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parâmetros; um parâmetro será para enviar o array, o segundo parâmetros será para enviar um novo nome para o array, que deverá ser inserido na lista de nomes. O terceiro parâmetro será enviado um número inteiro, que servirá de índice para que seja impresso no console um determinado nome que está na lista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saída da função deverá ser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Quantidade de elementos do array…: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Você escolheu o índice 2 que é o elemento Mariana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quantidade atual de elementos do array é de..: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7280" cy="43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0" name="Retângulo 1"/>
          <p:cNvSpPr/>
          <p:nvPr/>
        </p:nvSpPr>
        <p:spPr>
          <a:xfrm>
            <a:off x="756000" y="936000"/>
            <a:ext cx="11365560" cy="47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aixa de Texto 2"/>
          <p:cNvSpPr/>
          <p:nvPr/>
        </p:nvSpPr>
        <p:spPr>
          <a:xfrm>
            <a:off x="900000" y="936000"/>
            <a:ext cx="10690920" cy="31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Crie uma função que: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a) Conte quantos carácteres uma palavra possui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b) Converta esta mesma palavra para MAIÚSCULA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c) Imprima somente a 3º letra desta palavra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 Troque esta mesma letra da palavra pela letra “X”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da saída da função: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 palavra tem 7 carácteres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palavra marcelo ficou MARCELO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letra R é o 3º carácter da palavra MARCELO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MARCELO ficou MAXCELO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7280" cy="43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3" name="Retângulo 3"/>
          <p:cNvSpPr/>
          <p:nvPr/>
        </p:nvSpPr>
        <p:spPr>
          <a:xfrm>
            <a:off x="756000" y="936000"/>
            <a:ext cx="11365560" cy="47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116;p 3"/>
          <p:cNvSpPr/>
          <p:nvPr/>
        </p:nvSpPr>
        <p:spPr>
          <a:xfrm>
            <a:off x="961920" y="980640"/>
            <a:ext cx="110160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235" name="Caixa de Texto 133"/>
          <p:cNvSpPr/>
          <p:nvPr/>
        </p:nvSpPr>
        <p:spPr>
          <a:xfrm>
            <a:off x="1080000" y="936000"/>
            <a:ext cx="73792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Objetos em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que são objetos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Construção de objetos por meio de funções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 palavra-chave “reservada” this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6;p 18"/>
          <p:cNvSpPr/>
          <p:nvPr/>
        </p:nvSpPr>
        <p:spPr>
          <a:xfrm>
            <a:off x="961920" y="980640"/>
            <a:ext cx="1101600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2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9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9" name="Google Shape;116;p 19"/>
          <p:cNvSpPr/>
          <p:nvPr/>
        </p:nvSpPr>
        <p:spPr>
          <a:xfrm>
            <a:off x="961920" y="980640"/>
            <a:ext cx="1101600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aixa de Texto 4"/>
          <p:cNvSpPr/>
          <p:nvPr/>
        </p:nvSpPr>
        <p:spPr>
          <a:xfrm>
            <a:off x="1143360" y="1121040"/>
            <a:ext cx="659592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Quantidade de elementos de um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Inserir um novo elemento no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Remover elemento de um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Unir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16;p 6"/>
          <p:cNvSpPr/>
          <p:nvPr/>
        </p:nvSpPr>
        <p:spPr>
          <a:xfrm>
            <a:off x="961920" y="980640"/>
            <a:ext cx="1101600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PlaceHolder 4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10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3" name="Google Shape;116;p 7"/>
          <p:cNvSpPr/>
          <p:nvPr/>
        </p:nvSpPr>
        <p:spPr>
          <a:xfrm>
            <a:off x="961920" y="980640"/>
            <a:ext cx="1101600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aixa de Texto 3"/>
          <p:cNvSpPr/>
          <p:nvPr/>
        </p:nvSpPr>
        <p:spPr>
          <a:xfrm>
            <a:off x="1143000" y="976680"/>
            <a:ext cx="103762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Strings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Strings, uma cadeia de carácteres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JavaScript “entende” uma string como objeto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Alterar palavras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Localizar por palavras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Formatar valores para moeda e ou decimal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Verificar se é Number ou String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6;p 1"/>
          <p:cNvSpPr/>
          <p:nvPr/>
        </p:nvSpPr>
        <p:spPr>
          <a:xfrm>
            <a:off x="961920" y="980640"/>
            <a:ext cx="1101600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5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7" name="Google Shape;116;p 5"/>
          <p:cNvSpPr/>
          <p:nvPr/>
        </p:nvSpPr>
        <p:spPr>
          <a:xfrm>
            <a:off x="900000" y="900000"/>
            <a:ext cx="11077920" cy="24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20000" y="900000"/>
            <a:ext cx="1125792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javascript trata as strings como se fossem arrays, isso por ser de fato uma cadeia ou lista de caracteres.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É possível medir o comprimento de uma STRING ou mesmo obter um carácter por seu índice.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Exemplo: var st = “Curso de JavaScript”;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console.log(st.lenght); console.log( st[0] );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16;p 2"/>
          <p:cNvSpPr/>
          <p:nvPr/>
        </p:nvSpPr>
        <p:spPr>
          <a:xfrm>
            <a:off x="961920" y="980640"/>
            <a:ext cx="1101600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3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1" name="Google Shape;116;p 4"/>
          <p:cNvSpPr/>
          <p:nvPr/>
        </p:nvSpPr>
        <p:spPr>
          <a:xfrm>
            <a:off x="900000" y="900000"/>
            <a:ext cx="11077920" cy="24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720000" y="900000"/>
            <a:ext cx="11257920" cy="32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Manipulação de Strings Existem 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diversas funções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disponíveis para manipular strings, estas funções auxiliam no tratamento de strings em diversas ocasiões.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match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() O método 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match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procura</a:t>
            </a: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uma palavra em uma string. Existem alguns parâmetros de pesquisa que permite uma maior precisão conforme a necessidade.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Box 2"/>
          <p:cNvSpPr/>
          <p:nvPr/>
        </p:nvSpPr>
        <p:spPr>
          <a:xfrm>
            <a:off x="800280" y="75240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Text Box 4"/>
          <p:cNvSpPr/>
          <p:nvPr/>
        </p:nvSpPr>
        <p:spPr>
          <a:xfrm>
            <a:off x="803880" y="1327320"/>
            <a:ext cx="110901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Existem diversas funções disponíveis para manipular strings, estas funções auxiliam no tratamento de strings em diversas ocasiões.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match()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método match procura uma palavra em uma string. Existem alguns parâmetros de pesquisa que permite uma maior precisão conforme a necessidade.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2185560" y="3383280"/>
            <a:ext cx="8105760" cy="1180080"/>
          </a:xfrm>
          <a:prstGeom prst="rect">
            <a:avLst/>
          </a:prstGeom>
          <a:ln w="0">
            <a:noFill/>
          </a:ln>
        </p:spPr>
      </p:pic>
      <p:sp>
        <p:nvSpPr>
          <p:cNvPr id="206" name="Text Box 6"/>
          <p:cNvSpPr/>
          <p:nvPr/>
        </p:nvSpPr>
        <p:spPr>
          <a:xfrm>
            <a:off x="1036800" y="4881240"/>
            <a:ext cx="8287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Ex.: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str = “Curso de Javascript”;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 srt.match(/Curso/gim);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PlaceHolder 6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 Box 5"/>
          <p:cNvSpPr/>
          <p:nvPr/>
        </p:nvSpPr>
        <p:spPr>
          <a:xfrm>
            <a:off x="800280" y="75240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9" name="Text Box 7"/>
          <p:cNvSpPr/>
          <p:nvPr/>
        </p:nvSpPr>
        <p:spPr>
          <a:xfrm>
            <a:off x="803880" y="1327320"/>
            <a:ext cx="11090160" cy="49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search()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O método serach() procura pela ocorrência e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retornando a posição na cadeia da string, a posição é em relação ao primeiro carácter da ocorrência.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str = "Curso de Javascript";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 str.search(/D/gi));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replace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Este método substitui uma string por outra, simples assim, ele pesquisa a string informada, como no método “match” e a substitui por outra string nas aspas informada como segundo parâmetro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1" lang="pt-PT" sz="2000" spc="-1" strike="noStrike">
                <a:solidFill>
                  <a:srgbClr val="000000"/>
                </a:solidFill>
                <a:latin typeface="Quicksand"/>
                <a:ea typeface="DejaVu Sans"/>
              </a:rPr>
              <a:t>let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lorem = "Lorem ipsum, dolor sit amet consectetur adipisicing, elit."+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  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"Pariatur exercitationem harum, voluptatem, animi repellendus"+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  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"sequi ratione corporis nemo eaque atque reiciendis, assumenda,"+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"iusto quia rerum. Provident suscipit, repellendus expedita id?";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mudaLdoLorem = 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lorem.replace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(/e/gi,'X');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console.log(mudaLdoLorem)  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PlaceHolder 7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8"/>
          <p:cNvSpPr/>
          <p:nvPr/>
        </p:nvSpPr>
        <p:spPr>
          <a:xfrm>
            <a:off x="800280" y="75240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2" name="Text Box 9"/>
          <p:cNvSpPr/>
          <p:nvPr/>
        </p:nvSpPr>
        <p:spPr>
          <a:xfrm>
            <a:off x="803880" y="1327320"/>
            <a:ext cx="110901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localeCompare(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O método </a:t>
            </a:r>
            <a:r>
              <a:rPr b="0" i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localeCompare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compara  efetua a comparação entre duas strings, se estas forem iguais o retorno será 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“0”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zero. O valores -1 e 1 podem ser esperados caso elas nãos sejam iguais.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nome1="Comparar";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nome2="Comparar";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resultado=nome1.localeCompare(nome2);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console.log(resultado);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PlaceHolder 8"/>
          <p:cNvSpPr/>
          <p:nvPr/>
        </p:nvSpPr>
        <p:spPr>
          <a:xfrm>
            <a:off x="839520" y="392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10"/>
          <p:cNvSpPr/>
          <p:nvPr/>
        </p:nvSpPr>
        <p:spPr>
          <a:xfrm>
            <a:off x="800280" y="650880"/>
            <a:ext cx="1056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Text Box 11"/>
          <p:cNvSpPr/>
          <p:nvPr/>
        </p:nvSpPr>
        <p:spPr>
          <a:xfrm>
            <a:off x="803880" y="1301760"/>
            <a:ext cx="11090160" cy="43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toString()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O uso da toString irá converter um valor qualquer em uma um srtring.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 = Number(10);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nParaString = n.toString();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console.log(nParaString);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toLowerCase()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Faz a conversão de uma string inteira para caracteres minúsculos (caixa baixa):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let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 str = “TESTE”;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console.log(str.toLowerCase());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toUpperCase()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  <a:ea typeface="DejaVu Sans"/>
              </a:rPr>
              <a:t>Faz a conversão de uma string inteira para caracteres maiúsculos (caixa alta).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PlaceHolder 9"/>
          <p:cNvSpPr/>
          <p:nvPr/>
        </p:nvSpPr>
        <p:spPr>
          <a:xfrm>
            <a:off x="767520" y="320040"/>
            <a:ext cx="1081728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2021-09-26T14:57:10Z</dcterms:modified>
  <cp:revision>906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