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6360" y="744840"/>
            <a:ext cx="30240" cy="641664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8200" y="847800"/>
            <a:ext cx="106200" cy="641664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35" r="0" b="16740"/>
          <a:stretch/>
        </p:blipFill>
        <p:spPr>
          <a:xfrm>
            <a:off x="1047600" y="4000320"/>
            <a:ext cx="2952000" cy="17308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21360" y="664200"/>
            <a:ext cx="165600" cy="12177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0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0240" cy="43236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06200" cy="43236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69240"/>
            <a:chOff x="0" y="-64440"/>
            <a:chExt cx="12420000" cy="696924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09400" cy="509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2960" cy="644472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0600" cy="644472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8880" y="901080"/>
              <a:ext cx="102960" cy="118792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5240" y="642240"/>
              <a:ext cx="390240" cy="1187928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0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593" r="0" b="27593"/>
          <a:stretch/>
        </p:blipFill>
        <p:spPr>
          <a:xfrm>
            <a:off x="0" y="0"/>
            <a:ext cx="12177720" cy="3603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16640" cy="152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16640" cy="62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13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4200" cy="32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548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12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420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637920" y="1068120"/>
            <a:ext cx="10737000" cy="366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Loop ou Laço de Repetição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0" lang="pt-BR" sz="3600" spc="-1" strike="noStrike">
                <a:solidFill>
                  <a:srgbClr val="c9211e"/>
                </a:solidFill>
                <a:latin typeface="Quicksand Book"/>
                <a:ea typeface="DejaVu Sans"/>
              </a:rPr>
              <a:t>for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for in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&amp; </a:t>
            </a: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for of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-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- do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4200" cy="32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3"/>
          <p:cNvSpPr/>
          <p:nvPr/>
        </p:nvSpPr>
        <p:spPr>
          <a:xfrm>
            <a:off x="839520" y="392040"/>
            <a:ext cx="1081548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13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4"/>
          <p:cNvSpPr/>
          <p:nvPr/>
        </p:nvSpPr>
        <p:spPr>
          <a:xfrm>
            <a:off x="961920" y="980640"/>
            <a:ext cx="1101420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6;p 16"/>
          <p:cNvSpPr/>
          <p:nvPr/>
        </p:nvSpPr>
        <p:spPr>
          <a:xfrm>
            <a:off x="961920" y="980640"/>
            <a:ext cx="1101420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37920" y="1068120"/>
            <a:ext cx="10737000" cy="366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Loop ou Laço de Repetição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for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for in</a:t>
            </a:r>
            <a:r>
              <a:rPr b="0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&amp; </a:t>
            </a:r>
            <a:r>
              <a:rPr b="1" lang="pt-BR" sz="3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for of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-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	</a:t>
            </a:r>
            <a:r>
              <a:rPr b="0" lang="pt-BR" sz="3600" spc="-1" strike="noStrike">
                <a:solidFill>
                  <a:srgbClr val="bdbdbd"/>
                </a:solidFill>
                <a:latin typeface="Quicksand Book"/>
                <a:ea typeface="DejaVu Sans"/>
              </a:rPr>
              <a:t>- do While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16;p 8"/>
          <p:cNvSpPr/>
          <p:nvPr/>
        </p:nvSpPr>
        <p:spPr>
          <a:xfrm>
            <a:off x="961920" y="980640"/>
            <a:ext cx="11014200" cy="32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PlaceHolder 14"/>
          <p:cNvSpPr/>
          <p:nvPr/>
        </p:nvSpPr>
        <p:spPr>
          <a:xfrm>
            <a:off x="839520" y="320040"/>
            <a:ext cx="1081548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8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Roboto"/>
              </a:rPr>
              <a:t>FOR IN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4" name="Google Shape;116;p 9"/>
          <p:cNvSpPr/>
          <p:nvPr/>
        </p:nvSpPr>
        <p:spPr>
          <a:xfrm>
            <a:off x="900000" y="900000"/>
            <a:ext cx="11076120" cy="24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961920" y="900000"/>
            <a:ext cx="1101420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 Box 1"/>
          <p:cNvSpPr/>
          <p:nvPr/>
        </p:nvSpPr>
        <p:spPr>
          <a:xfrm>
            <a:off x="851040" y="920880"/>
            <a:ext cx="1056240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 Box 3"/>
          <p:cNvSpPr/>
          <p:nvPr/>
        </p:nvSpPr>
        <p:spPr>
          <a:xfrm>
            <a:off x="851040" y="1000440"/>
            <a:ext cx="109389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laço de repetição </a:t>
            </a:r>
            <a:r>
              <a:rPr b="1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for...in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possibilita percorrer ou iterar sobre as </a:t>
            </a:r>
            <a:r>
              <a:rPr b="1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propriedades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de um </a:t>
            </a:r>
            <a:r>
              <a:rPr b="1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objeto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08" name="Text Box 6"/>
          <p:cNvSpPr/>
          <p:nvPr/>
        </p:nvSpPr>
        <p:spPr>
          <a:xfrm>
            <a:off x="851040" y="2509200"/>
            <a:ext cx="508824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</a:pPr>
            <a:r>
              <a:rPr b="1" lang="pt-PT" sz="3200" spc="-1" strike="noStrike">
                <a:solidFill>
                  <a:srgbClr val="c9211e"/>
                </a:solidFill>
                <a:latin typeface="Arial"/>
                <a:ea typeface="DejaVu Sans"/>
              </a:rPr>
              <a:t>for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([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indice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] </a:t>
            </a:r>
            <a:r>
              <a:rPr b="1" lang="pt-PT" sz="3200" spc="-1" strike="noStrike">
                <a:solidFill>
                  <a:srgbClr val="c9211e"/>
                </a:solidFill>
                <a:latin typeface="Arial"/>
                <a:ea typeface="DejaVu Sans"/>
              </a:rPr>
              <a:t>in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 [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objeto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])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declaração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16;p 1"/>
          <p:cNvSpPr/>
          <p:nvPr/>
        </p:nvSpPr>
        <p:spPr>
          <a:xfrm>
            <a:off x="961920" y="980640"/>
            <a:ext cx="11014200" cy="32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PlaceHolder 4"/>
          <p:cNvSpPr/>
          <p:nvPr/>
        </p:nvSpPr>
        <p:spPr>
          <a:xfrm>
            <a:off x="839520" y="320040"/>
            <a:ext cx="1081548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8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Roboto"/>
              </a:rPr>
              <a:t>FOR IN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961920" y="900000"/>
            <a:ext cx="1101420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Text Box 2"/>
          <p:cNvSpPr/>
          <p:nvPr/>
        </p:nvSpPr>
        <p:spPr>
          <a:xfrm>
            <a:off x="851040" y="920880"/>
            <a:ext cx="1056240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 Box 4"/>
          <p:cNvSpPr/>
          <p:nvPr/>
        </p:nvSpPr>
        <p:spPr>
          <a:xfrm>
            <a:off x="851040" y="1620000"/>
            <a:ext cx="109389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let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0" lang="pt-PT" sz="2800" spc="-1" strike="noStrike">
                <a:solidFill>
                  <a:srgbClr val="023f62"/>
                </a:solidFill>
                <a:latin typeface="Quicksand Book"/>
                <a:ea typeface="DejaVu Sans"/>
              </a:rPr>
              <a:t>Pessoas =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</a:t>
            </a:r>
            <a:r>
              <a:rPr b="1" lang="pt-PT" sz="2800" spc="-1" strike="noStrike">
                <a:solidFill>
                  <a:srgbClr val="c9211e"/>
                </a:solidFill>
                <a:latin typeface="Quicksand Book"/>
                <a:ea typeface="DejaVu Sans"/>
              </a:rPr>
              <a:t>nome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: “</a:t>
            </a:r>
            <a:r>
              <a:rPr b="1" lang="pt-PT" sz="2800" spc="-1" strike="noStrike">
                <a:solidFill>
                  <a:srgbClr val="530260"/>
                </a:solidFill>
                <a:latin typeface="Quicksand Book"/>
                <a:ea typeface="DejaVu Sans"/>
              </a:rPr>
              <a:t>Steven Rogers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”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}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980000" y="2520000"/>
            <a:ext cx="36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1080000" y="3780000"/>
            <a:ext cx="197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Propriedades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(key/chave)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816000" y="2628000"/>
            <a:ext cx="162000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4608000" y="3744000"/>
            <a:ext cx="183204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Valor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 propriedade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 flipV="1">
            <a:off x="2160000" y="1260000"/>
            <a:ext cx="108000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3395160" y="1080000"/>
            <a:ext cx="9054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7740000" y="1620000"/>
            <a:ext cx="413928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for(let key in Pessoas){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console.log(key); // nome</a:t>
            </a: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}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7740000" y="1620000"/>
            <a:ext cx="413928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for(let key in Pessoas){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console.log(key); // nome</a:t>
            </a: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}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7836840" y="4006800"/>
            <a:ext cx="4139280" cy="190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for(let key in Pessoas){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console.log( Pessoas[key] );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 Steven Rogers</a:t>
            </a: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c9211e"/>
                </a:solidFill>
                <a:latin typeface="Arial"/>
                <a:ea typeface="DejaVu Sans"/>
              </a:rPr>
              <a:t>}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16;p 2"/>
          <p:cNvSpPr/>
          <p:nvPr/>
        </p:nvSpPr>
        <p:spPr>
          <a:xfrm>
            <a:off x="961920" y="980640"/>
            <a:ext cx="11014200" cy="32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5"/>
          <p:cNvSpPr/>
          <p:nvPr/>
        </p:nvSpPr>
        <p:spPr>
          <a:xfrm>
            <a:off x="839520" y="320040"/>
            <a:ext cx="10815480" cy="43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8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PT" sz="3200" spc="-1" strike="noStrike">
                <a:solidFill>
                  <a:srgbClr val="000000"/>
                </a:solidFill>
                <a:latin typeface="Quicksand"/>
                <a:ea typeface="Roboto"/>
              </a:rPr>
              <a:t>FOR OF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</a:t>
            </a: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961920" y="900000"/>
            <a:ext cx="1101420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Text Box 5"/>
          <p:cNvSpPr/>
          <p:nvPr/>
        </p:nvSpPr>
        <p:spPr>
          <a:xfrm>
            <a:off x="851040" y="920880"/>
            <a:ext cx="1056240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Text Box 7"/>
          <p:cNvSpPr/>
          <p:nvPr/>
        </p:nvSpPr>
        <p:spPr>
          <a:xfrm>
            <a:off x="851040" y="1036440"/>
            <a:ext cx="109389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laço de repetição </a:t>
            </a:r>
            <a:r>
              <a:rPr b="1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for...of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acessa ou percorre uma propriedade de um </a:t>
            </a:r>
            <a:r>
              <a:rPr b="1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arrays</a:t>
            </a:r>
            <a:r>
              <a:rPr b="0" lang="pt-PT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de forma direta.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8" name="Text Box 8"/>
          <p:cNvSpPr/>
          <p:nvPr/>
        </p:nvSpPr>
        <p:spPr>
          <a:xfrm>
            <a:off x="851040" y="2880000"/>
            <a:ext cx="472860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</a:pPr>
            <a:r>
              <a:rPr b="1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 ([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valor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] of [</a:t>
            </a:r>
            <a:r>
              <a:rPr b="0" i="1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]) {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console.log(valor);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30000"/>
              </a:lnSpc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940000" y="3060000"/>
            <a:ext cx="5759640" cy="22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let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solidFill>
                  <a:srgbClr val="c9211e"/>
                </a:solidFill>
                <a:latin typeface="Arial"/>
              </a:rPr>
              <a:t>marvel = [“Capitão América”, “Viúva Negra”];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c9211e"/>
                </a:solidFill>
                <a:latin typeface="Arial"/>
              </a:rPr>
              <a:t>for</a:t>
            </a:r>
            <a:r>
              <a:rPr b="0" lang="pt-BR" sz="2000" spc="-1" strike="noStrike">
                <a:solidFill>
                  <a:srgbClr val="c9211e"/>
                </a:solidFill>
                <a:latin typeface="Arial"/>
              </a:rPr>
              <a:t>(let </a:t>
            </a:r>
            <a:r>
              <a:rPr b="0" lang="pt-BR" sz="2000" spc="-1" strike="noStrike">
                <a:solidFill>
                  <a:srgbClr val="106802"/>
                </a:solidFill>
                <a:latin typeface="Arial"/>
              </a:rPr>
              <a:t>valor </a:t>
            </a:r>
            <a:r>
              <a:rPr b="1" lang="pt-BR" sz="2000" spc="-1" strike="noStrike">
                <a:solidFill>
                  <a:srgbClr val="106802"/>
                </a:solidFill>
                <a:latin typeface="Arial"/>
              </a:rPr>
              <a:t>of</a:t>
            </a:r>
            <a:r>
              <a:rPr b="0" lang="pt-BR" sz="2000" spc="-1" strike="noStrike">
                <a:solidFill>
                  <a:srgbClr val="106802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c9211e"/>
                </a:solidFill>
                <a:latin typeface="Arial"/>
              </a:rPr>
              <a:t>marvel){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c9211e"/>
                </a:solidFill>
                <a:latin typeface="Arial"/>
              </a:rPr>
              <a:t>  </a:t>
            </a:r>
            <a:r>
              <a:rPr b="0" lang="pt-BR" sz="2000" spc="-1" strike="noStrike">
                <a:solidFill>
                  <a:srgbClr val="c9211e"/>
                </a:solidFill>
                <a:latin typeface="Arial"/>
              </a:rPr>
              <a:t>console.log(</a:t>
            </a:r>
            <a:r>
              <a:rPr b="0" lang="pt-BR" sz="2000" spc="-1" strike="noStrike">
                <a:solidFill>
                  <a:srgbClr val="106802"/>
                </a:solidFill>
                <a:latin typeface="Arial"/>
              </a:rPr>
              <a:t>valor);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06802"/>
                </a:solidFill>
                <a:latin typeface="Arial"/>
              </a:rPr>
              <a:t>}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5480" cy="43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13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1" name="Retângulo 1"/>
          <p:cNvSpPr/>
          <p:nvPr/>
        </p:nvSpPr>
        <p:spPr>
          <a:xfrm>
            <a:off x="756000" y="936000"/>
            <a:ext cx="11363760" cy="47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aixa de Texto 2"/>
          <p:cNvSpPr/>
          <p:nvPr/>
        </p:nvSpPr>
        <p:spPr>
          <a:xfrm>
            <a:off x="900000" y="936000"/>
            <a:ext cx="10689120" cy="31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Crie uma função que receba uma palavra como parâmetro e inverta esta palavra.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5480" cy="43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14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4" name="Retângulo 2"/>
          <p:cNvSpPr/>
          <p:nvPr/>
        </p:nvSpPr>
        <p:spPr>
          <a:xfrm>
            <a:off x="756000" y="936000"/>
            <a:ext cx="11363760" cy="47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aixa de Texto 1"/>
          <p:cNvSpPr/>
          <p:nvPr/>
        </p:nvSpPr>
        <p:spPr>
          <a:xfrm>
            <a:off x="900000" y="936000"/>
            <a:ext cx="10689120" cy="31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Crie um programa, por meio de uma função, que receberá um objeto como parâmetro. Esta função deverá ter como saída o nome das propriedades e seus respectivos valores. O objeto irá conter uma relação de frutas e seus preços.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5480" cy="43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7" name="Retângulo 3"/>
          <p:cNvSpPr/>
          <p:nvPr/>
        </p:nvSpPr>
        <p:spPr>
          <a:xfrm>
            <a:off x="756000" y="936000"/>
            <a:ext cx="11363760" cy="478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116;p 3"/>
          <p:cNvSpPr/>
          <p:nvPr/>
        </p:nvSpPr>
        <p:spPr>
          <a:xfrm>
            <a:off x="961920" y="980640"/>
            <a:ext cx="1101420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39" name="Caixa de Texto 133"/>
          <p:cNvSpPr/>
          <p:nvPr/>
        </p:nvSpPr>
        <p:spPr>
          <a:xfrm>
            <a:off x="1080000" y="936000"/>
            <a:ext cx="7377480" cy="12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Loop de Repetição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while  &amp; do while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2021-09-27T18:14:30Z</dcterms:modified>
  <cp:revision>999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