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8;p2"/>
          <p:cNvSpPr/>
          <p:nvPr/>
        </p:nvSpPr>
        <p:spPr>
          <a:xfrm rot="5400000">
            <a:off x="8676720" y="744480"/>
            <a:ext cx="29880" cy="641628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9;p2"/>
          <p:cNvSpPr/>
          <p:nvPr/>
        </p:nvSpPr>
        <p:spPr>
          <a:xfrm rot="5400000">
            <a:off x="8638560" y="847800"/>
            <a:ext cx="105840" cy="641628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20;p2" descr="Logotipo, nome da empresa&#10;&#10;Descrição gerada automaticamente"/>
          <p:cNvPicPr/>
          <p:nvPr/>
        </p:nvPicPr>
        <p:blipFill>
          <a:blip r:embed="rId2"/>
          <a:srcRect l="0" t="24231" r="0" b="16740"/>
          <a:stretch/>
        </p:blipFill>
        <p:spPr>
          <a:xfrm>
            <a:off x="1047600" y="4000320"/>
            <a:ext cx="2951640" cy="173052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1;p2"/>
          <p:cNvSpPr/>
          <p:nvPr/>
        </p:nvSpPr>
        <p:spPr>
          <a:xfrm rot="5400000">
            <a:off x="6021720" y="664200"/>
            <a:ext cx="165240" cy="121773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22;p2"/>
          <p:cNvSpPr/>
          <p:nvPr/>
        </p:nvSpPr>
        <p:spPr>
          <a:xfrm rot="4200">
            <a:off x="1176840" y="5717520"/>
            <a:ext cx="2449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000" spc="-1" strike="noStrike">
                <a:solidFill>
                  <a:srgbClr val="026a6e"/>
                </a:solidFill>
                <a:latin typeface="Roboto"/>
                <a:ea typeface="Roboto"/>
              </a:rPr>
              <a:t>@tiacademybrasil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6;p3"/>
          <p:cNvSpPr/>
          <p:nvPr/>
        </p:nvSpPr>
        <p:spPr>
          <a:xfrm>
            <a:off x="790560" y="304920"/>
            <a:ext cx="29880" cy="43200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27;p3"/>
          <p:cNvSpPr/>
          <p:nvPr/>
        </p:nvSpPr>
        <p:spPr>
          <a:xfrm>
            <a:off x="840240" y="304920"/>
            <a:ext cx="105840" cy="43200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oogle Shape;28;p3"/>
          <p:cNvGrpSpPr/>
          <p:nvPr/>
        </p:nvGrpSpPr>
        <p:grpSpPr>
          <a:xfrm>
            <a:off x="0" y="-64440"/>
            <a:ext cx="12420000" cy="6968880"/>
            <a:chOff x="0" y="-64440"/>
            <a:chExt cx="12420000" cy="6968880"/>
          </a:xfrm>
        </p:grpSpPr>
        <p:pic>
          <p:nvPicPr>
            <p:cNvPr id="46" name="Google Shape;29;p3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95400"/>
              <a:ext cx="509040" cy="509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" name="Google Shape;30;p3"/>
            <p:cNvSpPr/>
            <p:nvPr/>
          </p:nvSpPr>
          <p:spPr>
            <a:xfrm>
              <a:off x="0" y="-64440"/>
              <a:ext cx="102600" cy="6444360"/>
            </a:xfrm>
            <a:prstGeom prst="rect">
              <a:avLst/>
            </a:prstGeom>
            <a:solidFill>
              <a:srgbClr val="0398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31;p3"/>
            <p:cNvSpPr/>
            <p:nvPr/>
          </p:nvSpPr>
          <p:spPr>
            <a:xfrm>
              <a:off x="118440" y="-64440"/>
              <a:ext cx="390240" cy="6444360"/>
            </a:xfrm>
            <a:prstGeom prst="rect">
              <a:avLst/>
            </a:prstGeom>
            <a:solidFill>
              <a:srgbClr val="014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32;p3"/>
            <p:cNvSpPr/>
            <p:nvPr/>
          </p:nvSpPr>
          <p:spPr>
            <a:xfrm rot="5400000">
              <a:off x="6429240" y="900720"/>
              <a:ext cx="102600" cy="118789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33;p3"/>
            <p:cNvSpPr/>
            <p:nvPr/>
          </p:nvSpPr>
          <p:spPr>
            <a:xfrm rot="5400000">
              <a:off x="6285600" y="641880"/>
              <a:ext cx="389880" cy="11878920"/>
            </a:xfrm>
            <a:prstGeom prst="rect">
              <a:avLst/>
            </a:prstGeom>
            <a:solidFill>
              <a:srgbClr val="026a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34;p3"/>
            <p:cNvSpPr/>
            <p:nvPr/>
          </p:nvSpPr>
          <p:spPr>
            <a:xfrm>
              <a:off x="525240" y="6442200"/>
              <a:ext cx="16300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pt-PT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00;p14" descr="Laptop em cima de teclado de computador&#10;&#10;Descrição gerada automaticamente"/>
          <p:cNvPicPr/>
          <p:nvPr/>
        </p:nvPicPr>
        <p:blipFill>
          <a:blip r:embed="rId1"/>
          <a:srcRect l="0" t="27590" r="0" b="27590"/>
          <a:stretch/>
        </p:blipFill>
        <p:spPr>
          <a:xfrm>
            <a:off x="0" y="0"/>
            <a:ext cx="12177360" cy="360360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5467680" y="4124880"/>
            <a:ext cx="6416280" cy="152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40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467680" y="5701320"/>
            <a:ext cx="6416280" cy="62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AULA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15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 | Prof. Marcelo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5120" cy="43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15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1" name="Retângulo 2"/>
          <p:cNvSpPr/>
          <p:nvPr/>
        </p:nvSpPr>
        <p:spPr>
          <a:xfrm>
            <a:off x="756000" y="936000"/>
            <a:ext cx="11363400" cy="47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aixa de Texto 1"/>
          <p:cNvSpPr/>
          <p:nvPr/>
        </p:nvSpPr>
        <p:spPr>
          <a:xfrm>
            <a:off x="900000" y="936000"/>
            <a:ext cx="10688760" cy="31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Refatore o exercício anterior, usando a mesma função “tabuada” para receber o valor de um elemento de entrada input.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a) A função será executada quando o usuário clicar no botão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b) Todas as mensagens de retorno deverão ser mostradas na página em um “el” html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Nota: não use o métodos documento.write como método de saída.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5120" cy="43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Próxima aula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4" name="Retângulo 3"/>
          <p:cNvSpPr/>
          <p:nvPr/>
        </p:nvSpPr>
        <p:spPr>
          <a:xfrm>
            <a:off x="756000" y="936000"/>
            <a:ext cx="11363400" cy="47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Google Shape;116;p 3"/>
          <p:cNvSpPr/>
          <p:nvPr/>
        </p:nvSpPr>
        <p:spPr>
          <a:xfrm>
            <a:off x="961920" y="980640"/>
            <a:ext cx="1101384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36" name="Caixa de Texto 133"/>
          <p:cNvSpPr/>
          <p:nvPr/>
        </p:nvSpPr>
        <p:spPr>
          <a:xfrm>
            <a:off x="1080000" y="936000"/>
            <a:ext cx="7377120" cy="121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Manipulações HTML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Elementos pai e filhos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16;p 18"/>
          <p:cNvSpPr/>
          <p:nvPr/>
        </p:nvSpPr>
        <p:spPr>
          <a:xfrm>
            <a:off x="961920" y="980640"/>
            <a:ext cx="11013840" cy="32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2"/>
          <p:cNvSpPr/>
          <p:nvPr/>
        </p:nvSpPr>
        <p:spPr>
          <a:xfrm>
            <a:off x="839520" y="392040"/>
            <a:ext cx="10815120" cy="4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RECAPITULANDO AULA 14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5" name="Google Shape;116;p 19"/>
          <p:cNvSpPr/>
          <p:nvPr/>
        </p:nvSpPr>
        <p:spPr>
          <a:xfrm>
            <a:off x="961920" y="980640"/>
            <a:ext cx="11013840" cy="23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637920" y="1068120"/>
            <a:ext cx="10736640" cy="366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Loop ou Laço de Repetição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bdbdbd"/>
                </a:solidFill>
                <a:latin typeface="Quicksand Book"/>
                <a:ea typeface="DejaVu Sans"/>
              </a:rPr>
              <a:t>	</a:t>
            </a:r>
            <a:r>
              <a:rPr b="1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while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do While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16;p 6"/>
          <p:cNvSpPr/>
          <p:nvPr/>
        </p:nvSpPr>
        <p:spPr>
          <a:xfrm>
            <a:off x="961920" y="980640"/>
            <a:ext cx="11013840" cy="32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3"/>
          <p:cNvSpPr/>
          <p:nvPr/>
        </p:nvSpPr>
        <p:spPr>
          <a:xfrm>
            <a:off x="839520" y="392040"/>
            <a:ext cx="10815120" cy="4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AULA 15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9" name="Google Shape;116;p 4"/>
          <p:cNvSpPr/>
          <p:nvPr/>
        </p:nvSpPr>
        <p:spPr>
          <a:xfrm>
            <a:off x="961920" y="980640"/>
            <a:ext cx="11013840" cy="23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116;p 16"/>
          <p:cNvSpPr/>
          <p:nvPr/>
        </p:nvSpPr>
        <p:spPr>
          <a:xfrm>
            <a:off x="961920" y="980640"/>
            <a:ext cx="1101384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637920" y="1068120"/>
            <a:ext cx="10736640" cy="366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</a:t>
            </a: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Typeof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Manipulação de elementos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Hierarquia do DOM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Eventos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16;p 8"/>
          <p:cNvSpPr/>
          <p:nvPr/>
        </p:nvSpPr>
        <p:spPr>
          <a:xfrm>
            <a:off x="961920" y="980640"/>
            <a:ext cx="11013840" cy="32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PlaceHolder 14"/>
          <p:cNvSpPr/>
          <p:nvPr/>
        </p:nvSpPr>
        <p:spPr>
          <a:xfrm>
            <a:off x="839520" y="320040"/>
            <a:ext cx="10815120" cy="4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9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Typeof </a:t>
            </a:r>
            <a:r>
              <a:rPr b="0" lang="pt-BR" sz="2400" spc="-1" strike="noStrike">
                <a:solidFill>
                  <a:srgbClr val="014f52"/>
                </a:solidFill>
                <a:latin typeface="Quicksand Book"/>
                <a:ea typeface="Roboto"/>
              </a:rPr>
              <a:t>– </a:t>
            </a: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JAVASCRIPT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4" name="Google Shape;116;p 9"/>
          <p:cNvSpPr/>
          <p:nvPr/>
        </p:nvSpPr>
        <p:spPr>
          <a:xfrm>
            <a:off x="900000" y="900000"/>
            <a:ext cx="11075760" cy="244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961920" y="900000"/>
            <a:ext cx="11013840" cy="31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 Box 1"/>
          <p:cNvSpPr/>
          <p:nvPr/>
        </p:nvSpPr>
        <p:spPr>
          <a:xfrm>
            <a:off x="851040" y="920880"/>
            <a:ext cx="1056204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 Box 3"/>
          <p:cNvSpPr/>
          <p:nvPr/>
        </p:nvSpPr>
        <p:spPr>
          <a:xfrm>
            <a:off x="851040" y="1000440"/>
            <a:ext cx="10938600" cy="380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O operador </a:t>
            </a:r>
            <a:r>
              <a:rPr b="1" lang="pt-PT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typeof</a:t>
            </a:r>
            <a:r>
              <a:rPr b="0" lang="pt-PT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retorna uma string indicando o tipo de um dado de um operando.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Exemplo</a:t>
            </a:r>
            <a:r>
              <a:rPr b="0" lang="pt-PT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: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200" spc="-1" strike="noStrike">
                <a:solidFill>
                  <a:srgbClr val="c62828"/>
                </a:solidFill>
                <a:latin typeface="Quicksand Book"/>
                <a:ea typeface="DejaVu Sans"/>
              </a:rPr>
              <a:t>typeof</a:t>
            </a:r>
            <a:r>
              <a:rPr b="0" lang="pt-PT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‘ ’ // retorna string</a:t>
            </a:r>
            <a:endParaRPr b="0" lang="pt-BR" sz="2200" spc="-1" strike="noStrike">
              <a:latin typeface="Arial"/>
            </a:endParaRPr>
          </a:p>
          <a:p>
            <a:r>
              <a:rPr b="0" lang="pt-PT" sz="2200" spc="-1" strike="noStrike">
                <a:solidFill>
                  <a:srgbClr val="c62828"/>
                </a:solidFill>
                <a:latin typeface="Quicksand Book"/>
                <a:ea typeface="DejaVu Sans"/>
              </a:rPr>
              <a:t>typeof</a:t>
            </a:r>
            <a:r>
              <a:rPr b="0" lang="pt-PT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2 // retorna number</a:t>
            </a:r>
            <a:endParaRPr b="0" lang="pt-BR" sz="2200" spc="-1" strike="noStrike">
              <a:latin typeface="Arial"/>
            </a:endParaRPr>
          </a:p>
          <a:p>
            <a:r>
              <a:rPr b="0" lang="pt-PT" sz="2200" spc="-1" strike="noStrike">
                <a:solidFill>
                  <a:srgbClr val="c62828"/>
                </a:solidFill>
                <a:latin typeface="Quicksand Book"/>
                <a:ea typeface="DejaVu Sans"/>
              </a:rPr>
              <a:t>typeof</a:t>
            </a:r>
            <a:r>
              <a:rPr b="0" lang="pt-PT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true // retorna boolen</a:t>
            </a:r>
            <a:r>
              <a:rPr b="0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  <a:p>
            <a:endParaRPr b="0" lang="pt-BR" sz="2800" spc="-1" strike="noStrike">
              <a:latin typeface="Arial"/>
            </a:endParaRPr>
          </a:p>
          <a:p>
            <a:r>
              <a:rPr b="0" lang="pt-PT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Use o </a:t>
            </a:r>
            <a:r>
              <a:rPr b="1" lang="pt-PT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TYPEOF</a:t>
            </a:r>
            <a:r>
              <a:rPr b="0" lang="pt-PT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quando haver a necessidade de identificar um tipo de dado.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08" name="Text Box 6"/>
          <p:cNvSpPr/>
          <p:nvPr/>
        </p:nvSpPr>
        <p:spPr>
          <a:xfrm>
            <a:off x="851040" y="2509560"/>
            <a:ext cx="10668600" cy="19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4"/>
          <p:cNvSpPr/>
          <p:nvPr/>
        </p:nvSpPr>
        <p:spPr>
          <a:xfrm>
            <a:off x="839520" y="320040"/>
            <a:ext cx="10815120" cy="4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9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DOM </a:t>
            </a:r>
            <a:r>
              <a:rPr b="0" lang="pt-BR" sz="2400" spc="-1" strike="noStrike">
                <a:solidFill>
                  <a:srgbClr val="014f52"/>
                </a:solidFill>
                <a:latin typeface="Quicksand Book"/>
                <a:ea typeface="Roboto"/>
              </a:rPr>
              <a:t>– </a:t>
            </a: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JAVASCRIPT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961920" y="900000"/>
            <a:ext cx="11013840" cy="31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 txBox="1"/>
          <p:nvPr/>
        </p:nvSpPr>
        <p:spPr>
          <a:xfrm>
            <a:off x="972000" y="975600"/>
            <a:ext cx="6436800" cy="46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PT" sz="3200" spc="-1" strike="noStrike">
                <a:solidFill>
                  <a:srgbClr val="000000"/>
                </a:solidFill>
                <a:latin typeface="Quicksand"/>
              </a:rPr>
              <a:t>DOM - Document Object Model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12" name="Picture 7" descr=""/>
          <p:cNvPicPr/>
          <p:nvPr/>
        </p:nvPicPr>
        <p:blipFill>
          <a:blip r:embed="rId1"/>
          <a:srcRect l="8317" t="0" r="0" b="0"/>
          <a:stretch/>
        </p:blipFill>
        <p:spPr>
          <a:xfrm>
            <a:off x="1080000" y="1588680"/>
            <a:ext cx="6777720" cy="4351320"/>
          </a:xfrm>
          <a:prstGeom prst="rect">
            <a:avLst/>
          </a:prstGeom>
          <a:ln w="0">
            <a:noFill/>
          </a:ln>
        </p:spPr>
      </p:pic>
      <p:sp>
        <p:nvSpPr>
          <p:cNvPr id="113" name=""/>
          <p:cNvSpPr txBox="1"/>
          <p:nvPr/>
        </p:nvSpPr>
        <p:spPr>
          <a:xfrm>
            <a:off x="7380000" y="2346120"/>
            <a:ext cx="4680000" cy="179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0" lang="pt-BR" sz="1500" spc="-1" strike="noStrike">
                <a:latin typeface="Arial"/>
              </a:rPr>
              <a:t>O DOM representa os </a:t>
            </a:r>
            <a:r>
              <a:rPr b="1" lang="pt-BR" sz="1500" spc="-1" strike="noStrike">
                <a:latin typeface="Arial"/>
              </a:rPr>
              <a:t>dados dos objetos</a:t>
            </a:r>
            <a:r>
              <a:rPr b="0" lang="pt-BR" sz="1500" spc="-1" strike="noStrike">
                <a:latin typeface="Arial"/>
              </a:rPr>
              <a:t> que compõem a </a:t>
            </a:r>
            <a:r>
              <a:rPr b="1" lang="pt-BR" sz="1500" spc="-1" strike="noStrike">
                <a:latin typeface="Arial"/>
              </a:rPr>
              <a:t>estrutura e o conteúdo de um documento</a:t>
            </a:r>
            <a:r>
              <a:rPr b="0" lang="pt-BR" sz="1500" spc="-1" strike="noStrike">
                <a:latin typeface="Arial"/>
              </a:rPr>
              <a:t> HTML. 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500" spc="-1" strike="noStrike">
                <a:latin typeface="Arial"/>
              </a:rPr>
              <a:t>A representação do </a:t>
            </a:r>
            <a:r>
              <a:rPr b="1" lang="pt-BR" sz="1500" spc="-1" strike="noStrike">
                <a:latin typeface="Arial"/>
              </a:rPr>
              <a:t>DOM</a:t>
            </a:r>
            <a:r>
              <a:rPr b="0" lang="pt-BR" sz="1500" spc="-1" strike="noStrike">
                <a:latin typeface="Arial"/>
              </a:rPr>
              <a:t>  é uma abstração de objetos de uma página da web, que pode ser manipulada pelo </a:t>
            </a:r>
            <a:r>
              <a:rPr b="1" lang="pt-BR" sz="1500" spc="-1" strike="noStrike">
                <a:latin typeface="Arial"/>
              </a:rPr>
              <a:t>JavaScript</a:t>
            </a:r>
            <a:r>
              <a:rPr b="0" lang="pt-BR" sz="1500" spc="-1" strike="noStrike">
                <a:latin typeface="Arial"/>
              </a:rPr>
              <a:t>.</a:t>
            </a:r>
            <a:endParaRPr b="0" lang="pt-BR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6"/>
          <p:cNvSpPr/>
          <p:nvPr/>
        </p:nvSpPr>
        <p:spPr>
          <a:xfrm>
            <a:off x="839520" y="320040"/>
            <a:ext cx="10815120" cy="4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9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DOM </a:t>
            </a:r>
            <a:r>
              <a:rPr b="0" lang="pt-BR" sz="2400" spc="-1" strike="noStrike">
                <a:solidFill>
                  <a:srgbClr val="014f52"/>
                </a:solidFill>
                <a:latin typeface="Quicksand Book"/>
                <a:ea typeface="Roboto"/>
              </a:rPr>
              <a:t>– </a:t>
            </a: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JAVASCRIPT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961920" y="900000"/>
            <a:ext cx="11013840" cy="31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 txBox="1"/>
          <p:nvPr/>
        </p:nvSpPr>
        <p:spPr>
          <a:xfrm>
            <a:off x="900000" y="900000"/>
            <a:ext cx="10980000" cy="530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1600" spc="-1" strike="noStrike">
                <a:latin typeface="Quicksand Book"/>
              </a:rPr>
              <a:t>Para “</a:t>
            </a:r>
            <a:r>
              <a:rPr b="1" lang="pt-BR" sz="1600" spc="-1" strike="noStrike">
                <a:latin typeface="Quicksand Book"/>
              </a:rPr>
              <a:t>disparar</a:t>
            </a:r>
            <a:r>
              <a:rPr b="0" lang="pt-BR" sz="1600" spc="-1" strike="noStrike">
                <a:latin typeface="Quicksand Book"/>
              </a:rPr>
              <a:t>” um evento é necessário </a:t>
            </a:r>
            <a:r>
              <a:rPr b="1" lang="pt-BR" sz="1600" spc="-1" strike="noStrike">
                <a:latin typeface="Quicksand Book"/>
              </a:rPr>
              <a:t>IDENTIFICAR</a:t>
            </a:r>
            <a:r>
              <a:rPr b="0" lang="pt-BR" sz="1600" spc="-1" strike="noStrike">
                <a:latin typeface="Quicksand Book"/>
              </a:rPr>
              <a:t> o elemento (el) que será o “</a:t>
            </a:r>
            <a:r>
              <a:rPr b="1" lang="pt-BR" sz="1600" spc="-1" strike="noStrike">
                <a:latin typeface="Quicksand Book"/>
              </a:rPr>
              <a:t>alvo</a:t>
            </a:r>
            <a:r>
              <a:rPr b="0" lang="pt-BR" sz="1600" spc="-1" strike="noStrike">
                <a:latin typeface="Quicksand Book"/>
              </a:rPr>
              <a:t>” da ação. O JS possui alguns métodos para fazer este mapeamento, os mais comuns são: </a:t>
            </a: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1600" spc="-1" strike="noStrike">
                <a:latin typeface="Quicksand Book"/>
              </a:rPr>
              <a:t>Para </a:t>
            </a:r>
            <a:r>
              <a:rPr b="1" lang="pt-BR" sz="1600" spc="-1" strike="noStrike">
                <a:latin typeface="Quicksand Book"/>
              </a:rPr>
              <a:t>mapear</a:t>
            </a:r>
            <a:r>
              <a:rPr b="0" lang="pt-BR" sz="1600" spc="-1" strike="noStrike">
                <a:latin typeface="Quicksand Book"/>
              </a:rPr>
              <a:t> o elemento alvo da ação pode-se usar: </a:t>
            </a: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1600" spc="-1" strike="noStrike">
                <a:latin typeface="Quicksand Book"/>
              </a:rPr>
              <a:t>document.</a:t>
            </a:r>
            <a:r>
              <a:rPr b="1" lang="pt-BR" sz="1600" spc="-1" strike="noStrike">
                <a:latin typeface="Quicksand Book"/>
              </a:rPr>
              <a:t>getEmentById</a:t>
            </a:r>
            <a:r>
              <a:rPr b="0" lang="pt-BR" sz="1600" spc="-1" strike="noStrike">
                <a:latin typeface="Quicksand Book"/>
              </a:rPr>
              <a:t>( id_do_elemento ) // faz a captura pela referência do id HTML do “el”.</a:t>
            </a: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1600" spc="-1" strike="noStrike">
                <a:latin typeface="Quicksand Book"/>
              </a:rPr>
              <a:t>document.</a:t>
            </a:r>
            <a:r>
              <a:rPr b="1" lang="pt-BR" sz="1600" spc="-1" strike="noStrike">
                <a:latin typeface="Quicksand Book"/>
              </a:rPr>
              <a:t>querySelector</a:t>
            </a:r>
            <a:r>
              <a:rPr b="0" lang="pt-BR" sz="1600" spc="-1" strike="noStrike">
                <a:latin typeface="Quicksand Book"/>
              </a:rPr>
              <a:t>(  Id ou classe do elemento  )// faz captura pela ref. do id ou classe do “el”.</a:t>
            </a: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1600" spc="-1" strike="noStrike">
                <a:latin typeface="Quicksand Book"/>
              </a:rPr>
              <a:t>document.</a:t>
            </a:r>
            <a:r>
              <a:rPr b="1" lang="pt-BR" sz="1600" spc="-1" strike="noStrike">
                <a:latin typeface="Quicksand Book"/>
              </a:rPr>
              <a:t>querySelectoAll</a:t>
            </a:r>
            <a:r>
              <a:rPr b="0" lang="pt-BR" sz="1600" spc="-1" strike="noStrike">
                <a:latin typeface="Quicksand Book"/>
              </a:rPr>
              <a:t>( referencia_do_elemento_pai) // faz a captura do elemento pai para manipular os elementos filhos.</a:t>
            </a: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1600" spc="-1" strike="noStrike">
                <a:latin typeface="Quicksand Book"/>
              </a:rPr>
              <a:t>ex.: </a:t>
            </a: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1" lang="pt-BR" sz="1600" spc="-1" strike="noStrike">
                <a:latin typeface="Quicksand Book"/>
              </a:rPr>
              <a:t>const</a:t>
            </a:r>
            <a:r>
              <a:rPr b="0" lang="pt-BR" sz="1600" spc="-1" strike="noStrike">
                <a:latin typeface="Quicksand Book"/>
              </a:rPr>
              <a:t> botao = document.</a:t>
            </a:r>
            <a:r>
              <a:rPr b="1" lang="pt-BR" sz="1600" spc="-1" strike="noStrike">
                <a:latin typeface="Quicksand Book"/>
              </a:rPr>
              <a:t>getElementById</a:t>
            </a:r>
            <a:r>
              <a:rPr b="0" lang="pt-BR" sz="1600" spc="-1" strike="noStrike">
                <a:latin typeface="Quicksand Book"/>
              </a:rPr>
              <a:t>(‘enviar’); </a:t>
            </a: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1600" spc="-1" strike="noStrike">
                <a:latin typeface="Quicksand Book"/>
              </a:rPr>
              <a:t>Ou</a:t>
            </a: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1" lang="pt-BR" sz="1600" spc="-1" strike="noStrike">
                <a:latin typeface="Quicksand Book"/>
              </a:rPr>
              <a:t>const</a:t>
            </a:r>
            <a:r>
              <a:rPr b="0" lang="pt-BR" sz="1600" spc="-1" strike="noStrike">
                <a:latin typeface="Quicksand Book"/>
              </a:rPr>
              <a:t> botao = document.</a:t>
            </a:r>
            <a:r>
              <a:rPr b="1" lang="pt-BR" sz="1600" spc="-1" strike="noStrike">
                <a:latin typeface="Quicksand Book"/>
              </a:rPr>
              <a:t>querySelector</a:t>
            </a:r>
            <a:r>
              <a:rPr b="0" lang="pt-BR" sz="1600" spc="-1" strike="noStrike">
                <a:latin typeface="Quicksand Book"/>
              </a:rPr>
              <a:t>(‘#enviar’); </a:t>
            </a:r>
            <a:endParaRPr b="0" lang="pt-BR" sz="1600" spc="-1" strike="noStrike">
              <a:latin typeface="Quicksand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5"/>
          <p:cNvSpPr/>
          <p:nvPr/>
        </p:nvSpPr>
        <p:spPr>
          <a:xfrm>
            <a:off x="839520" y="320040"/>
            <a:ext cx="10815120" cy="4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9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DOM </a:t>
            </a:r>
            <a:r>
              <a:rPr b="0" lang="pt-BR" sz="2400" spc="-1" strike="noStrike">
                <a:solidFill>
                  <a:srgbClr val="014f52"/>
                </a:solidFill>
                <a:latin typeface="Quicksand Book"/>
                <a:ea typeface="Roboto"/>
              </a:rPr>
              <a:t>– </a:t>
            </a: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JAVASCRIPT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961920" y="900000"/>
            <a:ext cx="11013840" cy="31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19" name=""/>
          <p:cNvGraphicFramePr/>
          <p:nvPr/>
        </p:nvGraphicFramePr>
        <p:xfrm>
          <a:off x="1069920" y="1326600"/>
          <a:ext cx="10558080" cy="3957120"/>
        </p:xfrm>
        <a:graphic>
          <a:graphicData uri="http://schemas.openxmlformats.org/drawingml/2006/table">
            <a:tbl>
              <a:tblPr/>
              <a:tblGrid>
                <a:gridCol w="1668240"/>
                <a:gridCol w="8889840"/>
              </a:tblGrid>
              <a:tr h="34740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363636"/>
                          </a:solidFill>
                          <a:latin typeface="Arial"/>
                        </a:rPr>
                        <a:t>Evento</a:t>
                      </a:r>
                      <a:endParaRPr b="1" lang="pt-BR" sz="1800" spc="-1" strike="noStrike">
                        <a:solidFill>
                          <a:srgbClr val="363636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363636"/>
                          </a:solidFill>
                          <a:latin typeface="Arial"/>
                        </a:rPr>
                        <a:t>Descrição </a:t>
                      </a:r>
                      <a:endParaRPr b="1" lang="pt-BR" sz="1800" spc="-1" strike="noStrike">
                        <a:solidFill>
                          <a:srgbClr val="363636"/>
                        </a:solidFill>
                        <a:latin typeface="Arial"/>
                        <a:ea typeface="Microsoft YaHei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50" spc="-1" strike="noStrike">
                          <a:latin typeface="Arial"/>
                        </a:rPr>
                        <a:t>click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50" spc="-1" strike="noStrike">
                          <a:latin typeface="Arial"/>
                        </a:rPr>
                        <a:t>Ao clicar em algum elemento HTML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50" spc="-1" strike="noStrike">
                          <a:latin typeface="Arial"/>
                        </a:rPr>
                        <a:t>mousemove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50" spc="-1" strike="noStrike">
                          <a:latin typeface="Arial"/>
                        </a:rPr>
                        <a:t>Ao mover o cursor do mouse acessa (entra) o elemento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50" spc="-1" strike="noStrike">
                          <a:latin typeface="Arial"/>
                        </a:rPr>
                        <a:t>mouseover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50" spc="-1" strike="noStrike">
                          <a:latin typeface="Arial"/>
                        </a:rPr>
                        <a:t>Ao mover o cursor do mouse dentro do elemento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50" spc="-1" strike="noStrike">
                          <a:latin typeface="Arial"/>
                        </a:rPr>
                        <a:t>mouseout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50" spc="-1" strike="noStrike">
                          <a:latin typeface="Arial"/>
                        </a:rPr>
                        <a:t>Ao mover o cursor para fora do elemento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50" spc="-1" strike="noStrike">
                          <a:latin typeface="Arial"/>
                        </a:rPr>
                        <a:t>dblclick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50" spc="-1" strike="noStrike">
                          <a:latin typeface="Arial"/>
                        </a:rPr>
                        <a:t>Ao efetuar do duplo click (rápido) sobre o elemento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50" spc="-1" strike="noStrike">
                          <a:latin typeface="Arial"/>
                        </a:rPr>
                        <a:t>keydown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50" spc="-1" strike="noStrike">
                          <a:latin typeface="Arial"/>
                        </a:rPr>
                        <a:t>Ao pressionar uma tecla 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50" spc="-1" strike="noStrike">
                          <a:latin typeface="Arial"/>
                        </a:rPr>
                        <a:t>keyup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50" spc="-1" strike="noStrike">
                          <a:latin typeface="Arial"/>
                        </a:rPr>
                        <a:t>Ao liberar uma tecla (depois de pressionada).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50" spc="-1" strike="noStrike">
                          <a:latin typeface="Arial"/>
                        </a:rPr>
                        <a:t>scroll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50" spc="-1" strike="noStrike">
                          <a:latin typeface="Arial"/>
                        </a:rPr>
                        <a:t>Ao rolar a barra de “rolagem” (scroll) de algum elemento.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50" spc="-1" strike="noStrike">
                          <a:latin typeface="Arial"/>
                        </a:rPr>
                        <a:t>blur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50" spc="-1" strike="noStrike">
                          <a:latin typeface="Arial"/>
                        </a:rPr>
                        <a:t>Ao perder o foco do elemento, geralmente associado ao elemento HTML text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50" spc="-1" strike="noStrike">
                          <a:latin typeface="Arial"/>
                        </a:rPr>
                        <a:t>load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350" spc="-1" strike="noStrike">
                          <a:latin typeface="Arial"/>
                        </a:rPr>
                        <a:t>Ao carregar a página ou elemento, geralmente associado ao objeto window</a:t>
                      </a:r>
                      <a:endParaRPr b="0" lang="pt-BR" sz="135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7"/>
          <p:cNvSpPr/>
          <p:nvPr/>
        </p:nvSpPr>
        <p:spPr>
          <a:xfrm>
            <a:off x="839520" y="320040"/>
            <a:ext cx="10815120" cy="4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9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DOM </a:t>
            </a:r>
            <a:r>
              <a:rPr b="0" lang="pt-BR" sz="2400" spc="-1" strike="noStrike">
                <a:solidFill>
                  <a:srgbClr val="014f52"/>
                </a:solidFill>
                <a:latin typeface="Quicksand Book"/>
                <a:ea typeface="Roboto"/>
              </a:rPr>
              <a:t>– </a:t>
            </a: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JAVASCRIPT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961920" y="900000"/>
            <a:ext cx="11013840" cy="31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 txBox="1"/>
          <p:nvPr/>
        </p:nvSpPr>
        <p:spPr>
          <a:xfrm>
            <a:off x="900000" y="900360"/>
            <a:ext cx="10980000" cy="447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1600" spc="-1" strike="noStrike">
                <a:latin typeface="Quicksand Book"/>
              </a:rPr>
              <a:t>REGISTRANDO EVENTOS</a:t>
            </a: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1600" spc="-1" strike="noStrike">
                <a:latin typeface="Quicksand Book"/>
              </a:rPr>
              <a:t>Para “registrar” um evento usa-se o método ADDEVENTLISTENER que foi herdado na variável que armazenou o elemento alvo.</a:t>
            </a: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1" lang="pt-BR" sz="1600" spc="-1" strike="noStrike">
                <a:latin typeface="Quicksand Book"/>
              </a:rPr>
              <a:t>const</a:t>
            </a:r>
            <a:r>
              <a:rPr b="0" lang="pt-BR" sz="1600" spc="-1" strike="noStrike">
                <a:latin typeface="Quicksand Book"/>
              </a:rPr>
              <a:t> botao = document.</a:t>
            </a:r>
            <a:r>
              <a:rPr b="1" lang="pt-BR" sz="1600" spc="-1" strike="noStrike">
                <a:latin typeface="Quicksand Book"/>
              </a:rPr>
              <a:t>getElementById</a:t>
            </a:r>
            <a:r>
              <a:rPr b="0" lang="pt-BR" sz="1600" spc="-1" strike="noStrike">
                <a:latin typeface="Quicksand Book"/>
              </a:rPr>
              <a:t>(‘enviar’); </a:t>
            </a: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1600" spc="-1" strike="noStrike">
                <a:latin typeface="Quicksand Book"/>
              </a:rPr>
              <a:t>botao.</a:t>
            </a:r>
            <a:r>
              <a:rPr b="1" lang="pt-BR" sz="1600" spc="-1" strike="noStrike">
                <a:solidFill>
                  <a:srgbClr val="c9211e"/>
                </a:solidFill>
                <a:latin typeface="Quicksand Book"/>
              </a:rPr>
              <a:t>addEventListener</a:t>
            </a:r>
            <a:r>
              <a:rPr b="0" lang="pt-BR" sz="1600" spc="-1" strike="noStrike">
                <a:latin typeface="Quicksand Book"/>
              </a:rPr>
              <a:t>(‘</a:t>
            </a:r>
            <a:r>
              <a:rPr b="0" lang="pt-BR" sz="1600" spc="-1" strike="noStrike">
                <a:solidFill>
                  <a:srgbClr val="1a237e"/>
                </a:solidFill>
                <a:latin typeface="Quicksand Book"/>
              </a:rPr>
              <a:t>click</a:t>
            </a:r>
            <a:r>
              <a:rPr b="0" lang="pt-BR" sz="1600" spc="-1" strike="noStrike">
                <a:latin typeface="Quicksand Book"/>
              </a:rPr>
              <a:t>’, </a:t>
            </a:r>
            <a:r>
              <a:rPr b="0" lang="pt-BR" sz="1600" spc="-1" strike="noStrike">
                <a:solidFill>
                  <a:srgbClr val="c9211e"/>
                </a:solidFill>
                <a:latin typeface="Quicksand Book"/>
              </a:rPr>
              <a:t>function</a:t>
            </a:r>
            <a:r>
              <a:rPr b="0" lang="pt-BR" sz="1600" spc="-1" strike="noStrike">
                <a:latin typeface="Quicksand Book"/>
              </a:rPr>
              <a:t>(){</a:t>
            </a: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1600" spc="-1" strike="noStrike">
                <a:latin typeface="Quicksand Book"/>
              </a:rPr>
              <a:t>	</a:t>
            </a:r>
            <a:r>
              <a:rPr b="0" lang="pt-BR" sz="1600" spc="-1" strike="noStrike">
                <a:latin typeface="Quicksand Book"/>
              </a:rPr>
              <a:t>//tarefa</a:t>
            </a: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r>
              <a:rPr b="0" lang="pt-BR" sz="1600" spc="-1" strike="noStrike">
                <a:latin typeface="Quicksand Book"/>
              </a:rPr>
              <a:t>});</a:t>
            </a: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latin typeface="Quicksand Book"/>
            </a:endParaRPr>
          </a:p>
          <a:p>
            <a:pPr>
              <a:lnSpc>
                <a:spcPct val="150000"/>
              </a:lnSpc>
            </a:pPr>
            <a:endParaRPr b="0" lang="pt-BR" sz="1600" spc="-1" strike="noStrike">
              <a:latin typeface="Quicksand Book"/>
            </a:endParaRPr>
          </a:p>
        </p:txBody>
      </p:sp>
      <p:sp>
        <p:nvSpPr>
          <p:cNvPr id="123" name=""/>
          <p:cNvSpPr/>
          <p:nvPr/>
        </p:nvSpPr>
        <p:spPr>
          <a:xfrm flipH="1">
            <a:off x="2700000" y="3600000"/>
            <a:ext cx="900000" cy="14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 txBox="1"/>
          <p:nvPr/>
        </p:nvSpPr>
        <p:spPr>
          <a:xfrm>
            <a:off x="2160000" y="5053680"/>
            <a:ext cx="14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evento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4680000" y="3420000"/>
            <a:ext cx="2160000" cy="14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 txBox="1"/>
          <p:nvPr/>
        </p:nvSpPr>
        <p:spPr>
          <a:xfrm>
            <a:off x="5220000" y="5033520"/>
            <a:ext cx="32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Função que será executada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5120" cy="43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14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8" name="Retângulo 1"/>
          <p:cNvSpPr/>
          <p:nvPr/>
        </p:nvSpPr>
        <p:spPr>
          <a:xfrm>
            <a:off x="756000" y="936000"/>
            <a:ext cx="11363400" cy="47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aixa de Texto 2"/>
          <p:cNvSpPr/>
          <p:nvPr/>
        </p:nvSpPr>
        <p:spPr>
          <a:xfrm>
            <a:off x="900000" y="936000"/>
            <a:ext cx="10688760" cy="31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Crie uma função que receba um parâmetro que receba um valor entre 1 e 10 e efetue a tabuada.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a) A função deverá verificar se o parâmetro é um número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b) A função deverá verificar se o parâmetro está entre 1 e 10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c) O resultado sairá no console 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</TotalTime>
  <Application>LibreOffice/7.2.0.4$Windows_X86_64 LibreOffice_project/9a9c6381e3f7a62afc1329bd359cc48accb6435b</Application>
  <AppVersion>15.0000</AppVersion>
  <Words>2043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2021-09-06T17:57:00Z</dcterms:created>
  <dc:creator>adm</dc:creator>
  <dc:description/>
  <dc:language>pt-BR</dc:language>
  <cp:lastModifiedBy/>
  <dcterms:modified xsi:type="dcterms:W3CDTF">2021-09-28T11:32:45Z</dcterms:modified>
  <cp:revision>1048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7DF1737E62814648AC0716D6A7B43E79</vt:lpwstr>
  </property>
  <property fmtid="{D5CDD505-2E9C-101B-9397-08002B2CF9AE}" pid="3" name="KSOProductBuildVer">
    <vt:lpwstr>1046-11.2.0.10296</vt:lpwstr>
  </property>
  <property fmtid="{D5CDD505-2E9C-101B-9397-08002B2CF9AE}" pid="4" name="Notes">
    <vt:i4>13</vt:i4>
  </property>
  <property fmtid="{D5CDD505-2E9C-101B-9397-08002B2CF9AE}" pid="5" name="PresentationFormat">
    <vt:lpwstr>Personalizar</vt:lpwstr>
  </property>
  <property fmtid="{D5CDD505-2E9C-101B-9397-08002B2CF9AE}" pid="6" name="Slides">
    <vt:i4>11</vt:i4>
  </property>
</Properties>
</file>