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3588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8;p2"/>
          <p:cNvSpPr/>
          <p:nvPr/>
        </p:nvSpPr>
        <p:spPr>
          <a:xfrm rot="5400000">
            <a:off x="8677440" y="743760"/>
            <a:ext cx="29160" cy="6415560"/>
          </a:xfrm>
          <a:prstGeom prst="rect">
            <a:avLst/>
          </a:prstGeom>
          <a:solidFill>
            <a:srgbClr val="03989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9;p2"/>
          <p:cNvSpPr/>
          <p:nvPr/>
        </p:nvSpPr>
        <p:spPr>
          <a:xfrm rot="5400000">
            <a:off x="8639280" y="847800"/>
            <a:ext cx="105120" cy="6415560"/>
          </a:xfrm>
          <a:prstGeom prst="rect">
            <a:avLst/>
          </a:prstGeom>
          <a:solidFill>
            <a:srgbClr val="014f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Google Shape;20;p2" descr="Logotipo, nome da empresa&#10;&#10;Descrição gerada automaticamente"/>
          <p:cNvPicPr/>
          <p:nvPr/>
        </p:nvPicPr>
        <p:blipFill>
          <a:blip r:embed="rId2"/>
          <a:srcRect l="0" t="24223" r="0" b="16740"/>
          <a:stretch/>
        </p:blipFill>
        <p:spPr>
          <a:xfrm>
            <a:off x="1047600" y="4000320"/>
            <a:ext cx="2950920" cy="1729800"/>
          </a:xfrm>
          <a:prstGeom prst="rect">
            <a:avLst/>
          </a:prstGeom>
          <a:ln w="0">
            <a:noFill/>
          </a:ln>
        </p:spPr>
      </p:pic>
      <p:sp>
        <p:nvSpPr>
          <p:cNvPr id="3" name="Google Shape;21;p2"/>
          <p:cNvSpPr/>
          <p:nvPr/>
        </p:nvSpPr>
        <p:spPr>
          <a:xfrm rot="5400000">
            <a:off x="6022440" y="664200"/>
            <a:ext cx="164520" cy="121766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Google Shape;22;p2"/>
          <p:cNvSpPr/>
          <p:nvPr/>
        </p:nvSpPr>
        <p:spPr>
          <a:xfrm rot="4200">
            <a:off x="1176840" y="5717520"/>
            <a:ext cx="24490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PT" sz="2000" spc="-1" strike="noStrike">
                <a:solidFill>
                  <a:srgbClr val="026a6e"/>
                </a:solidFill>
                <a:latin typeface="Roboto"/>
                <a:ea typeface="Roboto"/>
              </a:rPr>
              <a:t>@tiacademybrasil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26;p3"/>
          <p:cNvSpPr/>
          <p:nvPr/>
        </p:nvSpPr>
        <p:spPr>
          <a:xfrm>
            <a:off x="790560" y="304920"/>
            <a:ext cx="29160" cy="431280"/>
          </a:xfrm>
          <a:prstGeom prst="rect">
            <a:avLst/>
          </a:prstGeom>
          <a:solidFill>
            <a:srgbClr val="03989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Google Shape;27;p3"/>
          <p:cNvSpPr/>
          <p:nvPr/>
        </p:nvSpPr>
        <p:spPr>
          <a:xfrm>
            <a:off x="840240" y="304920"/>
            <a:ext cx="105120" cy="431280"/>
          </a:xfrm>
          <a:prstGeom prst="rect">
            <a:avLst/>
          </a:prstGeom>
          <a:solidFill>
            <a:srgbClr val="014f5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" name="Google Shape;28;p3"/>
          <p:cNvGrpSpPr/>
          <p:nvPr/>
        </p:nvGrpSpPr>
        <p:grpSpPr>
          <a:xfrm>
            <a:off x="0" y="-64440"/>
            <a:ext cx="12420000" cy="6968160"/>
            <a:chOff x="0" y="-64440"/>
            <a:chExt cx="12420000" cy="6968160"/>
          </a:xfrm>
        </p:grpSpPr>
        <p:pic>
          <p:nvPicPr>
            <p:cNvPr id="46" name="Google Shape;29;p3" descr="Logotipo, nome da empresa&#10;&#10;Descrição gerada automaticamente"/>
            <p:cNvPicPr/>
            <p:nvPr/>
          </p:nvPicPr>
          <p:blipFill>
            <a:blip r:embed="rId2"/>
            <a:stretch/>
          </p:blipFill>
          <p:spPr>
            <a:xfrm>
              <a:off x="0" y="6395400"/>
              <a:ext cx="508320" cy="508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" name="Google Shape;30;p3"/>
            <p:cNvSpPr/>
            <p:nvPr/>
          </p:nvSpPr>
          <p:spPr>
            <a:xfrm>
              <a:off x="0" y="-64440"/>
              <a:ext cx="101880" cy="6443640"/>
            </a:xfrm>
            <a:prstGeom prst="rect">
              <a:avLst/>
            </a:prstGeom>
            <a:solidFill>
              <a:srgbClr val="03989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Google Shape;31;p3"/>
            <p:cNvSpPr/>
            <p:nvPr/>
          </p:nvSpPr>
          <p:spPr>
            <a:xfrm>
              <a:off x="118440" y="-64440"/>
              <a:ext cx="389520" cy="6443640"/>
            </a:xfrm>
            <a:prstGeom prst="rect">
              <a:avLst/>
            </a:prstGeom>
            <a:solidFill>
              <a:srgbClr val="014f5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Google Shape;32;p3"/>
            <p:cNvSpPr/>
            <p:nvPr/>
          </p:nvSpPr>
          <p:spPr>
            <a:xfrm rot="5400000">
              <a:off x="6429960" y="900000"/>
              <a:ext cx="101880" cy="118782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Google Shape;33;p3"/>
            <p:cNvSpPr/>
            <p:nvPr/>
          </p:nvSpPr>
          <p:spPr>
            <a:xfrm rot="5400000">
              <a:off x="6286320" y="641160"/>
              <a:ext cx="389160" cy="11878200"/>
            </a:xfrm>
            <a:prstGeom prst="rect">
              <a:avLst/>
            </a:prstGeom>
            <a:solidFill>
              <a:srgbClr val="026a6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Google Shape;34;p3"/>
            <p:cNvSpPr/>
            <p:nvPr/>
          </p:nvSpPr>
          <p:spPr>
            <a:xfrm>
              <a:off x="525240" y="6442200"/>
              <a:ext cx="16293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pt-PT" sz="14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@tiacademybrasil</a:t>
              </a:r>
              <a:endParaRPr b="0" lang="pt-BR" sz="1400" spc="-1" strike="noStrike">
                <a:latin typeface="Arial"/>
              </a:endParaRPr>
            </a:p>
          </p:txBody>
        </p:sp>
      </p:grp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100;p14" descr="Laptop em cima de teclado de computador&#10;&#10;Descrição gerada automaticamente"/>
          <p:cNvPicPr/>
          <p:nvPr/>
        </p:nvPicPr>
        <p:blipFill>
          <a:blip r:embed="rId1"/>
          <a:srcRect l="0" t="27584" r="0" b="27584"/>
          <a:stretch/>
        </p:blipFill>
        <p:spPr>
          <a:xfrm>
            <a:off x="0" y="0"/>
            <a:ext cx="12176640" cy="3602880"/>
          </a:xfrm>
          <a:prstGeom prst="rect">
            <a:avLst/>
          </a:prstGeom>
          <a:ln w="0">
            <a:noFill/>
          </a:ln>
        </p:spPr>
      </p:pic>
      <p:sp>
        <p:nvSpPr>
          <p:cNvPr id="91" name="PlaceHolder 1"/>
          <p:cNvSpPr>
            <a:spLocks noGrp="1"/>
          </p:cNvSpPr>
          <p:nvPr>
            <p:ph/>
          </p:nvPr>
        </p:nvSpPr>
        <p:spPr>
          <a:xfrm>
            <a:off x="5467680" y="4124880"/>
            <a:ext cx="6415560" cy="152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PT" sz="4000" spc="-1" strike="noStrike">
                <a:solidFill>
                  <a:srgbClr val="014f52"/>
                </a:solidFill>
                <a:latin typeface="Roboto"/>
                <a:ea typeface="Roboto"/>
              </a:rPr>
              <a:t>JAVASCRIPT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467680" y="5701320"/>
            <a:ext cx="6415560" cy="62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AULA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16</a:t>
            </a: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 | Prof. Marcelo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14400" cy="431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3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Próxima aula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33" name="Retângulo 3"/>
          <p:cNvSpPr/>
          <p:nvPr/>
        </p:nvSpPr>
        <p:spPr>
          <a:xfrm>
            <a:off x="756000" y="936000"/>
            <a:ext cx="11362680" cy="478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Google Shape;116;p 3"/>
          <p:cNvSpPr/>
          <p:nvPr/>
        </p:nvSpPr>
        <p:spPr>
          <a:xfrm>
            <a:off x="961920" y="980640"/>
            <a:ext cx="11013120" cy="283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</p:txBody>
      </p:sp>
      <p:sp>
        <p:nvSpPr>
          <p:cNvPr id="135" name="Caixa de Texto 133"/>
          <p:cNvSpPr/>
          <p:nvPr/>
        </p:nvSpPr>
        <p:spPr>
          <a:xfrm>
            <a:off x="1080000" y="936000"/>
            <a:ext cx="7376400" cy="12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Manipulações HTML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Criar elementos dinamicamente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Data Attributes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116;p 18"/>
          <p:cNvSpPr/>
          <p:nvPr/>
        </p:nvSpPr>
        <p:spPr>
          <a:xfrm>
            <a:off x="961920" y="980640"/>
            <a:ext cx="11013120" cy="32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12"/>
          <p:cNvSpPr/>
          <p:nvPr/>
        </p:nvSpPr>
        <p:spPr>
          <a:xfrm>
            <a:off x="839520" y="392040"/>
            <a:ext cx="1081440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RECAPITULANDO AULA 15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5" name="Google Shape;116;p 19"/>
          <p:cNvSpPr/>
          <p:nvPr/>
        </p:nvSpPr>
        <p:spPr>
          <a:xfrm>
            <a:off x="961920" y="980640"/>
            <a:ext cx="11013120" cy="23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637920" y="1068120"/>
            <a:ext cx="10735920" cy="366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r>
              <a:rPr b="1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Typeof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Manipulação de elementos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Hierarquia do DOM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0" lang="pt-BR" sz="32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Eventos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116;p 6"/>
          <p:cNvSpPr/>
          <p:nvPr/>
        </p:nvSpPr>
        <p:spPr>
          <a:xfrm>
            <a:off x="961920" y="980640"/>
            <a:ext cx="11013120" cy="32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PlaceHolder 3"/>
          <p:cNvSpPr/>
          <p:nvPr/>
        </p:nvSpPr>
        <p:spPr>
          <a:xfrm>
            <a:off x="839520" y="392040"/>
            <a:ext cx="1081440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AULA 16 </a:t>
            </a:r>
            <a:r>
              <a:rPr b="0" lang="pt-BR" sz="2400" spc="-1" strike="noStrike">
                <a:solidFill>
                  <a:srgbClr val="014f52"/>
                </a:solidFill>
                <a:latin typeface="Roboto"/>
                <a:ea typeface="Roboto"/>
              </a:rPr>
              <a:t>– JAVASCRIPT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99" name="Google Shape;116;p 4"/>
          <p:cNvSpPr/>
          <p:nvPr/>
        </p:nvSpPr>
        <p:spPr>
          <a:xfrm>
            <a:off x="961920" y="980640"/>
            <a:ext cx="11013120" cy="23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Google Shape;116;p 16"/>
          <p:cNvSpPr/>
          <p:nvPr/>
        </p:nvSpPr>
        <p:spPr>
          <a:xfrm>
            <a:off x="961920" y="980640"/>
            <a:ext cx="11013120" cy="283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000000"/>
                </a:solidFill>
                <a:latin typeface="Quicksand Book"/>
                <a:ea typeface="Quicksand"/>
              </a:rPr>
              <a:t>      </a:t>
            </a:r>
            <a:endParaRPr b="0" lang="pt-BR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pt-BR" sz="30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637920" y="1068120"/>
            <a:ext cx="10735920" cy="366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aixa de Texto 3"/>
          <p:cNvSpPr/>
          <p:nvPr/>
        </p:nvSpPr>
        <p:spPr>
          <a:xfrm>
            <a:off x="1080000" y="936000"/>
            <a:ext cx="7376400" cy="12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1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Manipulações HTML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Elementos pai e filhos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QuerySelectorAll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forEach 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	</a:t>
            </a:r>
            <a:r>
              <a:rPr b="1" lang="pt-BR" sz="2600" spc="-1" strike="noStrike">
                <a:solidFill>
                  <a:srgbClr val="000000"/>
                </a:solidFill>
                <a:latin typeface="Quicksand Book"/>
                <a:ea typeface="DejaVu Sans"/>
              </a:rPr>
              <a:t>- targat</a:t>
            </a:r>
            <a:endParaRPr b="0" lang="pt-BR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16;p 8"/>
          <p:cNvSpPr/>
          <p:nvPr/>
        </p:nvSpPr>
        <p:spPr>
          <a:xfrm>
            <a:off x="961920" y="980640"/>
            <a:ext cx="11013120" cy="32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PlaceHolder 14"/>
          <p:cNvSpPr/>
          <p:nvPr/>
        </p:nvSpPr>
        <p:spPr>
          <a:xfrm>
            <a:off x="839520" y="320040"/>
            <a:ext cx="1081440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9000"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800" spc="-1" strike="noStrike">
                <a:solidFill>
                  <a:srgbClr val="014f52"/>
                </a:solidFill>
                <a:latin typeface="Quicksand Book"/>
                <a:ea typeface="Roboto"/>
              </a:rPr>
              <a:t>querySelectorAll </a:t>
            </a:r>
            <a:r>
              <a:rPr b="0" lang="pt-BR" sz="2400" spc="-1" strike="noStrike">
                <a:solidFill>
                  <a:srgbClr val="014f52"/>
                </a:solidFill>
                <a:latin typeface="Quicksand Book"/>
                <a:ea typeface="Roboto"/>
              </a:rPr>
              <a:t>– </a:t>
            </a:r>
            <a:r>
              <a:rPr b="1" lang="pt-BR" sz="2800" spc="-1" strike="noStrike">
                <a:solidFill>
                  <a:srgbClr val="014f52"/>
                </a:solidFill>
                <a:latin typeface="Quicksand Book"/>
                <a:ea typeface="Roboto"/>
              </a:rPr>
              <a:t>JAVASCRIPT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05" name="Google Shape;116;p 9"/>
          <p:cNvSpPr/>
          <p:nvPr/>
        </p:nvSpPr>
        <p:spPr>
          <a:xfrm>
            <a:off x="900000" y="900000"/>
            <a:ext cx="11075040" cy="244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"/>
          <p:cNvSpPr/>
          <p:nvPr/>
        </p:nvSpPr>
        <p:spPr>
          <a:xfrm>
            <a:off x="961920" y="900000"/>
            <a:ext cx="11013120" cy="31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Text Box 1"/>
          <p:cNvSpPr/>
          <p:nvPr/>
        </p:nvSpPr>
        <p:spPr>
          <a:xfrm>
            <a:off x="851040" y="920880"/>
            <a:ext cx="10561320" cy="57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Text Box 6"/>
          <p:cNvSpPr/>
          <p:nvPr/>
        </p:nvSpPr>
        <p:spPr>
          <a:xfrm>
            <a:off x="851040" y="2509560"/>
            <a:ext cx="10667880" cy="19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Text Box 4"/>
          <p:cNvSpPr/>
          <p:nvPr/>
        </p:nvSpPr>
        <p:spPr>
          <a:xfrm>
            <a:off x="851040" y="900000"/>
            <a:ext cx="11116800" cy="435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Quicksand Book"/>
                <a:ea typeface="DejaVu Sans"/>
              </a:rPr>
              <a:t>O </a:t>
            </a:r>
            <a:r>
              <a:rPr b="1" lang="pt-PT" sz="2000" spc="-1" strike="noStrike">
                <a:solidFill>
                  <a:srgbClr val="000000"/>
                </a:solidFill>
                <a:latin typeface="Quicksand Book"/>
                <a:ea typeface="DejaVu Sans"/>
              </a:rPr>
              <a:t>querySelector </a:t>
            </a:r>
            <a:r>
              <a:rPr b="0" lang="pt-PT" sz="2000" spc="-1" strike="noStrike">
                <a:solidFill>
                  <a:srgbClr val="000000"/>
                </a:solidFill>
                <a:latin typeface="Quicksand Book"/>
                <a:ea typeface="DejaVu Sans"/>
              </a:rPr>
              <a:t>irá selecionar sempre o primeiro elemento de uma lista de elementos de uma determinada classe.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Quicksand Book"/>
                <a:ea typeface="DejaVu Sans"/>
              </a:rPr>
              <a:t>Já o </a:t>
            </a:r>
            <a:r>
              <a:rPr b="1" lang="pt-PT" sz="2000" spc="-1" strike="noStrike">
                <a:solidFill>
                  <a:srgbClr val="000000"/>
                </a:solidFill>
                <a:latin typeface="Quicksand Book"/>
                <a:ea typeface="DejaVu Sans"/>
              </a:rPr>
              <a:t>querySelectorAll </a:t>
            </a:r>
            <a:r>
              <a:rPr b="0" lang="pt-PT" sz="2000" spc="-1" strike="noStrike">
                <a:solidFill>
                  <a:srgbClr val="000000"/>
                </a:solidFill>
                <a:latin typeface="Quicksand Book"/>
                <a:ea typeface="DejaVu Sans"/>
              </a:rPr>
              <a:t>irá retornar uma </a:t>
            </a:r>
            <a:r>
              <a:rPr b="0" i="1" lang="pt-PT" sz="2000" spc="-1" strike="noStrike">
                <a:solidFill>
                  <a:srgbClr val="000000"/>
                </a:solidFill>
                <a:latin typeface="Quicksand Book"/>
                <a:ea typeface="DejaVu Sans"/>
              </a:rPr>
              <a:t>lista </a:t>
            </a:r>
            <a:r>
              <a:rPr b="0" lang="pt-PT" sz="2000" spc="-1" strike="noStrike">
                <a:solidFill>
                  <a:srgbClr val="000000"/>
                </a:solidFill>
                <a:latin typeface="Quicksand Book"/>
                <a:ea typeface="DejaVu Sans"/>
              </a:rPr>
              <a:t>dos elementos (NODELIST) presentes no documento que estão no mesmo </a:t>
            </a:r>
            <a:r>
              <a:rPr b="1" lang="pt-PT" sz="2000" spc="-1" strike="noStrike">
                <a:solidFill>
                  <a:srgbClr val="000000"/>
                </a:solidFill>
                <a:latin typeface="Quicksand Book"/>
                <a:ea typeface="DejaVu Sans"/>
              </a:rPr>
              <a:t>GRUPO DE SELETORES</a:t>
            </a:r>
            <a:r>
              <a:rPr b="0" lang="pt-PT" sz="20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como home da classe ou mesmo o nome do elemento.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2000" spc="-1" strike="noStrike">
                <a:solidFill>
                  <a:srgbClr val="000000"/>
                </a:solidFill>
                <a:latin typeface="Quicksand Book"/>
                <a:ea typeface="DejaVu Sans"/>
              </a:rPr>
              <a:t>querySelector</a:t>
            </a:r>
            <a:r>
              <a:rPr b="0" lang="pt-PT" sz="20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    → único elemento de um grupo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PT" sz="2000" spc="-1" strike="noStrike">
                <a:solidFill>
                  <a:srgbClr val="000000"/>
                </a:solidFill>
                <a:latin typeface="Quicksand Book"/>
                <a:ea typeface="DejaVu Sans"/>
              </a:rPr>
              <a:t>querySelectorAll</a:t>
            </a:r>
            <a:r>
              <a:rPr b="0" lang="pt-PT" sz="20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→ todos os elementos de um grupo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 Box 12"/>
          <p:cNvSpPr/>
          <p:nvPr/>
        </p:nvSpPr>
        <p:spPr>
          <a:xfrm>
            <a:off x="871920" y="977040"/>
            <a:ext cx="420048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ul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&lt;li class="</a:t>
            </a:r>
            <a:r>
              <a:rPr b="0" lang="pt-PT" sz="1800" spc="-1" strike="noStrike">
                <a:solidFill>
                  <a:srgbClr val="ff0000"/>
                </a:solidFill>
                <a:latin typeface="Arial"/>
                <a:ea typeface="DejaVu Sans"/>
              </a:rPr>
              <a:t>lista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"&gt;Item 1&lt;/li&gt;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&lt;li class="</a:t>
            </a:r>
            <a:r>
              <a:rPr b="0" lang="pt-PT" sz="1800" spc="-1" strike="noStrike">
                <a:solidFill>
                  <a:srgbClr val="ff0000"/>
                </a:solidFill>
                <a:latin typeface="Arial"/>
                <a:ea typeface="DejaVu Sans"/>
              </a:rPr>
              <a:t>lista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"&gt;Item 2&lt;/li&gt;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&lt;li class="</a:t>
            </a:r>
            <a:r>
              <a:rPr b="0" lang="pt-PT" sz="1800" spc="-1" strike="noStrike">
                <a:solidFill>
                  <a:srgbClr val="ff0000"/>
                </a:solidFill>
                <a:latin typeface="Arial"/>
                <a:ea typeface="DejaVu Sans"/>
              </a:rPr>
              <a:t>lista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"&gt;Item 3&lt;/li&gt;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&lt;li class="</a:t>
            </a:r>
            <a:r>
              <a:rPr b="0" lang="pt-PT" sz="1800" spc="-1" strike="noStrike">
                <a:solidFill>
                  <a:srgbClr val="ff0000"/>
                </a:solidFill>
                <a:latin typeface="Arial"/>
                <a:ea typeface="DejaVu Sans"/>
              </a:rPr>
              <a:t>lista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"&gt;Item 4&lt;/li&gt;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&lt;li class="</a:t>
            </a:r>
            <a:r>
              <a:rPr b="0" lang="pt-PT" sz="1800" spc="-1" strike="noStrike">
                <a:solidFill>
                  <a:srgbClr val="ff0000"/>
                </a:solidFill>
                <a:latin typeface="Arial"/>
                <a:ea typeface="DejaVu Sans"/>
              </a:rPr>
              <a:t>lista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"&gt;Item 5&lt;/li&gt;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&lt;/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ul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1" name="Text Box 13"/>
          <p:cNvSpPr/>
          <p:nvPr/>
        </p:nvSpPr>
        <p:spPr>
          <a:xfrm>
            <a:off x="961920" y="4036680"/>
            <a:ext cx="420048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ul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&lt;li class="</a:t>
            </a:r>
            <a:r>
              <a:rPr b="0" lang="pt-PT" sz="1800" spc="-1" strike="noStrike">
                <a:solidFill>
                  <a:srgbClr val="ff0000"/>
                </a:solidFill>
                <a:latin typeface="Arial"/>
                <a:ea typeface="DejaVu Sans"/>
              </a:rPr>
              <a:t>lista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"&gt;Item 1&lt;/li&gt;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&lt;li class="</a:t>
            </a:r>
            <a:r>
              <a:rPr b="0" lang="pt-PT" sz="1800" spc="-1" strike="noStrike">
                <a:solidFill>
                  <a:srgbClr val="ff0000"/>
                </a:solidFill>
                <a:latin typeface="Arial"/>
                <a:ea typeface="DejaVu Sans"/>
              </a:rPr>
              <a:t>lista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"&gt;Item 2&lt;/li&gt;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&lt;li class="</a:t>
            </a:r>
            <a:r>
              <a:rPr b="0" lang="pt-PT" sz="1800" spc="-1" strike="noStrike">
                <a:solidFill>
                  <a:srgbClr val="ff0000"/>
                </a:solidFill>
                <a:latin typeface="Arial"/>
                <a:ea typeface="DejaVu Sans"/>
              </a:rPr>
              <a:t>lista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"&gt;Item 3&lt;/li&gt;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&lt;li class="</a:t>
            </a:r>
            <a:r>
              <a:rPr b="0" lang="pt-PT" sz="1800" spc="-1" strike="noStrike">
                <a:solidFill>
                  <a:srgbClr val="ff0000"/>
                </a:solidFill>
                <a:latin typeface="Arial"/>
                <a:ea typeface="DejaVu Sans"/>
              </a:rPr>
              <a:t>lista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"&gt;Item 4&lt;/li&gt;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&lt;li class="</a:t>
            </a:r>
            <a:r>
              <a:rPr b="0" lang="pt-PT" sz="1800" spc="-1" strike="noStrike">
                <a:solidFill>
                  <a:srgbClr val="ff0000"/>
                </a:solidFill>
                <a:latin typeface="Arial"/>
                <a:ea typeface="DejaVu Sans"/>
              </a:rPr>
              <a:t>lista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"&gt;Item 5&lt;/li&gt;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&lt;/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ul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&gt;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2" name="Text Box 14"/>
          <p:cNvSpPr/>
          <p:nvPr/>
        </p:nvSpPr>
        <p:spPr>
          <a:xfrm>
            <a:off x="5074560" y="1440360"/>
            <a:ext cx="6472440" cy="7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15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document.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querySelector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(“ul &gt; .lista ”) irá retorar apenas o primeiro elemento, o item 1.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3" name="Text Box 15"/>
          <p:cNvSpPr/>
          <p:nvPr/>
        </p:nvSpPr>
        <p:spPr>
          <a:xfrm>
            <a:off x="5164920" y="4285080"/>
            <a:ext cx="638208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document.</a:t>
            </a:r>
            <a:r>
              <a:rPr b="1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querySelectorAll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(“ul &gt; .lista ”) irá retorar TODOS os elementos porém será necessário 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iterar  em laço,</a:t>
            </a:r>
            <a:r>
              <a:rPr b="0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 nativamente pode-se usar o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i="1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forEach( )</a:t>
            </a:r>
            <a:r>
              <a:rPr b="0" i="1" lang="pt-PT" sz="20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14" name="PlaceHolder 9"/>
          <p:cNvSpPr/>
          <p:nvPr/>
        </p:nvSpPr>
        <p:spPr>
          <a:xfrm>
            <a:off x="839520" y="320040"/>
            <a:ext cx="1081440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9000"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800" spc="-1" strike="noStrike">
                <a:solidFill>
                  <a:srgbClr val="014f52"/>
                </a:solidFill>
                <a:latin typeface="Quicksand Book"/>
                <a:ea typeface="Roboto"/>
              </a:rPr>
              <a:t>querySelectorAll vs querySelector </a:t>
            </a:r>
            <a:r>
              <a:rPr b="0" lang="pt-BR" sz="2400" spc="-1" strike="noStrike">
                <a:solidFill>
                  <a:srgbClr val="014f52"/>
                </a:solidFill>
                <a:latin typeface="Quicksand Book"/>
                <a:ea typeface="Roboto"/>
              </a:rPr>
              <a:t>– </a:t>
            </a:r>
            <a:r>
              <a:rPr b="1" lang="pt-BR" sz="2800" spc="-1" strike="noStrike">
                <a:solidFill>
                  <a:srgbClr val="014f52"/>
                </a:solidFill>
                <a:latin typeface="Quicksand Book"/>
                <a:ea typeface="Roboto"/>
              </a:rPr>
              <a:t>JAVASCRIPT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 Box 9"/>
          <p:cNvSpPr/>
          <p:nvPr/>
        </p:nvSpPr>
        <p:spPr>
          <a:xfrm>
            <a:off x="900000" y="899640"/>
            <a:ext cx="10647000" cy="543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O NodeList não é necessariamente um array, mas é possível ser iterado (percorrido) usando o método </a:t>
            </a:r>
            <a:r>
              <a:rPr b="1" lang="pt-PT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forEach()</a:t>
            </a:r>
            <a:r>
              <a:rPr b="0" lang="pt-PT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O forEach é uma espécie de loop que irá percorrer o </a:t>
            </a:r>
            <a:r>
              <a:rPr b="0" i="1" lang="pt-PT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NodeList</a:t>
            </a:r>
            <a:r>
              <a:rPr b="0" lang="pt-PT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retornado pelo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querySelectorAll</a:t>
            </a:r>
            <a:r>
              <a:rPr b="0" lang="pt-PT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.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r>
              <a:rPr b="1" lang="pt-PT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const</a:t>
            </a:r>
            <a:r>
              <a:rPr b="0" lang="pt-PT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r>
              <a:rPr b="1" lang="pt-PT" sz="1800" spc="-1" strike="noStrike">
                <a:solidFill>
                  <a:srgbClr val="512da8"/>
                </a:solidFill>
                <a:latin typeface="Quicksand Book"/>
                <a:ea typeface="DejaVu Sans"/>
              </a:rPr>
              <a:t>ulPai</a:t>
            </a:r>
            <a:r>
              <a:rPr b="0" lang="pt-PT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= document.querySelectorAll("#ulPai");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   </a:t>
            </a:r>
            <a:r>
              <a:rPr b="0" lang="pt-PT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ulPai.</a:t>
            </a:r>
            <a:r>
              <a:rPr b="1" lang="pt-PT" sz="1800" spc="-1" strike="noStrike">
                <a:solidFill>
                  <a:srgbClr val="c9211e"/>
                </a:solidFill>
                <a:latin typeface="Quicksand Book"/>
                <a:ea typeface="DejaVu Sans"/>
              </a:rPr>
              <a:t>forEach</a:t>
            </a:r>
            <a:r>
              <a:rPr b="0" lang="pt-PT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(function(lista){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       </a:t>
            </a:r>
            <a:r>
              <a:rPr b="0" lang="pt-PT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lista.addEventListener('click', function(</a:t>
            </a:r>
            <a:r>
              <a:rPr b="1" lang="pt-PT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elemento</a:t>
            </a:r>
            <a:r>
              <a:rPr b="0" lang="pt-PT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) {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          </a:t>
            </a:r>
            <a:r>
              <a:rPr b="0" lang="pt-PT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alert(elemento.</a:t>
            </a:r>
            <a:r>
              <a:rPr b="1" lang="pt-PT" sz="1800" spc="-1" strike="noStrike">
                <a:solidFill>
                  <a:srgbClr val="c9211e"/>
                </a:solidFill>
                <a:latin typeface="Quicksand Book"/>
                <a:ea typeface="DejaVu Sans"/>
              </a:rPr>
              <a:t>target</a:t>
            </a:r>
            <a:r>
              <a:rPr b="0" lang="pt-PT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.innerHTML);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       </a:t>
            </a:r>
            <a:r>
              <a:rPr b="0" lang="pt-PT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});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   </a:t>
            </a:r>
            <a:r>
              <a:rPr b="0" lang="pt-PT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})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6" name="PlaceHolder 10"/>
          <p:cNvSpPr/>
          <p:nvPr/>
        </p:nvSpPr>
        <p:spPr>
          <a:xfrm>
            <a:off x="839520" y="320040"/>
            <a:ext cx="1081440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9000"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800" spc="-1" strike="noStrike">
                <a:solidFill>
                  <a:srgbClr val="014f52"/>
                </a:solidFill>
                <a:latin typeface="Quicksand Book"/>
                <a:ea typeface="Roboto"/>
              </a:rPr>
              <a:t>forEach </a:t>
            </a:r>
            <a:r>
              <a:rPr b="0" lang="pt-BR" sz="2400" spc="-1" strike="noStrike">
                <a:solidFill>
                  <a:srgbClr val="014f52"/>
                </a:solidFill>
                <a:latin typeface="Quicksand Book"/>
                <a:ea typeface="Roboto"/>
              </a:rPr>
              <a:t>– </a:t>
            </a:r>
            <a:r>
              <a:rPr b="1" lang="pt-BR" sz="2800" spc="-1" strike="noStrike">
                <a:solidFill>
                  <a:srgbClr val="014f52"/>
                </a:solidFill>
                <a:latin typeface="Quicksand Book"/>
                <a:ea typeface="Roboto"/>
              </a:rPr>
              <a:t>JAVASCRIPT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3780000" y="5220000"/>
            <a:ext cx="360" cy="54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"/>
          <p:cNvSpPr/>
          <p:nvPr/>
        </p:nvSpPr>
        <p:spPr>
          <a:xfrm>
            <a:off x="2268000" y="5760000"/>
            <a:ext cx="305964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latin typeface="Arial"/>
              </a:rPr>
              <a:t>Referência (alvo) para o elemento que está sendo clicado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6;p 1"/>
          <p:cNvSpPr/>
          <p:nvPr/>
        </p:nvSpPr>
        <p:spPr>
          <a:xfrm>
            <a:off x="961920" y="980640"/>
            <a:ext cx="11013120" cy="32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PlaceHolder 8"/>
          <p:cNvSpPr/>
          <p:nvPr/>
        </p:nvSpPr>
        <p:spPr>
          <a:xfrm>
            <a:off x="839520" y="320040"/>
            <a:ext cx="1081440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9000"/>
          </a:bodyPr>
          <a:p>
            <a:pPr marL="457200" indent="-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pt-BR" sz="2800" spc="-1" strike="noStrike">
                <a:solidFill>
                  <a:srgbClr val="014f52"/>
                </a:solidFill>
                <a:latin typeface="Quicksand Book"/>
                <a:ea typeface="Roboto"/>
              </a:rPr>
              <a:t>Métodos de interação com o DOM </a:t>
            </a:r>
            <a:r>
              <a:rPr b="0" lang="pt-BR" sz="2400" spc="-1" strike="noStrike">
                <a:solidFill>
                  <a:srgbClr val="014f52"/>
                </a:solidFill>
                <a:latin typeface="Quicksand Book"/>
                <a:ea typeface="Roboto"/>
              </a:rPr>
              <a:t>– </a:t>
            </a:r>
            <a:r>
              <a:rPr b="1" lang="pt-BR" sz="2800" spc="-1" strike="noStrike">
                <a:solidFill>
                  <a:srgbClr val="014f52"/>
                </a:solidFill>
                <a:latin typeface="Quicksand Book"/>
                <a:ea typeface="Roboto"/>
              </a:rPr>
              <a:t>JAVASCRIPT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121" name="Google Shape;116;p 2"/>
          <p:cNvSpPr/>
          <p:nvPr/>
        </p:nvSpPr>
        <p:spPr>
          <a:xfrm>
            <a:off x="900000" y="900000"/>
            <a:ext cx="11075040" cy="244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"/>
          <p:cNvSpPr/>
          <p:nvPr/>
        </p:nvSpPr>
        <p:spPr>
          <a:xfrm>
            <a:off x="961920" y="900000"/>
            <a:ext cx="11013120" cy="31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Text Box 2"/>
          <p:cNvSpPr/>
          <p:nvPr/>
        </p:nvSpPr>
        <p:spPr>
          <a:xfrm>
            <a:off x="851040" y="920880"/>
            <a:ext cx="10561320" cy="57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Text Box 3"/>
          <p:cNvSpPr/>
          <p:nvPr/>
        </p:nvSpPr>
        <p:spPr>
          <a:xfrm>
            <a:off x="851040" y="2509560"/>
            <a:ext cx="10667880" cy="19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Text Box 5"/>
          <p:cNvSpPr/>
          <p:nvPr/>
        </p:nvSpPr>
        <p:spPr>
          <a:xfrm>
            <a:off x="919080" y="855720"/>
            <a:ext cx="11044440" cy="505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Onde estiver a “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” entenda qualquer elemento html.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1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.: retorna atributos como type | value | name | id | class e outros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el.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innerHTML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escreve ou retorna o texto. Se retornar traz estrutura html que possa estar no elemento.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el.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innerText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escreve ou retorna todo o texto. Se retornar aplicações da classes internas são assumidas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el.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textContent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escreve ou retorna todo o texto. Se retornar desconsidera qualquer tag e ou classe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el.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getAttribute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captura um atributo - type - name - value etc.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el.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setAttribute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adiciona um atributo dinamicamente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el.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appendChild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adiciona um elemento filho no elemento pai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el.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removeChild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remove um elemento filho do elemento pai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el.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classList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add (adiciona uma classe)| remove(remove uma classe) | toggle (adiciona ou remove)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el.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type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retorna o tipo do elemento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el.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retonar o valor da tecla pressionada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el.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keyCod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:retorna o código da tecla pressionada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el.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style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backgroundColor | border | margin | display ..etc.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el.</a:t>
            </a:r>
            <a:r>
              <a:rPr b="1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dataset:</a:t>
            </a:r>
            <a:r>
              <a:rPr b="0" i="1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data attibutes </a:t>
            </a:r>
            <a:r>
              <a:rPr b="0" lang="pt-P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são tags atributos criadas e incorporadas no el htm e recuperadas como objeto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14400" cy="431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3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Exercício 15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27" name="Retângulo 1"/>
          <p:cNvSpPr/>
          <p:nvPr/>
        </p:nvSpPr>
        <p:spPr>
          <a:xfrm>
            <a:off x="756000" y="936000"/>
            <a:ext cx="11362680" cy="478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aixa de Texto 2"/>
          <p:cNvSpPr/>
          <p:nvPr/>
        </p:nvSpPr>
        <p:spPr>
          <a:xfrm>
            <a:off x="900000" y="936000"/>
            <a:ext cx="10688040" cy="310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Refatore o exercício anterior, usando a mesma função “tabuada” para receber o valor de um elemento de entrada input.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a) A função será executada quando o usuário clicar no botão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b) Todas as mensagens de retorno deverão ser mostradas na página em um “el” html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Nota: não use o métodos documento.write como método de saída.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/>
          </p:nvPr>
        </p:nvSpPr>
        <p:spPr>
          <a:xfrm>
            <a:off x="961920" y="304920"/>
            <a:ext cx="10814400" cy="431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3000"/>
          </a:bodyPr>
          <a:p>
            <a:pPr>
              <a:lnSpc>
                <a:spcPct val="100000"/>
              </a:lnSpc>
            </a:pPr>
            <a:r>
              <a:rPr b="0" lang="pt-PT" sz="2400" spc="-1" strike="noStrike">
                <a:solidFill>
                  <a:srgbClr val="014f52"/>
                </a:solidFill>
                <a:latin typeface="Roboto"/>
                <a:ea typeface="Roboto"/>
              </a:rPr>
              <a:t>Exercício 16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30" name="Retângulo 2"/>
          <p:cNvSpPr/>
          <p:nvPr/>
        </p:nvSpPr>
        <p:spPr>
          <a:xfrm>
            <a:off x="756000" y="936000"/>
            <a:ext cx="11362680" cy="478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aixa de Texto 1"/>
          <p:cNvSpPr/>
          <p:nvPr/>
        </p:nvSpPr>
        <p:spPr>
          <a:xfrm>
            <a:off x="900000" y="936000"/>
            <a:ext cx="10688040" cy="310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Crie uma função que some dois valores.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a) Os valores serão adicionados em dois elementos inputs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b) O resultado será apresentado em um terceiro elemento input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c) A soma será efetuada quando perder o foco do segundo input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Quicksand Book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1832</TotalTime>
  <Application>LibreOffice/7.2.0.4$Windows_X86_64 LibreOffice_project/9a9c6381e3f7a62afc1329bd359cc48accb6435b</Application>
  <AppVersion>15.0000</AppVersion>
  <Words>2043</Words>
  <Paragraphs>104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2021-09-06T17:57:00Z</dcterms:created>
  <dc:creator>adm</dc:creator>
  <dc:description/>
  <dc:language>pt-BR</dc:language>
  <cp:lastModifiedBy/>
  <dcterms:modified xsi:type="dcterms:W3CDTF">2021-09-29T01:19:49Z</dcterms:modified>
  <cp:revision>1072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7DF1737E62814648AC0716D6A7B43E79</vt:lpwstr>
  </property>
  <property fmtid="{D5CDD505-2E9C-101B-9397-08002B2CF9AE}" pid="3" name="KSOProductBuildVer">
    <vt:lpwstr>1046-11.2.0.10296</vt:lpwstr>
  </property>
  <property fmtid="{D5CDD505-2E9C-101B-9397-08002B2CF9AE}" pid="4" name="Notes">
    <vt:i4>13</vt:i4>
  </property>
  <property fmtid="{D5CDD505-2E9C-101B-9397-08002B2CF9AE}" pid="5" name="PresentationFormat">
    <vt:lpwstr>Personalizar</vt:lpwstr>
  </property>
  <property fmtid="{D5CDD505-2E9C-101B-9397-08002B2CF9AE}" pid="6" name="Slides">
    <vt:i4>11</vt:i4>
  </property>
</Properties>
</file>