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8160" y="743040"/>
            <a:ext cx="28440" cy="64148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40000" y="847800"/>
            <a:ext cx="104400" cy="64148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16" r="0" b="16740"/>
          <a:stretch/>
        </p:blipFill>
        <p:spPr>
          <a:xfrm>
            <a:off x="1047600" y="4000320"/>
            <a:ext cx="2950200" cy="17290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3160" y="664200"/>
            <a:ext cx="163800" cy="12175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48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28440" cy="4305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4400" cy="4305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67440"/>
            <a:chOff x="0" y="-64440"/>
            <a:chExt cx="12420000" cy="696744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07600" cy="50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1160" cy="644292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88800" cy="644292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30680" y="899280"/>
              <a:ext cx="101160" cy="11877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7040" y="640440"/>
              <a:ext cx="388440" cy="118774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28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573" r="0" b="27573"/>
          <a:stretch/>
        </p:blipFill>
        <p:spPr>
          <a:xfrm>
            <a:off x="0" y="0"/>
            <a:ext cx="12175920" cy="36021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4840" cy="152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4840" cy="6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17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368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8" name="Retângulo 3"/>
          <p:cNvSpPr/>
          <p:nvPr/>
        </p:nvSpPr>
        <p:spPr>
          <a:xfrm>
            <a:off x="756000" y="936000"/>
            <a:ext cx="11361960" cy="47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116;p 3"/>
          <p:cNvSpPr/>
          <p:nvPr/>
        </p:nvSpPr>
        <p:spPr>
          <a:xfrm>
            <a:off x="961920" y="980640"/>
            <a:ext cx="110124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40" name="Caixa de Texto 133"/>
          <p:cNvSpPr/>
          <p:nvPr/>
        </p:nvSpPr>
        <p:spPr>
          <a:xfrm>
            <a:off x="1080000" y="936000"/>
            <a:ext cx="737568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Requisição HTTP com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Tratamento de exceções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Objeto Data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16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2400" cy="23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aixa de Texto 4"/>
          <p:cNvSpPr/>
          <p:nvPr/>
        </p:nvSpPr>
        <p:spPr>
          <a:xfrm>
            <a:off x="961920" y="980640"/>
            <a:ext cx="737568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Elementos pai e filhos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QuerySelectorAll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forEach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targat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17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2400" cy="23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24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37920" y="1068120"/>
            <a:ext cx="10735200" cy="366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aixa de Texto 3"/>
          <p:cNvSpPr/>
          <p:nvPr/>
        </p:nvSpPr>
        <p:spPr>
          <a:xfrm>
            <a:off x="1080000" y="936000"/>
            <a:ext cx="737568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Data Attributes (atributos de dados)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Criar e remover elementos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Inserir e capturar atributos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16;p 8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4"/>
          <p:cNvSpPr/>
          <p:nvPr/>
        </p:nvSpPr>
        <p:spPr>
          <a:xfrm>
            <a:off x="839520" y="320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O que são atributos?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5" name="Google Shape;116;p 9"/>
          <p:cNvSpPr/>
          <p:nvPr/>
        </p:nvSpPr>
        <p:spPr>
          <a:xfrm>
            <a:off x="900000" y="900000"/>
            <a:ext cx="11074320" cy="24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961920" y="900000"/>
            <a:ext cx="1101240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1"/>
          <p:cNvSpPr/>
          <p:nvPr/>
        </p:nvSpPr>
        <p:spPr>
          <a:xfrm>
            <a:off x="851040" y="920880"/>
            <a:ext cx="1056060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6"/>
          <p:cNvSpPr/>
          <p:nvPr/>
        </p:nvSpPr>
        <p:spPr>
          <a:xfrm>
            <a:off x="851040" y="2509560"/>
            <a:ext cx="10667160" cy="19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 Box 4"/>
          <p:cNvSpPr/>
          <p:nvPr/>
        </p:nvSpPr>
        <p:spPr>
          <a:xfrm>
            <a:off x="851040" y="900000"/>
            <a:ext cx="11116080" cy="46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Os atributos são informações agregadas em algum elemento HTML, estas informações podem corresponder a um comportamento do elemento ou algum tipo de dado.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input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PT" sz="1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type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=”text”  </a:t>
            </a:r>
            <a:r>
              <a:rPr b="1" lang="pt-PT" sz="1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name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=”nomeUsuario” </a:t>
            </a:r>
            <a:r>
              <a:rPr b="1" lang="pt-PT" sz="1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value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=”” </a:t>
            </a:r>
            <a:r>
              <a:rPr b="1" lang="pt-PT" sz="1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placeholder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=”Digite seu nome” </a:t>
            </a:r>
            <a:r>
              <a:rPr b="1" lang="pt-PT" sz="1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required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&gt;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Perceba que na tag do elemento input há 5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type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 atributo que define o tipo de elemento [ text | email | password | number | range |  date ] 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name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atributo que define o nome do elemento, no caso “nomeUsuario”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value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atributo que define o valor padrão do elemento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placeholder</a:t>
            </a:r>
            <a:r>
              <a:rPr b="0" lang="pt-BR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atributo que define um “valor padrão” até ser preenchido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required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atributo que define a exigência de preenchimento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6;p 5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4"/>
          <p:cNvSpPr/>
          <p:nvPr/>
        </p:nvSpPr>
        <p:spPr>
          <a:xfrm>
            <a:off x="839520" y="320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O que são atributos?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2" name="Google Shape;116;p 7"/>
          <p:cNvSpPr/>
          <p:nvPr/>
        </p:nvSpPr>
        <p:spPr>
          <a:xfrm>
            <a:off x="900000" y="900000"/>
            <a:ext cx="11074320" cy="24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961920" y="900000"/>
            <a:ext cx="1101240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 Box 7"/>
          <p:cNvSpPr/>
          <p:nvPr/>
        </p:nvSpPr>
        <p:spPr>
          <a:xfrm>
            <a:off x="851040" y="920880"/>
            <a:ext cx="1056060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 Box 8"/>
          <p:cNvSpPr/>
          <p:nvPr/>
        </p:nvSpPr>
        <p:spPr>
          <a:xfrm>
            <a:off x="851040" y="2509560"/>
            <a:ext cx="10667160" cy="19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Box 10"/>
          <p:cNvSpPr/>
          <p:nvPr/>
        </p:nvSpPr>
        <p:spPr>
          <a:xfrm>
            <a:off x="851040" y="900000"/>
            <a:ext cx="11116080" cy="47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Por vezes é necessário que haja algum tipo de atributo para que receba alguma informação específica, como por exemplo o código de um produto.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“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data attributes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 ou atributos para dados supre esta necessidade. Pense por exemplo em uma lista ordenada, que necessite ter o código do produto 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como atributo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DATA ATTRIBUTES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Para definir um data attribute basta, no elemento, colocar a palavra data seguido de traço, seguido do nome que deseja para aquele atributo, assim: 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data-codigoProduto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Em um elemento de lista: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ul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&lt;li </a:t>
            </a:r>
            <a:r>
              <a:rPr b="1" lang="pt-PT" sz="1600" spc="-1" strike="noStrike">
                <a:solidFill>
                  <a:srgbClr val="311b92"/>
                </a:solidFill>
                <a:latin typeface="Quicksand Book"/>
                <a:ea typeface="DejaVu Sans"/>
              </a:rPr>
              <a:t>data-codigoProduto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=’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’&gt;Biscoito Mirabel&lt;/li&gt;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&lt;li </a:t>
            </a:r>
            <a:r>
              <a:rPr b="1" lang="pt-PT" sz="1600" spc="-1" strike="noStrike">
                <a:solidFill>
                  <a:srgbClr val="311b92"/>
                </a:solidFill>
                <a:latin typeface="Quicksand Book"/>
                <a:ea typeface="DejaVu Sans"/>
              </a:rPr>
              <a:t>data-codigoProduto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=’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2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’&gt;Café Seletto&lt;/li&gt;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&lt;li </a:t>
            </a:r>
            <a:r>
              <a:rPr b="1" lang="pt-PT" sz="1600" spc="-1" strike="noStrike">
                <a:solidFill>
                  <a:srgbClr val="311b92"/>
                </a:solidFill>
                <a:latin typeface="Quicksand Book"/>
                <a:ea typeface="DejaVu Sans"/>
              </a:rPr>
              <a:t>data-codigoProduto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=’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3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’&gt;Molho de Tomate Pomarola&lt;/li&gt;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&lt;/</a:t>
            </a:r>
            <a:r>
              <a:rPr b="1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ul</a:t>
            </a:r>
            <a:r>
              <a:rPr b="0" lang="pt-PT" sz="1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&gt;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6;p 10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5"/>
          <p:cNvSpPr/>
          <p:nvPr/>
        </p:nvSpPr>
        <p:spPr>
          <a:xfrm>
            <a:off x="839520" y="320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O que são atributos?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Google Shape;116;p 11"/>
          <p:cNvSpPr/>
          <p:nvPr/>
        </p:nvSpPr>
        <p:spPr>
          <a:xfrm>
            <a:off x="900000" y="900000"/>
            <a:ext cx="11074320" cy="24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961920" y="900000"/>
            <a:ext cx="1101240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 Box 11"/>
          <p:cNvSpPr/>
          <p:nvPr/>
        </p:nvSpPr>
        <p:spPr>
          <a:xfrm>
            <a:off x="851040" y="920880"/>
            <a:ext cx="1056060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 Box 16"/>
          <p:cNvSpPr/>
          <p:nvPr/>
        </p:nvSpPr>
        <p:spPr>
          <a:xfrm>
            <a:off x="851040" y="2509560"/>
            <a:ext cx="10667160" cy="19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851040" y="920880"/>
            <a:ext cx="10848600" cy="40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Quando atribuído um “data attribute” o JavScript irá </a:t>
            </a:r>
            <a:r>
              <a:rPr b="1" lang="pt-BR" sz="1800" spc="-1" strike="noStrike">
                <a:latin typeface="Arial"/>
              </a:rPr>
              <a:t>ler</a:t>
            </a:r>
            <a:r>
              <a:rPr b="0" lang="pt-BR" sz="1800" spc="-1" strike="noStrike">
                <a:latin typeface="Arial"/>
              </a:rPr>
              <a:t> este atrubuto por meio da propriedade </a:t>
            </a:r>
            <a:r>
              <a:rPr b="1" lang="pt-BR" sz="1800" spc="-1" strike="noStrike">
                <a:latin typeface="Arial"/>
              </a:rPr>
              <a:t>dataset</a:t>
            </a:r>
            <a:r>
              <a:rPr b="0" lang="pt-BR" sz="1800" spc="-1" strike="noStrike">
                <a:latin typeface="Arial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&lt;</a:t>
            </a:r>
            <a:r>
              <a:rPr b="1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input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PT" sz="1500" spc="-1" strike="noStrike">
                <a:solidFill>
                  <a:srgbClr val="c9211e"/>
                </a:solidFill>
                <a:latin typeface="Quicksand Book"/>
                <a:ea typeface="DejaVu Sans"/>
              </a:rPr>
              <a:t>type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=”text” data-codigo=”20”  </a:t>
            </a:r>
            <a:r>
              <a:rPr b="1" lang="pt-PT" sz="1500" spc="-1" strike="noStrike">
                <a:solidFill>
                  <a:srgbClr val="c9211e"/>
                </a:solidFill>
                <a:latin typeface="Quicksand Book"/>
                <a:ea typeface="DejaVu Sans"/>
              </a:rPr>
              <a:t>name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=”nomeUsuario” </a:t>
            </a:r>
            <a:r>
              <a:rPr b="1" lang="pt-PT" sz="1500" spc="-1" strike="noStrike">
                <a:solidFill>
                  <a:srgbClr val="c9211e"/>
                </a:solidFill>
                <a:latin typeface="Quicksand Book"/>
                <a:ea typeface="DejaVu Sans"/>
              </a:rPr>
              <a:t>value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=”” </a:t>
            </a:r>
            <a:r>
              <a:rPr b="1" lang="pt-PT" sz="1500" spc="-1" strike="noStrike">
                <a:solidFill>
                  <a:srgbClr val="c9211e"/>
                </a:solidFill>
                <a:latin typeface="Quicksand Book"/>
                <a:ea typeface="DejaVu Sans"/>
              </a:rPr>
              <a:t>placeholder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=”Digite seu nome” </a:t>
            </a:r>
            <a:r>
              <a:rPr b="1" lang="pt-PT" sz="1500" spc="-1" strike="noStrike">
                <a:solidFill>
                  <a:srgbClr val="c9211e"/>
                </a:solidFill>
                <a:latin typeface="Quicksand Book"/>
                <a:ea typeface="DejaVu Sans"/>
              </a:rPr>
              <a:t>required</a:t>
            </a:r>
            <a:r>
              <a:rPr b="0" lang="pt-PT" sz="15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&gt;</a:t>
            </a: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btn.addEventListener('click', function(){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 cxValor1.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codigo); // saída no console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});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Para se obter o valor do atributo data-codigo deve-se usar a propriedade dataset seguido do nome que foi  atribuído a ele no elemento html.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16;p 1"/>
          <p:cNvSpPr/>
          <p:nvPr/>
        </p:nvSpPr>
        <p:spPr>
          <a:xfrm>
            <a:off x="961920" y="980640"/>
            <a:ext cx="1101240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8"/>
          <p:cNvSpPr/>
          <p:nvPr/>
        </p:nvSpPr>
        <p:spPr>
          <a:xfrm>
            <a:off x="839520" y="320040"/>
            <a:ext cx="108136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Métodos de interação com o 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6" name="Google Shape;116;p 2"/>
          <p:cNvSpPr/>
          <p:nvPr/>
        </p:nvSpPr>
        <p:spPr>
          <a:xfrm>
            <a:off x="900000" y="900000"/>
            <a:ext cx="11074320" cy="24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961920" y="900000"/>
            <a:ext cx="1101240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 Box 2"/>
          <p:cNvSpPr/>
          <p:nvPr/>
        </p:nvSpPr>
        <p:spPr>
          <a:xfrm>
            <a:off x="851040" y="920880"/>
            <a:ext cx="1056060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3"/>
          <p:cNvSpPr/>
          <p:nvPr/>
        </p:nvSpPr>
        <p:spPr>
          <a:xfrm>
            <a:off x="851040" y="2509560"/>
            <a:ext cx="10667160" cy="19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 Box 5"/>
          <p:cNvSpPr/>
          <p:nvPr/>
        </p:nvSpPr>
        <p:spPr>
          <a:xfrm>
            <a:off x="919080" y="855720"/>
            <a:ext cx="11043720" cy="53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Onde estiver a “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entenda qualquer elemento html.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.: retorna atributos como type | value | name | id | class e outros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innerHTML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o texto. Se retornar traz estrutura html que possa estar no elemento.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innerText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todo o texto. Se retornar aplicações da classes internas são assumidas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textContent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todo o texto. Se retornar desconsidera qualquer tag e ou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captura um atributo - type - name - value 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adiciona um atributo dinamicamente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c9211e"/>
                </a:solidFill>
                <a:latin typeface="Arial"/>
                <a:ea typeface="DejaVu Sans"/>
              </a:rPr>
              <a:t>appendChild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adiciona um elemento filho no elemento pai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removeChild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remove um elemento filho do elemento pai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classList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add (adiciona uma classe)| remove(remove uma classe) | toggle (adiciona ou remove)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retorna o tipo do elemento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retonar o valor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keyCod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:retorna o código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backgroundColor | border | margin | display ..etc.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c9211e"/>
                </a:solidFill>
                <a:latin typeface="Arial"/>
                <a:ea typeface="DejaVu Sans"/>
              </a:rPr>
              <a:t>dataset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data attibutes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são tags atributos criadas e incorporadas no el htm e recuperadas como objeto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remove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exclui um elemento do DOM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368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2" name="Retângulo 2"/>
          <p:cNvSpPr/>
          <p:nvPr/>
        </p:nvSpPr>
        <p:spPr>
          <a:xfrm>
            <a:off x="756000" y="936000"/>
            <a:ext cx="11361960" cy="47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aixa de Texto 1"/>
          <p:cNvSpPr/>
          <p:nvPr/>
        </p:nvSpPr>
        <p:spPr>
          <a:xfrm>
            <a:off x="900000" y="936000"/>
            <a:ext cx="10687320" cy="31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Crie uma função que some dois valores.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Os valores serão adicionados em dois elementos inputs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O resultado será apresentado em um terceiro elemento input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c) A soma será efetuada quando perder o foco do segundo input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368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17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5" name="Retângulo 1"/>
          <p:cNvSpPr/>
          <p:nvPr/>
        </p:nvSpPr>
        <p:spPr>
          <a:xfrm>
            <a:off x="756000" y="936000"/>
            <a:ext cx="11361960" cy="47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aixa de Texto 2"/>
          <p:cNvSpPr/>
          <p:nvPr/>
        </p:nvSpPr>
        <p:spPr>
          <a:xfrm>
            <a:off x="900000" y="936000"/>
            <a:ext cx="10687320" cy="31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array abaixo deverá ser apresentado em uma</a:t>
            </a: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lista ordenada (elemento html)</a:t>
            </a: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ao clicar em um botão: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veiculos = [ “ônibus”, “motocicleta”, “patinete”]  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Abs.: os itens do elemento serão criados no mesmo instante que o usuário clicar no botão.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2021-09-30T13:29:28Z</dcterms:modified>
  <cp:revision>1103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