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8"/>
          <p:cNvSpPr/>
          <p:nvPr/>
        </p:nvSpPr>
        <p:spPr>
          <a:xfrm rot="5400000">
            <a:off x="8660880" y="759960"/>
            <a:ext cx="45000" cy="6430680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ângulo 19"/>
          <p:cNvSpPr/>
          <p:nvPr/>
        </p:nvSpPr>
        <p:spPr>
          <a:xfrm rot="5400000">
            <a:off x="8622720" y="848160"/>
            <a:ext cx="120960" cy="6430680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4" descr="Logotipo, nome da empresa&#10;&#10;Descrição gerada automaticamente"/>
          <p:cNvPicPr/>
          <p:nvPr/>
        </p:nvPicPr>
        <p:blipFill>
          <a:blip r:embed="rId2"/>
          <a:srcRect l="0" t="24396" r="0" b="16742"/>
          <a:stretch/>
        </p:blipFill>
        <p:spPr>
          <a:xfrm>
            <a:off x="1047600" y="4000320"/>
            <a:ext cx="2966400" cy="1745640"/>
          </a:xfrm>
          <a:prstGeom prst="rect">
            <a:avLst/>
          </a:prstGeom>
          <a:ln w="0">
            <a:noFill/>
          </a:ln>
        </p:spPr>
      </p:pic>
      <p:sp>
        <p:nvSpPr>
          <p:cNvPr id="3" name="Retângulo 20"/>
          <p:cNvSpPr/>
          <p:nvPr/>
        </p:nvSpPr>
        <p:spPr>
          <a:xfrm rot="5400000">
            <a:off x="6006240" y="670680"/>
            <a:ext cx="180360" cy="1219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aixaDeTexto 31"/>
          <p:cNvSpPr/>
          <p:nvPr/>
        </p:nvSpPr>
        <p:spPr>
          <a:xfrm>
            <a:off x="1320840" y="5716080"/>
            <a:ext cx="22309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18"/>
          <p:cNvSpPr/>
          <p:nvPr/>
        </p:nvSpPr>
        <p:spPr>
          <a:xfrm>
            <a:off x="790560" y="304920"/>
            <a:ext cx="45000" cy="447120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tângulo 19"/>
          <p:cNvSpPr/>
          <p:nvPr/>
        </p:nvSpPr>
        <p:spPr>
          <a:xfrm>
            <a:off x="840240" y="304920"/>
            <a:ext cx="120960" cy="447120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" name="Agrupar 6"/>
          <p:cNvGrpSpPr/>
          <p:nvPr/>
        </p:nvGrpSpPr>
        <p:grpSpPr>
          <a:xfrm>
            <a:off x="0" y="0"/>
            <a:ext cx="12192120" cy="6857280"/>
            <a:chOff x="0" y="0"/>
            <a:chExt cx="12192120" cy="6857280"/>
          </a:xfrm>
        </p:grpSpPr>
        <p:pic>
          <p:nvPicPr>
            <p:cNvPr id="46" name="Imagem 7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42480"/>
              <a:ext cx="514800" cy="514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Retângulo 8"/>
            <p:cNvSpPr/>
            <p:nvPr/>
          </p:nvSpPr>
          <p:spPr>
            <a:xfrm>
              <a:off x="0" y="0"/>
              <a:ext cx="115560" cy="6341760"/>
            </a:xfrm>
            <a:prstGeom prst="rect">
              <a:avLst/>
            </a:prstGeom>
            <a:solidFill>
              <a:srgbClr val="0398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Retângulo 9"/>
            <p:cNvSpPr/>
            <p:nvPr/>
          </p:nvSpPr>
          <p:spPr>
            <a:xfrm>
              <a:off x="116280" y="0"/>
              <a:ext cx="398160" cy="6341760"/>
            </a:xfrm>
            <a:prstGeom prst="rect">
              <a:avLst/>
            </a:prstGeom>
            <a:solidFill>
              <a:srgbClr val="014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Retângulo 10"/>
            <p:cNvSpPr/>
            <p:nvPr/>
          </p:nvSpPr>
          <p:spPr>
            <a:xfrm rot="5400000">
              <a:off x="6296400" y="960840"/>
              <a:ext cx="115560" cy="11675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Retângulo 11"/>
            <p:cNvSpPr/>
            <p:nvPr/>
          </p:nvSpPr>
          <p:spPr>
            <a:xfrm rot="5400000">
              <a:off x="6154920" y="703440"/>
              <a:ext cx="398160" cy="11675880"/>
            </a:xfrm>
            <a:prstGeom prst="rect">
              <a:avLst/>
            </a:prstGeom>
            <a:solidFill>
              <a:srgbClr val="026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aixaDeTexto 12"/>
            <p:cNvSpPr/>
            <p:nvPr/>
          </p:nvSpPr>
          <p:spPr>
            <a:xfrm>
              <a:off x="516600" y="6388200"/>
              <a:ext cx="161316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Espaço Reservado para Imagem 10" descr="Laptop em cima de teclado de computador&#10;&#10;Descrição gerada automaticamente"/>
          <p:cNvPicPr/>
          <p:nvPr/>
        </p:nvPicPr>
        <p:blipFill>
          <a:blip r:embed="rId1"/>
          <a:srcRect l="0" t="27726" r="0" b="27726"/>
          <a:stretch/>
        </p:blipFill>
        <p:spPr>
          <a:xfrm>
            <a:off x="0" y="0"/>
            <a:ext cx="12191400" cy="361872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320" y="4124880"/>
            <a:ext cx="6430680" cy="154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320" y="5701320"/>
            <a:ext cx="643068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18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Throw</a:t>
            </a:r>
            <a:r>
              <a:rPr b="1" lang="pt-PT" sz="2000" spc="-1" strike="noStrike">
                <a:solidFill>
                  <a:srgbClr val="000000"/>
                </a:solidFill>
                <a:latin typeface="Quicksand"/>
                <a:ea typeface="Roboto"/>
              </a:rPr>
              <a:t> -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9" name="Text Box 10"/>
          <p:cNvSpPr/>
          <p:nvPr/>
        </p:nvSpPr>
        <p:spPr>
          <a:xfrm>
            <a:off x="871920" y="900000"/>
            <a:ext cx="10942920" cy="47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instrução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throw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irá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lança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uma exceção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definida pelo usuário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A execução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 exceção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será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enviada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 o primeiro bloco catch.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 n='5s';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tente fazer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 = Number(n);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(isNaN(n))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throw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"O valor digitado não é um número";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console.log(`N é o número ${n}`);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catch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(e){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capture o erro se existir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console.log(`Erro: ${e}`);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execute no final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n=0;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Módulos em JS - Importação e Exportação -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Roboto"/>
              </a:rPr>
              <a:t>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1" name="Text Box 5"/>
          <p:cNvSpPr/>
          <p:nvPr/>
        </p:nvSpPr>
        <p:spPr>
          <a:xfrm>
            <a:off x="734400" y="936000"/>
            <a:ext cx="11205720" cy="49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Atualmente o JS permite a criação de módulos que possam ser compartilhados ou exportados para toda a aplicação.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 módulo pode ser uma variável, uma constante, uma função ou qualquer outra instrução codificada que possa ser exportada.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Para efetuar uma exportação deve-se atribuir a palavra reservada export antes do objeto a ser exportado: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JS de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exportação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módulo: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600" spc="-1" strike="noStrike">
                <a:solidFill>
                  <a:srgbClr val="ff0000"/>
                </a:solidFill>
                <a:latin typeface="Arial"/>
                <a:ea typeface="DejaVu Sans"/>
              </a:rPr>
              <a:t>export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meuModulo = function(){….}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JS de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importação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módulo: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PT" sz="1600" spc="-1" strike="noStrike">
                <a:solidFill>
                  <a:srgbClr val="5b9bd5"/>
                </a:solidFill>
                <a:latin typeface="Arial"/>
                <a:ea typeface="DejaVu Sans"/>
              </a:rPr>
              <a:t>import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{modulo1, modulo2,…} </a:t>
            </a:r>
            <a:r>
              <a:rPr b="1" lang="pt-PT" sz="1600" spc="-1" strike="noStrike">
                <a:solidFill>
                  <a:srgbClr val="5b9bd5"/>
                </a:solidFill>
                <a:latin typeface="Arial"/>
                <a:ea typeface="DejaVu Sans"/>
              </a:rPr>
              <a:t>from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‘./patch’// o caminho do módulo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arquivo HTML: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type=‘module’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 src=‘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arquivo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js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’&gt;&lt;/script&gt;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</a:rPr>
              <a:t>SIM, VOCÊ PODE IMPORTAR VÁRIOS MÓDULOS - JS</a:t>
            </a:r>
            <a:endParaRPr b="0" lang="pt-PT" sz="2400" spc="-1" strike="noStrike">
              <a:solidFill>
                <a:srgbClr val="014f52"/>
              </a:solidFill>
              <a:latin typeface="Roboto"/>
              <a:ea typeface="Roboto"/>
            </a:endParaRPr>
          </a:p>
        </p:txBody>
      </p:sp>
      <p:sp>
        <p:nvSpPr>
          <p:cNvPr id="123" name="Text Box 3"/>
          <p:cNvSpPr/>
          <p:nvPr/>
        </p:nvSpPr>
        <p:spPr>
          <a:xfrm>
            <a:off x="696600" y="812880"/>
            <a:ext cx="11205720" cy="58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atualizações decorrentes em 2017 previam a importação de vários módulos usando um “coringa” como o “*” asterisco, no entanto é necessário o uso de “alias name” (apelido ou novo nome) para renomear o pacote (podendo ser inclusive o mesmo) . Ex.: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 defaultExport,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name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 "module-name";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considerando nossa última aula.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Uma importação literal (importando apenas um):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 {msgLog} from './modulos/modulos.js';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6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Importando mais de um: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 {msgLog, Produtos} from './modulos/modulos.js';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Importando todos por um “alias”: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 * as novoNome from './modulos/modulos.js';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novoNome.msgLog(string)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console.log(novoNome.Produtos[0].codigoProduto)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3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</a:rPr>
              <a:t>API FETCH - 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5" name="Text Box 3"/>
          <p:cNvSpPr/>
          <p:nvPr/>
        </p:nvSpPr>
        <p:spPr>
          <a:xfrm>
            <a:off x="732600" y="812880"/>
            <a:ext cx="11205720" cy="52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QUE É UMA API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 APIs (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Programming Interface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) são um conjunto de padrões que fazem parte de uma interface e que permitem a criação de plataformas de maneira mais simples e prática para desenvolvedores.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API Fetch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fornece uma interface JavaScript para acessar e manipular partes do pipeline HTTP, tais como os pedidos e respostas.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Ela também fornece o método global fetch()  que fornece uma maneira fácil de buscar recursos de forma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assíncrona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através da rede. Ex.: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var retorno =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fetch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(url);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Conheça mais sobre a api fetch aqui: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https://developer.mozilla.org/pt-BR/docs/Web/API/Fetch_API/Using_Fetch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Async / await / Promise -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7" name="Text Box 3"/>
          <p:cNvSpPr/>
          <p:nvPr/>
        </p:nvSpPr>
        <p:spPr>
          <a:xfrm>
            <a:off x="773280" y="924480"/>
            <a:ext cx="11205720" cy="26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Quando uma função assíncrona (async) é chamada, ela retorna uma </a:t>
            </a:r>
            <a:r>
              <a:rPr b="1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Promise</a:t>
            </a: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. Quando a função assíncrona retorna um valor, a Promise será resolvida com o valor retornado. </a:t>
            </a:r>
            <a:endParaRPr b="0" lang="pt-BR" sz="2000" spc="-1" strike="noStrike">
              <a:latin typeface="Quicksand Book"/>
            </a:endParaRPr>
          </a:p>
          <a:p>
            <a:pPr>
              <a:lnSpc>
                <a:spcPct val="120000"/>
              </a:lnSpc>
            </a:pPr>
            <a:endParaRPr b="0" lang="pt-BR" sz="2000" spc="-1" strike="noStrike">
              <a:latin typeface="Quicksand Book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Uma função assíncrona pode conter uma expressão </a:t>
            </a:r>
            <a:r>
              <a:rPr b="1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await</a:t>
            </a: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, que pausa a execução da função assíncrona e espera pela resolução da </a:t>
            </a:r>
            <a:r>
              <a:rPr b="1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Promise</a:t>
            </a: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passada, e depois retoma a execução da função assíncrona e retorna o valor resolvido.</a:t>
            </a:r>
            <a:endParaRPr b="0" lang="pt-BR" sz="2000" spc="-1" strike="noStrike">
              <a:latin typeface="Quicksand Book"/>
            </a:endParaRPr>
          </a:p>
          <a:p>
            <a:pPr>
              <a:lnSpc>
                <a:spcPct val="120000"/>
              </a:lnSpc>
            </a:pPr>
            <a:endParaRPr b="0" lang="pt-BR" sz="2000" spc="-1" strike="noStrike">
              <a:latin typeface="Quicksand Book"/>
            </a:endParaRPr>
          </a:p>
        </p:txBody>
      </p:sp>
      <p:sp>
        <p:nvSpPr>
          <p:cNvPr id="128" name=""/>
          <p:cNvSpPr/>
          <p:nvPr/>
        </p:nvSpPr>
        <p:spPr>
          <a:xfrm>
            <a:off x="1800000" y="3960000"/>
            <a:ext cx="2520000" cy="900000"/>
          </a:xfrm>
          <a:prstGeom prst="rect">
            <a:avLst/>
          </a:prstGeom>
          <a:solidFill>
            <a:srgbClr val="bf360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fafafa"/>
                </a:solidFill>
                <a:latin typeface="Arial"/>
              </a:rPr>
              <a:t>Máquia cliente</a:t>
            </a:r>
            <a:endParaRPr b="0" lang="pt-BR" sz="1800" spc="-1" strike="noStrike">
              <a:solidFill>
                <a:srgbClr val="fafafa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7560000" y="3960000"/>
            <a:ext cx="2520000" cy="900000"/>
          </a:xfrm>
          <a:prstGeom prst="rect">
            <a:avLst/>
          </a:prstGeom>
          <a:solidFill>
            <a:srgbClr val="bf360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eeeeee"/>
                </a:solidFill>
                <a:latin typeface="Arial"/>
              </a:rPr>
              <a:t>Servidor</a:t>
            </a: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4860000" y="4140000"/>
            <a:ext cx="2340000" cy="540000"/>
          </a:xfrm>
          <a:custGeom>
            <a:avLst/>
            <a:gdLst/>
            <a:ahLst/>
            <a:rect l="0" t="0" r="r" b="b"/>
            <a:pathLst>
              <a:path w="6501" h="1502">
                <a:moveTo>
                  <a:pt x="0" y="750"/>
                </a:moveTo>
                <a:lnTo>
                  <a:pt x="1294" y="0"/>
                </a:lnTo>
                <a:lnTo>
                  <a:pt x="1294" y="375"/>
                </a:lnTo>
                <a:lnTo>
                  <a:pt x="5206" y="375"/>
                </a:lnTo>
                <a:lnTo>
                  <a:pt x="5206" y="0"/>
                </a:lnTo>
                <a:lnTo>
                  <a:pt x="6500" y="750"/>
                </a:lnTo>
                <a:lnTo>
                  <a:pt x="5206" y="1501"/>
                </a:lnTo>
                <a:lnTo>
                  <a:pt x="5206" y="1125"/>
                </a:lnTo>
                <a:lnTo>
                  <a:pt x="1294" y="1125"/>
                </a:lnTo>
                <a:lnTo>
                  <a:pt x="1294" y="1501"/>
                </a:lnTo>
                <a:lnTo>
                  <a:pt x="0" y="7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6084000" y="4680000"/>
            <a:ext cx="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 txBox="1"/>
          <p:nvPr/>
        </p:nvSpPr>
        <p:spPr>
          <a:xfrm>
            <a:off x="5400000" y="5220000"/>
            <a:ext cx="14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http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Json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Roboto"/>
              </a:rPr>
              <a:t> -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4" name="Text Box 3"/>
          <p:cNvSpPr/>
          <p:nvPr/>
        </p:nvSpPr>
        <p:spPr>
          <a:xfrm>
            <a:off x="768600" y="900000"/>
            <a:ext cx="11205720" cy="48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ava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cript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bject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otation (JSON) é um formato baseado em texto padrão para representar dados estruturados com base na sintaxe do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objeto JavaScript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É comumente usado para transmitir dados em aplicativos da web.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“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Cep”: “000000”,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“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logradouro” : “Rua das Flores”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método nativo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.json()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do JS pode interpretar e resolver os dados e ou arquivo json.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17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Roboto"/>
              </a:rPr>
              <a:t>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-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Roboto"/>
              </a:rPr>
              <a:t>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6" name="Caixa de Texto 2"/>
          <p:cNvSpPr/>
          <p:nvPr/>
        </p:nvSpPr>
        <p:spPr>
          <a:xfrm>
            <a:off x="828000" y="1020960"/>
            <a:ext cx="10687320" cy="31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array abaixo deverá ser apresentado em uma</a:t>
            </a:r>
            <a:r>
              <a:rPr b="1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lista ordenada (elemento html)</a:t>
            </a: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ao clicar em um botão: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let veiculos = [ “ônibus”, “motocicleta”, “patinete”]  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Abs.: os itens do elemento serão criados no mesmo instante que o usuário clicar no botão.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r>
              <a:rPr b="0" lang="pt-PT" sz="2400" spc="-1" strike="noStrike">
                <a:latin typeface="Arial"/>
                <a:ea typeface="Roboto"/>
              </a:rPr>
              <a:t>Obrigado ;)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8" name="Caixa de Texto 1"/>
          <p:cNvSpPr/>
          <p:nvPr/>
        </p:nvSpPr>
        <p:spPr>
          <a:xfrm>
            <a:off x="828000" y="1020960"/>
            <a:ext cx="10687320" cy="31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DESAFIOS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Kitanda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Me Acha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17 -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4" name="Text Box 2"/>
          <p:cNvSpPr/>
          <p:nvPr/>
        </p:nvSpPr>
        <p:spPr>
          <a:xfrm>
            <a:off x="851040" y="920880"/>
            <a:ext cx="1056312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aixa de Texto 3"/>
          <p:cNvSpPr/>
          <p:nvPr/>
        </p:nvSpPr>
        <p:spPr>
          <a:xfrm>
            <a:off x="1080000" y="1540080"/>
            <a:ext cx="7375680" cy="12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Manipulações HTML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Data Attributes (atributos de dados)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Criar e remover elementos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Inserir e capturar atributos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18 - 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7" name="Text Box 8"/>
          <p:cNvSpPr/>
          <p:nvPr/>
        </p:nvSpPr>
        <p:spPr>
          <a:xfrm>
            <a:off x="851040" y="920880"/>
            <a:ext cx="10563120" cy="25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Data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Tratamento de exceções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Módulos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Fetch</a:t>
            </a:r>
            <a:endParaRPr b="0" lang="pt-BR" sz="3200" spc="-1" strike="noStrike"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DATA - 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Text Box 2"/>
          <p:cNvSpPr/>
          <p:nvPr/>
        </p:nvSpPr>
        <p:spPr>
          <a:xfrm>
            <a:off x="851040" y="920880"/>
            <a:ext cx="10563120" cy="44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O objeto Date retorna a data atual conforme o horário padrão vigente estabelecido pela região.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Este horário é fixado conforme o horário do sistema operacional.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var 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data </a:t>
            </a: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= new Date();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O objeto Date retorna a data atual conforme o horário padrão vigente estabelecido pela região. Este horário é fixado conforme o horário do sistema operacional.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DATA - 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1" name="Text Box 2"/>
          <p:cNvSpPr/>
          <p:nvPr/>
        </p:nvSpPr>
        <p:spPr>
          <a:xfrm>
            <a:off x="851040" y="920880"/>
            <a:ext cx="105631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Para obter o “valor” de cada parâmetro que compõe a data por meio do objeto date() utiliza-se os métodos: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getDate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que traz o resultado do dia;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getMonth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retorna o mês utilizado;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getFullYear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retorna o ano com quatro dígitos;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getHours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retorna o valor das horas;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getMinutes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traz os minutos informados.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E para modificar novos valores utiliza-se os métodos: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setDate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modifica um valor dia;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setMonth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modifica o valor mês;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setFullYear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modifica o valor ano de quatro dígitos 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setHours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modifica o valor das horas;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setMinutes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(): modifica os minutos.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Formatação de data para o padrão brasileiro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 -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Text Box 2"/>
          <p:cNvSpPr/>
          <p:nvPr/>
        </p:nvSpPr>
        <p:spPr>
          <a:xfrm>
            <a:off x="749160" y="920880"/>
            <a:ext cx="10664640" cy="469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data = 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new </a:t>
            </a: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Date();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data.toLocaleString('pt-BR', { year: 'numeric', month: '2-digit', day: '2-digit' });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O sistema de data e hora do JS segue o padrão </a:t>
            </a:r>
            <a:r>
              <a:rPr b="1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UTC </a:t>
            </a:r>
            <a:r>
              <a:rPr b="0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(</a:t>
            </a:r>
            <a:r>
              <a:rPr b="0" i="1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Coordinated Universal Time</a:t>
            </a:r>
            <a:r>
              <a:rPr b="0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) ou Tempo Universão de Coordenadas. Dessa forma, obviamente o padrão de tempo na internet segue o UTC.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A data do JavaScript é computada no valor de tempo em milisegundos considerando a meia noite (00h00) de 01 de Janeiro de 1970, UTC. Um por exemplo irá corresponder a  86.400,000 milisegundos.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Você pode encontrar mais detalhes aqui: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https://developer.mozilla.org/pt-BR/docs/Web/JavaScript/Reference/Global_Objects/Date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TRATAMENTO DE EXCEÇÕES -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Roboto"/>
              </a:rPr>
              <a:t>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5" name="Text Box 1"/>
          <p:cNvSpPr/>
          <p:nvPr/>
        </p:nvSpPr>
        <p:spPr>
          <a:xfrm>
            <a:off x="810360" y="900000"/>
            <a:ext cx="11132640" cy="22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Uma exceção 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é um </a:t>
            </a:r>
            <a:r>
              <a:rPr b="0" lang="en-US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tipo de condição excepcional 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que</a:t>
            </a:r>
            <a:r>
              <a:rPr b="0" lang="en-US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ocorreu durante a execução do programa. Assim, exceções estão associadas a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os </a:t>
            </a:r>
            <a:r>
              <a:rPr b="1" lang="en-US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erro</a:t>
            </a:r>
            <a:r>
              <a:rPr b="1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s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.</a:t>
            </a:r>
            <a:endParaRPr b="0" lang="pt-BR" sz="28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Try/Throw/Catch/Finally </a:t>
            </a:r>
            <a:r>
              <a:rPr b="1" lang="pt-PT" sz="2000" spc="-1" strike="noStrike">
                <a:solidFill>
                  <a:srgbClr val="000000"/>
                </a:solidFill>
                <a:latin typeface="Quicksand"/>
                <a:ea typeface="Roboto"/>
              </a:rPr>
              <a:t>-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7" name="Text Box 2"/>
          <p:cNvSpPr/>
          <p:nvPr/>
        </p:nvSpPr>
        <p:spPr>
          <a:xfrm>
            <a:off x="813960" y="727560"/>
            <a:ext cx="105631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Try/</a:t>
            </a:r>
            <a:r>
              <a:rPr b="1" lang="pt-PT" sz="2000" spc="-1" strike="noStrike">
                <a:solidFill>
                  <a:srgbClr val="5b9bd5"/>
                </a:solidFill>
                <a:latin typeface="Quicksand"/>
                <a:ea typeface="DejaVu Sans"/>
              </a:rPr>
              <a:t>Throw</a:t>
            </a:r>
            <a:r>
              <a:rPr b="1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/Catch/Finally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8" name="Text Box 3"/>
          <p:cNvSpPr/>
          <p:nvPr/>
        </p:nvSpPr>
        <p:spPr>
          <a:xfrm>
            <a:off x="696600" y="1312560"/>
            <a:ext cx="11205720" cy="31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instrução try/catch/finally é o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mecanismo de tratamento de exceção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presente no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JavaScript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 em outras linguagens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A cláusula try dessa instrução simplesmente define o bloco de código cujas exceções devem ser tratadas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bloco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é seguido de uma cláusula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catch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a qual é um bloco de instruções que são chamadas quando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ocorre uma exceção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em qualquer lugar dentro do bloco try.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160" cy="44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0" name="Text Box 2"/>
          <p:cNvSpPr/>
          <p:nvPr/>
        </p:nvSpPr>
        <p:spPr>
          <a:xfrm>
            <a:off x="786240" y="671760"/>
            <a:ext cx="83894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try/</a:t>
            </a:r>
            <a:r>
              <a:rPr b="1" lang="pt-PT" sz="2000" spc="-1" strike="noStrike">
                <a:solidFill>
                  <a:srgbClr val="5b9bd5"/>
                </a:solidFill>
                <a:latin typeface="Quicksand"/>
                <a:ea typeface="DejaVu Sans"/>
              </a:rPr>
              <a:t>throw</a:t>
            </a:r>
            <a:r>
              <a:rPr b="1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/catch/finally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1" name="Text Box 3"/>
          <p:cNvSpPr/>
          <p:nvPr/>
        </p:nvSpPr>
        <p:spPr>
          <a:xfrm>
            <a:off x="773280" y="1070640"/>
            <a:ext cx="11205720" cy="520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try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/* Normalmente, este código é executado do início ao fim do bloco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sem problemas. Mas às vezes pode disparar uma exceção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diretamente, com uma instrução </a:t>
            </a:r>
            <a:r>
              <a:rPr b="1" lang="pt-PT" sz="1400" spc="-1" strike="noStrike">
                <a:solidFill>
                  <a:srgbClr val="5b9bd5"/>
                </a:solidFill>
                <a:latin typeface="Arial"/>
                <a:ea typeface="DejaVu Sans"/>
              </a:rPr>
              <a:t>throw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, ou indiretamente, pela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chamada de um método que lança uma exceção. */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1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catch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(e) {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/* As instruções deste bloco são executadas se, e somente se, o bloco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try dispara uma exceção. Essas instruções podem usar a variável local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e se referir ao objeto Error ou a outro valor que foi lançado.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Este bloco pode tratar da exceção de algum modo, pode ignorá-la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fazendo nada ou pode lançar a exceção novamente com throw. */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1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finally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/* Este bloco contém instruções que são sempre executadas, independente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 que aconteça no bloco try. Elas são executadas se o bloco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try terminar: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1) normalmente, após chegar ao final do bloco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2) por causa de uma instrução break, continue ou return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3) com uma exceção que é tratada por uma cláusula catch anterior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4) com uma exceção não capturada que ainda está se propagando */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2" name="Straight Arrow Connector 4"/>
          <p:cNvSpPr/>
          <p:nvPr/>
        </p:nvSpPr>
        <p:spPr>
          <a:xfrm>
            <a:off x="1616040" y="1254240"/>
            <a:ext cx="663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9bd5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Straight Arrow Connector 5"/>
          <p:cNvSpPr/>
          <p:nvPr/>
        </p:nvSpPr>
        <p:spPr>
          <a:xfrm>
            <a:off x="1895400" y="2553840"/>
            <a:ext cx="640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9bd5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 Box 6"/>
          <p:cNvSpPr/>
          <p:nvPr/>
        </p:nvSpPr>
        <p:spPr>
          <a:xfrm>
            <a:off x="8430120" y="1024920"/>
            <a:ext cx="30484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Tente fazer isso.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5" name="Text Box 7"/>
          <p:cNvSpPr/>
          <p:nvPr/>
        </p:nvSpPr>
        <p:spPr>
          <a:xfrm>
            <a:off x="8501400" y="2339280"/>
            <a:ext cx="30484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Capture ou pegue erro.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6" name="Straight Arrow Connector 8"/>
          <p:cNvSpPr/>
          <p:nvPr/>
        </p:nvSpPr>
        <p:spPr>
          <a:xfrm>
            <a:off x="1910880" y="4105800"/>
            <a:ext cx="640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9bd5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 Box 9"/>
          <p:cNvSpPr/>
          <p:nvPr/>
        </p:nvSpPr>
        <p:spPr>
          <a:xfrm>
            <a:off x="8628480" y="3848040"/>
            <a:ext cx="304848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Execute este código independente de ter dado certo ou errado.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LibreOffice/7.2.0.4$Windows_X86_64 LibreOffice_project/9a9c6381e3f7a62afc1329bd359cc48accb6435b</Application>
  <AppVersion>15.0000</AppVersion>
  <Words>6910</Words>
  <Paragraphs>225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2021-08-26T14:35:00Z</dcterms:created>
  <dc:creator>wihmayr</dc:creator>
  <dc:description/>
  <dc:language>pt-BR</dc:language>
  <cp:lastModifiedBy/>
  <dcterms:modified xsi:type="dcterms:W3CDTF">2021-09-30T13:40:28Z</dcterms:modified>
  <cp:revision>554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7A0D660E3F8941628782E838CAAE8163</vt:lpwstr>
  </property>
  <property fmtid="{D5CDD505-2E9C-101B-9397-08002B2CF9AE}" pid="3" name="KSOProductBuildVer">
    <vt:lpwstr>1046-11.2.0.10323</vt:lpwstr>
  </property>
  <property fmtid="{D5CDD505-2E9C-101B-9397-08002B2CF9AE}" pid="4" name="PresentationFormat">
    <vt:lpwstr>宽屏</vt:lpwstr>
  </property>
  <property fmtid="{D5CDD505-2E9C-101B-9397-08002B2CF9AE}" pid="5" name="Slides">
    <vt:i4>18</vt:i4>
  </property>
</Properties>
</file>