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8;p2"/>
          <p:cNvSpPr/>
          <p:nvPr/>
        </p:nvSpPr>
        <p:spPr>
          <a:xfrm rot="5400000">
            <a:off x="8670960" y="750240"/>
            <a:ext cx="35640" cy="642204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9;p2"/>
          <p:cNvSpPr/>
          <p:nvPr/>
        </p:nvSpPr>
        <p:spPr>
          <a:xfrm rot="5400000">
            <a:off x="8632800" y="847800"/>
            <a:ext cx="111600" cy="642204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20;p2" descr="Logotipo, nome da empresa&#10;&#10;Descrição gerada automaticamente"/>
          <p:cNvPicPr/>
          <p:nvPr/>
        </p:nvPicPr>
        <p:blipFill>
          <a:blip r:embed="rId2"/>
          <a:srcRect l="0" t="24291" r="0" b="16740"/>
          <a:stretch/>
        </p:blipFill>
        <p:spPr>
          <a:xfrm>
            <a:off x="1047600" y="4000320"/>
            <a:ext cx="2957400" cy="173628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1;p2"/>
          <p:cNvSpPr/>
          <p:nvPr/>
        </p:nvSpPr>
        <p:spPr>
          <a:xfrm rot="5400000">
            <a:off x="6015960" y="664200"/>
            <a:ext cx="171000" cy="12183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22;p2"/>
          <p:cNvSpPr/>
          <p:nvPr/>
        </p:nvSpPr>
        <p:spPr>
          <a:xfrm rot="4200">
            <a:off x="1176840" y="5717520"/>
            <a:ext cx="24555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000" spc="-1" strike="noStrike">
                <a:solidFill>
                  <a:srgbClr val="026a6e"/>
                </a:solidFill>
                <a:latin typeface="Roboto"/>
                <a:ea typeface="Roboto"/>
              </a:rPr>
              <a:t>@tiacademybrasil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6;p3"/>
          <p:cNvSpPr/>
          <p:nvPr/>
        </p:nvSpPr>
        <p:spPr>
          <a:xfrm>
            <a:off x="790560" y="304920"/>
            <a:ext cx="35640" cy="43776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27;p3"/>
          <p:cNvSpPr/>
          <p:nvPr/>
        </p:nvSpPr>
        <p:spPr>
          <a:xfrm>
            <a:off x="840240" y="304920"/>
            <a:ext cx="111600" cy="43776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oogle Shape;28;p3"/>
          <p:cNvGrpSpPr/>
          <p:nvPr/>
        </p:nvGrpSpPr>
        <p:grpSpPr>
          <a:xfrm>
            <a:off x="0" y="-64440"/>
            <a:ext cx="12420000" cy="6974640"/>
            <a:chOff x="0" y="-64440"/>
            <a:chExt cx="12420000" cy="6974640"/>
          </a:xfrm>
        </p:grpSpPr>
        <p:pic>
          <p:nvPicPr>
            <p:cNvPr id="46" name="Google Shape;29;p3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95400"/>
              <a:ext cx="514800" cy="514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" name="Google Shape;30;p3"/>
            <p:cNvSpPr/>
            <p:nvPr/>
          </p:nvSpPr>
          <p:spPr>
            <a:xfrm>
              <a:off x="0" y="-64440"/>
              <a:ext cx="108360" cy="6450120"/>
            </a:xfrm>
            <a:prstGeom prst="rect">
              <a:avLst/>
            </a:prstGeom>
            <a:solidFill>
              <a:srgbClr val="0398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31;p3"/>
            <p:cNvSpPr/>
            <p:nvPr/>
          </p:nvSpPr>
          <p:spPr>
            <a:xfrm>
              <a:off x="118440" y="-64440"/>
              <a:ext cx="396000" cy="6450120"/>
            </a:xfrm>
            <a:prstGeom prst="rect">
              <a:avLst/>
            </a:prstGeom>
            <a:solidFill>
              <a:srgbClr val="014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32;p3"/>
            <p:cNvSpPr/>
            <p:nvPr/>
          </p:nvSpPr>
          <p:spPr>
            <a:xfrm rot="5400000">
              <a:off x="6423480" y="906480"/>
              <a:ext cx="108360" cy="118846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33;p3"/>
            <p:cNvSpPr/>
            <p:nvPr/>
          </p:nvSpPr>
          <p:spPr>
            <a:xfrm rot="5400000">
              <a:off x="6279840" y="647640"/>
              <a:ext cx="395640" cy="11884680"/>
            </a:xfrm>
            <a:prstGeom prst="rect">
              <a:avLst/>
            </a:prstGeom>
            <a:solidFill>
              <a:srgbClr val="026a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34;p3"/>
            <p:cNvSpPr/>
            <p:nvPr/>
          </p:nvSpPr>
          <p:spPr>
            <a:xfrm>
              <a:off x="525240" y="6442200"/>
              <a:ext cx="16358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pt-PT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00;p14" descr="Laptop em cima de teclado de computador&#10;&#10;Descrição gerada automaticamente"/>
          <p:cNvPicPr/>
          <p:nvPr/>
        </p:nvPicPr>
        <p:blipFill>
          <a:blip r:embed="rId1"/>
          <a:srcRect l="0" t="27640" r="0" b="27640"/>
          <a:stretch/>
        </p:blipFill>
        <p:spPr>
          <a:xfrm>
            <a:off x="0" y="0"/>
            <a:ext cx="12183120" cy="360936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5467680" y="4124880"/>
            <a:ext cx="6422040" cy="153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40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467680" y="5701320"/>
            <a:ext cx="6422040" cy="63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AULA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3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 | Prof. Marcelo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16;p 33"/>
          <p:cNvSpPr/>
          <p:nvPr/>
        </p:nvSpPr>
        <p:spPr>
          <a:xfrm>
            <a:off x="961920" y="980640"/>
            <a:ext cx="1101960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17"/>
          <p:cNvSpPr/>
          <p:nvPr/>
        </p:nvSpPr>
        <p:spPr>
          <a:xfrm>
            <a:off x="839520" y="392040"/>
            <a:ext cx="10820880" cy="43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9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3200" spc="-1" strike="noStrike">
                <a:solidFill>
                  <a:srgbClr val="014f52"/>
                </a:solidFill>
                <a:latin typeface="Roboto"/>
                <a:ea typeface="Roboto"/>
              </a:rPr>
              <a:t>Indentação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32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486160" y="1260000"/>
            <a:ext cx="8171280" cy="462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16;p 10"/>
          <p:cNvSpPr/>
          <p:nvPr/>
        </p:nvSpPr>
        <p:spPr>
          <a:xfrm>
            <a:off x="961920" y="980640"/>
            <a:ext cx="1101960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PlaceHolder 8"/>
          <p:cNvSpPr/>
          <p:nvPr/>
        </p:nvSpPr>
        <p:spPr>
          <a:xfrm>
            <a:off x="839520" y="392040"/>
            <a:ext cx="10820880" cy="43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Operadores aritméticos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  <p:graphicFrame>
        <p:nvGraphicFramePr>
          <p:cNvPr id="137" name=""/>
          <p:cNvGraphicFramePr/>
          <p:nvPr/>
        </p:nvGraphicFramePr>
        <p:xfrm>
          <a:off x="720000" y="876240"/>
          <a:ext cx="10979280" cy="5041440"/>
        </p:xfrm>
        <a:graphic>
          <a:graphicData uri="http://schemas.openxmlformats.org/drawingml/2006/table">
            <a:tbl>
              <a:tblPr/>
              <a:tblGrid>
                <a:gridCol w="1399320"/>
                <a:gridCol w="2049120"/>
                <a:gridCol w="1891800"/>
                <a:gridCol w="5639400"/>
              </a:tblGrid>
              <a:tr h="3474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Operadores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Significado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Exemplos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Explicação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52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Quicksand Book"/>
                        </a:rPr>
                        <a:t>+, -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Soma / Subtração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a+b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Soma o valor da variável a com o valor da variável b.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22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Quicksand Book"/>
                        </a:rPr>
                        <a:t>*, /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Multiplicação / Divisão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x * 2</a:t>
                      </a:r>
                      <a:br/>
                      <a:r>
                        <a:rPr b="0" lang="pt-BR" sz="1400" spc="-1" strike="noStrike">
                          <a:latin typeface="Quicksand Book"/>
                        </a:rPr>
                        <a:t>Soma / 3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Multiplica o valor da variável x por 2.</a:t>
                      </a:r>
                      <a:br/>
                      <a:r>
                        <a:rPr b="0" lang="pt-BR" sz="1400" spc="-1" strike="noStrike">
                          <a:latin typeface="Quicksand Book"/>
                        </a:rPr>
                        <a:t>Divide o valor da variável soma por 3.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22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Quicksand Book"/>
                        </a:rPr>
                        <a:t>%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Resto da divisão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x % 2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Calcula o resto da divisão do valor de x por 2. Ou seja, retorna 0 se x for um número par ou 1 se for ímpar.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22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Quicksand Book"/>
                        </a:rPr>
                        <a:t>++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Incremento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i++</a:t>
                      </a:r>
                      <a:br/>
                      <a:r>
                        <a:rPr b="0" lang="pt-BR" sz="1400" spc="-1" strike="noStrike">
                          <a:latin typeface="Quicksand Book"/>
                        </a:rPr>
                        <a:t>++i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Incrementa o valor de i. Ou seja i passa a valer i+1.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22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Quicksand Book"/>
                        </a:rPr>
                        <a:t>--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Decremento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i--</a:t>
                      </a:r>
                      <a:br/>
                      <a:r>
                        <a:rPr b="0" lang="pt-BR" sz="1400" spc="-1" strike="noStrike">
                          <a:latin typeface="Quicksand Book"/>
                        </a:rPr>
                        <a:t>--i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Decrementa o valor de i. Ou seja i passa a valer i-1.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32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Quicksand Book"/>
                        </a:rPr>
                        <a:t>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Atribuição Simples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Nome = "Maria";</a:t>
                      </a:r>
                      <a:br/>
                      <a:r>
                        <a:rPr b="0" lang="pt-BR" sz="1400" spc="-1" strike="noStrike">
                          <a:latin typeface="Quicksand Book"/>
                        </a:rPr>
                        <a:t>Media = (a+b+c) / 3;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Armazena a cadeia de caracteres "Mauricio" dentro da variável Nome.</a:t>
                      </a:r>
                      <a:br/>
                      <a:r>
                        <a:rPr b="0" lang="pt-BR" sz="1400" spc="-1" strike="noStrike">
                          <a:latin typeface="Quicksand Book"/>
                        </a:rPr>
                        <a:t>Calcula a soma a+b+c, divide-a por 3 e armazena o resultado na variável Media.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22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Quicksand Book"/>
                        </a:rPr>
                        <a:t>+=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Atribuição Composta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S+=3;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Soma o valor de S com 3 e armazena o resultado na própria variável S. É equivalente a S=S+3;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22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Quicksand Book"/>
                        </a:rPr>
                        <a:t>-=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Atribuição Composta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A -= 1;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Subtrai o valor de A de 1 e armazena o resultado na própria variável A.É equivalente a A=A-1;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22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Quicksand Book"/>
                        </a:rPr>
                        <a:t>*=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Atribuição Composta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P*=10;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Multiplica o valor de P por 10 e armazena o resultado na própria variável P. É equivalente a P=P*10;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22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Quicksand Book"/>
                        </a:rPr>
                        <a:t>/=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Atribuição Composta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X /= 2;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Divide o valor de X por 2 e armazena o resultado na própria variável X.É equivalente a X = X / 2;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22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Quicksand Book"/>
                        </a:rPr>
                        <a:t>%=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Atribuição Composta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Y %=2;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Quicksand Book"/>
                        </a:rPr>
                        <a:t>Divide o valor de Y por 2 e armazena o resto desta divisão na própria variável Y.É equivalente a Y = Y % 2;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16;p 11"/>
          <p:cNvSpPr/>
          <p:nvPr/>
        </p:nvSpPr>
        <p:spPr>
          <a:xfrm>
            <a:off x="961920" y="980640"/>
            <a:ext cx="1101960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PlaceHolder 18"/>
          <p:cNvSpPr/>
          <p:nvPr/>
        </p:nvSpPr>
        <p:spPr>
          <a:xfrm>
            <a:off x="839520" y="392040"/>
            <a:ext cx="10820880" cy="43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Operadores lógicos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  <p:graphicFrame>
        <p:nvGraphicFramePr>
          <p:cNvPr id="140" name=""/>
          <p:cNvGraphicFramePr/>
          <p:nvPr/>
        </p:nvGraphicFramePr>
        <p:xfrm>
          <a:off x="1260000" y="1019880"/>
          <a:ext cx="10568880" cy="347040"/>
        </p:xfrm>
        <a:graphic>
          <a:graphicData uri="http://schemas.openxmlformats.org/drawingml/2006/table">
            <a:tbl>
              <a:tblPr/>
              <a:tblGrid>
                <a:gridCol w="2056320"/>
                <a:gridCol w="3285000"/>
                <a:gridCol w="5227920"/>
              </a:tblGrid>
              <a:tr h="347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Operador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Operação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Exemplo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&gt;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Maior que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(a &gt; b)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&lt;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Menor que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(a &lt; b)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&gt;=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Maior ou igual 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(a &gt;= b)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&lt;=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Menor ou igual 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(a &lt;= b)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==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Igual 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(a == b)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!=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Diferente de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(a !== b)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===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Idêntico 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(a === b)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!==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Não idêntico 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(a !== b)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&amp;&amp;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E/and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(a &amp;&amp; b)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ll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Ou/or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(a ll b)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0880" cy="43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4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2" name="Retângulo 4"/>
          <p:cNvSpPr/>
          <p:nvPr/>
        </p:nvSpPr>
        <p:spPr>
          <a:xfrm>
            <a:off x="756000" y="936000"/>
            <a:ext cx="11369160" cy="47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Google Shape;116;p 9"/>
          <p:cNvSpPr/>
          <p:nvPr/>
        </p:nvSpPr>
        <p:spPr>
          <a:xfrm>
            <a:off x="961920" y="980640"/>
            <a:ext cx="1101960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900000" y="1044000"/>
            <a:ext cx="1061712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O que são as variáveis em uma  linguagem de programação?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Dê um exemplo de um tipo de dado e o que este tipo irá representar. 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0880" cy="43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5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6" name="Retângulo 1"/>
          <p:cNvSpPr/>
          <p:nvPr/>
        </p:nvSpPr>
        <p:spPr>
          <a:xfrm>
            <a:off x="756000" y="936000"/>
            <a:ext cx="11369160" cy="47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Google Shape;116;p 5"/>
          <p:cNvSpPr/>
          <p:nvPr/>
        </p:nvSpPr>
        <p:spPr>
          <a:xfrm>
            <a:off x="961920" y="980640"/>
            <a:ext cx="1101960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900000" y="1044000"/>
            <a:ext cx="1061712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Dê um exemplo de uma variável obedecendo a boa prática camelCase.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Por padrão, qual o tipo de dado atribuído a uma variável quando esta não recebe nenhum valor?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Quais são as duas categorias de tipos de dados do JS?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4. É verdade que o JS é uma linguagem server-side? Explique. 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0880" cy="43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Próxima aula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0" name="Retângulo 2"/>
          <p:cNvSpPr/>
          <p:nvPr/>
        </p:nvSpPr>
        <p:spPr>
          <a:xfrm>
            <a:off x="756000" y="936000"/>
            <a:ext cx="11369160" cy="47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Google Shape;116;p 14"/>
          <p:cNvSpPr/>
          <p:nvPr/>
        </p:nvSpPr>
        <p:spPr>
          <a:xfrm>
            <a:off x="961920" y="980640"/>
            <a:ext cx="1101960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900000" y="1044000"/>
            <a:ext cx="1061712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Controle de Fluxo de informação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16;p 18"/>
          <p:cNvSpPr/>
          <p:nvPr/>
        </p:nvSpPr>
        <p:spPr>
          <a:xfrm>
            <a:off x="961920" y="980640"/>
            <a:ext cx="1101960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2"/>
          <p:cNvSpPr/>
          <p:nvPr/>
        </p:nvSpPr>
        <p:spPr>
          <a:xfrm>
            <a:off x="839520" y="392040"/>
            <a:ext cx="10820880" cy="43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RECAPITULANDO AULA 2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5" name="Google Shape;116;p 19"/>
          <p:cNvSpPr/>
          <p:nvPr/>
        </p:nvSpPr>
        <p:spPr>
          <a:xfrm>
            <a:off x="961920" y="980640"/>
            <a:ext cx="11019600" cy="23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900000" y="1415520"/>
            <a:ext cx="1061712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 que são palavras reservadas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As Variáveis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Tipos de dados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Entrada e saída de dados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 console.log( )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16;p 1"/>
          <p:cNvSpPr/>
          <p:nvPr/>
        </p:nvSpPr>
        <p:spPr>
          <a:xfrm>
            <a:off x="961920" y="980640"/>
            <a:ext cx="1101960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6"/>
          <p:cNvSpPr/>
          <p:nvPr/>
        </p:nvSpPr>
        <p:spPr>
          <a:xfrm>
            <a:off x="839520" y="392040"/>
            <a:ext cx="10820880" cy="43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AULA 3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9" name="Google Shape;116;p 12"/>
          <p:cNvSpPr/>
          <p:nvPr/>
        </p:nvSpPr>
        <p:spPr>
          <a:xfrm>
            <a:off x="961920" y="980640"/>
            <a:ext cx="11019600" cy="23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900000" y="1383840"/>
            <a:ext cx="1061712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 JS é uma linguagem case-sensitive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 JS é uma linguagem client-side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Boas práticas para se programar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Identação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Nome de arquivos e variáveis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CamelCase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Operadores aritméticos e operadores lógicos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16;p 2"/>
          <p:cNvSpPr/>
          <p:nvPr/>
        </p:nvSpPr>
        <p:spPr>
          <a:xfrm>
            <a:off x="961920" y="980640"/>
            <a:ext cx="1101960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Google Shape;116;p 4"/>
          <p:cNvSpPr/>
          <p:nvPr/>
        </p:nvSpPr>
        <p:spPr>
          <a:xfrm>
            <a:off x="961920" y="980640"/>
            <a:ext cx="11019600" cy="20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O JS é uma linguagem de programação case-sensitive, isto quer dizer que o JS faz distinção de 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MAIÚSCULO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 e de 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MINÚSCULO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.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Ao codificar um ALGORÍTIMO deve-se ficar atento ao nomes de 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variáveis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 e também das palavras reservadas.  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03" name="PlaceHolder 3"/>
          <p:cNvSpPr/>
          <p:nvPr/>
        </p:nvSpPr>
        <p:spPr>
          <a:xfrm>
            <a:off x="839520" y="392040"/>
            <a:ext cx="10820880" cy="43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9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3200" spc="-1" strike="noStrike">
                <a:solidFill>
                  <a:srgbClr val="014f52"/>
                </a:solidFill>
                <a:latin typeface="Roboto"/>
                <a:ea typeface="Roboto"/>
              </a:rPr>
              <a:t>O JS é uma linguagem case-sensitive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32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1080000" y="3240000"/>
            <a:ext cx="10619280" cy="899280"/>
          </a:xfrm>
          <a:prstGeom prst="rect">
            <a:avLst/>
          </a:prstGeom>
          <a:solidFill>
            <a:srgbClr val="ffd7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Algorítimos são blocos de instruções ou códigos de um determinado processo lógico com inicio e fim.”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5" name="Google Shape;116;p 3"/>
          <p:cNvSpPr/>
          <p:nvPr/>
        </p:nvSpPr>
        <p:spPr>
          <a:xfrm>
            <a:off x="961920" y="4364640"/>
            <a:ext cx="11019600" cy="8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A palavra 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var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 e a palavra 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VAR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 não representam a mesma coisa, o JavaScript por ser case-sensitive faz diferenciação entre maiúscula e minuscula. 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16;p 27"/>
          <p:cNvSpPr/>
          <p:nvPr/>
        </p:nvSpPr>
        <p:spPr>
          <a:xfrm>
            <a:off x="961920" y="980640"/>
            <a:ext cx="1101960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Google Shape;116;p 28"/>
          <p:cNvSpPr/>
          <p:nvPr/>
        </p:nvSpPr>
        <p:spPr>
          <a:xfrm>
            <a:off x="961920" y="980640"/>
            <a:ext cx="11019600" cy="20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O termo “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client-side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” quer dizer “do lado do cliente” e o termo “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server-side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” quer dizer “do lado do servidor”. 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200" spc="-1" strike="noStrike">
              <a:latin typeface="Arial"/>
            </a:endParaRPr>
          </a:p>
        </p:txBody>
      </p:sp>
      <p:sp>
        <p:nvSpPr>
          <p:cNvPr id="108" name="PlaceHolder 14"/>
          <p:cNvSpPr/>
          <p:nvPr/>
        </p:nvSpPr>
        <p:spPr>
          <a:xfrm>
            <a:off x="839520" y="392040"/>
            <a:ext cx="10820880" cy="43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9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3200" spc="-1" strike="noStrike">
                <a:solidFill>
                  <a:srgbClr val="014f52"/>
                </a:solidFill>
                <a:latin typeface="Roboto"/>
                <a:ea typeface="Roboto"/>
              </a:rPr>
              <a:t>O JS é uma linguagem cliente-side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32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8928000" y="1980000"/>
            <a:ext cx="2458800" cy="245880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1512000" y="2160000"/>
            <a:ext cx="2159280" cy="2159280"/>
          </a:xfrm>
          <a:prstGeom prst="rect">
            <a:avLst/>
          </a:prstGeom>
          <a:ln w="0">
            <a:noFill/>
          </a:ln>
        </p:spPr>
      </p:pic>
      <p:sp>
        <p:nvSpPr>
          <p:cNvPr id="111" name=""/>
          <p:cNvSpPr/>
          <p:nvPr/>
        </p:nvSpPr>
        <p:spPr>
          <a:xfrm>
            <a:off x="5220000" y="2520000"/>
            <a:ext cx="2159280" cy="899280"/>
          </a:xfrm>
          <a:custGeom>
            <a:avLst/>
            <a:gdLst/>
            <a:ahLst/>
            <a:rect l="l" t="t" r="r" b="b"/>
            <a:pathLst>
              <a:path w="6002" h="2502">
                <a:moveTo>
                  <a:pt x="0" y="1250"/>
                </a:moveTo>
                <a:lnTo>
                  <a:pt x="1194" y="0"/>
                </a:lnTo>
                <a:lnTo>
                  <a:pt x="1194" y="625"/>
                </a:lnTo>
                <a:lnTo>
                  <a:pt x="4806" y="625"/>
                </a:lnTo>
                <a:lnTo>
                  <a:pt x="4806" y="0"/>
                </a:lnTo>
                <a:lnTo>
                  <a:pt x="6001" y="1250"/>
                </a:lnTo>
                <a:lnTo>
                  <a:pt x="4806" y="2501"/>
                </a:lnTo>
                <a:lnTo>
                  <a:pt x="4806" y="1875"/>
                </a:lnTo>
                <a:lnTo>
                  <a:pt x="1194" y="1875"/>
                </a:lnTo>
                <a:lnTo>
                  <a:pt x="1194" y="2501"/>
                </a:lnTo>
                <a:lnTo>
                  <a:pt x="0" y="1250"/>
                </a:lnTo>
              </a:path>
            </a:pathLst>
          </a:custGeom>
          <a:solidFill>
            <a:srgbClr val="c9211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HTTPs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1800000" y="4926600"/>
            <a:ext cx="1156680" cy="115668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4"/>
          <a:stretch/>
        </p:blipFill>
        <p:spPr>
          <a:xfrm>
            <a:off x="5178600" y="4962600"/>
            <a:ext cx="1156680" cy="1156680"/>
          </a:xfrm>
          <a:prstGeom prst="rect">
            <a:avLst/>
          </a:prstGeom>
          <a:ln w="0">
            <a:noFill/>
          </a:ln>
        </p:spPr>
      </p:pic>
      <p:sp>
        <p:nvSpPr>
          <p:cNvPr id="114" name=""/>
          <p:cNvSpPr/>
          <p:nvPr/>
        </p:nvSpPr>
        <p:spPr>
          <a:xfrm>
            <a:off x="3060000" y="5040000"/>
            <a:ext cx="2159280" cy="899280"/>
          </a:xfrm>
          <a:custGeom>
            <a:avLst/>
            <a:gdLst/>
            <a:ahLst/>
            <a:rect l="l" t="t" r="r" b="b"/>
            <a:pathLst>
              <a:path w="6002" h="2502">
                <a:moveTo>
                  <a:pt x="0" y="1250"/>
                </a:moveTo>
                <a:lnTo>
                  <a:pt x="1194" y="0"/>
                </a:lnTo>
                <a:lnTo>
                  <a:pt x="1194" y="625"/>
                </a:lnTo>
                <a:lnTo>
                  <a:pt x="4806" y="625"/>
                </a:lnTo>
                <a:lnTo>
                  <a:pt x="4806" y="0"/>
                </a:lnTo>
                <a:lnTo>
                  <a:pt x="6001" y="1250"/>
                </a:lnTo>
                <a:lnTo>
                  <a:pt x="4806" y="2501"/>
                </a:lnTo>
                <a:lnTo>
                  <a:pt x="4806" y="1875"/>
                </a:lnTo>
                <a:lnTo>
                  <a:pt x="1194" y="1875"/>
                </a:lnTo>
                <a:lnTo>
                  <a:pt x="1194" y="2501"/>
                </a:lnTo>
                <a:lnTo>
                  <a:pt x="0" y="1250"/>
                </a:lnTo>
              </a:path>
            </a:pathLst>
          </a:custGeom>
          <a:solidFill>
            <a:srgbClr val="c9211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interpretador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5"/>
          <a:stretch/>
        </p:blipFill>
        <p:spPr>
          <a:xfrm>
            <a:off x="3570120" y="4110120"/>
            <a:ext cx="1109160" cy="1109160"/>
          </a:xfrm>
          <a:prstGeom prst="rect">
            <a:avLst/>
          </a:prstGeom>
          <a:ln w="0">
            <a:noFill/>
          </a:ln>
        </p:spPr>
      </p:pic>
      <p:sp>
        <p:nvSpPr>
          <p:cNvPr id="116" name=""/>
          <p:cNvSpPr/>
          <p:nvPr/>
        </p:nvSpPr>
        <p:spPr>
          <a:xfrm rot="5350800">
            <a:off x="2164680" y="4501080"/>
            <a:ext cx="540360" cy="180720"/>
          </a:xfrm>
          <a:custGeom>
            <a:avLst/>
            <a:gdLst/>
            <a:ahLst/>
            <a:rect l="l" t="t" r="r" b="b"/>
            <a:pathLst>
              <a:path w="1505" h="506">
                <a:moveTo>
                  <a:pt x="0" y="252"/>
                </a:moveTo>
                <a:lnTo>
                  <a:pt x="299" y="0"/>
                </a:lnTo>
                <a:lnTo>
                  <a:pt x="299" y="125"/>
                </a:lnTo>
                <a:lnTo>
                  <a:pt x="1204" y="126"/>
                </a:lnTo>
                <a:lnTo>
                  <a:pt x="1204" y="0"/>
                </a:lnTo>
                <a:lnTo>
                  <a:pt x="1504" y="251"/>
                </a:lnTo>
                <a:lnTo>
                  <a:pt x="1205" y="505"/>
                </a:lnTo>
                <a:lnTo>
                  <a:pt x="1204" y="378"/>
                </a:lnTo>
                <a:lnTo>
                  <a:pt x="299" y="377"/>
                </a:lnTo>
                <a:lnTo>
                  <a:pt x="300" y="504"/>
                </a:lnTo>
                <a:lnTo>
                  <a:pt x="0" y="252"/>
                </a:lnTo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10224000" y="4356000"/>
            <a:ext cx="36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" descr=""/>
          <p:cNvPicPr/>
          <p:nvPr/>
        </p:nvPicPr>
        <p:blipFill>
          <a:blip r:embed="rId6"/>
          <a:stretch/>
        </p:blipFill>
        <p:spPr>
          <a:xfrm>
            <a:off x="8938080" y="4905720"/>
            <a:ext cx="2581200" cy="139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6;p 13"/>
          <p:cNvSpPr/>
          <p:nvPr/>
        </p:nvSpPr>
        <p:spPr>
          <a:xfrm>
            <a:off x="961920" y="980640"/>
            <a:ext cx="1101960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Google Shape;116;p 22"/>
          <p:cNvSpPr/>
          <p:nvPr/>
        </p:nvSpPr>
        <p:spPr>
          <a:xfrm>
            <a:off x="961920" y="980640"/>
            <a:ext cx="11019600" cy="50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Quando haver a necessidade da declaração de uma variável, use sempre um nome “amigável”, ou seja, um  nome que irá representar o dado que esta variável irá receber.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Por exemplo, suponha a necessidade de se criar uma variável que irá receber uma idade: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2200" spc="-1" strike="noStrike">
                <a:solidFill>
                  <a:srgbClr val="106802"/>
                </a:solidFill>
                <a:latin typeface="Quicksand Book"/>
                <a:ea typeface="Quicksand"/>
              </a:rPr>
              <a:t>var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 i = 27; // nome não amigável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2200" spc="-1" strike="noStrike">
                <a:solidFill>
                  <a:srgbClr val="106802"/>
                </a:solidFill>
                <a:latin typeface="Quicksand Book"/>
                <a:ea typeface="Quicksand"/>
              </a:rPr>
              <a:t>var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 idade = 27 // nome amigável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Repare que no segundo caso ao olhar a declaração da variável sabe-se que ela representa um tipo de dado, que pode ser o “Number” e sua representação pelo nome da variável.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21" name="PlaceHolder 7"/>
          <p:cNvSpPr/>
          <p:nvPr/>
        </p:nvSpPr>
        <p:spPr>
          <a:xfrm>
            <a:off x="839520" y="392040"/>
            <a:ext cx="10820880" cy="43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9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3200" spc="-1" strike="noStrike">
                <a:solidFill>
                  <a:srgbClr val="014f52"/>
                </a:solidFill>
                <a:latin typeface="Roboto"/>
                <a:ea typeface="Roboto"/>
              </a:rPr>
              <a:t>Nomes amigáveis para arquivos e variáveis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32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16;p 23"/>
          <p:cNvSpPr/>
          <p:nvPr/>
        </p:nvSpPr>
        <p:spPr>
          <a:xfrm>
            <a:off x="961920" y="980640"/>
            <a:ext cx="1101960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Google Shape;116;p 24"/>
          <p:cNvSpPr/>
          <p:nvPr/>
        </p:nvSpPr>
        <p:spPr>
          <a:xfrm>
            <a:off x="961920" y="980640"/>
            <a:ext cx="11019600" cy="432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Não é permitido iniciar nome de variáveis com números e também não é permitido iniciar nome de variáveis com carácteres especiais: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2200" spc="-1" strike="noStrike">
                <a:solidFill>
                  <a:srgbClr val="106802"/>
                </a:solidFill>
                <a:latin typeface="Quicksand Book"/>
                <a:ea typeface="Quicksand"/>
              </a:rPr>
              <a:t>var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 1idade; // não aceito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2200" spc="-1" strike="noStrike">
                <a:solidFill>
                  <a:srgbClr val="106802"/>
                </a:solidFill>
                <a:latin typeface="Quicksand Book"/>
                <a:ea typeface="Quicksand"/>
              </a:rPr>
              <a:t>var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 %idade; // não aceito (ainda que o símbolo de % é um operador)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No entanto você pode criar um nome alfanumérico como: var cliente2cad, porém, busque sempre evitar. </a:t>
            </a:r>
            <a:r>
              <a:rPr b="1" lang="pt-BR" sz="2200" spc="-1" strike="noStrike">
                <a:solidFill>
                  <a:srgbClr val="530260"/>
                </a:solidFill>
                <a:latin typeface="Quicksand Book"/>
                <a:ea typeface="Quicksand"/>
              </a:rPr>
              <a:t>USE NOMES AMIGÁVEIS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.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É permitido, porém, criar nomes de arquivos e variáveis com o “</a:t>
            </a:r>
            <a:r>
              <a:rPr b="0" i="1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underline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Quicksand"/>
              </a:rPr>
              <a:t>”, como: nome_cliente. 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24" name="PlaceHolder 9"/>
          <p:cNvSpPr/>
          <p:nvPr/>
        </p:nvSpPr>
        <p:spPr>
          <a:xfrm>
            <a:off x="839520" y="392040"/>
            <a:ext cx="10820880" cy="43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9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3200" spc="-1" strike="noStrike">
                <a:solidFill>
                  <a:srgbClr val="014f52"/>
                </a:solidFill>
                <a:latin typeface="Roboto"/>
                <a:ea typeface="Roboto"/>
              </a:rPr>
              <a:t>Nomes amigáveis para arquivos e variáveis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32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16;p 25"/>
          <p:cNvSpPr/>
          <p:nvPr/>
        </p:nvSpPr>
        <p:spPr>
          <a:xfrm>
            <a:off x="961920" y="980640"/>
            <a:ext cx="1101960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Google Shape;116;p 26"/>
          <p:cNvSpPr/>
          <p:nvPr/>
        </p:nvSpPr>
        <p:spPr>
          <a:xfrm>
            <a:off x="961920" y="872640"/>
            <a:ext cx="11019600" cy="52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pt-BR" sz="2600" spc="-1" strike="noStrike">
                <a:solidFill>
                  <a:srgbClr val="106802"/>
                </a:solidFill>
                <a:latin typeface="Quicksand Book"/>
                <a:ea typeface="Quicksand"/>
              </a:rPr>
              <a:t>CamelCase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O camelCase é uma prática, uma espécie de padrão para deixar seu código mais legível e compreensível para outras pessoas.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Esta prática pode geralmente será usada quando há a necessidade, não rara, de se criar um nome de uma variável ou arquivo contendo </a:t>
            </a:r>
            <a:r>
              <a:rPr b="1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nomes compostos</a:t>
            </a: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.</a:t>
            </a:r>
            <a:r>
              <a:rPr b="1" lang="pt-BR" sz="2400" spc="-1" strike="noStrike">
                <a:solidFill>
                  <a:srgbClr val="106802"/>
                </a:solidFill>
                <a:latin typeface="Quicksand Book"/>
                <a:ea typeface="Quicksand"/>
              </a:rPr>
              <a:t> </a:t>
            </a:r>
            <a:r>
              <a:rPr b="1" lang="pt-BR" sz="2600" spc="-1" strike="noStrike">
                <a:solidFill>
                  <a:srgbClr val="106802"/>
                </a:solidFill>
                <a:latin typeface="Quicksand Book"/>
                <a:ea typeface="Quicksand"/>
              </a:rPr>
              <a:t> 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2600" spc="-1" strike="noStrike">
                <a:solidFill>
                  <a:srgbClr val="106802"/>
                </a:solidFill>
                <a:latin typeface="Quicksand Book"/>
                <a:ea typeface="Quicksand"/>
              </a:rPr>
              <a:t>Ao invés de: 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2600" spc="-1" strike="noStrike">
                <a:solidFill>
                  <a:srgbClr val="c9211e"/>
                </a:solidFill>
                <a:latin typeface="Quicksand Book"/>
                <a:ea typeface="Quicksand"/>
              </a:rPr>
              <a:t>var</a:t>
            </a:r>
            <a:r>
              <a:rPr b="0" lang="pt-BR" sz="2600" spc="-1" strike="noStrike">
                <a:solidFill>
                  <a:srgbClr val="000000"/>
                </a:solidFill>
                <a:latin typeface="Quicksand Book"/>
                <a:ea typeface="Quicksand"/>
              </a:rPr>
              <a:t> nome_do_cliente; //aceitável 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2600" spc="-1" strike="noStrike">
                <a:solidFill>
                  <a:srgbClr val="106802"/>
                </a:solidFill>
                <a:latin typeface="Quicksand Book"/>
                <a:ea typeface="Quicksand"/>
              </a:rPr>
              <a:t>Use: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2600" spc="-1" strike="noStrike">
                <a:solidFill>
                  <a:srgbClr val="c9211e"/>
                </a:solidFill>
                <a:latin typeface="Quicksand Book"/>
                <a:ea typeface="Quicksand"/>
              </a:rPr>
              <a:t>var</a:t>
            </a:r>
            <a:r>
              <a:rPr b="1" lang="pt-BR" sz="2600" spc="-1" strike="noStrike">
                <a:solidFill>
                  <a:srgbClr val="106802"/>
                </a:solidFill>
                <a:latin typeface="Quicksand Book"/>
                <a:ea typeface="Quicksand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Quicksand Book"/>
                <a:ea typeface="Quicksand"/>
              </a:rPr>
              <a:t>nomeDoCliente; //aceitável e recomendável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7" name="PlaceHolder 10"/>
          <p:cNvSpPr/>
          <p:nvPr/>
        </p:nvSpPr>
        <p:spPr>
          <a:xfrm>
            <a:off x="839520" y="392040"/>
            <a:ext cx="10820880" cy="43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9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3200" spc="-1" strike="noStrike">
                <a:solidFill>
                  <a:srgbClr val="014f52"/>
                </a:solidFill>
                <a:latin typeface="Roboto"/>
                <a:ea typeface="Roboto"/>
              </a:rPr>
              <a:t>Nomes amigáveis para arquivos e variáveis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32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9046800" y="4264200"/>
            <a:ext cx="2934720" cy="21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16;p 29"/>
          <p:cNvSpPr/>
          <p:nvPr/>
        </p:nvSpPr>
        <p:spPr>
          <a:xfrm>
            <a:off x="961920" y="980640"/>
            <a:ext cx="1101960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Google Shape;116;p 30"/>
          <p:cNvSpPr/>
          <p:nvPr/>
        </p:nvSpPr>
        <p:spPr>
          <a:xfrm>
            <a:off x="925920" y="872640"/>
            <a:ext cx="11019600" cy="264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Quicksand Book"/>
                <a:ea typeface="Quicksand"/>
              </a:rPr>
              <a:t>A 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Quicksand"/>
              </a:rPr>
              <a:t>INDENTAÇÃO</a:t>
            </a:r>
            <a:r>
              <a:rPr b="0" lang="pt-BR" sz="2600" spc="-1" strike="noStrike">
                <a:solidFill>
                  <a:srgbClr val="000000"/>
                </a:solidFill>
                <a:latin typeface="Quicksand Book"/>
                <a:ea typeface="Quicksand"/>
              </a:rPr>
              <a:t> é uma boa prática para a “redação” de um código, esta prática irá proporcionar uma maior LEGIBILIDADE. 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Quicksand Book"/>
                <a:ea typeface="Quicksand"/>
              </a:rPr>
              <a:t>A indentação proporciona visualmente a separação de blocos de código tornando a legibilidade mais compreensível. 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1" name="PlaceHolder 15"/>
          <p:cNvSpPr/>
          <p:nvPr/>
        </p:nvSpPr>
        <p:spPr>
          <a:xfrm>
            <a:off x="839520" y="392040"/>
            <a:ext cx="10820880" cy="43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9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3200" spc="-1" strike="noStrike">
                <a:solidFill>
                  <a:srgbClr val="014f52"/>
                </a:solidFill>
                <a:latin typeface="Roboto"/>
                <a:ea typeface="Roboto"/>
              </a:rPr>
              <a:t>Indentação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32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Application>LibreOffice/7.2.0.4$Windows_X86_64 LibreOffice_project/9a9c6381e3f7a62afc1329bd359cc48accb6435b</Application>
  <AppVersion>15.0000</AppVersion>
  <Words>2470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2021-09-06T17:57:00Z</dcterms:created>
  <dc:creator>adm</dc:creator>
  <dc:description/>
  <dc:language>pt-BR</dc:language>
  <cp:lastModifiedBy/>
  <dcterms:modified xsi:type="dcterms:W3CDTF">2021-09-22T14:24:38Z</dcterms:modified>
  <cp:revision>721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7DF1737E62814648AC0716D6A7B43E79</vt:lpwstr>
  </property>
  <property fmtid="{D5CDD505-2E9C-101B-9397-08002B2CF9AE}" pid="3" name="KSOProductBuildVer">
    <vt:lpwstr>1046-11.2.0.10296</vt:lpwstr>
  </property>
  <property fmtid="{D5CDD505-2E9C-101B-9397-08002B2CF9AE}" pid="4" name="Notes">
    <vt:i4>13</vt:i4>
  </property>
  <property fmtid="{D5CDD505-2E9C-101B-9397-08002B2CF9AE}" pid="5" name="PresentationFormat">
    <vt:lpwstr>Personalizar</vt:lpwstr>
  </property>
  <property fmtid="{D5CDD505-2E9C-101B-9397-08002B2CF9AE}" pid="6" name="Slides">
    <vt:i4>11</vt:i4>
  </property>
</Properties>
</file>