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72040" y="749160"/>
            <a:ext cx="34560" cy="642096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3880" y="847800"/>
            <a:ext cx="110520" cy="642096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280" r="0" b="16740"/>
          <a:stretch/>
        </p:blipFill>
        <p:spPr>
          <a:xfrm>
            <a:off x="1047600" y="4000320"/>
            <a:ext cx="2956320" cy="173520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17040" y="664200"/>
            <a:ext cx="169920" cy="12182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54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34560" cy="43668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10520" cy="43668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-64440"/>
            <a:ext cx="12420000" cy="6973560"/>
            <a:chOff x="0" y="-64440"/>
            <a:chExt cx="12420000" cy="697356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95400"/>
              <a:ext cx="513720" cy="513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-64440"/>
              <a:ext cx="107280" cy="644904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8440" y="-64440"/>
              <a:ext cx="394920" cy="644904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424560" y="905400"/>
              <a:ext cx="107280" cy="11883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280920" y="646560"/>
              <a:ext cx="394560" cy="1188360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25240" y="6442200"/>
              <a:ext cx="16347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0;p14" descr="Laptop em cima de teclado de computador&#10;&#10;Descrição gerada automaticamente"/>
          <p:cNvPicPr/>
          <p:nvPr/>
        </p:nvPicPr>
        <p:blipFill>
          <a:blip r:embed="rId1"/>
          <a:srcRect l="0" t="27629" r="0" b="27629"/>
          <a:stretch/>
        </p:blipFill>
        <p:spPr>
          <a:xfrm>
            <a:off x="0" y="0"/>
            <a:ext cx="12182040" cy="360828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20960" cy="153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20960" cy="63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6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16;p 18"/>
          <p:cNvSpPr/>
          <p:nvPr/>
        </p:nvSpPr>
        <p:spPr>
          <a:xfrm>
            <a:off x="961920" y="980640"/>
            <a:ext cx="1101852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2"/>
          <p:cNvSpPr/>
          <p:nvPr/>
        </p:nvSpPr>
        <p:spPr>
          <a:xfrm>
            <a:off x="839520" y="392040"/>
            <a:ext cx="10819800" cy="43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5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Google Shape;116;p 19"/>
          <p:cNvSpPr/>
          <p:nvPr/>
        </p:nvSpPr>
        <p:spPr>
          <a:xfrm>
            <a:off x="961920" y="980640"/>
            <a:ext cx="11018520" cy="23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Retângulo 99"/>
          <p:cNvSpPr/>
          <p:nvPr/>
        </p:nvSpPr>
        <p:spPr>
          <a:xfrm>
            <a:off x="900000" y="1548720"/>
            <a:ext cx="1061604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DOM (Document Object Model)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window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document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alert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confirm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prompt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write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Concatenação de Strings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16;p 6"/>
          <p:cNvSpPr/>
          <p:nvPr/>
        </p:nvSpPr>
        <p:spPr>
          <a:xfrm>
            <a:off x="961920" y="980640"/>
            <a:ext cx="1101852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4"/>
          <p:cNvSpPr/>
          <p:nvPr/>
        </p:nvSpPr>
        <p:spPr>
          <a:xfrm>
            <a:off x="839520" y="392040"/>
            <a:ext cx="10819800" cy="43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6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Google Shape;116;p 7"/>
          <p:cNvSpPr/>
          <p:nvPr/>
        </p:nvSpPr>
        <p:spPr>
          <a:xfrm>
            <a:off x="961920" y="980640"/>
            <a:ext cx="11018520" cy="23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Retângulo 4"/>
          <p:cNvSpPr/>
          <p:nvPr/>
        </p:nvSpPr>
        <p:spPr>
          <a:xfrm>
            <a:off x="792000" y="828000"/>
            <a:ext cx="1061604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Declarações de variáveis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var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let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const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Funções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Tipos de Funções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1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literais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1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anônimas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arrow functions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auto-executáveis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16;p 1"/>
          <p:cNvSpPr/>
          <p:nvPr/>
        </p:nvSpPr>
        <p:spPr>
          <a:xfrm>
            <a:off x="961920" y="980640"/>
            <a:ext cx="1101852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6"/>
          <p:cNvSpPr/>
          <p:nvPr/>
        </p:nvSpPr>
        <p:spPr>
          <a:xfrm>
            <a:off x="839520" y="392040"/>
            <a:ext cx="10819800" cy="43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VAR / LET / CONST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3" name="Google Shape;116;p 12"/>
          <p:cNvSpPr/>
          <p:nvPr/>
        </p:nvSpPr>
        <p:spPr>
          <a:xfrm>
            <a:off x="961920" y="980640"/>
            <a:ext cx="11018520" cy="23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 Box 2"/>
          <p:cNvSpPr/>
          <p:nvPr/>
        </p:nvSpPr>
        <p:spPr>
          <a:xfrm>
            <a:off x="771120" y="911160"/>
            <a:ext cx="10876680" cy="51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2200" spc="-1" strike="noStrike">
                <a:solidFill>
                  <a:srgbClr val="000000"/>
                </a:solidFill>
                <a:latin typeface="Quicksand Book"/>
              </a:rPr>
              <a:t>VAR</a:t>
            </a:r>
            <a:endParaRPr b="0" lang="pt-BR" sz="22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Quicksand Book"/>
              </a:rPr>
              <a:t>	</a:t>
            </a:r>
            <a:r>
              <a:rPr b="0" lang="pt-PT" sz="2200" spc="-1" strike="noStrike">
                <a:solidFill>
                  <a:srgbClr val="000000"/>
                </a:solidFill>
                <a:latin typeface="Quicksand Book"/>
              </a:rPr>
              <a:t>Em geral as variáveis dependem do seu escopo, isto é onde ela foi declarada.   As declarações que utilizam vars são içadas (hoisting) para o escopo onde são “chamadas” e ela será automaticamente inicializada com o valor </a:t>
            </a:r>
            <a:r>
              <a:rPr b="1" lang="pt-PT" sz="2200" spc="-1" strike="noStrike">
                <a:solidFill>
                  <a:srgbClr val="000000"/>
                </a:solidFill>
                <a:latin typeface="Quicksand Book"/>
              </a:rPr>
              <a:t>undefined</a:t>
            </a:r>
            <a:r>
              <a:rPr b="0" lang="pt-PT" sz="2200" spc="-1" strike="noStrike">
                <a:solidFill>
                  <a:srgbClr val="000000"/>
                </a:solidFill>
                <a:latin typeface="Quicksand Book"/>
              </a:rPr>
              <a:t>.</a:t>
            </a:r>
            <a:endParaRPr b="0" lang="pt-BR" sz="22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1" lang="pt-PT" sz="2200" spc="-1" strike="noStrike">
                <a:solidFill>
                  <a:srgbClr val="000000"/>
                </a:solidFill>
                <a:latin typeface="Quicksand Book"/>
              </a:rPr>
              <a:t>LET</a:t>
            </a:r>
            <a:endParaRPr b="0" lang="pt-BR" sz="22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Quicksand Book"/>
              </a:rPr>
              <a:t>	</a:t>
            </a:r>
            <a:r>
              <a:rPr b="0" lang="pt-PT" sz="2200" spc="-1" strike="noStrike">
                <a:solidFill>
                  <a:srgbClr val="000000"/>
                </a:solidFill>
                <a:latin typeface="Quicksand Book"/>
              </a:rPr>
              <a:t>Diferente das variáveis que referenciadas por var, as que são criadas com let dependem exclusivamente do seu escopo, como por exemplo, dentro de um if.</a:t>
            </a:r>
            <a:endParaRPr b="0" lang="pt-BR" sz="22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1" lang="pt-PT" sz="2200" spc="-1" strike="noStrike">
                <a:solidFill>
                  <a:srgbClr val="000000"/>
                </a:solidFill>
                <a:latin typeface="Quicksand Book"/>
              </a:rPr>
              <a:t>CONST</a:t>
            </a:r>
            <a:endParaRPr b="0" lang="pt-BR" sz="22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Quicksand Book"/>
              </a:rPr>
              <a:t>	</a:t>
            </a:r>
            <a:r>
              <a:rPr b="0" lang="pt-PT" sz="2200" spc="-1" strike="noStrike">
                <a:solidFill>
                  <a:srgbClr val="000000"/>
                </a:solidFill>
                <a:latin typeface="Quicksand Book"/>
              </a:rPr>
              <a:t>Assim como as variáveis let as constantes também dependem do bloco de instância, no entanto uma constante não pode ter ser valor alterado com em var e let e seu valor já deve ser declarado no momento em que foi criada</a:t>
            </a:r>
            <a:endParaRPr b="0" lang="pt-BR" sz="2200" spc="-1" strike="noStrike">
              <a:latin typeface="Quicksand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16;p 2"/>
          <p:cNvSpPr/>
          <p:nvPr/>
        </p:nvSpPr>
        <p:spPr>
          <a:xfrm>
            <a:off x="961920" y="980640"/>
            <a:ext cx="1101852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PlaceHolder 3"/>
          <p:cNvSpPr/>
          <p:nvPr/>
        </p:nvSpPr>
        <p:spPr>
          <a:xfrm>
            <a:off x="839520" y="392040"/>
            <a:ext cx="10819800" cy="43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Funções literais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7" name="Google Shape;116;p 4"/>
          <p:cNvSpPr/>
          <p:nvPr/>
        </p:nvSpPr>
        <p:spPr>
          <a:xfrm>
            <a:off x="961920" y="980640"/>
            <a:ext cx="11018520" cy="23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 Box 1"/>
          <p:cNvSpPr/>
          <p:nvPr/>
        </p:nvSpPr>
        <p:spPr>
          <a:xfrm>
            <a:off x="771120" y="911160"/>
            <a:ext cx="10876680" cy="51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 Box 7"/>
          <p:cNvSpPr/>
          <p:nvPr/>
        </p:nvSpPr>
        <p:spPr>
          <a:xfrm>
            <a:off x="961920" y="1080000"/>
            <a:ext cx="10918080" cy="59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Quicksand Book"/>
              </a:rPr>
              <a:t>As funções são definidas com a </a:t>
            </a:r>
            <a:r>
              <a:rPr b="1" lang="en-US" sz="2400" spc="-1" strike="noStrike">
                <a:solidFill>
                  <a:srgbClr val="000000"/>
                </a:solidFill>
                <a:latin typeface="Quicksand Book"/>
              </a:rPr>
              <a:t>palavra-chave</a:t>
            </a:r>
            <a:r>
              <a:rPr b="0" lang="en-US" sz="2400" spc="-1" strike="noStrike">
                <a:solidFill>
                  <a:srgbClr val="000000"/>
                </a:solidFill>
                <a:latin typeface="Quicksand Book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Quicksand Book"/>
              </a:rPr>
              <a:t>function</a:t>
            </a:r>
            <a:r>
              <a:rPr b="0" lang="en-US" sz="2400" spc="-1" strike="noStrike">
                <a:solidFill>
                  <a:srgbClr val="000000"/>
                </a:solidFill>
                <a:latin typeface="Quicksand Book"/>
              </a:rPr>
              <a:t> , que pode ser usada em uma expressão de definição de função</a:t>
            </a: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. Uma função é do que uma subrotina usada em um programa.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Ex.: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function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nome_function()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//codigo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As funções também podem receber parâmetros: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function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nome_function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( parans ){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//codigo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6;p 5"/>
          <p:cNvSpPr/>
          <p:nvPr/>
        </p:nvSpPr>
        <p:spPr>
          <a:xfrm>
            <a:off x="961920" y="980640"/>
            <a:ext cx="1101852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PlaceHolder 7"/>
          <p:cNvSpPr/>
          <p:nvPr/>
        </p:nvSpPr>
        <p:spPr>
          <a:xfrm>
            <a:off x="839520" y="392040"/>
            <a:ext cx="10819800" cy="43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Funções anônimas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2" name="Google Shape;116;p 8"/>
          <p:cNvSpPr/>
          <p:nvPr/>
        </p:nvSpPr>
        <p:spPr>
          <a:xfrm>
            <a:off x="961920" y="980640"/>
            <a:ext cx="11018520" cy="23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 Box 3"/>
          <p:cNvSpPr/>
          <p:nvPr/>
        </p:nvSpPr>
        <p:spPr>
          <a:xfrm>
            <a:off x="771120" y="911160"/>
            <a:ext cx="10876680" cy="51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 Box 4"/>
          <p:cNvSpPr/>
          <p:nvPr/>
        </p:nvSpPr>
        <p:spPr>
          <a:xfrm>
            <a:off x="961920" y="1080000"/>
            <a:ext cx="10918080" cy="59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 Box 5"/>
          <p:cNvSpPr/>
          <p:nvPr/>
        </p:nvSpPr>
        <p:spPr>
          <a:xfrm>
            <a:off x="919440" y="1186200"/>
            <a:ext cx="10595160" cy="48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As funções anônimas não possuem nome em sua assinatura.</a:t>
            </a:r>
            <a:endParaRPr b="0" lang="pt-BR" sz="24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Ex.: </a:t>
            </a:r>
            <a:endParaRPr b="0" lang="pt-BR" sz="24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   </a:t>
            </a:r>
            <a:r>
              <a:rPr b="1" lang="pt-PT" sz="2400" spc="-1" strike="noStrike">
                <a:solidFill>
                  <a:srgbClr val="000000"/>
                </a:solidFill>
                <a:latin typeface="Quicksand Book"/>
              </a:rPr>
              <a:t>function </a:t>
            </a:r>
            <a:r>
              <a:rPr b="0" i="1" lang="pt-PT" sz="2400" spc="-1" strike="noStrike">
                <a:solidFill>
                  <a:srgbClr val="000000"/>
                </a:solidFill>
                <a:latin typeface="Quicksand Book"/>
              </a:rPr>
              <a:t>()</a:t>
            </a: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{</a:t>
            </a:r>
            <a:endParaRPr b="0" lang="pt-BR" sz="24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//codigo</a:t>
            </a:r>
            <a:endParaRPr b="0" lang="pt-BR" sz="24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   </a:t>
            </a: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}</a:t>
            </a:r>
            <a:endParaRPr b="0" lang="pt-BR" sz="24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var f =   </a:t>
            </a:r>
            <a:r>
              <a:rPr b="1" lang="pt-PT" sz="2400" spc="-1" strike="noStrike">
                <a:solidFill>
                  <a:srgbClr val="000000"/>
                </a:solidFill>
                <a:latin typeface="Quicksand Book"/>
              </a:rPr>
              <a:t>function </a:t>
            </a:r>
            <a:r>
              <a:rPr b="0" i="1" lang="pt-PT" sz="2400" spc="-1" strike="noStrike">
                <a:solidFill>
                  <a:srgbClr val="000000"/>
                </a:solidFill>
                <a:latin typeface="Quicksand Book"/>
              </a:rPr>
              <a:t>()</a:t>
            </a: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{</a:t>
            </a:r>
            <a:endParaRPr b="0" lang="pt-BR" sz="24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//codigo</a:t>
            </a:r>
            <a:endParaRPr b="0" lang="pt-BR" sz="24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   </a:t>
            </a: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}</a:t>
            </a:r>
            <a:endParaRPr b="0" lang="pt-BR" sz="24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 Book"/>
              </a:rPr>
              <a:t>f();</a:t>
            </a:r>
            <a:endParaRPr b="0" lang="pt-BR" sz="24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Quicksand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9800" cy="4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7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7" name="Retângulo 2"/>
          <p:cNvSpPr/>
          <p:nvPr/>
        </p:nvSpPr>
        <p:spPr>
          <a:xfrm>
            <a:off x="756000" y="936000"/>
            <a:ext cx="11368080" cy="47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Google Shape;116;p 9"/>
          <p:cNvSpPr/>
          <p:nvPr/>
        </p:nvSpPr>
        <p:spPr>
          <a:xfrm>
            <a:off x="961920" y="980640"/>
            <a:ext cx="1101852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19" name="Caixa de Texto 1"/>
          <p:cNvSpPr/>
          <p:nvPr/>
        </p:nvSpPr>
        <p:spPr>
          <a:xfrm>
            <a:off x="1080000" y="936000"/>
            <a:ext cx="1051344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1. Crie um algorítimo que ao carregar a página seja solicitado o nome do usuário. Em seguida a sua idade.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 programa deverá “imprimir” na página o nome do usuário, sua idade e  informando se ele possui idade igual, maior ou menor de 18 anos.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Ex.: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Nome do usuário……: Fulano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Idade do usuário…….: 22. Você tem idade maior que 18 anos. 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9800" cy="4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8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1" name="Retângulo 1"/>
          <p:cNvSpPr/>
          <p:nvPr/>
        </p:nvSpPr>
        <p:spPr>
          <a:xfrm>
            <a:off x="756000" y="936000"/>
            <a:ext cx="11368080" cy="47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aixa de Texto 2"/>
          <p:cNvSpPr/>
          <p:nvPr/>
        </p:nvSpPr>
        <p:spPr>
          <a:xfrm>
            <a:off x="1080000" y="936000"/>
            <a:ext cx="1051344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1. Crie uma função que verifique qual é o maior número entre dois parâmetros e tenha como saída uma impressão no console.log informando o resultado.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9800" cy="4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4" name="Retângulo 3"/>
          <p:cNvSpPr/>
          <p:nvPr/>
        </p:nvSpPr>
        <p:spPr>
          <a:xfrm>
            <a:off x="756000" y="936000"/>
            <a:ext cx="11368080" cy="47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116;p 3"/>
          <p:cNvSpPr/>
          <p:nvPr/>
        </p:nvSpPr>
        <p:spPr>
          <a:xfrm>
            <a:off x="961920" y="980640"/>
            <a:ext cx="1101852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26" name="Caixa de Texto 133"/>
          <p:cNvSpPr/>
          <p:nvPr/>
        </p:nvSpPr>
        <p:spPr>
          <a:xfrm>
            <a:off x="1080000" y="936000"/>
            <a:ext cx="6598440" cy="122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Arquivo SCRIPT fora do HTML</a:t>
            </a:r>
            <a:endParaRPr b="1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Funções </a:t>
            </a:r>
            <a:endParaRPr b="1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Auto-executáveis</a:t>
            </a:r>
            <a:endParaRPr b="1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Arrow Functions</a:t>
            </a:r>
            <a:endParaRPr b="1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Tratamento do Tipo inteiro (número)</a:t>
            </a:r>
            <a:endParaRPr b="1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1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1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1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1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Application>LibreOffice/7.2.0.4$Windows_X86_64 LibreOffice_project/9a9c6381e3f7a62afc1329bd359cc48accb6435b</Application>
  <AppVersion>15.0000</AppVersion>
  <Words>2043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2021-09-23T18:21:41Z</dcterms:modified>
  <cp:revision>795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