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2400" y="748800"/>
            <a:ext cx="34200" cy="64206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4240" y="847800"/>
            <a:ext cx="110160" cy="64206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76" r="0" b="16740"/>
          <a:stretch/>
        </p:blipFill>
        <p:spPr>
          <a:xfrm>
            <a:off x="1047600" y="4000320"/>
            <a:ext cx="2955960" cy="173484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7400" y="664200"/>
            <a:ext cx="169560" cy="12181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4200" cy="43632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0160" cy="43632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3200"/>
            <a:chOff x="0" y="-64440"/>
            <a:chExt cx="12420000" cy="697320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3360" cy="51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6920" cy="644868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4560" cy="644868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4920" y="905040"/>
              <a:ext cx="106920" cy="11883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1280" y="646200"/>
              <a:ext cx="394200" cy="1188324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4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26" r="0" b="27626"/>
          <a:stretch/>
        </p:blipFill>
        <p:spPr>
          <a:xfrm>
            <a:off x="0" y="0"/>
            <a:ext cx="12181680" cy="360792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0600" cy="153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0600" cy="6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7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44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2" name="Retângulo 3"/>
          <p:cNvSpPr/>
          <p:nvPr/>
        </p:nvSpPr>
        <p:spPr>
          <a:xfrm>
            <a:off x="756000" y="936000"/>
            <a:ext cx="11367720" cy="47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16;p 3"/>
          <p:cNvSpPr/>
          <p:nvPr/>
        </p:nvSpPr>
        <p:spPr>
          <a:xfrm>
            <a:off x="961920" y="980640"/>
            <a:ext cx="1101816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4" name="Caixa de Texto 133"/>
          <p:cNvSpPr/>
          <p:nvPr/>
        </p:nvSpPr>
        <p:spPr>
          <a:xfrm>
            <a:off x="1080000" y="936000"/>
            <a:ext cx="6598080" cy="12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Template strings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6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816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tângulo 5"/>
          <p:cNvSpPr/>
          <p:nvPr/>
        </p:nvSpPr>
        <p:spPr>
          <a:xfrm>
            <a:off x="792000" y="931680"/>
            <a:ext cx="1061568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Declarações de variáveis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const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Tipos de Funções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literais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anônimas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arrow functions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auto-executáveis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7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816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aixa de Texto 3"/>
          <p:cNvSpPr/>
          <p:nvPr/>
        </p:nvSpPr>
        <p:spPr>
          <a:xfrm>
            <a:off x="828000" y="854280"/>
            <a:ext cx="10512000" cy="12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Arquivo SCRIPT fora do HTML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inserção de arquivo externo js no documento html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 (continuação)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Auto-executáveis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Arrow Functions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Tratamento do Tipo Number </a:t>
            </a: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(números inteiros e decimais)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Inserção de arquivos JS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12"/>
          <p:cNvSpPr/>
          <p:nvPr/>
        </p:nvSpPr>
        <p:spPr>
          <a:xfrm>
            <a:off x="961920" y="980640"/>
            <a:ext cx="1101816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 Box 2"/>
          <p:cNvSpPr/>
          <p:nvPr/>
        </p:nvSpPr>
        <p:spPr>
          <a:xfrm>
            <a:off x="771120" y="1019160"/>
            <a:ext cx="1087632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Assim como no CSS é recomendado que a codificação JS fique separado do código HTML.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Mas, também há exceções. Quando houver uma necessidade imediata é aceitável que um código JS fique incorporado diretamente no HTML.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Para que se faça uma uma inserção de código JS usa-se a tag “script” com o atributo “src”: 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8057880" cy="26208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 flipV="1">
            <a:off x="4140000" y="4680000"/>
            <a:ext cx="0" cy="14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16;p 2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3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Arrow functions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9" name="Google Shape;116;p 4"/>
          <p:cNvSpPr/>
          <p:nvPr/>
        </p:nvSpPr>
        <p:spPr>
          <a:xfrm>
            <a:off x="961920" y="980640"/>
            <a:ext cx="1101816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 Box 1"/>
          <p:cNvSpPr/>
          <p:nvPr/>
        </p:nvSpPr>
        <p:spPr>
          <a:xfrm>
            <a:off x="771120" y="911160"/>
            <a:ext cx="10876320" cy="51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 Box 7"/>
          <p:cNvSpPr/>
          <p:nvPr/>
        </p:nvSpPr>
        <p:spPr>
          <a:xfrm>
            <a:off x="961920" y="1080000"/>
            <a:ext cx="10917720" cy="59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771120" y="936000"/>
            <a:ext cx="11108880" cy="595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Uma arrow function é uma das formas mais simples de se definir uma função. O nome da “arrow” vem justamente pelo uso do uso dos operadores de “=” igual e maior “&gt;”  resultando em  “ =&gt;”.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As arrow functions possuem o retorno “return” de forma implicita, não sendo necessário utilizar a palavra reservada return.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Ex.: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( )</a:t>
            </a:r>
            <a:r>
              <a:rPr b="1" lang="pt-BR" sz="1800" spc="-1" strike="noStrike">
                <a:solidFill>
                  <a:srgbClr val="18a303"/>
                </a:solidFill>
                <a:latin typeface="Quicksand Book"/>
              </a:rPr>
              <a:t>=&gt;</a:t>
            </a:r>
            <a:r>
              <a:rPr b="0" lang="pt-BR" sz="1800" spc="-1" strike="noStrike">
                <a:latin typeface="Quicksand Book"/>
              </a:rPr>
              <a:t>{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   </a:t>
            </a:r>
            <a:r>
              <a:rPr b="0" lang="pt-BR" sz="1800" spc="-1" strike="noStrike">
                <a:latin typeface="Quicksand Book"/>
              </a:rPr>
              <a:t>// seu codigo aqui!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 </a:t>
            </a:r>
            <a:r>
              <a:rPr b="0" lang="pt-BR" sz="1800" spc="-1" strike="noStrike">
                <a:latin typeface="Quicksand Book"/>
              </a:rPr>
              <a:t>}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Com parâmetros: 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(pars1, pars2, pars3) </a:t>
            </a:r>
            <a:r>
              <a:rPr b="1" lang="pt-BR" sz="1800" spc="-1" strike="noStrike">
                <a:latin typeface="Quicksand Book"/>
              </a:rPr>
              <a:t>=&gt;</a:t>
            </a:r>
            <a:r>
              <a:rPr b="0" lang="pt-BR" sz="1800" spc="-1" strike="noStrike">
                <a:latin typeface="Quicksand Book"/>
              </a:rPr>
              <a:t> {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  </a:t>
            </a:r>
            <a:r>
              <a:rPr b="0" lang="pt-BR" sz="1800" spc="-1" strike="noStrike">
                <a:latin typeface="Quicksand Book"/>
              </a:rPr>
              <a:t>// seu codigo aqui!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}</a:t>
            </a: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6;p 5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5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Funções auto-executáveis 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Google Shape;116;p 8"/>
          <p:cNvSpPr/>
          <p:nvPr/>
        </p:nvSpPr>
        <p:spPr>
          <a:xfrm>
            <a:off x="961920" y="980640"/>
            <a:ext cx="1101816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Box 3"/>
          <p:cNvSpPr/>
          <p:nvPr/>
        </p:nvSpPr>
        <p:spPr>
          <a:xfrm>
            <a:off x="771120" y="911160"/>
            <a:ext cx="10876320" cy="51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 Box 4"/>
          <p:cNvSpPr/>
          <p:nvPr/>
        </p:nvSpPr>
        <p:spPr>
          <a:xfrm>
            <a:off x="961920" y="1080000"/>
            <a:ext cx="10917720" cy="59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 txBox="1"/>
          <p:nvPr/>
        </p:nvSpPr>
        <p:spPr>
          <a:xfrm>
            <a:off x="771120" y="936000"/>
            <a:ext cx="11108880" cy="504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As funções auto executáveis são “chamadas” por si mesma, sem a necessidade de algum intermediário como uma variável por exemplo. 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(</a:t>
            </a:r>
            <a:r>
              <a:rPr b="1" lang="pt-BR" sz="2200" spc="-1" strike="noStrike">
                <a:latin typeface="Quicksand Book"/>
              </a:rPr>
              <a:t>function</a:t>
            </a:r>
            <a:r>
              <a:rPr b="0" lang="pt-BR" sz="2200" spc="-1" strike="noStrike">
                <a:latin typeface="Quicksand Book"/>
              </a:rPr>
              <a:t>(){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	</a:t>
            </a:r>
            <a:r>
              <a:rPr b="0" lang="pt-BR" sz="2200" spc="-1" strike="noStrike">
                <a:latin typeface="Quicksand Book"/>
              </a:rPr>
              <a:t>//seu código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})()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Com parâmetros: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(</a:t>
            </a:r>
            <a:r>
              <a:rPr b="1" lang="pt-BR" sz="2200" spc="-1" strike="noStrike">
                <a:latin typeface="Quicksand Book"/>
              </a:rPr>
              <a:t>function</a:t>
            </a:r>
            <a:r>
              <a:rPr b="0" lang="pt-BR" sz="2200" spc="-1" strike="noStrike">
                <a:latin typeface="Quicksand Book"/>
              </a:rPr>
              <a:t>(</a:t>
            </a:r>
            <a:r>
              <a:rPr b="0" lang="pt-BR" sz="2200" spc="-1" strike="noStrike">
                <a:solidFill>
                  <a:srgbClr val="c9211e"/>
                </a:solidFill>
                <a:latin typeface="Quicksand Book"/>
              </a:rPr>
              <a:t>pars</a:t>
            </a:r>
            <a:r>
              <a:rPr b="0" lang="pt-BR" sz="2200" spc="-1" strike="noStrike">
                <a:latin typeface="Quicksand Book"/>
              </a:rPr>
              <a:t>){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	</a:t>
            </a:r>
            <a:r>
              <a:rPr b="0" lang="pt-BR" sz="2200" spc="-1" strike="noStrike">
                <a:latin typeface="Quicksand Book"/>
              </a:rPr>
              <a:t>alert(“teste”);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Quicksand Book"/>
              </a:rPr>
              <a:t>})(“</a:t>
            </a:r>
            <a:r>
              <a:rPr b="0" lang="pt-BR" sz="2200" spc="-1" strike="noStrike">
                <a:solidFill>
                  <a:srgbClr val="530260"/>
                </a:solidFill>
                <a:latin typeface="Quicksand Book"/>
              </a:rPr>
              <a:t>Teste de parâmetro</a:t>
            </a:r>
            <a:r>
              <a:rPr b="0" lang="pt-BR" sz="2200" spc="-1" strike="noStrike">
                <a:latin typeface="Quicksand Book"/>
              </a:rPr>
              <a:t>”)</a:t>
            </a:r>
            <a:endParaRPr b="0" lang="pt-BR" sz="22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Quicksand Book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 9"/>
          <p:cNvSpPr/>
          <p:nvPr/>
        </p:nvSpPr>
        <p:spPr>
          <a:xfrm>
            <a:off x="961920" y="980640"/>
            <a:ext cx="11018160" cy="32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8"/>
          <p:cNvSpPr/>
          <p:nvPr/>
        </p:nvSpPr>
        <p:spPr>
          <a:xfrm>
            <a:off x="839520" y="392040"/>
            <a:ext cx="10819440" cy="4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Números inteiros e decimais 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Google Shape;116;p 10"/>
          <p:cNvSpPr/>
          <p:nvPr/>
        </p:nvSpPr>
        <p:spPr>
          <a:xfrm>
            <a:off x="961920" y="980640"/>
            <a:ext cx="1101816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 Box 5"/>
          <p:cNvSpPr/>
          <p:nvPr/>
        </p:nvSpPr>
        <p:spPr>
          <a:xfrm>
            <a:off x="771120" y="911160"/>
            <a:ext cx="10876320" cy="51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 Box 6"/>
          <p:cNvSpPr/>
          <p:nvPr/>
        </p:nvSpPr>
        <p:spPr>
          <a:xfrm>
            <a:off x="961920" y="1080000"/>
            <a:ext cx="10917720" cy="59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771120" y="936000"/>
            <a:ext cx="11108880" cy="37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O JavaScript faz distinção entre STRINGS e NÚMEROS inteiros e decimais, porém quando um valor é passado para um “input” por exemplo o JS pode entender que este valor é uma STRING. 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É como se o valor 1 estivesse entre aspas “1” fazendo com que o interpretador entendesse que este “1” é uma string e não um número inteiro. 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Quicksand Book"/>
              </a:rPr>
              <a:t>Para melhor gerenciar a estrutura conceitual entre STRINGS tipos de dados NUMBER, usa-se funções como: 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parseInt</a:t>
            </a:r>
            <a:r>
              <a:rPr b="0" lang="pt-BR" sz="1800" spc="-1" strike="noStrike">
                <a:latin typeface="Quicksand Book"/>
              </a:rPr>
              <a:t>( ) → analisa se é uma string e retorna um número inteiro.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parseFloat</a:t>
            </a:r>
            <a:r>
              <a:rPr b="0" lang="pt-BR" sz="1800" spc="-1" strike="noStrike">
                <a:latin typeface="Quicksand Book"/>
              </a:rPr>
              <a:t>() → analise se é uma string e retorna um número decimal.</a:t>
            </a:r>
            <a:endParaRPr b="0" lang="pt-BR" sz="1800" spc="-1" strike="noStrike">
              <a:latin typeface="Quicksand Book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Number</a:t>
            </a:r>
            <a:r>
              <a:rPr b="0" lang="pt-BR" sz="1800" spc="-1" strike="noStrike">
                <a:latin typeface="Quicksand Book"/>
              </a:rPr>
              <a:t>() → analisa se é  uma string e retorna um número inteiro ou decimal.</a:t>
            </a:r>
            <a:endParaRPr b="0" lang="pt-BR" sz="1800" spc="-1" strike="noStrike">
              <a:latin typeface="Quicksand Book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44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8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6" name="Retângulo 1"/>
          <p:cNvSpPr/>
          <p:nvPr/>
        </p:nvSpPr>
        <p:spPr>
          <a:xfrm>
            <a:off x="756000" y="936000"/>
            <a:ext cx="11367720" cy="47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aixa de Texto 2"/>
          <p:cNvSpPr/>
          <p:nvPr/>
        </p:nvSpPr>
        <p:spPr>
          <a:xfrm>
            <a:off x="1080000" y="936000"/>
            <a:ext cx="10513080" cy="31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uma função que verifique qual é o maior número entre dois parâmetros e tenha como saída uma impressão no console.log informando o resultado.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944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9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9" name="Retângulo 2"/>
          <p:cNvSpPr/>
          <p:nvPr/>
        </p:nvSpPr>
        <p:spPr>
          <a:xfrm>
            <a:off x="756000" y="936000"/>
            <a:ext cx="11367720" cy="47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aixa de Texto 1"/>
          <p:cNvSpPr/>
          <p:nvPr/>
        </p:nvSpPr>
        <p:spPr>
          <a:xfrm>
            <a:off x="1080000" y="936000"/>
            <a:ext cx="10513080" cy="31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Qual é a diferença entre as declarações de variáveis var, let e const?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É verdade que o uso de parâmetros em funções é obrigatório?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Selecione a opção verdadeira para inserir um arquivo js em um documento HTML: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a) &lt;link src=”nomeDoArquivo.js”&gt;&lt;/link&gt;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b)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&lt;meta src=”nomeDoArquivo.js”&gt;&lt;/meta&gt;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c)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 src=”nomeDoArquivo.js”&gt;&lt;/script&gt;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 href=”nomeDoArquivo.js”&gt;&lt;/a&gt; 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2021-09-24T15:02:14Z</dcterms:modified>
  <cp:revision>824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