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961920" y="304920"/>
            <a:ext cx="10829520" cy="21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9000"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961920" y="538560"/>
            <a:ext cx="10829520" cy="21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9000"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961920" y="304920"/>
            <a:ext cx="5284800" cy="21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9000"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511320" y="304920"/>
            <a:ext cx="5284800" cy="21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9000"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961920" y="538560"/>
            <a:ext cx="5284800" cy="21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9000"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511320" y="538560"/>
            <a:ext cx="5284800" cy="21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9000"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961920" y="304920"/>
            <a:ext cx="3486960" cy="21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623480" y="304920"/>
            <a:ext cx="3486960" cy="21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285400" y="304920"/>
            <a:ext cx="3486960" cy="21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961920" y="538560"/>
            <a:ext cx="3486960" cy="21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623480" y="538560"/>
            <a:ext cx="3486960" cy="21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285400" y="538560"/>
            <a:ext cx="3486960" cy="21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961920" y="300600"/>
            <a:ext cx="108295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961920" y="304920"/>
            <a:ext cx="1082952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961920" y="304920"/>
            <a:ext cx="528480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511320" y="304920"/>
            <a:ext cx="528480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961920" y="304920"/>
            <a:ext cx="5284800" cy="21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9000"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511320" y="304920"/>
            <a:ext cx="528480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961920" y="538560"/>
            <a:ext cx="5284800" cy="21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9000"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961920" y="300600"/>
            <a:ext cx="108295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961920" y="304920"/>
            <a:ext cx="528480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511320" y="304920"/>
            <a:ext cx="5284800" cy="21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9000"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511320" y="538560"/>
            <a:ext cx="5284800" cy="21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9000"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961920" y="304920"/>
            <a:ext cx="5284800" cy="21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9000"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511320" y="304920"/>
            <a:ext cx="5284800" cy="21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9000"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961920" y="538560"/>
            <a:ext cx="10829520" cy="21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9000"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961920" y="304920"/>
            <a:ext cx="10829520" cy="21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9000"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961920" y="538560"/>
            <a:ext cx="10829520" cy="21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9000"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961920" y="304920"/>
            <a:ext cx="5284800" cy="21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9000"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511320" y="304920"/>
            <a:ext cx="5284800" cy="21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9000"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961920" y="538560"/>
            <a:ext cx="5284800" cy="21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9000"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511320" y="538560"/>
            <a:ext cx="5284800" cy="21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9000"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961920" y="304920"/>
            <a:ext cx="3486960" cy="21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23480" y="304920"/>
            <a:ext cx="3486960" cy="21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285400" y="304920"/>
            <a:ext cx="3486960" cy="21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961920" y="538560"/>
            <a:ext cx="3486960" cy="21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623480" y="538560"/>
            <a:ext cx="3486960" cy="21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285400" y="538560"/>
            <a:ext cx="3486960" cy="21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61920" y="304920"/>
            <a:ext cx="1082952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961920" y="304920"/>
            <a:ext cx="528480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511320" y="304920"/>
            <a:ext cx="528480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61920" y="304920"/>
            <a:ext cx="5284800" cy="21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9000"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511320" y="304920"/>
            <a:ext cx="528480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61920" y="538560"/>
            <a:ext cx="5284800" cy="21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9000"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61920" y="304920"/>
            <a:ext cx="528480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511320" y="304920"/>
            <a:ext cx="5284800" cy="21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9000"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511320" y="538560"/>
            <a:ext cx="5284800" cy="21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9000"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61920" y="304920"/>
            <a:ext cx="5284800" cy="21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9000"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511320" y="304920"/>
            <a:ext cx="5284800" cy="21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9000"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61920" y="538560"/>
            <a:ext cx="10829520" cy="21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9000"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361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467320" y="4124880"/>
            <a:ext cx="6431040" cy="1542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4000" spc="-1" strike="noStrike">
                <a:solidFill>
                  <a:srgbClr val="014f52"/>
                </a:solidFill>
                <a:latin typeface="Roboto"/>
                <a:ea typeface="Roboto"/>
              </a:rPr>
              <a:t>Título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tângulo 18"/>
          <p:cNvSpPr/>
          <p:nvPr/>
        </p:nvSpPr>
        <p:spPr>
          <a:xfrm rot="5400000">
            <a:off x="8660520" y="760320"/>
            <a:ext cx="45360" cy="6431040"/>
          </a:xfrm>
          <a:prstGeom prst="rect">
            <a:avLst/>
          </a:prstGeom>
          <a:solidFill>
            <a:srgbClr val="039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etângulo 19"/>
          <p:cNvSpPr/>
          <p:nvPr/>
        </p:nvSpPr>
        <p:spPr>
          <a:xfrm rot="5400000">
            <a:off x="8622360" y="848160"/>
            <a:ext cx="121320" cy="6431040"/>
          </a:xfrm>
          <a:prstGeom prst="rect">
            <a:avLst/>
          </a:prstGeom>
          <a:solidFill>
            <a:srgbClr val="014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Imagem 14" descr="Logotipo, nome da empresa&#10;&#10;Descrição gerada automaticamente"/>
          <p:cNvPicPr/>
          <p:nvPr/>
        </p:nvPicPr>
        <p:blipFill>
          <a:blip r:embed="rId2"/>
          <a:srcRect l="0" t="24396" r="0" b="16742"/>
          <a:stretch/>
        </p:blipFill>
        <p:spPr>
          <a:xfrm>
            <a:off x="1047600" y="4000320"/>
            <a:ext cx="2966760" cy="1746000"/>
          </a:xfrm>
          <a:prstGeom prst="rect">
            <a:avLst/>
          </a:prstGeom>
          <a:ln w="0">
            <a:noFill/>
          </a:ln>
        </p:spPr>
      </p:pic>
      <p:sp>
        <p:nvSpPr>
          <p:cNvPr id="5" name="Retângulo 20"/>
          <p:cNvSpPr/>
          <p:nvPr/>
        </p:nvSpPr>
        <p:spPr>
          <a:xfrm rot="5400000">
            <a:off x="6005880" y="671040"/>
            <a:ext cx="180720" cy="1219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aixaDeTexto 31"/>
          <p:cNvSpPr/>
          <p:nvPr/>
        </p:nvSpPr>
        <p:spPr>
          <a:xfrm>
            <a:off x="1320840" y="5716080"/>
            <a:ext cx="223092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26a6e"/>
                </a:solidFill>
                <a:latin typeface="Roboto"/>
                <a:ea typeface="Roboto"/>
              </a:rPr>
              <a:t>@tiacademybrasil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467320" y="5701320"/>
            <a:ext cx="6431040" cy="643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Nome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body"/>
          </p:nvPr>
        </p:nvSpPr>
        <p:spPr>
          <a:xfrm>
            <a:off x="961920" y="304920"/>
            <a:ext cx="10829520" cy="44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Título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Retângulo 18"/>
          <p:cNvSpPr/>
          <p:nvPr/>
        </p:nvSpPr>
        <p:spPr>
          <a:xfrm>
            <a:off x="790560" y="304920"/>
            <a:ext cx="45360" cy="447480"/>
          </a:xfrm>
          <a:prstGeom prst="rect">
            <a:avLst/>
          </a:prstGeom>
          <a:solidFill>
            <a:srgbClr val="039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Retângulo 19"/>
          <p:cNvSpPr/>
          <p:nvPr/>
        </p:nvSpPr>
        <p:spPr>
          <a:xfrm>
            <a:off x="840240" y="304920"/>
            <a:ext cx="121320" cy="447480"/>
          </a:xfrm>
          <a:prstGeom prst="rect">
            <a:avLst/>
          </a:prstGeom>
          <a:solidFill>
            <a:srgbClr val="014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" name="Agrupar 6"/>
          <p:cNvGrpSpPr/>
          <p:nvPr/>
        </p:nvGrpSpPr>
        <p:grpSpPr>
          <a:xfrm>
            <a:off x="0" y="0"/>
            <a:ext cx="12192120" cy="6857640"/>
            <a:chOff x="0" y="0"/>
            <a:chExt cx="12192120" cy="6857640"/>
          </a:xfrm>
        </p:grpSpPr>
        <p:pic>
          <p:nvPicPr>
            <p:cNvPr id="49" name="Imagem 7" descr="Logotipo, nome da empresa&#10;&#10;Descrição gerada automaticamente"/>
            <p:cNvPicPr/>
            <p:nvPr/>
          </p:nvPicPr>
          <p:blipFill>
            <a:blip r:embed="rId2"/>
            <a:stretch/>
          </p:blipFill>
          <p:spPr>
            <a:xfrm>
              <a:off x="0" y="6342480"/>
              <a:ext cx="515160" cy="515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0" name="Retângulo 8"/>
            <p:cNvSpPr/>
            <p:nvPr/>
          </p:nvSpPr>
          <p:spPr>
            <a:xfrm>
              <a:off x="0" y="0"/>
              <a:ext cx="115920" cy="6342120"/>
            </a:xfrm>
            <a:prstGeom prst="rect">
              <a:avLst/>
            </a:prstGeom>
            <a:solidFill>
              <a:srgbClr val="0398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Retângulo 9"/>
            <p:cNvSpPr/>
            <p:nvPr/>
          </p:nvSpPr>
          <p:spPr>
            <a:xfrm>
              <a:off x="116280" y="0"/>
              <a:ext cx="398520" cy="6342120"/>
            </a:xfrm>
            <a:prstGeom prst="rect">
              <a:avLst/>
            </a:prstGeom>
            <a:solidFill>
              <a:srgbClr val="014f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Retângulo 10"/>
            <p:cNvSpPr/>
            <p:nvPr/>
          </p:nvSpPr>
          <p:spPr>
            <a:xfrm rot="5400000">
              <a:off x="6296040" y="961200"/>
              <a:ext cx="115920" cy="116762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Retângulo 11"/>
            <p:cNvSpPr/>
            <p:nvPr/>
          </p:nvSpPr>
          <p:spPr>
            <a:xfrm rot="5400000">
              <a:off x="6154560" y="703440"/>
              <a:ext cx="398520" cy="11676240"/>
            </a:xfrm>
            <a:prstGeom prst="rect">
              <a:avLst/>
            </a:prstGeom>
            <a:solidFill>
              <a:srgbClr val="026a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" name="CaixaDeTexto 12"/>
            <p:cNvSpPr/>
            <p:nvPr/>
          </p:nvSpPr>
          <p:spPr>
            <a:xfrm>
              <a:off x="516600" y="6388200"/>
              <a:ext cx="161352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4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@tiacademybrasil</a:t>
              </a:r>
              <a:endParaRPr b="0" lang="pt-BR" sz="1400" spc="-1" strike="noStrike">
                <a:latin typeface="Arial"/>
              </a:endParaRPr>
            </a:p>
          </p:txBody>
        </p:sp>
      </p:grpSp>
      <p:sp>
        <p:nvSpPr>
          <p:cNvPr id="5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Espaço Reservado para Imagem 10" descr="Laptop em cima de teclado de computador&#10;&#10;Descrição gerada automaticamente"/>
          <p:cNvPicPr/>
          <p:nvPr/>
        </p:nvPicPr>
        <p:blipFill>
          <a:blip r:embed="rId1"/>
          <a:srcRect l="0" t="27729" r="0" b="27729"/>
          <a:stretch/>
        </p:blipFill>
        <p:spPr>
          <a:xfrm>
            <a:off x="0" y="0"/>
            <a:ext cx="12191760" cy="3619080"/>
          </a:xfrm>
          <a:prstGeom prst="rect">
            <a:avLst/>
          </a:prstGeom>
          <a:ln w="0">
            <a:noFill/>
          </a:ln>
        </p:spPr>
      </p:pic>
      <p:sp>
        <p:nvSpPr>
          <p:cNvPr id="93" name="PlaceHolder 1"/>
          <p:cNvSpPr>
            <a:spLocks noGrp="1"/>
          </p:cNvSpPr>
          <p:nvPr>
            <p:ph/>
          </p:nvPr>
        </p:nvSpPr>
        <p:spPr>
          <a:xfrm>
            <a:off x="5467320" y="4124880"/>
            <a:ext cx="6431040" cy="1542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4000" spc="-1" strike="noStrike">
                <a:solidFill>
                  <a:srgbClr val="014f52"/>
                </a:solidFill>
                <a:latin typeface="Roboto"/>
                <a:ea typeface="Roboto"/>
              </a:rPr>
              <a:t>JAVASCRIPT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467320" y="5701320"/>
            <a:ext cx="6431040" cy="643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AULA </a:t>
            </a: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4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 | Prof. </a:t>
            </a: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Marcelo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9520" cy="44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 Box 2"/>
          <p:cNvSpPr/>
          <p:nvPr/>
        </p:nvSpPr>
        <p:spPr>
          <a:xfrm>
            <a:off x="851040" y="752400"/>
            <a:ext cx="1056348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3200" spc="-1" strike="noStrike">
                <a:solidFill>
                  <a:srgbClr val="000000"/>
                </a:solidFill>
                <a:latin typeface="Quicksand"/>
              </a:rPr>
              <a:t>Strings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4" name="Text Box 3"/>
          <p:cNvSpPr/>
          <p:nvPr/>
        </p:nvSpPr>
        <p:spPr>
          <a:xfrm>
            <a:off x="851040" y="1335960"/>
            <a:ext cx="1094004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Quicksand"/>
              </a:rPr>
              <a:t>O javascript trata as strings como se fossem arrays, isso por ser de fato uma cadeia ou lista de caracteres.  Exemplo: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5" name="Text Box 6"/>
          <p:cNvSpPr/>
          <p:nvPr/>
        </p:nvSpPr>
        <p:spPr>
          <a:xfrm>
            <a:off x="961920" y="2597040"/>
            <a:ext cx="8398800" cy="127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3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Quicksand"/>
              </a:rPr>
              <a:t>var st = “javascript”;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Quicksand"/>
              </a:rPr>
              <a:t>console.log(st.lenght);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Quicksand"/>
              </a:rPr>
              <a:t>console.log(st[0]);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9520" cy="44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 Box 2"/>
          <p:cNvSpPr/>
          <p:nvPr/>
        </p:nvSpPr>
        <p:spPr>
          <a:xfrm>
            <a:off x="800280" y="752400"/>
            <a:ext cx="1056348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3200" spc="-1" strike="noStrike">
                <a:solidFill>
                  <a:srgbClr val="000000"/>
                </a:solidFill>
                <a:latin typeface="Quicksand"/>
              </a:rPr>
              <a:t>Manipulação de Strings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8" name="Text Box 4"/>
          <p:cNvSpPr/>
          <p:nvPr/>
        </p:nvSpPr>
        <p:spPr>
          <a:xfrm>
            <a:off x="803880" y="1327320"/>
            <a:ext cx="110894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Existem diversas funções disponíveis para manipular strings, estas funções auxiliam no tratamento de strings em diversas ocasiões.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match()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O método match procura uma palavra em uma string. Existem alguns parâmetros de pesquisa que permite uma maior precisão conforme a necessidade.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9" name="Picture 5" descr=""/>
          <p:cNvPicPr/>
          <p:nvPr/>
        </p:nvPicPr>
        <p:blipFill>
          <a:blip r:embed="rId1"/>
          <a:stretch/>
        </p:blipFill>
        <p:spPr>
          <a:xfrm>
            <a:off x="2185560" y="3383280"/>
            <a:ext cx="8105400" cy="1180800"/>
          </a:xfrm>
          <a:prstGeom prst="rect">
            <a:avLst/>
          </a:prstGeom>
          <a:ln w="0">
            <a:noFill/>
          </a:ln>
        </p:spPr>
      </p:pic>
      <p:sp>
        <p:nvSpPr>
          <p:cNvPr id="130" name="Text Box 7"/>
          <p:cNvSpPr/>
          <p:nvPr/>
        </p:nvSpPr>
        <p:spPr>
          <a:xfrm>
            <a:off x="1036800" y="4881240"/>
            <a:ext cx="828756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Ex.: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var str = “Curso de Javascript”;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console.log( srt.match(/Curso/gim);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9520" cy="44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 Box 2"/>
          <p:cNvSpPr/>
          <p:nvPr/>
        </p:nvSpPr>
        <p:spPr>
          <a:xfrm>
            <a:off x="800280" y="752400"/>
            <a:ext cx="1056348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3200" spc="-1" strike="noStrike">
                <a:solidFill>
                  <a:srgbClr val="000000"/>
                </a:solidFill>
                <a:latin typeface="Quicksand"/>
              </a:rPr>
              <a:t>Manipulação de Strings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3" name="Text Box 4"/>
          <p:cNvSpPr/>
          <p:nvPr/>
        </p:nvSpPr>
        <p:spPr>
          <a:xfrm>
            <a:off x="803880" y="1327320"/>
            <a:ext cx="11089440" cy="490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search()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Quicksand"/>
              </a:rPr>
              <a:t>O método serach() procura pela ocorrência e 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</a:rPr>
              <a:t>retornando a posição na cadeia da string, a posição é em relação ao primeiro caractere da ocorrência.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Quicksand"/>
              </a:rPr>
              <a:t> </a:t>
            </a:r>
            <a:r>
              <a:rPr b="1" lang="pt-PT" sz="1800" spc="-1" strike="noStrike">
                <a:solidFill>
                  <a:srgbClr val="000000"/>
                </a:solidFill>
                <a:latin typeface="Quicksand"/>
              </a:rPr>
              <a:t>var 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</a:rPr>
              <a:t>str = "Curso de Javascript";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Quicksand"/>
              </a:rPr>
              <a:t> 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</a:rPr>
              <a:t>console.log( str.search(/D/gi));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"/>
              </a:rPr>
              <a:t>replace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</a:rPr>
              <a:t>()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Quicksand"/>
              </a:rPr>
              <a:t>Este método substitui uma string por outra, simples assim, ele pesquisa a string informada, como no método “match” e a substitui por outra string nas aspas informada como segundo parâmetro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Quicksand"/>
              </a:rPr>
              <a:t> </a:t>
            </a:r>
            <a:r>
              <a:rPr b="1" lang="pt-PT" sz="1400" spc="-1" strike="noStrike">
                <a:solidFill>
                  <a:srgbClr val="000000"/>
                </a:solidFill>
                <a:latin typeface="Quicksand"/>
              </a:rPr>
              <a:t>var </a:t>
            </a:r>
            <a:r>
              <a:rPr b="0" lang="pt-PT" sz="1400" spc="-1" strike="noStrike">
                <a:solidFill>
                  <a:srgbClr val="000000"/>
                </a:solidFill>
                <a:latin typeface="Quicksand"/>
              </a:rPr>
              <a:t>lorem = "Lorem ipsum, dolor sit amet consectetur adipisicing, elit."+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Quicksand"/>
              </a:rPr>
              <a:t>                     </a:t>
            </a:r>
            <a:r>
              <a:rPr b="0" lang="pt-PT" sz="1400" spc="-1" strike="noStrike">
                <a:solidFill>
                  <a:srgbClr val="000000"/>
                </a:solidFill>
                <a:latin typeface="Quicksand"/>
              </a:rPr>
              <a:t>"Pariatur exercitationem harum, voluptatem, animi repellendus"+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Quicksand"/>
              </a:rPr>
              <a:t>                     </a:t>
            </a:r>
            <a:r>
              <a:rPr b="0" lang="pt-PT" sz="1400" spc="-1" strike="noStrike">
                <a:solidFill>
                  <a:srgbClr val="000000"/>
                </a:solidFill>
                <a:latin typeface="Quicksand"/>
              </a:rPr>
              <a:t>"sequi ratione corporis nemo eaque atque reiciendis, assumenda,"+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Quicksand"/>
              </a:rPr>
              <a:t>                  </a:t>
            </a:r>
            <a:r>
              <a:rPr b="0" lang="pt-PT" sz="1400" spc="-1" strike="noStrike">
                <a:solidFill>
                  <a:srgbClr val="000000"/>
                </a:solidFill>
                <a:latin typeface="Quicksand"/>
              </a:rPr>
              <a:t>"iusto quia rerum. Provident suscipit, repellendus expedita id?";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Quicksand"/>
              </a:rPr>
              <a:t> </a:t>
            </a:r>
            <a:r>
              <a:rPr b="1" lang="pt-PT" sz="1400" spc="-1" strike="noStrike">
                <a:solidFill>
                  <a:srgbClr val="000000"/>
                </a:solidFill>
                <a:latin typeface="Quicksand"/>
              </a:rPr>
              <a:t>var </a:t>
            </a:r>
            <a:r>
              <a:rPr b="0" lang="pt-PT" sz="1400" spc="-1" strike="noStrike">
                <a:solidFill>
                  <a:srgbClr val="000000"/>
                </a:solidFill>
                <a:latin typeface="Quicksand"/>
              </a:rPr>
              <a:t>mudaLdoLorem = </a:t>
            </a:r>
            <a:r>
              <a:rPr b="1" lang="pt-PT" sz="1400" spc="-1" strike="noStrike">
                <a:solidFill>
                  <a:srgbClr val="000000"/>
                </a:solidFill>
                <a:latin typeface="Quicksand"/>
              </a:rPr>
              <a:t>lorem.replace</a:t>
            </a:r>
            <a:r>
              <a:rPr b="0" lang="pt-PT" sz="1400" spc="-1" strike="noStrike">
                <a:solidFill>
                  <a:srgbClr val="000000"/>
                </a:solidFill>
                <a:latin typeface="Quicksand"/>
              </a:rPr>
              <a:t>(/e/gi,'X');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Quicksand"/>
              </a:rPr>
              <a:t>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Quicksand"/>
              </a:rPr>
              <a:t> </a:t>
            </a:r>
            <a:r>
              <a:rPr b="0" lang="pt-PT" sz="1400" spc="-1" strike="noStrike">
                <a:solidFill>
                  <a:srgbClr val="000000"/>
                </a:solidFill>
                <a:latin typeface="Quicksand"/>
              </a:rPr>
              <a:t>console.log(mudaLdoLorem)   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9520" cy="44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 Box 2"/>
          <p:cNvSpPr/>
          <p:nvPr/>
        </p:nvSpPr>
        <p:spPr>
          <a:xfrm>
            <a:off x="800280" y="752400"/>
            <a:ext cx="1056348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3200" spc="-1" strike="noStrike">
                <a:solidFill>
                  <a:srgbClr val="000000"/>
                </a:solidFill>
                <a:latin typeface="Quicksand"/>
              </a:rPr>
              <a:t>Manipulação de Strings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6" name="Text Box 4"/>
          <p:cNvSpPr/>
          <p:nvPr/>
        </p:nvSpPr>
        <p:spPr>
          <a:xfrm>
            <a:off x="803880" y="1327320"/>
            <a:ext cx="11089440" cy="310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"/>
              </a:rPr>
              <a:t>localeCompare( 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Quicksand"/>
              </a:rPr>
              <a:t>O método </a:t>
            </a:r>
            <a:r>
              <a:rPr b="0" i="1" lang="pt-PT" sz="1800" spc="-1" strike="noStrike">
                <a:solidFill>
                  <a:srgbClr val="000000"/>
                </a:solidFill>
                <a:latin typeface="Quicksand"/>
              </a:rPr>
              <a:t>localeCompare 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</a:rPr>
              <a:t>compara  efetua a comparação entre duas strings, se estas forem iguais o retorno será  </a:t>
            </a:r>
            <a:r>
              <a:rPr b="1" lang="pt-PT" sz="1800" spc="-1" strike="noStrike">
                <a:solidFill>
                  <a:srgbClr val="000000"/>
                </a:solidFill>
                <a:latin typeface="Quicksand"/>
              </a:rPr>
              <a:t>“0”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</a:rPr>
              <a:t> zero. O valores -1 e 1 podem ser esperados caso elas nãos sejam iguais.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"/>
              </a:rPr>
              <a:t>var 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</a:rPr>
              <a:t>nome1="Comparar";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"/>
              </a:rPr>
              <a:t>var 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</a:rPr>
              <a:t>nome2="Comparar";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"/>
              </a:rPr>
              <a:t>var 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</a:rPr>
              <a:t>resultado=nome1.localeCompare(nome2);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Quicksand"/>
              </a:rPr>
              <a:t>console.log(resultado);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9520" cy="44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 Box 2"/>
          <p:cNvSpPr/>
          <p:nvPr/>
        </p:nvSpPr>
        <p:spPr>
          <a:xfrm>
            <a:off x="800280" y="650880"/>
            <a:ext cx="1056348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3200" spc="-1" strike="noStrike">
                <a:solidFill>
                  <a:srgbClr val="000000"/>
                </a:solidFill>
                <a:latin typeface="Quicksand"/>
              </a:rPr>
              <a:t>Manipulação de Strings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9" name="Text Box 4"/>
          <p:cNvSpPr/>
          <p:nvPr/>
        </p:nvSpPr>
        <p:spPr>
          <a:xfrm>
            <a:off x="803880" y="1301760"/>
            <a:ext cx="11089440" cy="431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4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"/>
              </a:rPr>
              <a:t>toString()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Quicksand"/>
              </a:rPr>
              <a:t>O uso da toString irá converter um valor qualquer em uma um srtring.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"/>
              </a:rPr>
              <a:t>var 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</a:rPr>
              <a:t>n = Number(10);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"/>
              </a:rPr>
              <a:t>var 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</a:rPr>
              <a:t>nParaString = n.toString();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Quicksand"/>
              </a:rPr>
              <a:t>console.log(nParaString);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"/>
              </a:rPr>
              <a:t>toLowerCase()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Quicksand"/>
              </a:rPr>
              <a:t>Faz a conversão de uma string inteira para caracteres minúsculos (caixa baixa):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"/>
              </a:rPr>
              <a:t>var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</a:rPr>
              <a:t> str = “TESTE”;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Quicksand"/>
              </a:rPr>
              <a:t>console.log(str.toLowerCase());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"/>
              </a:rPr>
              <a:t>toUpperCase()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Quicksand"/>
              </a:rPr>
              <a:t>Faz a conversão de uma string inteira para caracteres maiúsculos (caixa alta).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9520" cy="44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 Box 2"/>
          <p:cNvSpPr/>
          <p:nvPr/>
        </p:nvSpPr>
        <p:spPr>
          <a:xfrm>
            <a:off x="800280" y="650880"/>
            <a:ext cx="1056348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3200" spc="-1" strike="noStrike">
                <a:solidFill>
                  <a:srgbClr val="000000"/>
                </a:solidFill>
                <a:latin typeface="Quicksand"/>
              </a:rPr>
              <a:t>Manipulação de Strings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2" name="Text Box 4"/>
          <p:cNvSpPr/>
          <p:nvPr/>
        </p:nvSpPr>
        <p:spPr>
          <a:xfrm>
            <a:off x="803880" y="1301760"/>
            <a:ext cx="11089440" cy="469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4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"/>
              </a:rPr>
              <a:t>trim()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Quicksand"/>
              </a:rPr>
              <a:t>Faz a remoção de espaços antes e depois da string especificada.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"/>
              </a:rPr>
              <a:t>var 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</a:rPr>
              <a:t>strComEspaco = 'palavra    ';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Quicksand"/>
              </a:rPr>
              <a:t>console.log(str.trim());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"/>
              </a:rPr>
              <a:t>Number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Quicksand"/>
              </a:rPr>
              <a:t>Converte uma string em um número inteiro (parseInt) ou decimal (parseFloat), caso não consiga efetuar a conversão será retornando </a:t>
            </a:r>
            <a:r>
              <a:rPr b="1" lang="pt-PT" sz="1800" spc="-1" strike="noStrike">
                <a:solidFill>
                  <a:srgbClr val="000000"/>
                </a:solidFill>
                <a:latin typeface="Quicksand"/>
              </a:rPr>
              <a:t>NaN 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</a:rPr>
              <a:t>(Not as Number).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9520" cy="44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 Box 2"/>
          <p:cNvSpPr/>
          <p:nvPr/>
        </p:nvSpPr>
        <p:spPr>
          <a:xfrm>
            <a:off x="800280" y="650880"/>
            <a:ext cx="1056348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3200" spc="-1" strike="noStrike">
                <a:solidFill>
                  <a:srgbClr val="000000"/>
                </a:solidFill>
                <a:latin typeface="Quicksand"/>
              </a:rPr>
              <a:t>Conversão de valores para moeda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5" name="Text Box 4"/>
          <p:cNvSpPr/>
          <p:nvPr/>
        </p:nvSpPr>
        <p:spPr>
          <a:xfrm>
            <a:off x="803880" y="1187280"/>
            <a:ext cx="11089440" cy="411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4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Quicksand"/>
              </a:rPr>
              <a:t>O método </a:t>
            </a:r>
            <a:r>
              <a:rPr b="0" i="1" lang="pt-PT" sz="1800" spc="-1" strike="noStrike">
                <a:solidFill>
                  <a:srgbClr val="000000"/>
                </a:solidFill>
                <a:latin typeface="Quicksand"/>
              </a:rPr>
              <a:t>toLocaleString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</a:rPr>
              <a:t>() irá retornar uma string com uma representação da moeda definida como no parâmetro </a:t>
            </a:r>
            <a:r>
              <a:rPr b="1" lang="pt-PT" sz="1800" spc="-1" strike="noStrike">
                <a:solidFill>
                  <a:srgbClr val="000000"/>
                </a:solidFill>
                <a:latin typeface="Quicksand"/>
              </a:rPr>
              <a:t>currency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</a:rPr>
              <a:t>.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"/>
              </a:rPr>
              <a:t>style: 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</a:rPr>
              <a:t>O estilo do formato a ser utilizado. Os valores permitidos são "decimal" para formato de número simples, "currency" para formato monetário e "percent" para formato percentual; o padrão é "decimal".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7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"/>
              </a:rPr>
              <a:t>currency:  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</a:rPr>
              <a:t>A moeda para usar na formatação monetária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"/>
              </a:rPr>
              <a:t>var </a:t>
            </a:r>
            <a:r>
              <a:rPr b="0" lang="pt-PT" sz="1800" spc="-1" strike="noStrike">
                <a:solidFill>
                  <a:srgbClr val="000000"/>
                </a:solidFill>
                <a:latin typeface="Quicksand"/>
              </a:rPr>
              <a:t>valor = var valor = 1.35;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Quicksand"/>
              </a:rPr>
              <a:t>console.log( valor.toLocaleString('pt-BR', { style: 'currency', currency: 'BRL' }));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9520" cy="44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 Box 2"/>
          <p:cNvSpPr/>
          <p:nvPr/>
        </p:nvSpPr>
        <p:spPr>
          <a:xfrm>
            <a:off x="813960" y="2795760"/>
            <a:ext cx="1056348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3200" spc="-1" strike="noStrike">
                <a:solidFill>
                  <a:srgbClr val="5b9bd5"/>
                </a:solidFill>
                <a:latin typeface="Quicksand"/>
              </a:rPr>
              <a:t>querySelector </a:t>
            </a:r>
            <a:r>
              <a:rPr b="1" lang="pt-PT" sz="3200" spc="-1" strike="noStrike">
                <a:solidFill>
                  <a:srgbClr val="000000"/>
                </a:solidFill>
                <a:latin typeface="Quicksand"/>
              </a:rPr>
              <a:t>e </a:t>
            </a:r>
            <a:r>
              <a:rPr b="1" lang="pt-PT" sz="3200" spc="-1" strike="noStrike">
                <a:solidFill>
                  <a:srgbClr val="5b9bd5"/>
                </a:solidFill>
                <a:latin typeface="Quicksand"/>
              </a:rPr>
              <a:t>querySelectorAll</a:t>
            </a:r>
            <a:r>
              <a:rPr b="1" lang="pt-PT" sz="3200" spc="-1" strike="noStrike">
                <a:solidFill>
                  <a:srgbClr val="000000"/>
                </a:solidFill>
                <a:latin typeface="Quicksand"/>
              </a:rPr>
              <a:t> e o método forEach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9520" cy="44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 Box 2"/>
          <p:cNvSpPr/>
          <p:nvPr/>
        </p:nvSpPr>
        <p:spPr>
          <a:xfrm>
            <a:off x="961920" y="752400"/>
            <a:ext cx="1083024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3200" spc="-1" strike="noStrike">
                <a:solidFill>
                  <a:srgbClr val="000000"/>
                </a:solidFill>
                <a:latin typeface="Quicksand"/>
              </a:rPr>
              <a:t>Diferença entre o querySelector e o querySelectorAll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0" name="Text Box 3"/>
          <p:cNvSpPr/>
          <p:nvPr/>
        </p:nvSpPr>
        <p:spPr>
          <a:xfrm>
            <a:off x="871920" y="1517040"/>
            <a:ext cx="11118600" cy="22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1" lang="pt-PT" sz="2400" spc="-1" strike="noStrike">
                <a:solidFill>
                  <a:srgbClr val="000000"/>
                </a:solidFill>
                <a:latin typeface="Arial"/>
              </a:rPr>
              <a:t>querySelector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irá selecionar sempre o primeiro elemento de uma lista de elementos de uma determinada classe.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Já o </a:t>
            </a:r>
            <a:r>
              <a:rPr b="1" lang="pt-PT" sz="2400" spc="-1" strike="noStrike">
                <a:solidFill>
                  <a:srgbClr val="000000"/>
                </a:solidFill>
                <a:latin typeface="Arial"/>
              </a:rPr>
              <a:t>querySelectorAll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irá retornar uma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lista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dos elementos presentes no documento que estão no mesmo GRUPO DE SELETORES como home da classe ou mesmo o nome do elemento.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9520" cy="44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ext Box 2"/>
          <p:cNvSpPr/>
          <p:nvPr/>
        </p:nvSpPr>
        <p:spPr>
          <a:xfrm>
            <a:off x="961920" y="752400"/>
            <a:ext cx="1083024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3200" spc="-1" strike="noStrike">
                <a:solidFill>
                  <a:srgbClr val="000000"/>
                </a:solidFill>
                <a:latin typeface="Quicksand"/>
              </a:rPr>
              <a:t>Diferença entre o querySelector e o querySelectorAll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3" name="Text Box 3"/>
          <p:cNvSpPr/>
          <p:nvPr/>
        </p:nvSpPr>
        <p:spPr>
          <a:xfrm>
            <a:off x="871920" y="1517040"/>
            <a:ext cx="4201920" cy="20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</a:rPr>
              <a:t>ul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&lt;li class="</a:t>
            </a:r>
            <a:r>
              <a:rPr b="0" lang="pt-PT" sz="1800" spc="-1" strike="noStrike">
                <a:solidFill>
                  <a:srgbClr val="ff0000"/>
                </a:solidFill>
                <a:latin typeface="Arial"/>
              </a:rPr>
              <a:t>lista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"&gt;Item 1&lt;/li&gt;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&lt;li class="</a:t>
            </a:r>
            <a:r>
              <a:rPr b="0" lang="pt-PT" sz="1800" spc="-1" strike="noStrike">
                <a:solidFill>
                  <a:srgbClr val="ff0000"/>
                </a:solidFill>
                <a:latin typeface="Arial"/>
              </a:rPr>
              <a:t>lista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"&gt;Item 2&lt;/li&gt;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&lt;li class="</a:t>
            </a:r>
            <a:r>
              <a:rPr b="0" lang="pt-PT" sz="1800" spc="-1" strike="noStrike">
                <a:solidFill>
                  <a:srgbClr val="ff0000"/>
                </a:solidFill>
                <a:latin typeface="Arial"/>
              </a:rPr>
              <a:t>lista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"&gt;Item 3&lt;/li&gt;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&lt;li class="</a:t>
            </a:r>
            <a:r>
              <a:rPr b="0" lang="pt-PT" sz="1800" spc="-1" strike="noStrike">
                <a:solidFill>
                  <a:srgbClr val="ff0000"/>
                </a:solidFill>
                <a:latin typeface="Arial"/>
              </a:rPr>
              <a:t>lista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"&gt;Item 4&lt;/li&gt;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&lt;li class="</a:t>
            </a:r>
            <a:r>
              <a:rPr b="0" lang="pt-PT" sz="1800" spc="-1" strike="noStrike">
                <a:solidFill>
                  <a:srgbClr val="ff0000"/>
                </a:solidFill>
                <a:latin typeface="Arial"/>
              </a:rPr>
              <a:t>lista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"&gt;Item 5&lt;/li&gt;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&lt;/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</a:rPr>
              <a:t>ul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4" name="Text Box 4"/>
          <p:cNvSpPr/>
          <p:nvPr/>
        </p:nvSpPr>
        <p:spPr>
          <a:xfrm>
            <a:off x="961920" y="4036680"/>
            <a:ext cx="4201920" cy="20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</a:rPr>
              <a:t>ul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&lt;li class="</a:t>
            </a:r>
            <a:r>
              <a:rPr b="0" lang="pt-PT" sz="1800" spc="-1" strike="noStrike">
                <a:solidFill>
                  <a:srgbClr val="ff0000"/>
                </a:solidFill>
                <a:latin typeface="Arial"/>
              </a:rPr>
              <a:t>lista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"&gt;Item 1&lt;/li&gt;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&lt;li class="</a:t>
            </a:r>
            <a:r>
              <a:rPr b="0" lang="pt-PT" sz="1800" spc="-1" strike="noStrike">
                <a:solidFill>
                  <a:srgbClr val="ff0000"/>
                </a:solidFill>
                <a:latin typeface="Arial"/>
              </a:rPr>
              <a:t>lista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"&gt;Item 2&lt;/li&gt;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&lt;li class="</a:t>
            </a:r>
            <a:r>
              <a:rPr b="0" lang="pt-PT" sz="1800" spc="-1" strike="noStrike">
                <a:solidFill>
                  <a:srgbClr val="ff0000"/>
                </a:solidFill>
                <a:latin typeface="Arial"/>
              </a:rPr>
              <a:t>lista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"&gt;Item 3&lt;/li&gt;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&lt;li class="</a:t>
            </a:r>
            <a:r>
              <a:rPr b="0" lang="pt-PT" sz="1800" spc="-1" strike="noStrike">
                <a:solidFill>
                  <a:srgbClr val="ff0000"/>
                </a:solidFill>
                <a:latin typeface="Arial"/>
              </a:rPr>
              <a:t>lista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"&gt;Item 4&lt;/li&gt;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&lt;li class="</a:t>
            </a:r>
            <a:r>
              <a:rPr b="0" lang="pt-PT" sz="1800" spc="-1" strike="noStrike">
                <a:solidFill>
                  <a:srgbClr val="ff0000"/>
                </a:solidFill>
                <a:latin typeface="Arial"/>
              </a:rPr>
              <a:t>lista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"&gt;Item 5&lt;/li&gt;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&lt;/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</a:rPr>
              <a:t>ul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5" name="Text Box 5"/>
          <p:cNvSpPr/>
          <p:nvPr/>
        </p:nvSpPr>
        <p:spPr>
          <a:xfrm>
            <a:off x="5074200" y="1692360"/>
            <a:ext cx="647352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document.</a:t>
            </a: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querySelector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(“ul &gt; .lista ”) irá retorar apenas o primeiro elemento, o item 1.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6" name="Text Box 6"/>
          <p:cNvSpPr/>
          <p:nvPr/>
        </p:nvSpPr>
        <p:spPr>
          <a:xfrm>
            <a:off x="5164560" y="4285080"/>
            <a:ext cx="6383160" cy="100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document.</a:t>
            </a: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querySelectorAll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(“ul &gt; .lista ”) irá retorar TODOS os elementos porém será necessário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iterar  em laço,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nativamente pode-se usar o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i="1" lang="pt-PT" sz="2000" spc="-1" strike="noStrike">
                <a:solidFill>
                  <a:srgbClr val="000000"/>
                </a:solidFill>
                <a:latin typeface="Arial"/>
              </a:rPr>
              <a:t>forEach( )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9520" cy="44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 Box 2"/>
          <p:cNvSpPr/>
          <p:nvPr/>
        </p:nvSpPr>
        <p:spPr>
          <a:xfrm>
            <a:off x="851040" y="920880"/>
            <a:ext cx="10563480" cy="398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Quicksand"/>
              </a:rPr>
              <a:t> 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Quicksand"/>
              </a:rPr>
              <a:t>- Strings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Quicksand"/>
              </a:rPr>
              <a:t> </a:t>
            </a:r>
            <a:r>
              <a:rPr b="0" lang="pt-PT" sz="3200" spc="-1" strike="noStrike">
                <a:solidFill>
                  <a:srgbClr val="000000"/>
                </a:solidFill>
                <a:latin typeface="Quicksand"/>
              </a:rPr>
              <a:t>- for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Quicksand"/>
              </a:rPr>
              <a:t> </a:t>
            </a:r>
            <a:r>
              <a:rPr b="0" lang="pt-PT" sz="3200" spc="-1" strike="noStrike">
                <a:solidFill>
                  <a:srgbClr val="000000"/>
                </a:solidFill>
                <a:latin typeface="Quicksand"/>
              </a:rPr>
              <a:t>- for in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Quicksand"/>
              </a:rPr>
              <a:t> </a:t>
            </a:r>
            <a:r>
              <a:rPr b="0" lang="pt-PT" sz="3200" spc="-1" strike="noStrike">
                <a:solidFill>
                  <a:srgbClr val="000000"/>
                </a:solidFill>
                <a:latin typeface="Quicksand"/>
              </a:rPr>
              <a:t>- for of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Quicksand"/>
              </a:rPr>
              <a:t> </a:t>
            </a:r>
            <a:r>
              <a:rPr b="0" lang="pt-PT" sz="3200" spc="-1" strike="noStrike">
                <a:solidFill>
                  <a:srgbClr val="000000"/>
                </a:solidFill>
                <a:latin typeface="Quicksand"/>
              </a:rPr>
              <a:t>- while 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Quicksand"/>
              </a:rPr>
              <a:t>- Manipulação de elementos - querySelectorAll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Quicksand"/>
              </a:rPr>
              <a:t>- Criar elementos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9520" cy="44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 Box 2"/>
          <p:cNvSpPr/>
          <p:nvPr/>
        </p:nvSpPr>
        <p:spPr>
          <a:xfrm>
            <a:off x="961920" y="752400"/>
            <a:ext cx="1083024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3200" spc="-1" strike="noStrike">
                <a:solidFill>
                  <a:srgbClr val="000000"/>
                </a:solidFill>
                <a:latin typeface="Quicksand"/>
              </a:rPr>
              <a:t>querySelectorAll - Exemplo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9" name="Text Box 4"/>
          <p:cNvSpPr/>
          <p:nvPr/>
        </p:nvSpPr>
        <p:spPr>
          <a:xfrm>
            <a:off x="847080" y="1503720"/>
            <a:ext cx="4144320" cy="20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</a:rPr>
              <a:t>ul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&lt;li class="</a:t>
            </a:r>
            <a:r>
              <a:rPr b="0" lang="pt-PT" sz="1800" spc="-1" strike="noStrike">
                <a:solidFill>
                  <a:srgbClr val="ff0000"/>
                </a:solidFill>
                <a:latin typeface="Arial"/>
              </a:rPr>
              <a:t>item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"&gt;Item 1&lt;/li&gt;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&lt;li class="</a:t>
            </a:r>
            <a:r>
              <a:rPr b="0" lang="pt-PT" sz="1800" spc="-1" strike="noStrike">
                <a:solidFill>
                  <a:srgbClr val="ff0000"/>
                </a:solidFill>
                <a:latin typeface="Arial"/>
              </a:rPr>
              <a:t>item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"&gt;Item 2&lt;/li&gt;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&lt;li class="</a:t>
            </a:r>
            <a:r>
              <a:rPr b="0" lang="pt-PT" sz="1800" spc="-1" strike="noStrike">
                <a:solidFill>
                  <a:srgbClr val="ff0000"/>
                </a:solidFill>
                <a:latin typeface="Arial"/>
              </a:rPr>
              <a:t>item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"&gt;Item 3&lt;/li&gt;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&lt;li class="</a:t>
            </a:r>
            <a:r>
              <a:rPr b="0" lang="pt-PT" sz="1800" spc="-1" strike="noStrike">
                <a:solidFill>
                  <a:srgbClr val="ff0000"/>
                </a:solidFill>
                <a:latin typeface="Arial"/>
              </a:rPr>
              <a:t>item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"&gt;Item 4&lt;/li&gt;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&lt;li class="</a:t>
            </a:r>
            <a:r>
              <a:rPr b="0" lang="pt-PT" sz="1800" spc="-1" strike="noStrike">
                <a:solidFill>
                  <a:srgbClr val="ff0000"/>
                </a:solidFill>
                <a:latin typeface="Arial"/>
              </a:rPr>
              <a:t>item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"&gt;Item 5&lt;/li&gt;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&lt;/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</a:rPr>
              <a:t>ul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0" name="Text Box 7"/>
          <p:cNvSpPr/>
          <p:nvPr/>
        </p:nvSpPr>
        <p:spPr>
          <a:xfrm>
            <a:off x="5313600" y="1503720"/>
            <a:ext cx="6478560" cy="20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ff0000"/>
                </a:solidFill>
                <a:latin typeface="Arial"/>
              </a:rPr>
              <a:t>const  </a:t>
            </a:r>
            <a:r>
              <a:rPr b="1" lang="pt-PT" sz="1800" spc="-1" strike="noStrike">
                <a:solidFill>
                  <a:srgbClr val="548235"/>
                </a:solidFill>
                <a:latin typeface="Arial"/>
              </a:rPr>
              <a:t>itemlista</a:t>
            </a:r>
            <a:r>
              <a:rPr b="0" lang="pt-PT" sz="1800" spc="-1" strike="noStrike">
                <a:solidFill>
                  <a:srgbClr val="548235"/>
                </a:solidFill>
                <a:latin typeface="Arial"/>
              </a:rPr>
              <a:t> 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= document.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</a:rPr>
              <a:t>querySelectorAll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("</a:t>
            </a:r>
            <a:r>
              <a:rPr b="0" lang="pt-PT" sz="1800" spc="-1" strike="noStrike">
                <a:solidFill>
                  <a:srgbClr val="5b9bd5"/>
                </a:solidFill>
                <a:latin typeface="Arial"/>
              </a:rPr>
              <a:t>ul &gt; .</a:t>
            </a:r>
            <a:r>
              <a:rPr b="0" lang="pt-PT" sz="1800" spc="-1" strike="noStrike">
                <a:solidFill>
                  <a:srgbClr val="ff0000"/>
                </a:solidFill>
                <a:latin typeface="Arial"/>
              </a:rPr>
              <a:t>item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")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pt-PT" sz="1800" spc="-1" strike="noStrike">
                <a:solidFill>
                  <a:srgbClr val="548235"/>
                </a:solidFill>
                <a:latin typeface="Arial"/>
              </a:rPr>
              <a:t>itemlista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</a:rPr>
              <a:t>forEach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( </a:t>
            </a:r>
            <a:r>
              <a:rPr b="1" lang="pt-PT" sz="1800" spc="-1" strike="noStrike">
                <a:solidFill>
                  <a:srgbClr val="c55a11"/>
                </a:solidFill>
                <a:latin typeface="Arial"/>
              </a:rPr>
              <a:t>itens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=&gt;{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pt-PT" sz="1800" spc="-1" strike="noStrike">
                <a:solidFill>
                  <a:srgbClr val="c55a11"/>
                </a:solidFill>
                <a:latin typeface="Arial"/>
              </a:rPr>
              <a:t>itens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.addEventListener('click',()=&gt;{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alert(</a:t>
            </a:r>
            <a:r>
              <a:rPr b="1" lang="pt-PT" sz="1800" spc="-1" strike="noStrike">
                <a:solidFill>
                  <a:srgbClr val="c55a11"/>
                </a:solidFill>
                <a:latin typeface="Arial"/>
              </a:rPr>
              <a:t>itens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.textContent);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})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})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1" name="Text Box 8"/>
          <p:cNvSpPr/>
          <p:nvPr/>
        </p:nvSpPr>
        <p:spPr>
          <a:xfrm>
            <a:off x="804600" y="3691080"/>
            <a:ext cx="1098720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2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A constante </a:t>
            </a:r>
            <a:r>
              <a:rPr b="1" lang="pt-PT" sz="1800" spc="-1" strike="noStrike">
                <a:solidFill>
                  <a:srgbClr val="548235"/>
                </a:solidFill>
                <a:latin typeface="Arial"/>
              </a:rPr>
              <a:t>itemlista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armazenará todas as propriedades do elemento 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presente em 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</a:rPr>
              <a:t>ul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em uma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</a:rPr>
              <a:t> “lista”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Para que se possa acessar as propriedades individuais de cada LI é necessário percorrer em um laço de repetição, nativamente usa-se o método 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</a:rPr>
              <a:t>forEach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que irá receber uma função de callback.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O parâmetro itens irá receber os elementos enviados por forEach, apartir desse momento pode-se acessar os itens da lista individualmente.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9520" cy="44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 Box 2"/>
          <p:cNvSpPr/>
          <p:nvPr/>
        </p:nvSpPr>
        <p:spPr>
          <a:xfrm>
            <a:off x="961920" y="752400"/>
            <a:ext cx="1083024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3200" spc="-1" strike="noStrike">
                <a:solidFill>
                  <a:srgbClr val="000000"/>
                </a:solidFill>
                <a:latin typeface="Quicksand"/>
              </a:rPr>
              <a:t>Alguns métodos e interação com DOM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4" name="Text Box 4"/>
          <p:cNvSpPr/>
          <p:nvPr/>
        </p:nvSpPr>
        <p:spPr>
          <a:xfrm>
            <a:off x="847080" y="1503720"/>
            <a:ext cx="11046240" cy="456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Onde estiver a “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</a:rPr>
              <a:t>el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” entenda qualquer elemento html.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Arial"/>
              </a:rPr>
              <a:t>el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.: retorna atributos como type | value | name | id | class e outros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el.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</a:rPr>
              <a:t>innerHTML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: escreve ou retorna o texto. Se retornar traz estrutura html que possa estar no elemento.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el.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</a:rPr>
              <a:t>innerText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: escreve ou retorna todo o texto. Se retornar aplicações da classes internas são assumidas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el.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</a:rPr>
              <a:t>textContent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: escreve ou retorna todo o texto. Se retornar desconsidera qualquer tag e ou classe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el.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</a:rPr>
              <a:t>getAttribute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: captura um atributo - type - name - value etc.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el.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</a:rPr>
              <a:t>setAttribute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: adiciona um atributo dinamicamente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el.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</a:rPr>
              <a:t>appendChild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: adiciona um elemento filho no elemento pai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el.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</a:rPr>
              <a:t>classList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: add (adiciona uma classe)| remove(remove uma classe) | toggle (adiciona ou remove)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el.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</a:rPr>
              <a:t>type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: retorna o tipo do elemento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el.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</a:rPr>
              <a:t>key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: retonar o valor da tecla pressionada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el.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</a:rPr>
              <a:t>keyCod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:retorna o código da tecla pressionada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el.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</a:rPr>
              <a:t>style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: backgroundColor | border | margin | display ..etc.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el.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</a:rPr>
              <a:t>dataset: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 data attibutes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são tags atributos criadas e incorporadas no el htm e recuperadas como objeto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9520" cy="44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Text Box 2"/>
          <p:cNvSpPr/>
          <p:nvPr/>
        </p:nvSpPr>
        <p:spPr>
          <a:xfrm>
            <a:off x="813960" y="2795760"/>
            <a:ext cx="1056348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3200" spc="-1" strike="noStrike">
                <a:solidFill>
                  <a:srgbClr val="000000"/>
                </a:solidFill>
                <a:latin typeface="Quicksand"/>
              </a:rPr>
              <a:t>DATA ATTRIBUTE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9520" cy="44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 Box 3"/>
          <p:cNvSpPr/>
          <p:nvPr/>
        </p:nvSpPr>
        <p:spPr>
          <a:xfrm>
            <a:off x="961920" y="752400"/>
            <a:ext cx="1083024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3200" spc="-1" strike="noStrike">
                <a:solidFill>
                  <a:srgbClr val="000000"/>
                </a:solidFill>
                <a:latin typeface="Quicksand"/>
              </a:rPr>
              <a:t>Alguns métodos e interação com DOM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9" name="Text Box 4"/>
          <p:cNvSpPr/>
          <p:nvPr/>
        </p:nvSpPr>
        <p:spPr>
          <a:xfrm>
            <a:off x="847080" y="1503720"/>
            <a:ext cx="11046240" cy="466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Os “data attributes” são “atributos de dados” que podem ser criados dentro de um elemento html.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Os atributos de um elemento como o input são limitados e não são personalizaveis em si mesmos. Mesmo com o uso de id ou classes por vezes é necessário incorporar algum dado no elemento  que seja usual posteriormente.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Para atribuir um novo atributo bata usar o prefixo data-* onde o “*” aterisco irá representar qualquer nome que se possa referenciar, ex: </a:t>
            </a: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data-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codigo,  </a:t>
            </a: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data-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idade, </a:t>
            </a: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data-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codigo e etc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0" lang="pt-PT" sz="2000" spc="-1" strike="noStrike">
                <a:solidFill>
                  <a:srgbClr val="ff0000"/>
                </a:solidFill>
                <a:latin typeface="Arial"/>
              </a:rPr>
              <a:t>input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type=”text” value=”” name=”nomeCliente”  </a:t>
            </a: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data-codigoCliente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=”10” &gt;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Para o JavaScripte “reconhecer” este atributo utiliza-se a referência dataset do elemento: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elemento.dataset.codigoCliente”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9520" cy="44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 Box 2"/>
          <p:cNvSpPr/>
          <p:nvPr/>
        </p:nvSpPr>
        <p:spPr>
          <a:xfrm>
            <a:off x="851040" y="920880"/>
            <a:ext cx="1056348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3200" spc="-1" strike="noStrike">
                <a:solidFill>
                  <a:srgbClr val="000000"/>
                </a:solidFill>
                <a:latin typeface="Quicksand"/>
              </a:rPr>
              <a:t>O que é um laço de repetição?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9" name="Text Box 3"/>
          <p:cNvSpPr/>
          <p:nvPr/>
        </p:nvSpPr>
        <p:spPr>
          <a:xfrm>
            <a:off x="813600" y="1707480"/>
            <a:ext cx="10729800" cy="26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Laços 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de repetição ou interação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permite que uma determinada rotina seja repetida um certo número de vezes. 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A repetição é terminada quando chega até um limite ou até quando atinger alguma condição. 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9520" cy="44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 Box 2"/>
          <p:cNvSpPr/>
          <p:nvPr/>
        </p:nvSpPr>
        <p:spPr>
          <a:xfrm>
            <a:off x="851040" y="920880"/>
            <a:ext cx="1056348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3200" spc="-1" strike="noStrike">
                <a:solidFill>
                  <a:srgbClr val="000000"/>
                </a:solidFill>
                <a:latin typeface="Quicksand"/>
              </a:rPr>
              <a:t>FOR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2" name="Text Box 3"/>
          <p:cNvSpPr/>
          <p:nvPr/>
        </p:nvSpPr>
        <p:spPr>
          <a:xfrm>
            <a:off x="867240" y="1504440"/>
            <a:ext cx="1101672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A instrução for irá criar um “loop” que contém </a:t>
            </a:r>
            <a:r>
              <a:rPr b="1" lang="pt-PT" sz="2400" spc="-1" strike="noStrike">
                <a:solidFill>
                  <a:srgbClr val="000000"/>
                </a:solidFill>
                <a:latin typeface="Arial"/>
              </a:rPr>
              <a:t>três expressões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dentro de parênteses e </a:t>
            </a:r>
            <a:r>
              <a:rPr b="1" lang="pt-PT" sz="2400" spc="-1" strike="noStrike">
                <a:solidFill>
                  <a:srgbClr val="000000"/>
                </a:solidFill>
                <a:latin typeface="Arial"/>
              </a:rPr>
              <a:t>separadas por ponto e vírgula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. Entre as chave ficará o código que será executado durante este loop. 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03" name="Text Box 6"/>
          <p:cNvSpPr/>
          <p:nvPr/>
        </p:nvSpPr>
        <p:spPr>
          <a:xfrm>
            <a:off x="850320" y="3187800"/>
            <a:ext cx="8250840" cy="204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32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(var i=0; i &lt;=0; i++) {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//repete o código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9520" cy="44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 Box 2"/>
          <p:cNvSpPr/>
          <p:nvPr/>
        </p:nvSpPr>
        <p:spPr>
          <a:xfrm>
            <a:off x="851040" y="920880"/>
            <a:ext cx="1056348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3200" spc="-1" strike="noStrike">
                <a:solidFill>
                  <a:srgbClr val="000000"/>
                </a:solidFill>
                <a:latin typeface="Quicksand"/>
              </a:rPr>
              <a:t>FOR in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6" name="Text Box 3"/>
          <p:cNvSpPr/>
          <p:nvPr/>
        </p:nvSpPr>
        <p:spPr>
          <a:xfrm>
            <a:off x="851040" y="1504440"/>
            <a:ext cx="10940040" cy="13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O laço de repetição </a:t>
            </a:r>
            <a:r>
              <a:rPr b="1" lang="pt-PT" sz="2800" spc="-1" strike="noStrike">
                <a:solidFill>
                  <a:srgbClr val="000000"/>
                </a:solidFill>
                <a:latin typeface="Arial"/>
              </a:rPr>
              <a:t>for...in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 possibilita percorrer ou iterar sobre as propriedades de um objeto.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</p:txBody>
      </p:sp>
      <p:sp>
        <p:nvSpPr>
          <p:cNvPr id="107" name="Text Box 6"/>
          <p:cNvSpPr/>
          <p:nvPr/>
        </p:nvSpPr>
        <p:spPr>
          <a:xfrm>
            <a:off x="851040" y="3148920"/>
            <a:ext cx="8250840" cy="199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3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for ([</a:t>
            </a:r>
            <a:r>
              <a:rPr b="0" i="1" lang="pt-PT" sz="3200" spc="-1" strike="noStrike">
                <a:solidFill>
                  <a:srgbClr val="000000"/>
                </a:solidFill>
                <a:latin typeface="Arial"/>
              </a:rPr>
              <a:t>indice</a:t>
            </a: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] in [</a:t>
            </a:r>
            <a:r>
              <a:rPr b="0" i="1" lang="pt-PT" sz="3200" spc="-1" strike="noStrike">
                <a:solidFill>
                  <a:srgbClr val="000000"/>
                </a:solidFill>
                <a:latin typeface="Arial"/>
              </a:rPr>
              <a:t>objeto</a:t>
            </a: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]) {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declaração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9520" cy="44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 Box 2"/>
          <p:cNvSpPr/>
          <p:nvPr/>
        </p:nvSpPr>
        <p:spPr>
          <a:xfrm>
            <a:off x="851040" y="920880"/>
            <a:ext cx="1056348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3200" spc="-1" strike="noStrike">
                <a:solidFill>
                  <a:srgbClr val="000000"/>
                </a:solidFill>
                <a:latin typeface="Quicksand"/>
              </a:rPr>
              <a:t>FOR of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0" name="Text Box 3"/>
          <p:cNvSpPr/>
          <p:nvPr/>
        </p:nvSpPr>
        <p:spPr>
          <a:xfrm>
            <a:off x="851040" y="1504440"/>
            <a:ext cx="1094004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O laço de repetição </a:t>
            </a:r>
            <a:r>
              <a:rPr b="1" lang="pt-PT" sz="2800" spc="-1" strike="noStrike">
                <a:solidFill>
                  <a:srgbClr val="000000"/>
                </a:solidFill>
                <a:latin typeface="Arial"/>
              </a:rPr>
              <a:t>for...of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 acessa ou percorre uma propriedade de um objeto de forma direta.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1" name="Text Box 6"/>
          <p:cNvSpPr/>
          <p:nvPr/>
        </p:nvSpPr>
        <p:spPr>
          <a:xfrm>
            <a:off x="851040" y="3148920"/>
            <a:ext cx="8250840" cy="199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3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for ([</a:t>
            </a:r>
            <a:r>
              <a:rPr b="0" i="1" lang="pt-PT" sz="3200" spc="-1" strike="noStrike">
                <a:solidFill>
                  <a:srgbClr val="000000"/>
                </a:solidFill>
                <a:latin typeface="Arial"/>
              </a:rPr>
              <a:t>indice</a:t>
            </a: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] of [</a:t>
            </a:r>
            <a:r>
              <a:rPr b="0" i="1" lang="pt-PT" sz="3200" spc="-1" strike="noStrike">
                <a:solidFill>
                  <a:srgbClr val="000000"/>
                </a:solidFill>
                <a:latin typeface="Arial"/>
              </a:rPr>
              <a:t>objeto</a:t>
            </a: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]) {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declaração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9520" cy="44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 Box 2"/>
          <p:cNvSpPr/>
          <p:nvPr/>
        </p:nvSpPr>
        <p:spPr>
          <a:xfrm>
            <a:off x="851040" y="752400"/>
            <a:ext cx="1056348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3200" spc="-1" strike="noStrike">
                <a:solidFill>
                  <a:srgbClr val="000000"/>
                </a:solidFill>
                <a:latin typeface="Quicksand"/>
              </a:rPr>
              <a:t>While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4" name="Text Box 3"/>
          <p:cNvSpPr/>
          <p:nvPr/>
        </p:nvSpPr>
        <p:spPr>
          <a:xfrm>
            <a:off x="851040" y="1335960"/>
            <a:ext cx="10940040" cy="17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A declaração while irá criar um laço que executa uma determinada rotina enquanto a condição está sendo avaliada como verdadeira. 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A condição é avaliada antes da execução da rotina.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5" name="Text Box 6"/>
          <p:cNvSpPr/>
          <p:nvPr/>
        </p:nvSpPr>
        <p:spPr>
          <a:xfrm>
            <a:off x="851040" y="3148920"/>
            <a:ext cx="8250840" cy="199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3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while(condição) {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declaração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9520" cy="44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Text Box 2"/>
          <p:cNvSpPr/>
          <p:nvPr/>
        </p:nvSpPr>
        <p:spPr>
          <a:xfrm>
            <a:off x="851040" y="752400"/>
            <a:ext cx="1056348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3200" spc="-1" strike="noStrike">
                <a:solidFill>
                  <a:srgbClr val="000000"/>
                </a:solidFill>
                <a:latin typeface="Quicksand"/>
              </a:rPr>
              <a:t>do while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8" name="Text Box 3"/>
          <p:cNvSpPr/>
          <p:nvPr/>
        </p:nvSpPr>
        <p:spPr>
          <a:xfrm>
            <a:off x="851040" y="1350000"/>
            <a:ext cx="10940040" cy="191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Quicksand"/>
              </a:rPr>
              <a:t>O do...while irá cria um laço que irá se repetir </a:t>
            </a:r>
            <a:r>
              <a:rPr b="1" lang="pt-PT" sz="2400" spc="-1" strike="noStrike">
                <a:solidFill>
                  <a:srgbClr val="000000"/>
                </a:solidFill>
                <a:latin typeface="Quicksand"/>
              </a:rPr>
              <a:t>até que</a:t>
            </a:r>
            <a:r>
              <a:rPr b="0" lang="pt-PT" sz="2400" spc="-1" strike="noStrike">
                <a:solidFill>
                  <a:srgbClr val="000000"/>
                </a:solidFill>
                <a:latin typeface="Quicksand"/>
              </a:rPr>
              <a:t> o teste da condição seja </a:t>
            </a:r>
            <a:r>
              <a:rPr b="1" lang="pt-PT" sz="2400" spc="-1" strike="noStrike">
                <a:solidFill>
                  <a:srgbClr val="000000"/>
                </a:solidFill>
                <a:latin typeface="Quicksand"/>
              </a:rPr>
              <a:t>falsa</a:t>
            </a:r>
            <a:r>
              <a:rPr b="0" lang="pt-PT" sz="2400" spc="-1" strike="noStrike">
                <a:solidFill>
                  <a:srgbClr val="000000"/>
                </a:solidFill>
                <a:latin typeface="Quicksand"/>
              </a:rPr>
              <a:t>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Quicksand"/>
              </a:rPr>
              <a:t>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Quicksand"/>
              </a:rPr>
              <a:t>A condição é avaliada depois que o bloco de código é executado, resultando que uma declaração seja executada pelo menos uma vez.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9" name="Text Box 6"/>
          <p:cNvSpPr/>
          <p:nvPr/>
        </p:nvSpPr>
        <p:spPr>
          <a:xfrm>
            <a:off x="851040" y="3466440"/>
            <a:ext cx="10716480" cy="199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3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Quicksand"/>
              </a:rPr>
              <a:t>do {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Quicksand"/>
              </a:rPr>
              <a:t>   </a:t>
            </a:r>
            <a:r>
              <a:rPr b="0" lang="pt-PT" sz="2400" spc="-1" strike="noStrike">
                <a:solidFill>
                  <a:srgbClr val="000000"/>
                </a:solidFill>
                <a:latin typeface="Quicksand"/>
              </a:rPr>
              <a:t>codigo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Quicksand"/>
              </a:rPr>
              <a:t> </a:t>
            </a:r>
            <a:r>
              <a:rPr b="0" lang="pt-PT" sz="3200" spc="-1" strike="noStrike">
                <a:solidFill>
                  <a:srgbClr val="000000"/>
                </a:solidFill>
                <a:latin typeface="Quicksand"/>
              </a:rPr>
              <a:t>}while(condição)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9520" cy="44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 Box 3"/>
          <p:cNvSpPr/>
          <p:nvPr/>
        </p:nvSpPr>
        <p:spPr>
          <a:xfrm>
            <a:off x="851040" y="2742480"/>
            <a:ext cx="1094004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2400" spc="-1" strike="noStrike">
                <a:solidFill>
                  <a:srgbClr val="000000"/>
                </a:solidFill>
                <a:latin typeface="Quicksand"/>
              </a:rPr>
              <a:t>FORMATAÇÃO DE STRINGS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LibreOffice/7.2.0.4$Windows_X86_64 LibreOffice_project/9a9c6381e3f7a62afc1329bd359cc48accb6435b</Application>
  <AppVersion>15.0000</AppVersion>
  <Words>7895</Words>
  <Paragraphs>293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2021-08-23T15:41:48Z</dcterms:created>
  <dc:creator>wihmayr</dc:creator>
  <dc:description/>
  <dc:language>pt-BR</dc:language>
  <cp:lastModifiedBy>wihmayr</cp:lastModifiedBy>
  <dcterms:modified xsi:type="dcterms:W3CDTF">2021-08-23T15:41:48Z</dcterms:modified>
  <cp:revision>455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  <property fmtid="{D5CDD505-2E9C-101B-9397-08002B2CF9AE}" pid="3" name="PresentationFormat">
    <vt:lpwstr>宽屏</vt:lpwstr>
  </property>
  <property fmtid="{D5CDD505-2E9C-101B-9397-08002B2CF9AE}" pid="4" name="Slides">
    <vt:i4>23</vt:i4>
  </property>
</Properties>
</file>