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77" r:id="rId4"/>
    <p:sldId id="279" r:id="rId5"/>
    <p:sldId id="281" r:id="rId6"/>
    <p:sldId id="283" r:id="rId7"/>
    <p:sldId id="284" r:id="rId8"/>
    <p:sldId id="286" r:id="rId9"/>
    <p:sldId id="287" r:id="rId10"/>
    <p:sldId id="289" r:id="rId11"/>
    <p:sldId id="290" r:id="rId12"/>
    <p:sldId id="293" r:id="rId13"/>
    <p:sldId id="292" r:id="rId14"/>
    <p:sldId id="275" r:id="rId15"/>
    <p:sldId id="294" r:id="rId16"/>
  </p:sldIdLst>
  <p:sldSz cx="9144000" cy="6858000" type="screen4x3"/>
  <p:notesSz cx="6858000" cy="9144000"/>
  <p:defaultTextStyle>
    <a:defPPr>
      <a:defRPr lang="ru-RU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66361" autoAdjust="0"/>
  </p:normalViewPr>
  <p:slideViewPr>
    <p:cSldViewPr>
      <p:cViewPr varScale="1">
        <p:scale>
          <a:sx n="45" d="100"/>
          <a:sy n="45" d="100"/>
        </p:scale>
        <p:origin x="13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9FA26-1ACF-42E4-9A45-492373691CB7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1028E-6255-4C4B-9F66-D8C23D9C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0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skill to adjust to change and move on, in a positive way.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person with high resilience knows how to prevent and bounce back from situation where you may experience anger, frustration, stress and anxiety.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not about ignoring emotions or pushing them down, but about acknowledging and managing these emotions.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 calm and clear headed when pressure and stress around you are high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get stuck in resentment, anger and bitterness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Keep a sense of humor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Keep things in perspective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not take things personally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1028E-6255-4C4B-9F66-D8C23D9C1A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1028E-6255-4C4B-9F66-D8C23D9C1A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Keep Calm… </a:t>
            </a:r>
          </a:p>
          <a:p>
            <a:r>
              <a:rPr lang="en-US" dirty="0" smtClean="0"/>
              <a:t>Be realistic </a:t>
            </a:r>
          </a:p>
          <a:p>
            <a:r>
              <a:rPr lang="en-US" dirty="0" smtClean="0"/>
              <a:t>Enquiry</a:t>
            </a:r>
          </a:p>
          <a:p>
            <a:r>
              <a:rPr lang="en-US" dirty="0" smtClean="0"/>
              <a:t>Predict and have fun</a:t>
            </a:r>
          </a:p>
          <a:p>
            <a:r>
              <a:rPr lang="en-US" dirty="0" smtClean="0"/>
              <a:t>Change your reaction </a:t>
            </a:r>
          </a:p>
          <a:p>
            <a:r>
              <a:rPr lang="en-US" dirty="0" smtClean="0"/>
              <a:t>Talk to people in advance </a:t>
            </a:r>
          </a:p>
          <a:p>
            <a:r>
              <a:rPr lang="en-US" b="1" dirty="0" smtClean="0"/>
              <a:t>Don’t</a:t>
            </a:r>
            <a:r>
              <a:rPr lang="en-US" b="1" baseline="0" dirty="0" smtClean="0"/>
              <a:t> take things personally</a:t>
            </a:r>
            <a:endParaRPr lang="en-US" b="1" dirty="0" smtClean="0"/>
          </a:p>
          <a:p>
            <a:r>
              <a:rPr lang="en-US" dirty="0" smtClean="0"/>
              <a:t>Laugh</a:t>
            </a:r>
          </a:p>
          <a:p>
            <a:r>
              <a:rPr lang="en-US" dirty="0" smtClean="0"/>
              <a:t>Delay</a:t>
            </a:r>
            <a:r>
              <a:rPr lang="en-US" baseline="0" dirty="0" smtClean="0"/>
              <a:t> your response</a:t>
            </a:r>
          </a:p>
          <a:p>
            <a:r>
              <a:rPr lang="en-US" baseline="0" dirty="0" smtClean="0"/>
              <a:t>Don’t take it personally</a:t>
            </a:r>
          </a:p>
          <a:p>
            <a:r>
              <a:rPr lang="en-US" baseline="0" dirty="0" smtClean="0"/>
              <a:t>Monitor for early signs of irritation</a:t>
            </a:r>
          </a:p>
          <a:p>
            <a:r>
              <a:rPr lang="en-US" baseline="0" dirty="0" smtClean="0"/>
              <a:t>Breath Deeply</a:t>
            </a:r>
          </a:p>
          <a:p>
            <a:r>
              <a:rPr lang="en-US" b="1" baseline="0" dirty="0" smtClean="0"/>
              <a:t>Handling a high workload without being overwhelmed</a:t>
            </a:r>
          </a:p>
          <a:p>
            <a:r>
              <a:rPr lang="en-US" baseline="0" dirty="0" smtClean="0"/>
              <a:t>Be active and healthy</a:t>
            </a:r>
          </a:p>
          <a:p>
            <a:r>
              <a:rPr lang="en-US" baseline="0" dirty="0" smtClean="0"/>
              <a:t>Be positive</a:t>
            </a:r>
          </a:p>
          <a:p>
            <a:r>
              <a:rPr lang="en-US" baseline="0" dirty="0" smtClean="0"/>
              <a:t>Sort demands into areas</a:t>
            </a:r>
          </a:p>
          <a:p>
            <a:r>
              <a:rPr lang="en-US" baseline="0" dirty="0" smtClean="0"/>
              <a:t>Do the priorities</a:t>
            </a:r>
          </a:p>
          <a:p>
            <a:r>
              <a:rPr lang="en-US" baseline="0" dirty="0" smtClean="0"/>
              <a:t>Change priorities at any moment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1028E-6255-4C4B-9F66-D8C23D9C1A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Be mindful during conflict</a:t>
            </a:r>
          </a:p>
          <a:p>
            <a:r>
              <a:rPr lang="en-US" dirty="0" smtClean="0"/>
              <a:t>Stay</a:t>
            </a:r>
            <a:r>
              <a:rPr lang="en-US" baseline="0" dirty="0" smtClean="0"/>
              <a:t> present </a:t>
            </a:r>
          </a:p>
          <a:p>
            <a:r>
              <a:rPr lang="en-US" baseline="0" dirty="0" smtClean="0"/>
              <a:t>Stop the judging mind</a:t>
            </a:r>
          </a:p>
          <a:p>
            <a:r>
              <a:rPr lang="en-US" baseline="0" dirty="0" smtClean="0"/>
              <a:t>Focus on your body: Body scan meditation</a:t>
            </a:r>
          </a:p>
          <a:p>
            <a:r>
              <a:rPr lang="en-US" baseline="0" dirty="0" smtClean="0"/>
              <a:t>Breath</a:t>
            </a:r>
          </a:p>
          <a:p>
            <a:r>
              <a:rPr lang="en-US" b="1" baseline="0" dirty="0" smtClean="0"/>
              <a:t>Self-calm your anger</a:t>
            </a:r>
          </a:p>
          <a:p>
            <a:r>
              <a:rPr lang="en-US" baseline="0" dirty="0" smtClean="0"/>
              <a:t>Kindness and generosity</a:t>
            </a:r>
          </a:p>
          <a:p>
            <a:r>
              <a:rPr lang="en-US" baseline="0" dirty="0" smtClean="0"/>
              <a:t>Laugh</a:t>
            </a:r>
          </a:p>
          <a:p>
            <a:r>
              <a:rPr lang="en-US" baseline="0" dirty="0" smtClean="0"/>
              <a:t>Write down the anger</a:t>
            </a:r>
          </a:p>
          <a:p>
            <a:r>
              <a:rPr lang="en-US" baseline="0" dirty="0" smtClean="0"/>
              <a:t>Know why you are angry</a:t>
            </a:r>
          </a:p>
          <a:p>
            <a:r>
              <a:rPr lang="en-US" b="1" baseline="0" dirty="0" smtClean="0"/>
              <a:t>Managing you anxiety</a:t>
            </a:r>
          </a:p>
          <a:p>
            <a:r>
              <a:rPr lang="en-US" baseline="0" dirty="0" smtClean="0"/>
              <a:t>Catch it early </a:t>
            </a:r>
          </a:p>
          <a:p>
            <a:r>
              <a:rPr lang="en-US" baseline="0" dirty="0" smtClean="0"/>
              <a:t>Accept it </a:t>
            </a:r>
          </a:p>
          <a:p>
            <a:r>
              <a:rPr lang="en-US" baseline="0" dirty="0" smtClean="0"/>
              <a:t>Observe it</a:t>
            </a:r>
          </a:p>
          <a:p>
            <a:r>
              <a:rPr lang="en-US" baseline="0" dirty="0" smtClean="0"/>
              <a:t>Focus on something else</a:t>
            </a:r>
          </a:p>
          <a:p>
            <a:r>
              <a:rPr lang="en-US" baseline="0" dirty="0" smtClean="0"/>
              <a:t>Meditate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1028E-6255-4C4B-9F66-D8C23D9C1A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5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negativity</a:t>
            </a:r>
          </a:p>
          <a:p>
            <a:r>
              <a:rPr lang="en-US" dirty="0" smtClean="0"/>
              <a:t>List 10 good things about your work</a:t>
            </a:r>
          </a:p>
          <a:p>
            <a:r>
              <a:rPr lang="en-US" dirty="0" smtClean="0"/>
              <a:t>Manage your workplace nicer</a:t>
            </a:r>
          </a:p>
          <a:p>
            <a:r>
              <a:rPr lang="en-US" dirty="0" smtClean="0"/>
              <a:t>Praise yourself </a:t>
            </a:r>
          </a:p>
          <a:p>
            <a:r>
              <a:rPr lang="en-US" dirty="0" smtClean="0"/>
              <a:t>Take a break</a:t>
            </a:r>
          </a:p>
          <a:p>
            <a:r>
              <a:rPr lang="en-US" dirty="0" smtClean="0"/>
              <a:t>Have a bank account of positive emotions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1028E-6255-4C4B-9F66-D8C23D9C1A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1028E-6255-4C4B-9F66-D8C23D9C1A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 success journal </a:t>
            </a:r>
          </a:p>
          <a:p>
            <a:r>
              <a:rPr lang="en-US" dirty="0" smtClean="0"/>
              <a:t>Reward yourself</a:t>
            </a:r>
          </a:p>
          <a:p>
            <a:r>
              <a:rPr lang="en-US" dirty="0" smtClean="0"/>
              <a:t>Spread the love</a:t>
            </a:r>
          </a:p>
          <a:p>
            <a:r>
              <a:rPr lang="en-US" dirty="0" smtClean="0"/>
              <a:t>Set aside time for yourself</a:t>
            </a:r>
          </a:p>
          <a:p>
            <a:r>
              <a:rPr lang="en-US" dirty="0" smtClean="0"/>
              <a:t>Ask for help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1028E-6255-4C4B-9F66-D8C23D9C1A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1028E-6255-4C4B-9F66-D8C23D9C1A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1028E-6255-4C4B-9F66-D8C23D9C1A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2276475"/>
            <a:ext cx="6048375" cy="820738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065463"/>
            <a:ext cx="6048375" cy="508000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67538" y="260350"/>
            <a:ext cx="1997075" cy="6410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71550" y="260350"/>
            <a:ext cx="5843588" cy="64103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971550" y="260350"/>
            <a:ext cx="7993063" cy="64103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92275" y="1268413"/>
            <a:ext cx="3559175" cy="540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03850" y="1268413"/>
            <a:ext cx="3560763" cy="540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260350"/>
            <a:ext cx="7991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2275" y="1268413"/>
            <a:ext cx="7272338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1638" y="2514600"/>
            <a:ext cx="5141912" cy="800100"/>
          </a:xfrm>
        </p:spPr>
        <p:txBody>
          <a:bodyPr/>
          <a:lstStyle/>
          <a:p>
            <a:r>
              <a:rPr lang="en-US" dirty="0" smtClean="0"/>
              <a:t>Preventing Stressful Situations with Emotional Resilience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638" y="5334000"/>
            <a:ext cx="5137150" cy="544512"/>
          </a:xfrm>
        </p:spPr>
        <p:txBody>
          <a:bodyPr/>
          <a:lstStyle/>
          <a:p>
            <a:r>
              <a:rPr lang="en-US" sz="2000" dirty="0" smtClean="0">
                <a:latin typeface="Verdana" pitchFamily="34" charset="0"/>
              </a:rPr>
              <a:t>Jordania Leon-Jordan</a:t>
            </a:r>
          </a:p>
          <a:p>
            <a:r>
              <a:rPr lang="en-US" sz="2000" dirty="0" smtClean="0">
                <a:latin typeface="Verdana" pitchFamily="34" charset="0"/>
              </a:rPr>
              <a:t>Interim CIO</a:t>
            </a:r>
          </a:p>
          <a:p>
            <a:r>
              <a:rPr lang="en-US" sz="2000" dirty="0" smtClean="0">
                <a:latin typeface="Verdana" pitchFamily="34" charset="0"/>
              </a:rPr>
              <a:t>UW-Parkside</a:t>
            </a:r>
            <a:endParaRPr lang="uk-UA" sz="2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 Self Compassion</a:t>
            </a:r>
            <a:endParaRPr lang="uk-UA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Have a success journal </a:t>
            </a:r>
          </a:p>
          <a:p>
            <a:r>
              <a:rPr lang="en-US" sz="4800" dirty="0" smtClean="0"/>
              <a:t>Reward yourself</a:t>
            </a:r>
          </a:p>
          <a:p>
            <a:r>
              <a:rPr lang="en-US" sz="4800" dirty="0" smtClean="0"/>
              <a:t>Spread the love</a:t>
            </a:r>
          </a:p>
          <a:p>
            <a:r>
              <a:rPr lang="en-US" sz="4800" dirty="0" smtClean="0"/>
              <a:t>Set aside time for yourself</a:t>
            </a:r>
          </a:p>
          <a:p>
            <a:r>
              <a:rPr lang="en-US" sz="4800" dirty="0" smtClean="0"/>
              <a:t>Ask for help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785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Pillar: Be Grateful and Forgive</a:t>
            </a:r>
            <a:endParaRPr lang="uk-UA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30" y="1524000"/>
            <a:ext cx="7200900" cy="5029200"/>
          </a:xfrm>
        </p:spPr>
      </p:pic>
    </p:spTree>
    <p:extLst>
      <p:ext uri="{BB962C8B-B14F-4D97-AF65-F5344CB8AC3E}">
        <p14:creationId xmlns:p14="http://schemas.microsoft.com/office/powerpoint/2010/main" val="41646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 </a:t>
            </a:r>
            <a:r>
              <a:rPr lang="en-US" b="1" dirty="0" smtClean="0"/>
              <a:t>Grateful</a:t>
            </a:r>
            <a:endParaRPr lang="uk-UA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Grateful</a:t>
            </a:r>
          </a:p>
          <a:p>
            <a:r>
              <a:rPr lang="en-US" dirty="0" smtClean="0"/>
              <a:t>Feel grateful</a:t>
            </a:r>
          </a:p>
          <a:p>
            <a:r>
              <a:rPr lang="en-US" dirty="0" smtClean="0"/>
              <a:t>Be grateful for what you have</a:t>
            </a:r>
          </a:p>
          <a:p>
            <a:r>
              <a:rPr lang="en-US" dirty="0" smtClean="0"/>
              <a:t>Be grateful for help</a:t>
            </a:r>
          </a:p>
          <a:p>
            <a:r>
              <a:rPr lang="en-US" dirty="0" smtClean="0"/>
              <a:t>Be grateful that you are better off than others</a:t>
            </a:r>
          </a:p>
        </p:txBody>
      </p:sp>
    </p:spTree>
    <p:extLst>
      <p:ext uri="{BB962C8B-B14F-4D97-AF65-F5344CB8AC3E}">
        <p14:creationId xmlns:p14="http://schemas.microsoft.com/office/powerpoint/2010/main" val="1578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Forgive</a:t>
            </a:r>
            <a:endParaRPr lang="uk-UA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Forgive</a:t>
            </a:r>
          </a:p>
          <a:p>
            <a:r>
              <a:rPr lang="en-US" dirty="0" smtClean="0"/>
              <a:t>Do not push yourself to forgive others immediately</a:t>
            </a:r>
          </a:p>
          <a:p>
            <a:r>
              <a:rPr lang="en-US" dirty="0" smtClean="0"/>
              <a:t>Stop wearing the mask</a:t>
            </a:r>
          </a:p>
          <a:p>
            <a:r>
              <a:rPr lang="en-US" dirty="0" smtClean="0"/>
              <a:t>Move on with your life</a:t>
            </a:r>
          </a:p>
          <a:p>
            <a:r>
              <a:rPr lang="en-US" dirty="0" smtClean="0"/>
              <a:t>Separate the person from the behavior</a:t>
            </a:r>
          </a:p>
          <a:p>
            <a:r>
              <a:rPr lang="en-US" dirty="0" smtClean="0"/>
              <a:t>Protect yourself and your dignity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WordArt 3"/>
          <p:cNvSpPr>
            <a:spLocks noChangeArrowheads="1" noChangeShapeType="1" noTextEdit="1"/>
          </p:cNvSpPr>
          <p:nvPr/>
        </p:nvSpPr>
        <p:spPr bwMode="gray">
          <a:xfrm>
            <a:off x="539750" y="2492375"/>
            <a:ext cx="3744913" cy="508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Questions?</a:t>
            </a:r>
            <a:endParaRPr lang="ru-RU" sz="3600" b="1" kern="10" dirty="0">
              <a:ln w="3810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WordArt 3"/>
          <p:cNvSpPr>
            <a:spLocks noChangeArrowheads="1" noChangeShapeType="1" noTextEdit="1"/>
          </p:cNvSpPr>
          <p:nvPr/>
        </p:nvSpPr>
        <p:spPr bwMode="gray">
          <a:xfrm>
            <a:off x="539750" y="2492375"/>
            <a:ext cx="3744913" cy="508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You!</a:t>
            </a:r>
            <a:endParaRPr lang="ru-RU" sz="3600" b="1" kern="10">
              <a:ln w="3810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7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Emotional Resilience</a:t>
            </a:r>
            <a:endParaRPr lang="uk-UA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60" y="1524000"/>
            <a:ext cx="7043340" cy="4953000"/>
          </a:xfrm>
        </p:spPr>
      </p:pic>
    </p:spTree>
    <p:extLst>
      <p:ext uri="{BB962C8B-B14F-4D97-AF65-F5344CB8AC3E}">
        <p14:creationId xmlns:p14="http://schemas.microsoft.com/office/powerpoint/2010/main" val="6357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1. Pillar: Stay Calm, Cool and Collected</a:t>
            </a:r>
            <a:endParaRPr lang="uk-UA" sz="2800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161"/>
            <a:ext cx="7010400" cy="4905022"/>
          </a:xfrm>
        </p:spPr>
      </p:pic>
    </p:spTree>
    <p:extLst>
      <p:ext uri="{BB962C8B-B14F-4D97-AF65-F5344CB8AC3E}">
        <p14:creationId xmlns:p14="http://schemas.microsoft.com/office/powerpoint/2010/main" val="41658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Stay calm, cool, and collected</a:t>
            </a:r>
            <a:endParaRPr lang="uk-UA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Keep calm and cool with annoying co-workers</a:t>
            </a:r>
          </a:p>
          <a:p>
            <a:r>
              <a:rPr lang="en-US" sz="4400" dirty="0" smtClean="0"/>
              <a:t>Don’t take things personally </a:t>
            </a:r>
          </a:p>
          <a:p>
            <a:r>
              <a:rPr lang="en-US" sz="4400" dirty="0" smtClean="0"/>
              <a:t>Handle </a:t>
            </a:r>
            <a:r>
              <a:rPr lang="en-US" sz="4400" dirty="0" smtClean="0"/>
              <a:t>a high workload without being overwhelmed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1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Pillar: Control Your Emotions</a:t>
            </a:r>
            <a:endParaRPr lang="uk-UA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1517646"/>
            <a:ext cx="7286624" cy="4856493"/>
          </a:xfrm>
        </p:spPr>
      </p:pic>
    </p:spTree>
    <p:extLst>
      <p:ext uri="{BB962C8B-B14F-4D97-AF65-F5344CB8AC3E}">
        <p14:creationId xmlns:p14="http://schemas.microsoft.com/office/powerpoint/2010/main" val="38093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Control Your Emotions</a:t>
            </a:r>
            <a:endParaRPr lang="uk-UA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Be mindful during conflict</a:t>
            </a:r>
          </a:p>
          <a:p>
            <a:r>
              <a:rPr lang="en-US" sz="5400" dirty="0" smtClean="0"/>
              <a:t>Self-calm your anger</a:t>
            </a:r>
          </a:p>
          <a:p>
            <a:r>
              <a:rPr lang="en-US" sz="5400" dirty="0" smtClean="0"/>
              <a:t>Managing you anxiety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3. Pillar: Create Positive Emotions Daily</a:t>
            </a:r>
            <a:endParaRPr lang="uk-UA" sz="2800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1"/>
            <a:ext cx="7130777" cy="4752620"/>
          </a:xfrm>
        </p:spPr>
      </p:pic>
    </p:spTree>
    <p:extLst>
      <p:ext uri="{BB962C8B-B14F-4D97-AF65-F5344CB8AC3E}">
        <p14:creationId xmlns:p14="http://schemas.microsoft.com/office/powerpoint/2010/main" val="13544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Positive Emotions Daily</a:t>
            </a:r>
            <a:endParaRPr lang="uk-UA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Stop Negativity</a:t>
            </a:r>
          </a:p>
          <a:p>
            <a:r>
              <a:rPr lang="en-US" sz="3600" dirty="0" smtClean="0"/>
              <a:t>List 10 good things about your work</a:t>
            </a:r>
          </a:p>
          <a:p>
            <a:r>
              <a:rPr lang="en-US" sz="3600" dirty="0" smtClean="0"/>
              <a:t>Make your workplace nicer</a:t>
            </a:r>
          </a:p>
          <a:p>
            <a:r>
              <a:rPr lang="en-US" sz="3600" dirty="0" smtClean="0"/>
              <a:t>Praise yourself</a:t>
            </a:r>
          </a:p>
          <a:p>
            <a:r>
              <a:rPr lang="en-US" sz="3600" dirty="0" smtClean="0"/>
              <a:t>Take a break</a:t>
            </a:r>
          </a:p>
          <a:p>
            <a:r>
              <a:rPr lang="en-US" sz="3600" dirty="0" smtClean="0"/>
              <a:t>Have a bank account of positive emotions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01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4. Pillar: Develop Self-Compassion</a:t>
            </a:r>
            <a:endParaRPr lang="uk-UA" sz="3200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524000"/>
            <a:ext cx="7239414" cy="5029199"/>
          </a:xfrm>
        </p:spPr>
      </p:pic>
    </p:spTree>
    <p:extLst>
      <p:ext uri="{BB962C8B-B14F-4D97-AF65-F5344CB8AC3E}">
        <p14:creationId xmlns:p14="http://schemas.microsoft.com/office/powerpoint/2010/main" val="42603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00246C"/>
      </a:lt2>
      <a:accent1>
        <a:srgbClr val="1C79DA"/>
      </a:accent1>
      <a:accent2>
        <a:srgbClr val="5DB9FF"/>
      </a:accent2>
      <a:accent3>
        <a:srgbClr val="FFFFFF"/>
      </a:accent3>
      <a:accent4>
        <a:srgbClr val="404040"/>
      </a:accent4>
      <a:accent5>
        <a:srgbClr val="ABBEEA"/>
      </a:accent5>
      <a:accent6>
        <a:srgbClr val="53A7E7"/>
      </a:accent6>
      <a:hlink>
        <a:srgbClr val="086AC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63AEF3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1B61"/>
        </a:lt2>
        <a:accent1>
          <a:srgbClr val="3AAFFA"/>
        </a:accent1>
        <a:accent2>
          <a:srgbClr val="5096C8"/>
        </a:accent2>
        <a:accent3>
          <a:srgbClr val="FFFFFF"/>
        </a:accent3>
        <a:accent4>
          <a:srgbClr val="404040"/>
        </a:accent4>
        <a:accent5>
          <a:srgbClr val="AED4FC"/>
        </a:accent5>
        <a:accent6>
          <a:srgbClr val="4887B5"/>
        </a:accent6>
        <a:hlink>
          <a:srgbClr val="0C5FA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519E"/>
        </a:lt2>
        <a:accent1>
          <a:srgbClr val="037AB9"/>
        </a:accent1>
        <a:accent2>
          <a:srgbClr val="019ACD"/>
        </a:accent2>
        <a:accent3>
          <a:srgbClr val="FFFFFF"/>
        </a:accent3>
        <a:accent4>
          <a:srgbClr val="404040"/>
        </a:accent4>
        <a:accent5>
          <a:srgbClr val="AABED9"/>
        </a:accent5>
        <a:accent6>
          <a:srgbClr val="018BBA"/>
        </a:accent6>
        <a:hlink>
          <a:srgbClr val="B0A6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A3384"/>
        </a:lt2>
        <a:accent1>
          <a:srgbClr val="3075D1"/>
        </a:accent1>
        <a:accent2>
          <a:srgbClr val="63B1FF"/>
        </a:accent2>
        <a:accent3>
          <a:srgbClr val="FFFFFF"/>
        </a:accent3>
        <a:accent4>
          <a:srgbClr val="404040"/>
        </a:accent4>
        <a:accent5>
          <a:srgbClr val="ADBDE5"/>
        </a:accent5>
        <a:accent6>
          <a:srgbClr val="59A0E7"/>
        </a:accent6>
        <a:hlink>
          <a:srgbClr val="4390E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A3384"/>
        </a:lt2>
        <a:accent1>
          <a:srgbClr val="3075D1"/>
        </a:accent1>
        <a:accent2>
          <a:srgbClr val="63B1FF"/>
        </a:accent2>
        <a:accent3>
          <a:srgbClr val="FFFFFF"/>
        </a:accent3>
        <a:accent4>
          <a:srgbClr val="404040"/>
        </a:accent4>
        <a:accent5>
          <a:srgbClr val="ADBDE5"/>
        </a:accent5>
        <a:accent6>
          <a:srgbClr val="59A0E7"/>
        </a:accent6>
        <a:hlink>
          <a:srgbClr val="4390E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2B7A"/>
        </a:lt2>
        <a:accent1>
          <a:srgbClr val="50AAFF"/>
        </a:accent1>
        <a:accent2>
          <a:srgbClr val="5182BA"/>
        </a:accent2>
        <a:accent3>
          <a:srgbClr val="FFFFFF"/>
        </a:accent3>
        <a:accent4>
          <a:srgbClr val="404040"/>
        </a:accent4>
        <a:accent5>
          <a:srgbClr val="B3D2FF"/>
        </a:accent5>
        <a:accent6>
          <a:srgbClr val="4975A8"/>
        </a:accent6>
        <a:hlink>
          <a:srgbClr val="87C5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246D"/>
        </a:lt2>
        <a:accent1>
          <a:srgbClr val="225FB3"/>
        </a:accent1>
        <a:accent2>
          <a:srgbClr val="4EA8FF"/>
        </a:accent2>
        <a:accent3>
          <a:srgbClr val="FFFFFF"/>
        </a:accent3>
        <a:accent4>
          <a:srgbClr val="404040"/>
        </a:accent4>
        <a:accent5>
          <a:srgbClr val="ABB6D6"/>
        </a:accent5>
        <a:accent6>
          <a:srgbClr val="4698E7"/>
        </a:accent6>
        <a:hlink>
          <a:srgbClr val="79C9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246C"/>
        </a:lt2>
        <a:accent1>
          <a:srgbClr val="1C79DA"/>
        </a:accent1>
        <a:accent2>
          <a:srgbClr val="5DB9FF"/>
        </a:accent2>
        <a:accent3>
          <a:srgbClr val="FFFFFF"/>
        </a:accent3>
        <a:accent4>
          <a:srgbClr val="404040"/>
        </a:accent4>
        <a:accent5>
          <a:srgbClr val="ABBEEA"/>
        </a:accent5>
        <a:accent6>
          <a:srgbClr val="53A7E7"/>
        </a:accent6>
        <a:hlink>
          <a:srgbClr val="086AC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02B7B"/>
        </a:lt2>
        <a:accent1>
          <a:srgbClr val="ED8400"/>
        </a:accent1>
        <a:accent2>
          <a:srgbClr val="50AAFF"/>
        </a:accent2>
        <a:accent3>
          <a:srgbClr val="FFFFFF"/>
        </a:accent3>
        <a:accent4>
          <a:srgbClr val="404040"/>
        </a:accent4>
        <a:accent5>
          <a:srgbClr val="F4C2AA"/>
        </a:accent5>
        <a:accent6>
          <a:srgbClr val="489AE7"/>
        </a:accent6>
        <a:hlink>
          <a:srgbClr val="F8BB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002363"/>
        </a:lt2>
        <a:accent1>
          <a:srgbClr val="196DC8"/>
        </a:accent1>
        <a:accent2>
          <a:srgbClr val="B9788B"/>
        </a:accent2>
        <a:accent3>
          <a:srgbClr val="FFFFFF"/>
        </a:accent3>
        <a:accent4>
          <a:srgbClr val="404040"/>
        </a:accent4>
        <a:accent5>
          <a:srgbClr val="ABBAE0"/>
        </a:accent5>
        <a:accent6>
          <a:srgbClr val="A76C7D"/>
        </a:accent6>
        <a:hlink>
          <a:srgbClr val="D2AD3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002874"/>
        </a:lt2>
        <a:accent1>
          <a:srgbClr val="2994FF"/>
        </a:accent1>
        <a:accent2>
          <a:srgbClr val="61A9FA"/>
        </a:accent2>
        <a:accent3>
          <a:srgbClr val="FFFFFF"/>
        </a:accent3>
        <a:accent4>
          <a:srgbClr val="404040"/>
        </a:accent4>
        <a:accent5>
          <a:srgbClr val="ACC8FF"/>
        </a:accent5>
        <a:accent6>
          <a:srgbClr val="5799E3"/>
        </a:accent6>
        <a:hlink>
          <a:srgbClr val="06BD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template-17</Template>
  <TotalTime>769</TotalTime>
  <Words>459</Words>
  <Application>Microsoft Office PowerPoint</Application>
  <PresentationFormat>On-screen Show (4:3)</PresentationFormat>
  <Paragraphs>109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template</vt:lpstr>
      <vt:lpstr>Preventing Stressful Situations with Emotional Resilience </vt:lpstr>
      <vt:lpstr>Emotional Resilience</vt:lpstr>
      <vt:lpstr>1. Pillar: Stay Calm, Cool and Collected</vt:lpstr>
      <vt:lpstr>Stay calm, cool, and collected</vt:lpstr>
      <vt:lpstr>2. Pillar: Control Your Emotions</vt:lpstr>
      <vt:lpstr>Control Your Emotions</vt:lpstr>
      <vt:lpstr>3. Pillar: Create Positive Emotions Daily</vt:lpstr>
      <vt:lpstr>Create Positive Emotions Daily</vt:lpstr>
      <vt:lpstr>4. Pillar: Develop Self-Compassion</vt:lpstr>
      <vt:lpstr>Develop Self Compassion</vt:lpstr>
      <vt:lpstr>5. Pillar: Be Grateful and Forgive</vt:lpstr>
      <vt:lpstr>Be Grateful</vt:lpstr>
      <vt:lpstr>Forgive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Intelligence</dc:title>
  <dc:creator>Leon-Jordan, Jordania</dc:creator>
  <cp:lastModifiedBy>Leon-Jordan, Jordania</cp:lastModifiedBy>
  <cp:revision>20</cp:revision>
  <dcterms:created xsi:type="dcterms:W3CDTF">2018-10-11T17:35:02Z</dcterms:created>
  <dcterms:modified xsi:type="dcterms:W3CDTF">2018-10-15T05:23:41Z</dcterms:modified>
</cp:coreProperties>
</file>