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4"/>
  </p:notesMasterIdLst>
  <p:sldIdLst>
    <p:sldId id="256" r:id="rId5"/>
    <p:sldId id="257" r:id="rId6"/>
    <p:sldId id="413" r:id="rId7"/>
    <p:sldId id="301" r:id="rId8"/>
    <p:sldId id="258" r:id="rId9"/>
    <p:sldId id="414" r:id="rId10"/>
    <p:sldId id="261" r:id="rId11"/>
    <p:sldId id="305" r:id="rId12"/>
    <p:sldId id="264" r:id="rId13"/>
    <p:sldId id="265" r:id="rId14"/>
    <p:sldId id="266" r:id="rId15"/>
    <p:sldId id="268" r:id="rId16"/>
    <p:sldId id="281" r:id="rId17"/>
    <p:sldId id="316" r:id="rId18"/>
    <p:sldId id="284" r:id="rId19"/>
    <p:sldId id="285" r:id="rId20"/>
    <p:sldId id="286" r:id="rId21"/>
    <p:sldId id="287" r:id="rId22"/>
    <p:sldId id="288" r:id="rId23"/>
    <p:sldId id="326" r:id="rId24"/>
    <p:sldId id="289" r:id="rId25"/>
    <p:sldId id="290" r:id="rId26"/>
    <p:sldId id="420" r:id="rId27"/>
    <p:sldId id="327" r:id="rId28"/>
    <p:sldId id="337" r:id="rId29"/>
    <p:sldId id="338" r:id="rId30"/>
    <p:sldId id="299" r:id="rId31"/>
    <p:sldId id="346" r:id="rId32"/>
    <p:sldId id="356" r:id="rId33"/>
    <p:sldId id="421" r:id="rId34"/>
    <p:sldId id="422" r:id="rId35"/>
    <p:sldId id="271" r:id="rId36"/>
    <p:sldId id="389" r:id="rId37"/>
    <p:sldId id="272" r:id="rId38"/>
    <p:sldId id="273" r:id="rId39"/>
    <p:sldId id="423" r:id="rId40"/>
    <p:sldId id="275" r:id="rId41"/>
    <p:sldId id="276" r:id="rId42"/>
    <p:sldId id="27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5468F-709E-4367-AE3B-A635AD1BA0CF}" type="datetimeFigureOut">
              <a:rPr lang="en-US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8E6E5-613B-4371-A7F3-ED0F8DCCF2C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2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E6E5-613B-4371-A7F3-ED0F8DCCF2C2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9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E6E5-613B-4371-A7F3-ED0F8DCCF2C2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2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E6E5-613B-4371-A7F3-ED0F8DCCF2C2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9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E6E5-613B-4371-A7F3-ED0F8DCCF2C2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E6E5-613B-4371-A7F3-ED0F8DCCF2C2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0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E6E5-613B-4371-A7F3-ED0F8DCCF2C2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87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E6E5-613B-4371-A7F3-ED0F8DCCF2C2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E6E5-613B-4371-A7F3-ED0F8DCCF2C2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8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8E6E5-613B-4371-A7F3-ED0F8DCCF2C2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8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36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6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1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0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5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Management Workshop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Jordania </a:t>
            </a:r>
            <a:r>
              <a:rPr lang="en-US" dirty="0" err="1" smtClean="0"/>
              <a:t>leon-Jordan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Steps in Initiating the Project (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Understand the Project</a:t>
            </a:r>
          </a:p>
          <a:p>
            <a:pPr lvl="1">
              <a:buFontTx/>
              <a:buChar char="-"/>
            </a:pPr>
            <a:r>
              <a:rPr lang="en-US" sz="3200" dirty="0" smtClean="0"/>
              <a:t>Review any relevant documents and gather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 smtClean="0"/>
              <a:t>Identify the Customers /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 smtClean="0"/>
              <a:t>Develop a Business Case/Pre-Charter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</a:t>
            </a:r>
            <a:r>
              <a:rPr lang="en-US" sz="3200" b="1" dirty="0" smtClean="0"/>
              <a:t>Establish the Project Team</a:t>
            </a:r>
          </a:p>
          <a:p>
            <a:pPr lvl="1">
              <a:buFontTx/>
              <a:buChar char="-"/>
            </a:pPr>
            <a:r>
              <a:rPr lang="en-US" sz="3200" dirty="0" smtClean="0"/>
              <a:t>Define roles and responsibilities</a:t>
            </a:r>
          </a:p>
          <a:p>
            <a:pPr lvl="1">
              <a:buFontTx/>
              <a:buChar char="-"/>
            </a:pPr>
            <a:r>
              <a:rPr lang="en-US" sz="3200" dirty="0" smtClean="0"/>
              <a:t>Identify / select team members </a:t>
            </a:r>
          </a:p>
          <a:p>
            <a:pPr marL="201168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55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in Initiating the Project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Set Up the Project Management Processes</a:t>
            </a:r>
          </a:p>
          <a:p>
            <a:pPr lvl="1">
              <a:buFontTx/>
              <a:buChar char="-"/>
            </a:pPr>
            <a:r>
              <a:rPr lang="en-US" sz="2400" dirty="0" smtClean="0"/>
              <a:t>Change Management, Risk Management, Issue Resolution,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 Draft the Project Charter</a:t>
            </a:r>
          </a:p>
          <a:p>
            <a:pPr lvl="1">
              <a:buFontTx/>
              <a:buChar char="-"/>
            </a:pPr>
            <a:r>
              <a:rPr lang="en-US" sz="2400" dirty="0" smtClean="0"/>
              <a:t>Define the project strategy and approach</a:t>
            </a:r>
            <a:endParaRPr lang="en-US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Schedule and Conduct a Kick-off Meeting</a:t>
            </a:r>
          </a:p>
          <a:p>
            <a:pPr lvl="1">
              <a:buFontTx/>
              <a:buChar char="-"/>
            </a:pPr>
            <a:r>
              <a:rPr lang="en-US" sz="2200" dirty="0" smtClean="0"/>
              <a:t>Finalize the Project Charter</a:t>
            </a:r>
            <a:endParaRPr lang="en-US" sz="2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smtClean="0"/>
              <a:t>Establish the Communication Plan</a:t>
            </a:r>
          </a:p>
          <a:p>
            <a:pPr lvl="1">
              <a:buFontTx/>
              <a:buChar char="-"/>
            </a:pPr>
            <a:r>
              <a:rPr lang="en-US" sz="2400" dirty="0" smtClean="0"/>
              <a:t>Who, what, when, and how of communicating </a:t>
            </a:r>
          </a:p>
        </p:txBody>
      </p:sp>
    </p:spTree>
    <p:extLst>
      <p:ext uri="{BB962C8B-B14F-4D97-AF65-F5344CB8AC3E}">
        <p14:creationId xmlns:p14="http://schemas.microsoft.com/office/powerpoint/2010/main" val="23748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Project Charter: Overview 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3200" b="1" dirty="0" smtClean="0"/>
              <a:t>What is it?</a:t>
            </a:r>
          </a:p>
          <a:p>
            <a:pPr lvl="1">
              <a:buFontTx/>
              <a:buChar char="-"/>
            </a:pPr>
            <a:r>
              <a:rPr lang="en-US" sz="3200" dirty="0" smtClean="0"/>
              <a:t>Agreement between parties explaining how project will be managed and structured</a:t>
            </a:r>
          </a:p>
          <a:p>
            <a:pPr lvl="1">
              <a:buFontTx/>
              <a:buChar char="-"/>
            </a:pPr>
            <a:r>
              <a:rPr lang="en-US" sz="3200" dirty="0" smtClean="0"/>
              <a:t>Collection of information the team needs to perform its day-to-day activities; defines the basic approach or process to be taken</a:t>
            </a:r>
          </a:p>
          <a:p>
            <a:pPr lvl="1">
              <a:buFontTx/>
              <a:buChar char="-"/>
            </a:pPr>
            <a:r>
              <a:rPr lang="en-US" sz="3200" dirty="0" smtClean="0"/>
              <a:t>Documents processes that have been defined---a record of the work completed</a:t>
            </a:r>
          </a:p>
          <a:p>
            <a:pPr lvl="1">
              <a:buFontTx/>
              <a:buChar char="-"/>
            </a:pPr>
            <a:r>
              <a:rPr lang="en-US" sz="3200" dirty="0" smtClean="0"/>
              <a:t>A living, breathing document</a:t>
            </a:r>
          </a:p>
        </p:txBody>
      </p:sp>
    </p:spTree>
    <p:extLst>
      <p:ext uri="{BB962C8B-B14F-4D97-AF65-F5344CB8AC3E}">
        <p14:creationId xmlns:p14="http://schemas.microsoft.com/office/powerpoint/2010/main" val="1821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Project Charter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1866122"/>
            <a:ext cx="4937760" cy="3872205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sz="2800" b="1" dirty="0" smtClean="0"/>
              <a:t>Menu of Charter Elements</a:t>
            </a:r>
            <a:endParaRPr lang="en-US" sz="2800" dirty="0" smtClean="0"/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Project title			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Project description 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Business case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Stakeholders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Scope/Not-in-Scope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Deliverables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Implementation plan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Team members, roles</a:t>
            </a:r>
          </a:p>
          <a:p>
            <a:pPr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Approvals/sign-off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949249"/>
            <a:ext cx="4937760" cy="3487922"/>
          </a:xfrm>
        </p:spPr>
        <p:txBody>
          <a:bodyPr/>
          <a:lstStyle/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Budget/Resources</a:t>
            </a:r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Project risks</a:t>
            </a:r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Communication plan</a:t>
            </a:r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Issue resolution plan</a:t>
            </a:r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Change management plan</a:t>
            </a:r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Process flow charts</a:t>
            </a:r>
          </a:p>
          <a:p>
            <a:pPr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Work Breakdown Structure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Approval/Signoff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Approval / Signoff Process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 Executive sponsor should provide approval and signoff on the charter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 Every project has deliverables that may need to be approved before moving ahead</a:t>
            </a:r>
          </a:p>
          <a:p>
            <a:pPr marL="38404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Communication is Critical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Essential function that can dramatically affect the outcome of a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Planning up front is worth its weight in gold</a:t>
            </a:r>
          </a:p>
          <a:p>
            <a:pPr lvl="1">
              <a:buFontTx/>
              <a:buChar char="-"/>
            </a:pPr>
            <a:r>
              <a:rPr lang="en-US" sz="2800" dirty="0" smtClean="0"/>
              <a:t>Helps set priorities</a:t>
            </a:r>
          </a:p>
          <a:p>
            <a:pPr lvl="1">
              <a:buFontTx/>
              <a:buChar char="-"/>
            </a:pPr>
            <a:r>
              <a:rPr lang="en-US" sz="2800" dirty="0" smtClean="0"/>
              <a:t>Ensures those who need information get it </a:t>
            </a:r>
          </a:p>
          <a:p>
            <a:pPr lvl="1">
              <a:buFontTx/>
              <a:buChar char="-"/>
            </a:pPr>
            <a:r>
              <a:rPr lang="en-US" sz="2800" dirty="0" smtClean="0"/>
              <a:t>Avoids surprises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Plan should define who is responsible for what, where, when and how</a:t>
            </a:r>
          </a:p>
        </p:txBody>
      </p:sp>
    </p:spTree>
    <p:extLst>
      <p:ext uri="{BB962C8B-B14F-4D97-AF65-F5344CB8AC3E}">
        <p14:creationId xmlns:p14="http://schemas.microsoft.com/office/powerpoint/2010/main" val="21348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Communication Plan Checklist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800" dirty="0"/>
              <a:t>Define the scope, deliverables and responsibilities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Identify the audience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Establish the communication goals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Determine the strategy for messages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Develop tools and opportunities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Establish milestones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Outline communication timeline and activities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Communication Plan Elements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2688" lvl="2" indent="-457200">
              <a:buFont typeface="+mj-lt"/>
              <a:buAutoNum type="arabicPeriod"/>
            </a:pPr>
            <a:r>
              <a:rPr lang="en-US" sz="3200" dirty="0" smtClean="0"/>
              <a:t>Timing / calendar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3200" dirty="0" smtClean="0"/>
              <a:t>Message(s)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3200" dirty="0" smtClean="0"/>
              <a:t>Audience(s)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3200" dirty="0" smtClean="0"/>
              <a:t>Vehicle(s)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3200" dirty="0" smtClean="0"/>
              <a:t>Responsibility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29912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14460" y="3295136"/>
            <a:ext cx="1804087" cy="823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77266" y="3297138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40072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Management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21210" y="203474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528" y="2082283"/>
            <a:ext cx="27843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Leading and Managing</a:t>
            </a:r>
          </a:p>
          <a:p>
            <a:pPr algn="ctr"/>
            <a:r>
              <a:rPr lang="en-US" dirty="0" smtClean="0"/>
              <a:t>(Communications)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61750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767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Conceptualization </a:t>
            </a:r>
          </a:p>
          <a:p>
            <a:pPr algn="ctr"/>
            <a:r>
              <a:rPr lang="en-US" sz="1400" dirty="0" smtClean="0"/>
              <a:t>(pre-project)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31028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Initiation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038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Planning /</a:t>
            </a:r>
          </a:p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13190" y="3447420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Executing /</a:t>
            </a:r>
          </a:p>
          <a:p>
            <a:pPr algn="ctr"/>
            <a:r>
              <a:rPr lang="en-US" sz="1400" dirty="0" smtClean="0"/>
              <a:t>Controlling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75996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Closure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921210" y="475798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82528" y="4936151"/>
            <a:ext cx="2784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17" name="Double Brace 16"/>
          <p:cNvSpPr/>
          <p:nvPr/>
        </p:nvSpPr>
        <p:spPr>
          <a:xfrm rot="5400000">
            <a:off x="5212556" y="416717"/>
            <a:ext cx="1604963" cy="6619878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Planning? Scheduling? Estimating?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3444"/>
            <a:ext cx="10058400" cy="4226767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What is </a:t>
            </a:r>
            <a:r>
              <a:rPr lang="en-US" sz="4000" b="1" dirty="0" smtClean="0"/>
              <a:t>Planning?</a:t>
            </a:r>
          </a:p>
          <a:p>
            <a:pPr lvl="1">
              <a:buFontTx/>
              <a:buChar char="-"/>
            </a:pPr>
            <a:r>
              <a:rPr lang="en-US" sz="3600" dirty="0" smtClean="0"/>
              <a:t>Planning is the systematic identification and arrangement of tasks or steps to accomplish an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What is </a:t>
            </a:r>
            <a:r>
              <a:rPr lang="en-US" sz="4000" b="1" dirty="0" smtClean="0"/>
              <a:t>Scheduling?</a:t>
            </a:r>
            <a:endParaRPr lang="en-US" sz="4000" b="1" dirty="0"/>
          </a:p>
          <a:p>
            <a:pPr lvl="1">
              <a:buFontTx/>
              <a:buChar char="-"/>
            </a:pPr>
            <a:r>
              <a:rPr lang="en-US" sz="3600" dirty="0" smtClean="0"/>
              <a:t>Scheduling is the process to define when each step will be done, how long will it take, and who will do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What is </a:t>
            </a:r>
            <a:r>
              <a:rPr lang="en-US" sz="4000" b="1" dirty="0" smtClean="0"/>
              <a:t>Estimating?</a:t>
            </a:r>
            <a:endParaRPr lang="en-US" sz="4000" b="1" dirty="0"/>
          </a:p>
          <a:p>
            <a:pPr lvl="1">
              <a:buFontTx/>
              <a:buChar char="-"/>
            </a:pPr>
            <a:r>
              <a:rPr lang="en-US" sz="3600" dirty="0" smtClean="0"/>
              <a:t>Estimating is </a:t>
            </a:r>
            <a:r>
              <a:rPr lang="en-US" sz="3600" dirty="0"/>
              <a:t>the process </a:t>
            </a:r>
            <a:r>
              <a:rPr lang="en-US" sz="3600" dirty="0" smtClean="0"/>
              <a:t>to determining how long each of the steps in the plan will take, how much each step is expected to cost, and when the steps will be completed.</a:t>
            </a:r>
            <a:endParaRPr lang="en-US" sz="3600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 project is…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temporary one-time coordinated undertaking that: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has a goal/outcome;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 has interrelated and dependent activities and tasks;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 is finite in duration with starting and ending points;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 uses resources: human, capital, systems;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 produces unique product(s), service(s) or information;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 operates under time, quality, cost, and scope targets / constraints </a:t>
            </a:r>
          </a:p>
        </p:txBody>
      </p:sp>
    </p:spTree>
    <p:extLst>
      <p:ext uri="{BB962C8B-B14F-4D97-AF65-F5344CB8AC3E}">
        <p14:creationId xmlns:p14="http://schemas.microsoft.com/office/powerpoint/2010/main" val="35698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 Plan…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Demonstrates understanding (or not)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Is a roadmap to follow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Is a baseline to compare 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Is a communication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Is a commitment to deliver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Provides information for the future projects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Do we Plan?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2735"/>
            <a:ext cx="10058400" cy="3816358"/>
          </a:xfrm>
        </p:spPr>
        <p:txBody>
          <a:bodyPr>
            <a:noAutofit/>
          </a:bodyPr>
          <a:lstStyle/>
          <a:p>
            <a:pPr>
              <a:lnSpc>
                <a:spcPct val="10000"/>
              </a:lnSpc>
              <a:spcAft>
                <a:spcPts val="0"/>
              </a:spcAft>
            </a:pPr>
            <a:r>
              <a:rPr lang="en-US" sz="2800" b="1" dirty="0" smtClean="0"/>
              <a:t>Start with the project objectives</a:t>
            </a:r>
          </a:p>
          <a:p>
            <a:pPr>
              <a:lnSpc>
                <a:spcPct val="10000"/>
              </a:lnSpc>
              <a:spcAft>
                <a:spcPts val="0"/>
              </a:spcAft>
            </a:pPr>
            <a:endParaRPr lang="en-US" sz="2400" dirty="0" smtClean="0"/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What does “DONE” look like?</a:t>
            </a:r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Define the tasks that need to get done.</a:t>
            </a:r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Determine the sequence/relationships of those tasks.</a:t>
            </a:r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Estimate the effort and duration of each task.</a:t>
            </a:r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Assign responsibility for each of the tasks.</a:t>
            </a:r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Document the schedule.</a:t>
            </a:r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Affirm commitment from everyone</a:t>
            </a:r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Set the project base-line.</a:t>
            </a:r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Publish the plan.</a:t>
            </a:r>
          </a:p>
          <a:p>
            <a:pPr marL="457200" indent="-45720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Maintain the plan.</a:t>
            </a:r>
          </a:p>
        </p:txBody>
      </p:sp>
    </p:spTree>
    <p:extLst>
      <p:ext uri="{BB962C8B-B14F-4D97-AF65-F5344CB8AC3E}">
        <p14:creationId xmlns:p14="http://schemas.microsoft.com/office/powerpoint/2010/main" val="27194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9279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/>
              <a:t>Defining the Tasks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351" y="1808411"/>
            <a:ext cx="5501329" cy="402336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Work Breakdown Structure (WBS)</a:t>
            </a:r>
          </a:p>
          <a:p>
            <a:pPr lvl="2">
              <a:buFontTx/>
              <a:buChar char="-"/>
            </a:pPr>
            <a:r>
              <a:rPr lang="en-US" sz="2800" dirty="0"/>
              <a:t>Plan the tasks</a:t>
            </a:r>
          </a:p>
          <a:p>
            <a:pPr lvl="2">
              <a:buFontTx/>
              <a:buChar char="-"/>
            </a:pPr>
            <a:r>
              <a:rPr lang="en-US" sz="2800" dirty="0"/>
              <a:t>Display levels of detail</a:t>
            </a:r>
          </a:p>
          <a:p>
            <a:pPr lvl="2">
              <a:buFontTx/>
              <a:buChar char="-"/>
            </a:pPr>
            <a:r>
              <a:rPr lang="en-US" sz="2800" dirty="0"/>
              <a:t>Communicate </a:t>
            </a:r>
          </a:p>
          <a:p>
            <a:pPr lvl="2">
              <a:buFontTx/>
              <a:buChar char="-"/>
            </a:pPr>
            <a:r>
              <a:rPr lang="en-US" sz="2800" dirty="0"/>
              <a:t>Defines the effort</a:t>
            </a:r>
          </a:p>
          <a:p>
            <a:pPr lvl="2">
              <a:buFontTx/>
              <a:buChar char="-"/>
            </a:pPr>
            <a:r>
              <a:rPr lang="en-US" sz="2800" dirty="0"/>
              <a:t>Used to build the schedule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Input </a:t>
            </a:r>
            <a:r>
              <a:rPr lang="en-US" sz="2800" dirty="0"/>
              <a:t>to WBS is the requirements defined in the project </a:t>
            </a:r>
            <a:r>
              <a:rPr lang="en-US" sz="2800" dirty="0" smtClean="0"/>
              <a:t>charter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62269" y="1828702"/>
            <a:ext cx="979715" cy="223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1984" y="2148700"/>
            <a:ext cx="979715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41984" y="2444604"/>
            <a:ext cx="979715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41984" y="2740508"/>
            <a:ext cx="979715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41984" y="3072561"/>
            <a:ext cx="979715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41984" y="3386335"/>
            <a:ext cx="979715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21699" y="3753535"/>
            <a:ext cx="979715" cy="223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21699" y="4063115"/>
            <a:ext cx="979715" cy="223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21698" y="4372695"/>
            <a:ext cx="979715" cy="223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41983" y="4739261"/>
            <a:ext cx="979715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21697" y="5091060"/>
            <a:ext cx="979715" cy="223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21697" y="5401605"/>
            <a:ext cx="979715" cy="223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38734" y="5719803"/>
            <a:ext cx="979715" cy="2239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Elbow Connector 25"/>
          <p:cNvCxnSpPr>
            <a:endCxn id="6" idx="1"/>
          </p:cNvCxnSpPr>
          <p:nvPr/>
        </p:nvCxnSpPr>
        <p:spPr>
          <a:xfrm>
            <a:off x="1852126" y="2043401"/>
            <a:ext cx="489858" cy="217267"/>
          </a:xfrm>
          <a:prstGeom prst="bentConnector3">
            <a:avLst>
              <a:gd name="adj1" fmla="val 4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8" idx="1"/>
          </p:cNvCxnSpPr>
          <p:nvPr/>
        </p:nvCxnSpPr>
        <p:spPr>
          <a:xfrm rot="16200000" flipH="1">
            <a:off x="1840470" y="2055057"/>
            <a:ext cx="513171" cy="489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9" idx="1"/>
          </p:cNvCxnSpPr>
          <p:nvPr/>
        </p:nvCxnSpPr>
        <p:spPr>
          <a:xfrm rot="16200000" flipH="1">
            <a:off x="1697136" y="2207627"/>
            <a:ext cx="799839" cy="489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0" idx="1"/>
          </p:cNvCxnSpPr>
          <p:nvPr/>
        </p:nvCxnSpPr>
        <p:spPr>
          <a:xfrm rot="16200000" flipH="1">
            <a:off x="1539560" y="2382105"/>
            <a:ext cx="1114988" cy="489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1" idx="1"/>
          </p:cNvCxnSpPr>
          <p:nvPr/>
        </p:nvCxnSpPr>
        <p:spPr>
          <a:xfrm rot="16200000" flipH="1">
            <a:off x="1379408" y="2535726"/>
            <a:ext cx="1435293" cy="489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2"/>
            <a:endCxn id="13" idx="1"/>
          </p:cNvCxnSpPr>
          <p:nvPr/>
        </p:nvCxnSpPr>
        <p:spPr>
          <a:xfrm rot="16200000" flipH="1">
            <a:off x="2949154" y="3492957"/>
            <a:ext cx="255233" cy="489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1" idx="2"/>
            <a:endCxn id="14" idx="1"/>
          </p:cNvCxnSpPr>
          <p:nvPr/>
        </p:nvCxnSpPr>
        <p:spPr>
          <a:xfrm rot="16200000" flipH="1">
            <a:off x="2794364" y="3647747"/>
            <a:ext cx="564813" cy="489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5" idx="1"/>
          </p:cNvCxnSpPr>
          <p:nvPr/>
        </p:nvCxnSpPr>
        <p:spPr>
          <a:xfrm rot="16200000" flipH="1">
            <a:off x="2646791" y="3809755"/>
            <a:ext cx="859957" cy="489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2"/>
            <a:endCxn id="16" idx="1"/>
          </p:cNvCxnSpPr>
          <p:nvPr/>
        </p:nvCxnSpPr>
        <p:spPr>
          <a:xfrm rot="16200000" flipH="1">
            <a:off x="697759" y="3207005"/>
            <a:ext cx="2798592" cy="489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6" idx="2"/>
            <a:endCxn id="18" idx="1"/>
          </p:cNvCxnSpPr>
          <p:nvPr/>
        </p:nvCxnSpPr>
        <p:spPr>
          <a:xfrm rot="16200000" flipH="1">
            <a:off x="2956853" y="4838184"/>
            <a:ext cx="239832" cy="489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19" idx="1"/>
          </p:cNvCxnSpPr>
          <p:nvPr/>
        </p:nvCxnSpPr>
        <p:spPr>
          <a:xfrm rot="16200000" flipH="1">
            <a:off x="2815103" y="5006978"/>
            <a:ext cx="523331" cy="489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9" idx="2"/>
            <a:endCxn id="20" idx="1"/>
          </p:cNvCxnSpPr>
          <p:nvPr/>
        </p:nvCxnSpPr>
        <p:spPr>
          <a:xfrm rot="16200000" flipH="1">
            <a:off x="3972029" y="5465065"/>
            <a:ext cx="206231" cy="527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Example: Landscaping Project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79" y="1920700"/>
            <a:ext cx="5816705" cy="41144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Complete the landscape design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Install new fence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Remove trees and shrubs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Install sprinkler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Remove old walkway                        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13984" y="1920700"/>
            <a:ext cx="4973216" cy="41144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Install new walkways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Plant new shrubs and trees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Install new lighting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Plant new lawn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Call Digger’s Hotline</a:t>
            </a:r>
          </a:p>
        </p:txBody>
      </p:sp>
    </p:spTree>
    <p:extLst>
      <p:ext uri="{BB962C8B-B14F-4D97-AF65-F5344CB8AC3E}">
        <p14:creationId xmlns:p14="http://schemas.microsoft.com/office/powerpoint/2010/main" val="1870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WBS – Grouping Tasks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87744" y="1825346"/>
            <a:ext cx="493776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 </a:t>
            </a:r>
            <a:r>
              <a:rPr lang="en-US" sz="2800" b="1" dirty="0" smtClean="0"/>
              <a:t>Complete the landscape design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Demolition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Call Digger’s Hotline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Remove trees &amp; shrubs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Remove old walkway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Remove lawn as needed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78974" y="1825346"/>
            <a:ext cx="493776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Site Preparation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Regrade soil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Sprinkler piping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Lighting rough-in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Finish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Install fence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Install walkway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Plant shrubs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Install sprinklers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Install lighting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3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Before Creating the Schedule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Questions while scheduling.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Which tasks go first? And later?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Which tasks can happen at the same time?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Is there any “empty/slack” time?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What are the relationships between tasks?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What are the inputs to each task?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What are the outputs to each task? (deliverables)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Who will do each task?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0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Task Relationships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756648" y="1864327"/>
            <a:ext cx="843802" cy="345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Landscape Project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0571" y="2393072"/>
            <a:ext cx="843802" cy="345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Complete Design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6648" y="2909365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Begin demolition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6648" y="3438110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Digger’s Hotline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90123" y="3426427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 trees and shrubs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90123" y="3985679"/>
            <a:ext cx="843802" cy="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 Walkway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0398" y="3983161"/>
            <a:ext cx="843802" cy="355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Regrade Soil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79057" y="3983161"/>
            <a:ext cx="843802" cy="350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Begin Site Prep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90123" y="4545770"/>
            <a:ext cx="843802" cy="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 Sod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09535" y="4959114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Rough-in sprinklers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09535" y="4519310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Rough-in lighting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21859" y="5833775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Prep Walkway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9535" y="5395473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Prep fence line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00160" y="4959114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Finish sprinklers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00160" y="4519310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Finish lighting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11646" y="5835718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 pavers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11646" y="5395473"/>
            <a:ext cx="843802" cy="34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 fencing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3178549" y="2209465"/>
            <a:ext cx="3923" cy="18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6" idx="0"/>
          </p:cNvCxnSpPr>
          <p:nvPr/>
        </p:nvCxnSpPr>
        <p:spPr>
          <a:xfrm flipH="1">
            <a:off x="3178549" y="2738210"/>
            <a:ext cx="3923" cy="17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7" idx="0"/>
          </p:cNvCxnSpPr>
          <p:nvPr/>
        </p:nvCxnSpPr>
        <p:spPr>
          <a:xfrm>
            <a:off x="3178549" y="3251675"/>
            <a:ext cx="0" cy="18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4" idx="1"/>
          </p:cNvCxnSpPr>
          <p:nvPr/>
        </p:nvCxnSpPr>
        <p:spPr>
          <a:xfrm flipV="1">
            <a:off x="3600450" y="3597582"/>
            <a:ext cx="289673" cy="1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  <a:endCxn id="15" idx="0"/>
          </p:cNvCxnSpPr>
          <p:nvPr/>
        </p:nvCxnSpPr>
        <p:spPr>
          <a:xfrm>
            <a:off x="4312024" y="3768737"/>
            <a:ext cx="0" cy="21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18" idx="0"/>
          </p:cNvCxnSpPr>
          <p:nvPr/>
        </p:nvCxnSpPr>
        <p:spPr>
          <a:xfrm>
            <a:off x="4312024" y="4328828"/>
            <a:ext cx="0" cy="21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3"/>
            <a:endCxn id="29" idx="1"/>
          </p:cNvCxnSpPr>
          <p:nvPr/>
        </p:nvCxnSpPr>
        <p:spPr>
          <a:xfrm>
            <a:off x="7653337" y="4690465"/>
            <a:ext cx="34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3"/>
            <a:endCxn id="17" idx="1"/>
          </p:cNvCxnSpPr>
          <p:nvPr/>
        </p:nvCxnSpPr>
        <p:spPr>
          <a:xfrm>
            <a:off x="4733925" y="4157254"/>
            <a:ext cx="245132" cy="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3"/>
            <a:endCxn id="16" idx="1"/>
          </p:cNvCxnSpPr>
          <p:nvPr/>
        </p:nvCxnSpPr>
        <p:spPr>
          <a:xfrm>
            <a:off x="5822859" y="4158252"/>
            <a:ext cx="267539" cy="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6" idx="2"/>
            <a:endCxn id="23" idx="1"/>
          </p:cNvCxnSpPr>
          <p:nvPr/>
        </p:nvCxnSpPr>
        <p:spPr>
          <a:xfrm rot="16200000" flipH="1">
            <a:off x="6265075" y="4585808"/>
            <a:ext cx="791685" cy="297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6" idx="2"/>
            <a:endCxn id="26" idx="1"/>
          </p:cNvCxnSpPr>
          <p:nvPr/>
        </p:nvCxnSpPr>
        <p:spPr>
          <a:xfrm rot="16200000" flipH="1">
            <a:off x="6046895" y="4803988"/>
            <a:ext cx="1228044" cy="297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6" idx="2"/>
            <a:endCxn id="25" idx="1"/>
          </p:cNvCxnSpPr>
          <p:nvPr/>
        </p:nvCxnSpPr>
        <p:spPr>
          <a:xfrm rot="16200000" flipH="1">
            <a:off x="5833906" y="5016977"/>
            <a:ext cx="1666346" cy="309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6" idx="2"/>
            <a:endCxn id="24" idx="1"/>
          </p:cNvCxnSpPr>
          <p:nvPr/>
        </p:nvCxnSpPr>
        <p:spPr>
          <a:xfrm rot="16200000" flipH="1">
            <a:off x="6484977" y="4365906"/>
            <a:ext cx="351881" cy="297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4" idx="3"/>
            <a:endCxn id="18" idx="3"/>
          </p:cNvCxnSpPr>
          <p:nvPr/>
        </p:nvCxnSpPr>
        <p:spPr>
          <a:xfrm>
            <a:off x="4733925" y="3597582"/>
            <a:ext cx="12700" cy="1119763"/>
          </a:xfrm>
          <a:prstGeom prst="bentConnector3">
            <a:avLst>
              <a:gd name="adj1" fmla="val 825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3" idx="3"/>
            <a:endCxn id="28" idx="1"/>
          </p:cNvCxnSpPr>
          <p:nvPr/>
        </p:nvCxnSpPr>
        <p:spPr>
          <a:xfrm>
            <a:off x="7653337" y="5130269"/>
            <a:ext cx="34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6" idx="3"/>
            <a:endCxn id="31" idx="1"/>
          </p:cNvCxnSpPr>
          <p:nvPr/>
        </p:nvCxnSpPr>
        <p:spPr>
          <a:xfrm>
            <a:off x="7653337" y="5566628"/>
            <a:ext cx="358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5" idx="3"/>
            <a:endCxn id="30" idx="1"/>
          </p:cNvCxnSpPr>
          <p:nvPr/>
        </p:nvCxnSpPr>
        <p:spPr>
          <a:xfrm>
            <a:off x="7665661" y="6004930"/>
            <a:ext cx="345985" cy="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Planning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Start with a list of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Determine logical dependencies among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Identify skills needed to complete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Assign resources to each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Develop timeline for each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Go back to point 1 until everything is complete</a:t>
            </a:r>
          </a:p>
        </p:txBody>
      </p:sp>
    </p:spTree>
    <p:extLst>
      <p:ext uri="{BB962C8B-B14F-4D97-AF65-F5344CB8AC3E}">
        <p14:creationId xmlns:p14="http://schemas.microsoft.com/office/powerpoint/2010/main" val="2829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The Scheduling Process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Start with a list of tasks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Organized tasks in “logical” order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Analyze the skills needed to do the work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Identify appropriate resources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Assign each task to people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Find the relationships between the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Level the resources, if necessary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Planning, Scheduling, &amp; Estimating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Enter the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Create the WBS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Identify predecessors/relationships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Enter the durations for each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Assign resources for each task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81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Management Pitfalls</a:t>
            </a:r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66" y="1850994"/>
            <a:ext cx="4316627" cy="3909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273" y="5874212"/>
            <a:ext cx="51404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From the University of London Computer Centre Newsletter No.53, March 1973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645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29912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14460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77266" y="3297138"/>
            <a:ext cx="1804087" cy="82378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40072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Management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21210" y="203474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2528" y="2082283"/>
            <a:ext cx="27843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Leading and Managing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(Communications)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61750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767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Conceptualization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(pre-project)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1028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038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Planning 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3190" y="3447420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Executing 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996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21210" y="475798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2528" y="4936151"/>
            <a:ext cx="2784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Phases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Double Brace 16"/>
          <p:cNvSpPr/>
          <p:nvPr/>
        </p:nvSpPr>
        <p:spPr>
          <a:xfrm rot="5400000">
            <a:off x="5212556" y="416717"/>
            <a:ext cx="1604963" cy="6619878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8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Key Topics in Executive/Controlling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 Risk </a:t>
            </a:r>
            <a:r>
              <a:rPr lang="en-US" sz="4800" dirty="0"/>
              <a:t>Management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 Change </a:t>
            </a:r>
            <a:r>
              <a:rPr lang="en-US" sz="4800" dirty="0"/>
              <a:t>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 Status </a:t>
            </a:r>
            <a:r>
              <a:rPr lang="en-US" sz="4800" dirty="0"/>
              <a:t>and Progress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 Control </a:t>
            </a:r>
            <a:r>
              <a:rPr lang="en-US" sz="48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196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Risk Management?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4800" dirty="0" smtClean="0"/>
              <a:t>A systematic process of planning, identifying, assessing and handling project risks.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96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Risk Management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4400" dirty="0" smtClean="0"/>
              <a:t>Risk Management Process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What’s a risk?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200" dirty="0" smtClean="0"/>
              <a:t>An issue that hasn’t occurred yet, but could impact the project (positively or negatively)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Why identify / mitigate risks?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200" dirty="0" smtClean="0"/>
              <a:t>Naming a risk helps you identify what could happen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200" dirty="0" smtClean="0"/>
              <a:t>Understanding a risk helps you determine mitigation strategies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45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Identifying Risks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Risk Management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 dirty="0" smtClean="0"/>
              <a:t> Need to define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 Different levels of risks (high/medium/low)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 Probability/Impact/Severity of risks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 How risks are tracked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 Who is responsible for monitoring each risk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 What’s the plan for each risk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/>
              <a:t> How is it known that the “danger” is gone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58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Risk Assessment/ Mitigation Template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Initial Risk Assessment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79249"/>
              </p:ext>
            </p:extLst>
          </p:nvPr>
        </p:nvGraphicFramePr>
        <p:xfrm>
          <a:off x="1183340" y="2259104"/>
          <a:ext cx="9789460" cy="3921164"/>
        </p:xfrm>
        <a:graphic>
          <a:graphicData uri="http://schemas.openxmlformats.org/drawingml/2006/table">
            <a:tbl>
              <a:tblPr firstRow="1" bandRow="1"/>
              <a:tblGrid>
                <a:gridCol w="320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7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Risk Description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Probability (High, Med. Low)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Impact (High,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Med. Low)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When Risk May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Occur 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Mitigation Plan 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not able to clearly articulate business needs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During Initiating/</a:t>
                      </a:r>
                      <a:r>
                        <a:rPr lang="en-US" sz="1400" baseline="0" dirty="0" smtClean="0"/>
                        <a:t>Planning Phase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a structured process for needs identification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4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Unavailability of key stakeholders and process owners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relationships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Pre-schedule</a:t>
                      </a:r>
                      <a:r>
                        <a:rPr lang="en-US" sz="1400" baseline="0" dirty="0" smtClean="0"/>
                        <a:t> time with stakeholders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Identify and establish multiple communication channels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29912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14460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77266" y="3297138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40072" y="3295136"/>
            <a:ext cx="1804087" cy="823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Management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21210" y="203474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2528" y="2082283"/>
            <a:ext cx="27843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Leading and Managing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(Communications)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61750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767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Conceptualization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(pre-project)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1028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038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Planning 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3190" y="3447420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Executing 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996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21210" y="475798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2528" y="4936151"/>
            <a:ext cx="2784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Phases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Double Brace 16"/>
          <p:cNvSpPr/>
          <p:nvPr/>
        </p:nvSpPr>
        <p:spPr>
          <a:xfrm rot="5400000">
            <a:off x="5212556" y="416717"/>
            <a:ext cx="1604963" cy="6619878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</a:t>
            </a:r>
            <a:r>
              <a:rPr lang="en-US" b="1" dirty="0"/>
              <a:t>I</a:t>
            </a:r>
            <a:r>
              <a:rPr lang="en-US" b="1" dirty="0" smtClean="0"/>
              <a:t>s Project </a:t>
            </a:r>
            <a:r>
              <a:rPr lang="en-US" b="1" dirty="0"/>
              <a:t>C</a:t>
            </a:r>
            <a:r>
              <a:rPr lang="en-US" b="1" dirty="0" smtClean="0"/>
              <a:t>losure </a:t>
            </a:r>
            <a:r>
              <a:rPr lang="en-US" b="1" dirty="0"/>
              <a:t>I</a:t>
            </a:r>
            <a:r>
              <a:rPr lang="en-US" b="1" dirty="0" smtClean="0"/>
              <a:t>s Important?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 assess the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 discuss lessons learned and best practices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So team feels a sense of completion and resources can be released for other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 provide recognition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 tie up loose 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To transition to next effort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53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Preparing for project closure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Establish and/or review transition plans to the operational owner and obtain approvals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Prepare signoffs for the key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Complete administrative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Gather project documents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98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closure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Gather project feedback (surveys,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Prepare project closeout report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Have a </a:t>
            </a:r>
            <a:r>
              <a:rPr lang="en-US" sz="3600" dirty="0"/>
              <a:t>C</a:t>
            </a:r>
            <a:r>
              <a:rPr lang="en-US" sz="3600" dirty="0" smtClean="0"/>
              <a:t>loseout Meeting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Complete the project, obtain signoffs, and transition to the operational owner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/>
              <a:t>Recognize and reward the team-celebrate!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86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In simple terms…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8600" dirty="0" smtClean="0"/>
              <a:t>Everyone wants a project to be…</a:t>
            </a:r>
          </a:p>
          <a:p>
            <a:endParaRPr lang="en-US" dirty="0" smtClean="0"/>
          </a:p>
          <a:p>
            <a:pPr lvl="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 smtClean="0"/>
              <a:t>Good </a:t>
            </a:r>
          </a:p>
          <a:p>
            <a:pPr lvl="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 smtClean="0"/>
              <a:t>Fast </a:t>
            </a:r>
          </a:p>
          <a:p>
            <a:pPr lvl="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 smtClean="0"/>
              <a:t>Cheap</a:t>
            </a:r>
            <a:endParaRPr lang="en-US" sz="8000" dirty="0"/>
          </a:p>
        </p:txBody>
      </p:sp>
      <p:pic>
        <p:nvPicPr>
          <p:cNvPr id="1028" name="Picture 4" descr="Image result for smiley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751438"/>
            <a:ext cx="757882" cy="75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ash clipar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96"/>
          <a:stretch/>
        </p:blipFill>
        <p:spPr bwMode="auto">
          <a:xfrm rot="20761290">
            <a:off x="1070404" y="4549897"/>
            <a:ext cx="857250" cy="78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Related image"/>
          <p:cNvSpPr>
            <a:spLocks noChangeAspect="1" noChangeArrowheads="1"/>
          </p:cNvSpPr>
          <p:nvPr/>
        </p:nvSpPr>
        <p:spPr bwMode="auto">
          <a:xfrm>
            <a:off x="155574" y="-144463"/>
            <a:ext cx="941705" cy="94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22" y="3387891"/>
            <a:ext cx="4255608" cy="13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</a:t>
            </a:r>
            <a:r>
              <a:rPr lang="en-US" b="1" dirty="0"/>
              <a:t>M</a:t>
            </a:r>
            <a:r>
              <a:rPr lang="en-US" b="1" dirty="0" smtClean="0"/>
              <a:t>agic is Balancing 4 key Elements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32" y="1858015"/>
            <a:ext cx="9055031" cy="383433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 smtClean="0"/>
              <a:t>Q</a:t>
            </a:r>
            <a:r>
              <a:rPr lang="en-US" sz="4400" dirty="0" smtClean="0"/>
              <a:t>uality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</a:t>
            </a:r>
            <a:r>
              <a:rPr lang="en-US" sz="4400" b="1" dirty="0" smtClean="0"/>
              <a:t>C</a:t>
            </a:r>
            <a:r>
              <a:rPr lang="en-US" sz="4400" dirty="0" smtClean="0"/>
              <a:t>ost</a:t>
            </a:r>
            <a:endParaRPr lang="en-US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</a:t>
            </a:r>
            <a:r>
              <a:rPr lang="en-US" sz="4400" b="1" dirty="0" smtClean="0"/>
              <a:t>T</a:t>
            </a:r>
            <a:r>
              <a:rPr lang="en-US" sz="4400" dirty="0" smtClean="0"/>
              <a:t>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</a:t>
            </a:r>
            <a:r>
              <a:rPr lang="en-US" sz="4400" b="1" dirty="0" smtClean="0"/>
              <a:t>S</a:t>
            </a:r>
            <a:r>
              <a:rPr lang="en-US" sz="4400" dirty="0" smtClean="0"/>
              <a:t>cope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6628163" y="2388973"/>
            <a:ext cx="2759675" cy="22654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8083423">
            <a:off x="6645446" y="3082254"/>
            <a:ext cx="1169773" cy="378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720" y="4705613"/>
            <a:ext cx="1169773" cy="378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3609956">
            <a:off x="8438017" y="3508913"/>
            <a:ext cx="1169773" cy="378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9783" y="4154476"/>
            <a:ext cx="1008185" cy="378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In summary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 Management is..</a:t>
            </a:r>
            <a:r>
              <a:rPr lang="en-US" sz="4400" b="1" dirty="0"/>
              <a:t> </a:t>
            </a:r>
            <a:endParaRPr lang="en-US" sz="4400" b="1" dirty="0" smtClean="0"/>
          </a:p>
          <a:p>
            <a:pPr algn="ctr"/>
            <a:r>
              <a:rPr lang="en-US" sz="4400" dirty="0" smtClean="0"/>
              <a:t>no more and no less than managing </a:t>
            </a:r>
            <a:r>
              <a:rPr lang="en-US" sz="4400" u="sng" dirty="0" smtClean="0"/>
              <a:t>everything</a:t>
            </a:r>
            <a:r>
              <a:rPr lang="en-US" sz="4400" dirty="0" smtClean="0"/>
              <a:t> that needs to be done to finally hand over a specified deliverable to a customer in a way that </a:t>
            </a:r>
            <a:r>
              <a:rPr lang="en-US" sz="4400" u="sng" dirty="0" smtClean="0"/>
              <a:t>satisfies</a:t>
            </a:r>
            <a:r>
              <a:rPr lang="en-US" sz="4400" dirty="0" smtClean="0"/>
              <a:t> the customers and key stakeholders. </a:t>
            </a:r>
          </a:p>
        </p:txBody>
      </p:sp>
    </p:spTree>
    <p:extLst>
      <p:ext uri="{BB962C8B-B14F-4D97-AF65-F5344CB8AC3E}">
        <p14:creationId xmlns:p14="http://schemas.microsoft.com/office/powerpoint/2010/main" val="302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29912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14460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77266" y="3297138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40072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Management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21210" y="203474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528" y="2082283"/>
            <a:ext cx="27843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Leading and Managing</a:t>
            </a:r>
          </a:p>
          <a:p>
            <a:pPr algn="ctr"/>
            <a:r>
              <a:rPr lang="en-US" dirty="0" smtClean="0"/>
              <a:t>(Communications)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61750" y="3295136"/>
            <a:ext cx="1804087" cy="823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767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Conceptualization </a:t>
            </a:r>
          </a:p>
          <a:p>
            <a:pPr algn="ctr"/>
            <a:r>
              <a:rPr lang="en-US" sz="1400" dirty="0" smtClean="0"/>
              <a:t>(pre-project)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31028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Initiation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038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Planning /</a:t>
            </a:r>
          </a:p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13190" y="3447420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Executing /</a:t>
            </a:r>
          </a:p>
          <a:p>
            <a:pPr algn="ctr"/>
            <a:r>
              <a:rPr lang="en-US" sz="1400" dirty="0" smtClean="0"/>
              <a:t>Controlling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75996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Closure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921210" y="475798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82528" y="4936151"/>
            <a:ext cx="2784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16" name="Double Brace 15"/>
          <p:cNvSpPr/>
          <p:nvPr/>
        </p:nvSpPr>
        <p:spPr>
          <a:xfrm rot="5400000">
            <a:off x="5212556" y="416717"/>
            <a:ext cx="1604963" cy="6619878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Creating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66928" lvl="3" indent="0">
              <a:buNone/>
            </a:pPr>
            <a:r>
              <a:rPr lang="en-US" sz="3600" dirty="0" smtClean="0"/>
              <a:t>Who?</a:t>
            </a:r>
          </a:p>
          <a:p>
            <a:pPr marL="749808" lvl="4" indent="0">
              <a:buNone/>
            </a:pPr>
            <a:r>
              <a:rPr lang="en-US" sz="3600" dirty="0" smtClean="0"/>
              <a:t>        What?</a:t>
            </a:r>
          </a:p>
          <a:p>
            <a:pPr marL="871400" lvl="5" indent="0">
              <a:buNone/>
            </a:pPr>
            <a:r>
              <a:rPr lang="en-US" sz="3600" dirty="0" smtClean="0"/>
              <a:t>                 Where?</a:t>
            </a:r>
          </a:p>
          <a:p>
            <a:pPr marL="1071400" lvl="6" indent="0">
              <a:buNone/>
            </a:pPr>
            <a:r>
              <a:rPr lang="en-US" sz="3600" dirty="0" smtClean="0"/>
              <a:t>                            When?</a:t>
            </a:r>
          </a:p>
          <a:p>
            <a:pPr marL="1271400" lvl="7" indent="0">
              <a:buNone/>
            </a:pPr>
            <a:r>
              <a:rPr lang="en-US" sz="3600" dirty="0" smtClean="0"/>
              <a:t>                                      Why?</a:t>
            </a:r>
          </a:p>
          <a:p>
            <a:pPr marL="1471400" lvl="8" indent="0">
              <a:buNone/>
            </a:pPr>
            <a:r>
              <a:rPr lang="en-US" sz="3600" dirty="0" smtClean="0"/>
              <a:t>                                              How?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11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29912" y="3295136"/>
            <a:ext cx="1804087" cy="8237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14460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77266" y="3297138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40072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Management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21210" y="203474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528" y="2082283"/>
            <a:ext cx="27843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Leading and Managing</a:t>
            </a:r>
          </a:p>
          <a:p>
            <a:pPr algn="ctr"/>
            <a:r>
              <a:rPr lang="en-US" dirty="0" smtClean="0"/>
              <a:t>(Communications)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61750" y="3295136"/>
            <a:ext cx="1804087" cy="82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767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Conceptualization </a:t>
            </a:r>
          </a:p>
          <a:p>
            <a:pPr algn="ctr"/>
            <a:r>
              <a:rPr lang="en-US" sz="1400" dirty="0" smtClean="0"/>
              <a:t>(pre-project)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31028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Initiation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0384" y="3445418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Planning /</a:t>
            </a:r>
          </a:p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13190" y="3447420"/>
            <a:ext cx="153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Executing /</a:t>
            </a:r>
          </a:p>
          <a:p>
            <a:pPr algn="ctr"/>
            <a:r>
              <a:rPr lang="en-US" sz="1400" dirty="0" smtClean="0"/>
              <a:t>Controlling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75996" y="3515827"/>
            <a:ext cx="15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Closure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921210" y="4757986"/>
            <a:ext cx="3707027" cy="74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82528" y="4936151"/>
            <a:ext cx="2784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17" name="Double Brace 16"/>
          <p:cNvSpPr/>
          <p:nvPr/>
        </p:nvSpPr>
        <p:spPr>
          <a:xfrm rot="5400000">
            <a:off x="5212556" y="416717"/>
            <a:ext cx="1604963" cy="6619878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A3462B0F38A241BAAAAB4EC4BC6A46" ma:contentTypeVersion="0" ma:contentTypeDescription="Create a new document." ma:contentTypeScope="" ma:versionID="4ec7b0d132707def44a6b31b4929eb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963E45-AACA-4CE8-A627-16C3A193B2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D42B7-EBE0-402F-B087-6531637C1894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554A42-73A2-44DC-9045-18551A2DA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3977</TotalTime>
  <Words>1552</Words>
  <Application>Microsoft Office PowerPoint</Application>
  <PresentationFormat>Widescreen</PresentationFormat>
  <Paragraphs>350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Project Management Workshop </vt:lpstr>
      <vt:lpstr>A project is… </vt:lpstr>
      <vt:lpstr>Project Management Pitfalls</vt:lpstr>
      <vt:lpstr>In simple terms…</vt:lpstr>
      <vt:lpstr>The Magic is Balancing 4 key Elements</vt:lpstr>
      <vt:lpstr>In summary</vt:lpstr>
      <vt:lpstr>Project Management Framework</vt:lpstr>
      <vt:lpstr>Creating Questions</vt:lpstr>
      <vt:lpstr>Project Management Framework</vt:lpstr>
      <vt:lpstr>Steps in Initiating the Project (I)</vt:lpstr>
      <vt:lpstr>Steps in Initiating the Project (II)</vt:lpstr>
      <vt:lpstr>Project Charter: Overview </vt:lpstr>
      <vt:lpstr>Project Charter</vt:lpstr>
      <vt:lpstr>Approval/Signoff</vt:lpstr>
      <vt:lpstr>Communication is Critical</vt:lpstr>
      <vt:lpstr>Communication Plan Checklist</vt:lpstr>
      <vt:lpstr>Communication Plan Elements</vt:lpstr>
      <vt:lpstr>Project Management Framework</vt:lpstr>
      <vt:lpstr>Planning? Scheduling? Estimating?</vt:lpstr>
      <vt:lpstr>A Plan…</vt:lpstr>
      <vt:lpstr>How Do we Plan?</vt:lpstr>
      <vt:lpstr>Defining the Tasks</vt:lpstr>
      <vt:lpstr>Example: Landscaping Project Tasks</vt:lpstr>
      <vt:lpstr>WBS – Grouping Tasks</vt:lpstr>
      <vt:lpstr>Before Creating the Schedule </vt:lpstr>
      <vt:lpstr>Example of Task Relationships</vt:lpstr>
      <vt:lpstr>The Planning Process</vt:lpstr>
      <vt:lpstr>The Scheduling Process</vt:lpstr>
      <vt:lpstr>Planning, Scheduling, &amp; Estimating</vt:lpstr>
      <vt:lpstr>Project Management Framework</vt:lpstr>
      <vt:lpstr>Key Topics in Executive/Controlling</vt:lpstr>
      <vt:lpstr>What is Risk Management?</vt:lpstr>
      <vt:lpstr>Risk Management</vt:lpstr>
      <vt:lpstr>Identifying Risks</vt:lpstr>
      <vt:lpstr>Risk Assessment/ Mitigation Template</vt:lpstr>
      <vt:lpstr>Project Management Framework</vt:lpstr>
      <vt:lpstr>Why Is Project Closure Is Important?</vt:lpstr>
      <vt:lpstr>Preparing for project closure</vt:lpstr>
      <vt:lpstr>Project closure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Leon-Jordan, Jordania E</dc:creator>
  <cp:lastModifiedBy>Leon-Jordan, Jordania</cp:lastModifiedBy>
  <cp:revision>772</cp:revision>
  <dcterms:created xsi:type="dcterms:W3CDTF">2017-06-21T12:48:12Z</dcterms:created>
  <dcterms:modified xsi:type="dcterms:W3CDTF">2018-10-15T05:30:05Z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0x01010058A3462B0F38A241BAAAAB4EC4BC6A46</vt:lpwstr>
  </property>
</Properties>
</file>