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8" r:id="rId3"/>
    <p:sldId id="259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F50134-A142-417F-8929-57EE5E550097}">
          <p14:sldIdLst>
            <p14:sldId id="282"/>
            <p14:sldId id="258"/>
            <p14:sldId id="259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F7557-8B07-50C4-D1D9-71A929DEA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b="1" i="0" u="none" strike="noStrike" baseline="0" dirty="0">
                <a:latin typeface="TimesNewRomanPS-BoldMT"/>
              </a:rPr>
              <a:t>Лабораторная работа № 8 </a:t>
            </a:r>
            <a:endParaRPr lang="en-US" sz="6000" b="1" i="0" u="none" strike="noStrike" baseline="0" dirty="0">
              <a:latin typeface="TimesNewRomanPS-BoldM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A935B1-E24F-568A-026E-90AFBCF46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</a:t>
            </a:r>
          </a:p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B4255D0-0E1A-DB58-C3FA-E24C25512BA9}"/>
              </a:ext>
            </a:extLst>
          </p:cNvPr>
          <p:cNvCxnSpPr/>
          <p:nvPr/>
        </p:nvCxnSpPr>
        <p:spPr>
          <a:xfrm>
            <a:off x="0" y="350996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9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394057" y="1913868"/>
            <a:ext cx="11403886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Освоить на практике применение режима однократного гаммирования на примере кодирования различных исходных текстов одним ключом</a:t>
            </a: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318661"/>
            <a:ext cx="514596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программы</a:t>
            </a:r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A3D2DA9-BEF8-6585-5D53-56E9169C1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89" y="2175776"/>
            <a:ext cx="6955711" cy="2721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F3850D-B240-3DE9-72F3-0C1EFCDE22AF}"/>
              </a:ext>
            </a:extLst>
          </p:cNvPr>
          <p:cNvSpPr txBox="1"/>
          <p:nvPr/>
        </p:nvSpPr>
        <p:spPr>
          <a:xfrm>
            <a:off x="7567613" y="2195184"/>
            <a:ext cx="3652837" cy="304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In[1]: </a:t>
            </a:r>
            <a:r>
              <a:rPr lang="en-US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импорт</a:t>
            </a: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en-US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необходимых</a:t>
            </a: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</a:t>
            </a:r>
            <a:r>
              <a:rPr lang="en-US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библиотек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[2]: функция, реализующая сложение по модулю два двух строк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[11]: открытые/исходные тексты (одинаковой длины)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[12]: создание ключа той же длины, что и открытые тексты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pic>
        <p:nvPicPr>
          <p:cNvPr id="4" name="Рисунок 3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3ECA00A-71B1-ED4E-62AC-E712868C4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7" y="1434330"/>
            <a:ext cx="9818688" cy="2133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B86FD5-5AA4-E66E-D6D9-8677F3E0A570}"/>
              </a:ext>
            </a:extLst>
          </p:cNvPr>
          <p:cNvSpPr txBox="1"/>
          <p:nvPr/>
        </p:nvSpPr>
        <p:spPr>
          <a:xfrm>
            <a:off x="2040731" y="4160824"/>
            <a:ext cx="8110537" cy="126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[13]: получение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шифротекстов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с помощью функции, созданной ранее, при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условии, что известны открытые тексты и ключ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[14]: получение открытых текстов с помощью функции, созданной ранее,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при условии, что известны </a:t>
            </a:r>
            <a:r>
              <a:rPr lang="ru-RU" sz="1800" dirty="0" err="1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шифротексты</a:t>
            </a:r>
            <a:r>
              <a:rPr lang="ru-RU" sz="1800" dirty="0">
                <a:effectLst/>
                <a:latin typeface="PTSerif-Regular"/>
                <a:ea typeface="Calibri" panose="020F0502020204030204" pitchFamily="34" charset="0"/>
                <a:cs typeface="PTSerif-Regular"/>
              </a:rPr>
              <a:t> и ключ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8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DF4F9E5-E321-A398-A31F-1FB1156629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7"/>
          <a:stretch/>
        </p:blipFill>
        <p:spPr>
          <a:xfrm>
            <a:off x="430212" y="1759408"/>
            <a:ext cx="6018213" cy="3027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1D716-FE4A-76F1-F7FF-9EEFE0ABAD25}"/>
              </a:ext>
            </a:extLst>
          </p:cNvPr>
          <p:cNvSpPr txBox="1"/>
          <p:nvPr/>
        </p:nvSpPr>
        <p:spPr>
          <a:xfrm>
            <a:off x="6586538" y="1603494"/>
            <a:ext cx="5272087" cy="45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[15]: сложение по модулю два двух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шифротекстов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с помощью функции, созданной ранее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[16]: получение открытых текстов с помощью функции, созданной ранее, при условии, что известны оба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шифротекста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и один из открытых текстов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[17]: получение части первого открытого текста (срез)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[18]: получение части второго текста (на тех позициях, на которых расположены символы части первого открытого текста) с помощью функции, созданной ранее, при условии, что известны оба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шифротекста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TSerif-Regular"/>
              </a:rPr>
              <a:t> и часть первого открытого текста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6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C88A9-C274-EED9-B041-AC1FE5357EB7}"/>
              </a:ext>
            </a:extLst>
          </p:cNvPr>
          <p:cNvSpPr txBox="1"/>
          <p:nvPr/>
        </p:nvSpPr>
        <p:spPr>
          <a:xfrm>
            <a:off x="1081088" y="1838236"/>
            <a:ext cx="9529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лабораторной работы я освоила на практике применение режима однократного гаммирования на примере кодирования различных исходных текстов одним ключом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4175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242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PTSerif-Regular</vt:lpstr>
      <vt:lpstr>Symbol</vt:lpstr>
      <vt:lpstr>TimesNewRomanPS-BoldMT</vt:lpstr>
      <vt:lpstr>Тема Office</vt:lpstr>
      <vt:lpstr>Лабораторная работа № 8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11</cp:revision>
  <dcterms:created xsi:type="dcterms:W3CDTF">2022-09-19T13:27:51Z</dcterms:created>
  <dcterms:modified xsi:type="dcterms:W3CDTF">2023-10-20T00:02:15Z</dcterms:modified>
</cp:coreProperties>
</file>