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4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8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8" autoAdjust="0"/>
    <p:restoredTop sz="94660"/>
  </p:normalViewPr>
  <p:slideViewPr>
    <p:cSldViewPr snapToGrid="0">
      <p:cViewPr varScale="1">
        <p:scale>
          <a:sx n="83" d="100"/>
          <a:sy n="83" d="100"/>
        </p:scale>
        <p:origin x="427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Summary!$D$14</c:f>
              <c:strCache>
                <c:ptCount val="1"/>
                <c:pt idx="0">
                  <c:v>Прецизност насумичним одабирањем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110000"/>
                    <a:satMod val="105000"/>
                    <a:tint val="67000"/>
                  </a:schemeClr>
                </a:gs>
                <a:gs pos="50000">
                  <a:schemeClr val="accent1">
                    <a:lumMod val="105000"/>
                    <a:satMod val="103000"/>
                    <a:tint val="73000"/>
                  </a:schemeClr>
                </a:gs>
                <a:gs pos="100000">
                  <a:schemeClr val="accent1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1">
                  <a:shade val="95000"/>
                </a:schemeClr>
              </a:solidFill>
              <a:round/>
            </a:ln>
            <a:effectLst/>
          </c:spPr>
          <c:invertIfNegative val="0"/>
          <c:cat>
            <c:strRef>
              <c:f>Summary!$B$15:$B$22</c:f>
              <c:strCache>
                <c:ptCount val="8"/>
                <c:pt idx="0">
                  <c:v>Позадински шум</c:v>
                </c:pt>
                <c:pt idx="1">
                  <c:v>Језик</c:v>
                </c:pt>
                <c:pt idx="2">
                  <c:v>Дистанца</c:v>
                </c:pt>
                <c:pt idx="3">
                  <c:v>Број особа</c:v>
                </c:pt>
                <c:pt idx="4">
                  <c:v>Мушки пол</c:v>
                </c:pt>
                <c:pt idx="5">
                  <c:v>Женски пол</c:v>
                </c:pt>
                <c:pt idx="6">
                  <c:v>Године</c:v>
                </c:pt>
                <c:pt idx="7">
                  <c:v>Реч / Слово</c:v>
                </c:pt>
              </c:strCache>
            </c:strRef>
          </c:cat>
          <c:val>
            <c:numRef>
              <c:f>Summary!$D$15:$D$22</c:f>
              <c:numCache>
                <c:formatCode>0.000</c:formatCode>
                <c:ptCount val="8"/>
                <c:pt idx="0" formatCode="0">
                  <c:v>25</c:v>
                </c:pt>
                <c:pt idx="1">
                  <c:v>33.333333333333336</c:v>
                </c:pt>
                <c:pt idx="2">
                  <c:v>33.333333333333336</c:v>
                </c:pt>
                <c:pt idx="3">
                  <c:v>16.666666666666668</c:v>
                </c:pt>
                <c:pt idx="4" formatCode="0">
                  <c:v>50</c:v>
                </c:pt>
                <c:pt idx="5" formatCode="0">
                  <c:v>50</c:v>
                </c:pt>
                <c:pt idx="6">
                  <c:v>33.333333333333336</c:v>
                </c:pt>
                <c:pt idx="7" formatCode="0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025-425F-BC54-4F85B8D93D49}"/>
            </c:ext>
          </c:extLst>
        </c:ser>
        <c:ser>
          <c:idx val="1"/>
          <c:order val="1"/>
          <c:tx>
            <c:strRef>
              <c:f>Summary!$E$14</c:f>
              <c:strCache>
                <c:ptCount val="1"/>
                <c:pt idx="0">
                  <c:v>Најбоља постигнута прецизност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110000"/>
                    <a:satMod val="105000"/>
                    <a:tint val="67000"/>
                  </a:schemeClr>
                </a:gs>
                <a:gs pos="50000">
                  <a:schemeClr val="accent2">
                    <a:lumMod val="105000"/>
                    <a:satMod val="103000"/>
                    <a:tint val="73000"/>
                  </a:schemeClr>
                </a:gs>
                <a:gs pos="100000">
                  <a:schemeClr val="accent2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2">
                  <a:shade val="95000"/>
                </a:schemeClr>
              </a:solidFill>
              <a:round/>
            </a:ln>
            <a:effectLst/>
          </c:spPr>
          <c:invertIfNegative val="0"/>
          <c:cat>
            <c:strRef>
              <c:f>Summary!$B$15:$B$22</c:f>
              <c:strCache>
                <c:ptCount val="8"/>
                <c:pt idx="0">
                  <c:v>Позадински шум</c:v>
                </c:pt>
                <c:pt idx="1">
                  <c:v>Језик</c:v>
                </c:pt>
                <c:pt idx="2">
                  <c:v>Дистанца</c:v>
                </c:pt>
                <c:pt idx="3">
                  <c:v>Број особа</c:v>
                </c:pt>
                <c:pt idx="4">
                  <c:v>Мушки пол</c:v>
                </c:pt>
                <c:pt idx="5">
                  <c:v>Женски пол</c:v>
                </c:pt>
                <c:pt idx="6">
                  <c:v>Године</c:v>
                </c:pt>
                <c:pt idx="7">
                  <c:v>Реч / Слово</c:v>
                </c:pt>
              </c:strCache>
            </c:strRef>
          </c:cat>
          <c:val>
            <c:numRef>
              <c:f>Summary!$E$15:$E$22</c:f>
              <c:numCache>
                <c:formatCode>0.000</c:formatCode>
                <c:ptCount val="8"/>
                <c:pt idx="0">
                  <c:v>88.888889551162706</c:v>
                </c:pt>
                <c:pt idx="1">
                  <c:v>46.0317462682724</c:v>
                </c:pt>
                <c:pt idx="2">
                  <c:v>84.1269850730896</c:v>
                </c:pt>
                <c:pt idx="3">
                  <c:v>61.904764175415004</c:v>
                </c:pt>
                <c:pt idx="4">
                  <c:v>68.253970146179199</c:v>
                </c:pt>
                <c:pt idx="5">
                  <c:v>69.841271638870197</c:v>
                </c:pt>
                <c:pt idx="6">
                  <c:v>76.190477609634399</c:v>
                </c:pt>
                <c:pt idx="7">
                  <c:v>76.190477609634399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025-425F-BC54-4F85B8D93D4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3"/>
        <c:axId val="494296872"/>
        <c:axId val="494297856"/>
      </c:barChart>
      <c:catAx>
        <c:axId val="4942968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4297856"/>
        <c:crosses val="autoZero"/>
        <c:auto val="1"/>
        <c:lblAlgn val="ctr"/>
        <c:lblOffset val="100"/>
        <c:noMultiLvlLbl val="0"/>
      </c:catAx>
      <c:valAx>
        <c:axId val="4942978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42968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2.3409909854416131E-3"/>
          <c:y val="0.83352515398986604"/>
          <c:w val="0.9976590090145584"/>
          <c:h val="0.149830244725878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6">
  <cs:axisTitle>
    <cs:lnRef idx="0"/>
    <cs:fillRef idx="0"/>
    <cs:effectRef idx="0"/>
    <cs:fontRef idx="minor">
      <a:schemeClr val="tx1">
        <a:lumMod val="50000"/>
        <a:lumOff val="50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41623-A064-4BED-B073-BA4D61433402}" type="datetime1">
              <a:rPr lang="en-US" smtClean="0"/>
              <a:t>9/30/2020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069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9/30/2020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872137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9/30/2020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81808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9/30/2020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20800815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9/30/2020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935375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9/30/2020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612452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9/30/2020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369766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9/30/2020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341626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9/30/2020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245078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A44BF-9E8D-401D-AFCE-B437BC566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A04076-4433-498C-B357-69B5635AAB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C439D-5324-43E1-AADC-27FD70099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E5F3-28EE-488F-BD53-B744C06C3DEC}" type="datetime1">
              <a:rPr lang="en-US" smtClean="0"/>
              <a:t>9/30/2020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D5CE03-ACD4-4DF0-97B1-142C9EC36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264DBC-F3B6-49DC-930D-15BF32862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8273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9/30/2020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381892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EB70D-CD01-44DA-83B3-8FEB3383D307}" type="datetime1">
              <a:rPr lang="en-US" smtClean="0"/>
              <a:t>9/30/2020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615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9/30/2020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0109626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9/30/2020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38097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A835-D13F-49F4-8F11-5D576AC65FAD}" type="datetime1">
              <a:rPr lang="en-US" smtClean="0"/>
              <a:t>9/30/2020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879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1799-ACB5-4CB2-86A2-5C574F1C8706}" type="datetime1">
              <a:rPr lang="en-US" smtClean="0"/>
              <a:t>9/30/2020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341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9/30/2020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4360436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05E03-BC17-41A7-854C-DFAB672737DC}" type="datetime1">
              <a:rPr lang="en-US" smtClean="0"/>
              <a:t>9/30/2020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588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lumMod val="65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4408324-A84C-4A45-93B6-78D079CCE772}" type="datetime1">
              <a:rPr lang="en-US" smtClean="0"/>
              <a:t>9/30/2020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816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  <p:sldLayoutId id="2147483776" r:id="rId12"/>
    <p:sldLayoutId id="2147483777" r:id="rId13"/>
    <p:sldLayoutId id="2147483778" r:id="rId14"/>
    <p:sldLayoutId id="2147483779" r:id="rId15"/>
    <p:sldLayoutId id="2147483780" r:id="rId16"/>
    <p:sldLayoutId id="2147483781" r:id="rId17"/>
    <p:sldLayoutId id="2147483782" r:id="rId18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0542F9A-0E5D-4321-BFE9-B08B830E152A}"/>
              </a:ext>
            </a:extLst>
          </p:cNvPr>
          <p:cNvSpPr txBox="1"/>
          <p:nvPr/>
        </p:nvSpPr>
        <p:spPr>
          <a:xfrm>
            <a:off x="2995289" y="83592"/>
            <a:ext cx="639673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600"/>
              </a:spcAft>
            </a:pPr>
            <a:r>
              <a:rPr lang="en-GB" sz="2000" cap="small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Универзитет у Београду</a:t>
            </a:r>
          </a:p>
          <a:p>
            <a:pPr marL="0" marR="0" algn="ctr">
              <a:spcBef>
                <a:spcPts val="0"/>
              </a:spcBef>
              <a:spcAft>
                <a:spcPts val="600"/>
              </a:spcAft>
            </a:pPr>
            <a:r>
              <a:rPr lang="en-GB" sz="2000" cap="small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Електротехнички факултет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8AA91F-04F6-425F-AAA1-004C91C106ED}"/>
              </a:ext>
            </a:extLst>
          </p:cNvPr>
          <p:cNvSpPr txBox="1"/>
          <p:nvPr/>
        </p:nvSpPr>
        <p:spPr>
          <a:xfrm>
            <a:off x="3068" y="2459504"/>
            <a:ext cx="1218893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b="1" cap="smal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Примена алгоритама машинског учења у препознавању корисника на основу сензора покрета</a:t>
            </a:r>
            <a:endParaRPr lang="en-GB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Picture 7" descr="proba">
            <a:extLst>
              <a:ext uri="{FF2B5EF4-FFF2-40B4-BE49-F238E27FC236}">
                <a16:creationId xmlns:a16="http://schemas.microsoft.com/office/drawing/2014/main" id="{DBAD6097-9D5A-4650-A9DF-1DFFB151D25F}"/>
              </a:ext>
            </a:extLst>
          </p:cNvPr>
          <p:cNvPicPr/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5533748" y="1114643"/>
            <a:ext cx="1124504" cy="13187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FDEC8E2-E526-45EB-83DE-50173A65A877}"/>
              </a:ext>
            </a:extLst>
          </p:cNvPr>
          <p:cNvSpPr txBox="1"/>
          <p:nvPr/>
        </p:nvSpPr>
        <p:spPr>
          <a:xfrm>
            <a:off x="6096001" y="5034790"/>
            <a:ext cx="6095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Cyrl-RS" sz="2000" dirty="0">
                <a:latin typeface="Arial" panose="020B0604020202020204" pitchFamily="34" charset="0"/>
                <a:cs typeface="Arial" panose="020B0604020202020204" pitchFamily="34" charset="0"/>
              </a:rPr>
              <a:t>Кандидат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 algn="ctr"/>
            <a:r>
              <a:rPr lang="sr-Cyrl-RS" sz="2000" dirty="0">
                <a:latin typeface="Arial" panose="020B0604020202020204" pitchFamily="34" charset="0"/>
                <a:cs typeface="Arial" panose="020B0604020202020204" pitchFamily="34" charset="0"/>
              </a:rPr>
              <a:t>Леон Јовановић 2015/0377</a:t>
            </a: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471B3E4-D363-494A-9B14-C10082571F0F}"/>
              </a:ext>
            </a:extLst>
          </p:cNvPr>
          <p:cNvSpPr txBox="1"/>
          <p:nvPr/>
        </p:nvSpPr>
        <p:spPr>
          <a:xfrm>
            <a:off x="0" y="5034789"/>
            <a:ext cx="6096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Cyrl-RS" sz="2000" dirty="0">
                <a:latin typeface="Arial" panose="020B0604020202020204" pitchFamily="34" charset="0"/>
                <a:cs typeface="Arial" panose="020B0604020202020204" pitchFamily="34" charset="0"/>
              </a:rPr>
              <a:t>Ментор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sr-Cyrl-R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sr-Cyrl-RS" sz="2000" dirty="0">
                <a:latin typeface="Arial" panose="020B0604020202020204" pitchFamily="34" charset="0"/>
                <a:cs typeface="Arial" panose="020B0604020202020204" pitchFamily="34" charset="0"/>
              </a:rPr>
              <a:t>Проф. др. Захарије Радивојевић</a:t>
            </a: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2DF10CA-FF5D-4600-B549-68C026D073B6}"/>
              </a:ext>
            </a:extLst>
          </p:cNvPr>
          <p:cNvSpPr txBox="1"/>
          <p:nvPr/>
        </p:nvSpPr>
        <p:spPr>
          <a:xfrm>
            <a:off x="4581418" y="6331087"/>
            <a:ext cx="3029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noProof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Београд</a:t>
            </a:r>
            <a:r>
              <a:rPr lang="en-GB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noProof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Септембар</a:t>
            </a:r>
            <a:r>
              <a:rPr lang="en-GB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2020.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677073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EF14DA3-7F8B-44C4-B929-A5EDB7E1A98F}"/>
              </a:ext>
            </a:extLst>
          </p:cNvPr>
          <p:cNvSpPr txBox="1">
            <a:spLocks/>
          </p:cNvSpPr>
          <p:nvPr/>
        </p:nvSpPr>
        <p:spPr>
          <a:xfrm>
            <a:off x="822333" y="27307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sr-Cyrl-RS" b="1" dirty="0"/>
              <a:t>Преглед добијених резултата</a:t>
            </a:r>
            <a:endParaRPr lang="en-GB" b="1" dirty="0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EBFD118B-73D2-47E6-A07A-C530BB6A28B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06979183"/>
              </p:ext>
            </p:extLst>
          </p:nvPr>
        </p:nvGraphicFramePr>
        <p:xfrm>
          <a:off x="2280949" y="1869254"/>
          <a:ext cx="7630102" cy="45780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201142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BF44B-D2AD-40B8-8B09-4365820D8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268711"/>
            <a:ext cx="10364451" cy="1596177"/>
          </a:xfrm>
        </p:spPr>
        <p:txBody>
          <a:bodyPr>
            <a:normAutofit/>
          </a:bodyPr>
          <a:lstStyle/>
          <a:p>
            <a:pPr algn="l"/>
            <a:r>
              <a:rPr lang="sr-Cyrl-RS" sz="3600" b="1" dirty="0"/>
              <a:t>Закључак</a:t>
            </a:r>
            <a:endParaRPr lang="en-GB" sz="3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4AE883-AA26-45A9-A721-024DA6E8B3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5534" y="1788066"/>
            <a:ext cx="10364452" cy="3424107"/>
          </a:xfrm>
        </p:spPr>
        <p:txBody>
          <a:bodyPr>
            <a:normAutofit/>
          </a:bodyPr>
          <a:lstStyle/>
          <a:p>
            <a:r>
              <a:rPr lang="sr-Cyrl-RS" sz="2800" cap="none" dirty="0"/>
              <a:t>Примена успешних резултата</a:t>
            </a:r>
          </a:p>
          <a:p>
            <a:endParaRPr lang="sr-Cyrl-RS" sz="2800" cap="none" dirty="0"/>
          </a:p>
          <a:p>
            <a:r>
              <a:rPr lang="sr-Cyrl-RS" sz="2800" cap="none" dirty="0"/>
              <a:t>Ограничења рада</a:t>
            </a:r>
          </a:p>
          <a:p>
            <a:endParaRPr lang="sr-Cyrl-RS" sz="2800" cap="none" dirty="0"/>
          </a:p>
          <a:p>
            <a:r>
              <a:rPr lang="sr-Cyrl-RS" sz="2800" cap="none" dirty="0"/>
              <a:t>Проширење решења</a:t>
            </a:r>
          </a:p>
          <a:p>
            <a:endParaRPr lang="en-GB" sz="2800" cap="none" dirty="0"/>
          </a:p>
        </p:txBody>
      </p:sp>
    </p:spTree>
    <p:extLst>
      <p:ext uri="{BB962C8B-B14F-4D97-AF65-F5344CB8AC3E}">
        <p14:creationId xmlns:p14="http://schemas.microsoft.com/office/powerpoint/2010/main" val="31297035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00857-D8CD-463E-A66A-87A99B880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51085"/>
          </a:xfrm>
        </p:spPr>
        <p:txBody>
          <a:bodyPr>
            <a:normAutofit/>
          </a:bodyPr>
          <a:lstStyle/>
          <a:p>
            <a:pPr algn="ctr"/>
            <a:r>
              <a:rPr lang="sr-Cyrl-RS" sz="6600" b="1" dirty="0"/>
              <a:t>Хвала на пажњи!</a:t>
            </a:r>
            <a:endParaRPr lang="en-GB" sz="6600" b="1" dirty="0"/>
          </a:p>
        </p:txBody>
      </p:sp>
    </p:spTree>
    <p:extLst>
      <p:ext uri="{BB962C8B-B14F-4D97-AF65-F5344CB8AC3E}">
        <p14:creationId xmlns:p14="http://schemas.microsoft.com/office/powerpoint/2010/main" val="836652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9F00A0-30FC-42B1-8AD3-6F7E06108B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2" y="1716942"/>
            <a:ext cx="10515600" cy="4473576"/>
          </a:xfrm>
        </p:spPr>
        <p:txBody>
          <a:bodyPr>
            <a:noAutofit/>
          </a:bodyPr>
          <a:lstStyle/>
          <a:p>
            <a:r>
              <a:rPr lang="sr-Cyrl-RS" sz="2800" cap="none" dirty="0"/>
              <a:t>Постојећа решења</a:t>
            </a:r>
          </a:p>
          <a:p>
            <a:r>
              <a:rPr lang="sr-Cyrl-RS" sz="2800" cap="none" dirty="0"/>
              <a:t>Сакупљање података</a:t>
            </a:r>
          </a:p>
          <a:p>
            <a:r>
              <a:rPr lang="sr-Cyrl-RS" sz="2800" cap="none" dirty="0"/>
              <a:t>Обрађивање података</a:t>
            </a:r>
          </a:p>
          <a:p>
            <a:r>
              <a:rPr lang="sr-Cyrl-RS" sz="2800" cap="none" dirty="0"/>
              <a:t>Преглед имплементираног решења</a:t>
            </a:r>
          </a:p>
          <a:p>
            <a:r>
              <a:rPr lang="sr-Cyrl-RS" sz="2800" cap="none" dirty="0"/>
              <a:t>Преглед добијених резултата</a:t>
            </a:r>
          </a:p>
          <a:p>
            <a:r>
              <a:rPr lang="sr-Cyrl-RS" sz="2800" cap="none" dirty="0"/>
              <a:t>Закључак</a:t>
            </a:r>
            <a:endParaRPr lang="en-GB" sz="2800" cap="none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3E0EC43-033B-467D-A708-0F11895B35F1}"/>
              </a:ext>
            </a:extLst>
          </p:cNvPr>
          <p:cNvSpPr txBox="1">
            <a:spLocks/>
          </p:cNvSpPr>
          <p:nvPr/>
        </p:nvSpPr>
        <p:spPr>
          <a:xfrm>
            <a:off x="913772" y="293485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sr-Cyrl-RS" b="1" dirty="0"/>
              <a:t>Садржај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7098634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4B2BB-EFFB-4735-893F-35FE36A61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2" y="293485"/>
            <a:ext cx="10364451" cy="1596177"/>
          </a:xfrm>
        </p:spPr>
        <p:txBody>
          <a:bodyPr/>
          <a:lstStyle/>
          <a:p>
            <a:pPr algn="l"/>
            <a:r>
              <a:rPr lang="sr-Cyrl-RS" b="1" dirty="0"/>
              <a:t>Постојећа решења</a:t>
            </a:r>
            <a:endParaRPr lang="en-GB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D252CA-60C2-4856-897A-146CAB9DA6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2" y="1716946"/>
            <a:ext cx="10364452" cy="3424107"/>
          </a:xfrm>
        </p:spPr>
        <p:txBody>
          <a:bodyPr>
            <a:normAutofit/>
          </a:bodyPr>
          <a:lstStyle/>
          <a:p>
            <a:r>
              <a:rPr lang="sr-Cyrl-RS" sz="2800" cap="none" dirty="0"/>
              <a:t>Истраживање са универзитета Стенфорд</a:t>
            </a:r>
            <a:endParaRPr lang="en-US" sz="2800" cap="none" dirty="0"/>
          </a:p>
          <a:p>
            <a:endParaRPr lang="en-GB" sz="2800" cap="none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7A22ADE-FE67-45A3-A9EE-73A9DCD004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0045996"/>
              </p:ext>
            </p:extLst>
          </p:nvPr>
        </p:nvGraphicFramePr>
        <p:xfrm>
          <a:off x="1162972" y="2888830"/>
          <a:ext cx="9866050" cy="325139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262751">
                  <a:extLst>
                    <a:ext uri="{9D8B030D-6E8A-4147-A177-3AD203B41FA5}">
                      <a16:colId xmlns:a16="http://schemas.microsoft.com/office/drawing/2014/main" val="4018095617"/>
                    </a:ext>
                  </a:extLst>
                </a:gridCol>
                <a:gridCol w="1409980">
                  <a:extLst>
                    <a:ext uri="{9D8B030D-6E8A-4147-A177-3AD203B41FA5}">
                      <a16:colId xmlns:a16="http://schemas.microsoft.com/office/drawing/2014/main" val="328498823"/>
                    </a:ext>
                  </a:extLst>
                </a:gridCol>
                <a:gridCol w="1556473">
                  <a:extLst>
                    <a:ext uri="{9D8B030D-6E8A-4147-A177-3AD203B41FA5}">
                      <a16:colId xmlns:a16="http://schemas.microsoft.com/office/drawing/2014/main" val="3174187104"/>
                    </a:ext>
                  </a:extLst>
                </a:gridCol>
                <a:gridCol w="2636846">
                  <a:extLst>
                    <a:ext uri="{9D8B030D-6E8A-4147-A177-3AD203B41FA5}">
                      <a16:colId xmlns:a16="http://schemas.microsoft.com/office/drawing/2014/main" val="2273223255"/>
                    </a:ext>
                  </a:extLst>
                </a:gridCol>
              </a:tblGrid>
              <a:tr h="805993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r-Cyrl-RS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Број категорија</a:t>
                      </a:r>
                      <a:endParaRPr lang="sr-Cyrl-R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r-Cyrl-RS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Вероватноћа насумичним одабирањем</a:t>
                      </a:r>
                      <a:endParaRPr lang="sr-Cyrl-R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r-Cyrl-RS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Прецизност</a:t>
                      </a:r>
                      <a:endParaRPr lang="sr-Cyrl-R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187792942"/>
                  </a:ext>
                </a:extLst>
              </a:tr>
              <a:tr h="605527">
                <a:tc>
                  <a:txBody>
                    <a:bodyPr/>
                    <a:lstStyle/>
                    <a:p>
                      <a:pPr algn="ctr" fontAlgn="ctr"/>
                      <a:r>
                        <a:rPr lang="sr-Cyrl-RS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Идентификација пола говорника</a:t>
                      </a:r>
                      <a:endParaRPr lang="sr-Cyrl-R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50%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84%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826389590"/>
                  </a:ext>
                </a:extLst>
              </a:tr>
              <a:tr h="605527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Препознавање једног говорника из групе од пет 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20%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65%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562244170"/>
                  </a:ext>
                </a:extLst>
              </a:tr>
              <a:tr h="605527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Препознавање цифара са више говорника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10%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26%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897345556"/>
                  </a:ext>
                </a:extLst>
              </a:tr>
              <a:tr h="628817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Препознавање цифара са једним говорником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10%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65%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9974346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9943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BD636-B30B-4404-AF97-FEB837A74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6" y="268711"/>
            <a:ext cx="10364451" cy="1596177"/>
          </a:xfrm>
        </p:spPr>
        <p:txBody>
          <a:bodyPr>
            <a:normAutofit/>
          </a:bodyPr>
          <a:lstStyle/>
          <a:p>
            <a:pPr algn="l"/>
            <a:r>
              <a:rPr lang="sr-Cyrl-RS" sz="3600" b="1" dirty="0"/>
              <a:t>Сакупљање података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BE0E23-CBE3-4D93-AF79-6FD3B5EBF9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2" y="1716946"/>
            <a:ext cx="10364452" cy="3424107"/>
          </a:xfrm>
        </p:spPr>
        <p:txBody>
          <a:bodyPr>
            <a:normAutofit/>
          </a:bodyPr>
          <a:lstStyle/>
          <a:p>
            <a:r>
              <a:rPr lang="sr-Cyrl-RS" sz="2800" cap="none" dirty="0"/>
              <a:t>Апликација у програму </a:t>
            </a:r>
            <a:r>
              <a:rPr lang="en-US" sz="2800" cap="none" dirty="0"/>
              <a:t>Unity 5</a:t>
            </a:r>
            <a:endParaRPr lang="en-GB" sz="2800" cap="none" dirty="0">
              <a:latin typeface="Tw Cen MT (Body)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755025-CD96-47CC-9D03-49ED3904E07B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288" y="2502769"/>
            <a:ext cx="7913420" cy="3999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657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9B510-1220-417C-9B6C-6A8F3A815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268711"/>
            <a:ext cx="10364451" cy="1596177"/>
          </a:xfrm>
        </p:spPr>
        <p:txBody>
          <a:bodyPr>
            <a:normAutofit/>
          </a:bodyPr>
          <a:lstStyle/>
          <a:p>
            <a:pPr algn="l"/>
            <a:r>
              <a:rPr lang="sr-Cyrl-RS" sz="3600" b="1" dirty="0"/>
              <a:t>Сакупљање података</a:t>
            </a:r>
            <a:endParaRPr lang="en-GB" sz="3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728D1A-67D1-4293-B85D-326AA04D00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4" y="1716946"/>
            <a:ext cx="10364452" cy="3424107"/>
          </a:xfrm>
        </p:spPr>
        <p:txBody>
          <a:bodyPr>
            <a:normAutofit/>
          </a:bodyPr>
          <a:lstStyle/>
          <a:p>
            <a:r>
              <a:rPr lang="sr-Cyrl-RS" sz="2800" cap="none" dirty="0"/>
              <a:t>Улазни подаци</a:t>
            </a:r>
            <a:endParaRPr lang="en-GB" sz="2800" cap="non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252BB9-D6B5-413C-8511-6DD90A6932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7647" y="2730525"/>
            <a:ext cx="9156706" cy="3670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339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4204D-CB54-4221-B495-7746EB18E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8711"/>
            <a:ext cx="10364451" cy="1596177"/>
          </a:xfrm>
        </p:spPr>
        <p:txBody>
          <a:bodyPr>
            <a:normAutofit/>
          </a:bodyPr>
          <a:lstStyle/>
          <a:p>
            <a:pPr algn="l"/>
            <a:r>
              <a:rPr lang="sr-Cyrl-RS" sz="3600" b="1" dirty="0"/>
              <a:t>Обрађивање података</a:t>
            </a:r>
            <a:endParaRPr lang="en-GB" sz="3600" b="1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CC2E698-0983-4847-9256-1C0D96F5065E}"/>
              </a:ext>
            </a:extLst>
          </p:cNvPr>
          <p:cNvSpPr txBox="1">
            <a:spLocks/>
          </p:cNvSpPr>
          <p:nvPr/>
        </p:nvSpPr>
        <p:spPr>
          <a:xfrm>
            <a:off x="838200" y="17748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r-Cyrl-RS" dirty="0"/>
              <a:t>Мешање података</a:t>
            </a:r>
            <a:endParaRPr lang="en-GB" dirty="0"/>
          </a:p>
        </p:txBody>
      </p:sp>
      <p:pic>
        <p:nvPicPr>
          <p:cNvPr id="10" name="Content Placeholder 3">
            <a:extLst>
              <a:ext uri="{FF2B5EF4-FFF2-40B4-BE49-F238E27FC236}">
                <a16:creationId xmlns:a16="http://schemas.microsoft.com/office/drawing/2014/main" id="{2DCE1451-6269-45BC-A809-9C6CD58F1626}"/>
              </a:ext>
            </a:extLst>
          </p:cNvPr>
          <p:cNvPicPr>
            <a:picLocks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856"/>
          <a:stretch/>
        </p:blipFill>
        <p:spPr>
          <a:xfrm>
            <a:off x="1117705" y="2701355"/>
            <a:ext cx="9933032" cy="3475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7283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1D968-14FD-42B6-9650-E0FC4625C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2654" y="268711"/>
            <a:ext cx="10364451" cy="1596177"/>
          </a:xfrm>
        </p:spPr>
        <p:txBody>
          <a:bodyPr>
            <a:normAutofit/>
          </a:bodyPr>
          <a:lstStyle/>
          <a:p>
            <a:pPr algn="l"/>
            <a:r>
              <a:rPr lang="sr-Cyrl-RS" b="1" dirty="0"/>
              <a:t>Обрађивање података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761A3-4BF0-4480-8B3E-D9B7FC4A91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2653" y="1676306"/>
            <a:ext cx="10364452" cy="3424107"/>
          </a:xfrm>
        </p:spPr>
        <p:txBody>
          <a:bodyPr>
            <a:normAutofit/>
          </a:bodyPr>
          <a:lstStyle/>
          <a:p>
            <a:r>
              <a:rPr lang="sr-Cyrl-RS" sz="2800" cap="none" dirty="0"/>
              <a:t>Нормализација података</a:t>
            </a:r>
            <a:endParaRPr lang="en-GB" sz="2800" cap="non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1CA395-808E-48B2-8A95-37D659D1E7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033" y="2701355"/>
            <a:ext cx="9961934" cy="3475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3754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4D43B-F5C6-44E3-B794-14CC038BA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335" y="268711"/>
            <a:ext cx="10364451" cy="1596177"/>
          </a:xfrm>
        </p:spPr>
        <p:txBody>
          <a:bodyPr>
            <a:normAutofit/>
          </a:bodyPr>
          <a:lstStyle/>
          <a:p>
            <a:pPr algn="l"/>
            <a:r>
              <a:rPr lang="sr-Cyrl-RS" sz="3600" b="1" dirty="0"/>
              <a:t>Преглед имплементираног решења</a:t>
            </a:r>
            <a:endParaRPr lang="en-GB" sz="3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FC3996-0F46-4FE9-8EBE-9B1CFBE11F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4" y="1472169"/>
            <a:ext cx="10364452" cy="4084507"/>
          </a:xfrm>
        </p:spPr>
        <p:txBody>
          <a:bodyPr>
            <a:noAutofit/>
          </a:bodyPr>
          <a:lstStyle/>
          <a:p>
            <a:endParaRPr lang="en-US" sz="2800" dirty="0"/>
          </a:p>
          <a:p>
            <a:r>
              <a:rPr lang="en-US" sz="2800" cap="none" dirty="0"/>
              <a:t>Deep learning</a:t>
            </a:r>
          </a:p>
          <a:p>
            <a:endParaRPr lang="en-US" sz="2800" dirty="0"/>
          </a:p>
          <a:p>
            <a:r>
              <a:rPr lang="en-US" sz="2800" dirty="0"/>
              <a:t>Anaconda/Spyder</a:t>
            </a:r>
          </a:p>
          <a:p>
            <a:endParaRPr lang="en-US" sz="2800" dirty="0"/>
          </a:p>
          <a:p>
            <a:r>
              <a:rPr lang="en-US" sz="2800" cap="none" noProof="1"/>
              <a:t>Tensorflow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6AAC19-D7CD-4FC3-9D47-3CDF252997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3481" y="1690688"/>
            <a:ext cx="7202750" cy="3865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9576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07516-C0C4-4C83-862E-C2AA4F65D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333" y="273077"/>
            <a:ext cx="10364451" cy="1596177"/>
          </a:xfrm>
        </p:spPr>
        <p:txBody>
          <a:bodyPr>
            <a:normAutofit/>
          </a:bodyPr>
          <a:lstStyle/>
          <a:p>
            <a:pPr algn="l"/>
            <a:r>
              <a:rPr lang="sr-Cyrl-RS" sz="3600" b="1" dirty="0"/>
              <a:t>Преглед добијених резултата</a:t>
            </a:r>
            <a:endParaRPr lang="en-GB" sz="3600" b="1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7800EE52-0D87-422D-B7F3-2742C28F22E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926901"/>
              </p:ext>
            </p:extLst>
          </p:nvPr>
        </p:nvGraphicFramePr>
        <p:xfrm>
          <a:off x="1543831" y="1690688"/>
          <a:ext cx="9104337" cy="465571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28292">
                  <a:extLst>
                    <a:ext uri="{9D8B030D-6E8A-4147-A177-3AD203B41FA5}">
                      <a16:colId xmlns:a16="http://schemas.microsoft.com/office/drawing/2014/main" val="1460706965"/>
                    </a:ext>
                  </a:extLst>
                </a:gridCol>
                <a:gridCol w="1571266">
                  <a:extLst>
                    <a:ext uri="{9D8B030D-6E8A-4147-A177-3AD203B41FA5}">
                      <a16:colId xmlns:a16="http://schemas.microsoft.com/office/drawing/2014/main" val="4071630468"/>
                    </a:ext>
                  </a:extLst>
                </a:gridCol>
                <a:gridCol w="2607059">
                  <a:extLst>
                    <a:ext uri="{9D8B030D-6E8A-4147-A177-3AD203B41FA5}">
                      <a16:colId xmlns:a16="http://schemas.microsoft.com/office/drawing/2014/main" val="3803813192"/>
                    </a:ext>
                  </a:extLst>
                </a:gridCol>
                <a:gridCol w="3197720">
                  <a:extLst>
                    <a:ext uri="{9D8B030D-6E8A-4147-A177-3AD203B41FA5}">
                      <a16:colId xmlns:a16="http://schemas.microsoft.com/office/drawing/2014/main" val="1653693798"/>
                    </a:ext>
                  </a:extLst>
                </a:gridCol>
              </a:tblGrid>
              <a:tr h="1118103">
                <a:tc>
                  <a:txBody>
                    <a:bodyPr/>
                    <a:lstStyle/>
                    <a:p>
                      <a:pPr algn="ctr" fontAlgn="ctr"/>
                      <a:r>
                        <a:rPr lang="sr-Cyrl-RS" sz="15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Циљ</a:t>
                      </a:r>
                      <a:endParaRPr lang="sr-Cyrl-RS" sz="1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r-Cyrl-RS" sz="15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Број категорија</a:t>
                      </a:r>
                      <a:endParaRPr lang="sr-Cyrl-RS" sz="1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r-Cyrl-RS" sz="15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Вероватноћа насумичним одабирањем</a:t>
                      </a:r>
                      <a:endParaRPr lang="sr-Cyrl-RS" sz="1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r-Cyrl-RS" sz="15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Најбоља постигнута прецизност</a:t>
                      </a:r>
                      <a:endParaRPr lang="sr-Cyrl-RS" sz="1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  <a:extLst>
                  <a:ext uri="{0D108BD9-81ED-4DB2-BD59-A6C34878D82A}">
                    <a16:rowId xmlns:a16="http://schemas.microsoft.com/office/drawing/2014/main" val="3081235371"/>
                  </a:ext>
                </a:extLst>
              </a:tr>
              <a:tr h="439910">
                <a:tc>
                  <a:txBody>
                    <a:bodyPr/>
                    <a:lstStyle/>
                    <a:p>
                      <a:pPr algn="ctr" fontAlgn="ctr"/>
                      <a:r>
                        <a:rPr lang="sr-Cyrl-RS" sz="15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Позадински шум</a:t>
                      </a:r>
                      <a:endParaRPr lang="sr-Cyrl-RS" sz="1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5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GB" sz="1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5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25%</a:t>
                      </a:r>
                      <a:endParaRPr lang="en-GB" sz="1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5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88.89%</a:t>
                      </a:r>
                      <a:endParaRPr lang="en-GB" sz="15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  <a:extLst>
                  <a:ext uri="{0D108BD9-81ED-4DB2-BD59-A6C34878D82A}">
                    <a16:rowId xmlns:a16="http://schemas.microsoft.com/office/drawing/2014/main" val="2414201192"/>
                  </a:ext>
                </a:extLst>
              </a:tr>
              <a:tr h="439910">
                <a:tc>
                  <a:txBody>
                    <a:bodyPr/>
                    <a:lstStyle/>
                    <a:p>
                      <a:pPr algn="ctr" fontAlgn="ctr"/>
                      <a:r>
                        <a:rPr lang="sr-Cyrl-RS" sz="15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Језик</a:t>
                      </a:r>
                      <a:endParaRPr lang="sr-Cyrl-RS" sz="1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5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GB" sz="1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5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33.33%</a:t>
                      </a:r>
                      <a:endParaRPr lang="en-GB" sz="1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5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46.03%</a:t>
                      </a:r>
                      <a:endParaRPr lang="en-GB" sz="15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  <a:extLst>
                  <a:ext uri="{0D108BD9-81ED-4DB2-BD59-A6C34878D82A}">
                    <a16:rowId xmlns:a16="http://schemas.microsoft.com/office/drawing/2014/main" val="9443128"/>
                  </a:ext>
                </a:extLst>
              </a:tr>
              <a:tr h="439910">
                <a:tc>
                  <a:txBody>
                    <a:bodyPr/>
                    <a:lstStyle/>
                    <a:p>
                      <a:pPr algn="ctr" fontAlgn="ctr"/>
                      <a:r>
                        <a:rPr lang="sr-Cyrl-RS" sz="15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Дистанца</a:t>
                      </a:r>
                      <a:endParaRPr lang="sr-Cyrl-RS" sz="1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5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GB" sz="1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5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33.33%</a:t>
                      </a:r>
                      <a:endParaRPr lang="en-GB" sz="1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5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84.13%</a:t>
                      </a:r>
                      <a:endParaRPr lang="en-GB" sz="15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  <a:extLst>
                  <a:ext uri="{0D108BD9-81ED-4DB2-BD59-A6C34878D82A}">
                    <a16:rowId xmlns:a16="http://schemas.microsoft.com/office/drawing/2014/main" val="1300316547"/>
                  </a:ext>
                </a:extLst>
              </a:tr>
              <a:tr h="439910">
                <a:tc>
                  <a:txBody>
                    <a:bodyPr/>
                    <a:lstStyle/>
                    <a:p>
                      <a:pPr algn="ctr" fontAlgn="ctr"/>
                      <a:r>
                        <a:rPr lang="sr-Cyrl-RS" sz="15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Број особа</a:t>
                      </a:r>
                      <a:endParaRPr lang="sr-Cyrl-RS" sz="1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5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GB" sz="1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5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16.67%</a:t>
                      </a:r>
                      <a:endParaRPr lang="en-GB" sz="1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5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61.90%</a:t>
                      </a:r>
                      <a:endParaRPr lang="en-GB" sz="15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  <a:extLst>
                  <a:ext uri="{0D108BD9-81ED-4DB2-BD59-A6C34878D82A}">
                    <a16:rowId xmlns:a16="http://schemas.microsoft.com/office/drawing/2014/main" val="3782533395"/>
                  </a:ext>
                </a:extLst>
              </a:tr>
              <a:tr h="439910">
                <a:tc>
                  <a:txBody>
                    <a:bodyPr/>
                    <a:lstStyle/>
                    <a:p>
                      <a:pPr algn="ctr" fontAlgn="ctr"/>
                      <a:r>
                        <a:rPr lang="sr-Cyrl-RS" sz="15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Мушки пол</a:t>
                      </a:r>
                      <a:endParaRPr lang="sr-Cyrl-RS" sz="1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5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GB" sz="1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5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50%</a:t>
                      </a:r>
                      <a:endParaRPr lang="en-GB" sz="1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5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68.25%</a:t>
                      </a:r>
                      <a:endParaRPr lang="en-GB" sz="15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  <a:extLst>
                  <a:ext uri="{0D108BD9-81ED-4DB2-BD59-A6C34878D82A}">
                    <a16:rowId xmlns:a16="http://schemas.microsoft.com/office/drawing/2014/main" val="1603988767"/>
                  </a:ext>
                </a:extLst>
              </a:tr>
              <a:tr h="439910">
                <a:tc>
                  <a:txBody>
                    <a:bodyPr/>
                    <a:lstStyle/>
                    <a:p>
                      <a:pPr algn="ctr" fontAlgn="ctr"/>
                      <a:r>
                        <a:rPr lang="sr-Cyrl-RS" sz="15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Женски пол</a:t>
                      </a:r>
                      <a:endParaRPr lang="sr-Cyrl-RS" sz="1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5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GB" sz="1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5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50%</a:t>
                      </a:r>
                      <a:endParaRPr lang="en-GB" sz="1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5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69.84%</a:t>
                      </a:r>
                      <a:endParaRPr lang="en-GB" sz="15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  <a:extLst>
                  <a:ext uri="{0D108BD9-81ED-4DB2-BD59-A6C34878D82A}">
                    <a16:rowId xmlns:a16="http://schemas.microsoft.com/office/drawing/2014/main" val="3174420479"/>
                  </a:ext>
                </a:extLst>
              </a:tr>
              <a:tr h="439910">
                <a:tc>
                  <a:txBody>
                    <a:bodyPr/>
                    <a:lstStyle/>
                    <a:p>
                      <a:pPr algn="ctr" fontAlgn="ctr"/>
                      <a:r>
                        <a:rPr lang="sr-Cyrl-RS" sz="15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Године</a:t>
                      </a:r>
                      <a:endParaRPr lang="sr-Cyrl-RS" sz="1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5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GB" sz="1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5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33.33%</a:t>
                      </a:r>
                      <a:endParaRPr lang="en-GB" sz="1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5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76.19%</a:t>
                      </a:r>
                      <a:endParaRPr lang="en-GB" sz="15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  <a:extLst>
                  <a:ext uri="{0D108BD9-81ED-4DB2-BD59-A6C34878D82A}">
                    <a16:rowId xmlns:a16="http://schemas.microsoft.com/office/drawing/2014/main" val="3950361598"/>
                  </a:ext>
                </a:extLst>
              </a:tr>
              <a:tr h="458239">
                <a:tc>
                  <a:txBody>
                    <a:bodyPr/>
                    <a:lstStyle/>
                    <a:p>
                      <a:pPr algn="ctr" fontAlgn="ctr"/>
                      <a:r>
                        <a:rPr lang="sr-Cyrl-RS" sz="15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Реч / Слово</a:t>
                      </a:r>
                      <a:endParaRPr lang="sr-Cyrl-RS" sz="1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5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GB" sz="1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5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20%</a:t>
                      </a:r>
                      <a:endParaRPr lang="en-GB" sz="1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5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76.19%</a:t>
                      </a:r>
                      <a:endParaRPr lang="en-GB" sz="15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132" marR="8132" marT="8132" marB="0" anchor="ctr"/>
                </a:tc>
                <a:extLst>
                  <a:ext uri="{0D108BD9-81ED-4DB2-BD59-A6C34878D82A}">
                    <a16:rowId xmlns:a16="http://schemas.microsoft.com/office/drawing/2014/main" val="18374892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9712674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238</TotalTime>
  <Words>210</Words>
  <Application>Microsoft Office PowerPoint</Application>
  <PresentationFormat>Widescreen</PresentationFormat>
  <Paragraphs>97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Tw Cen MT</vt:lpstr>
      <vt:lpstr>Tw Cen MT (Body)</vt:lpstr>
      <vt:lpstr>Droplet</vt:lpstr>
      <vt:lpstr>PowerPoint Presentation</vt:lpstr>
      <vt:lpstr>PowerPoint Presentation</vt:lpstr>
      <vt:lpstr>Постојећа решења</vt:lpstr>
      <vt:lpstr>Сакупљање података</vt:lpstr>
      <vt:lpstr>Сакупљање података</vt:lpstr>
      <vt:lpstr>Обрађивање података</vt:lpstr>
      <vt:lpstr>Обрађивање података</vt:lpstr>
      <vt:lpstr>Преглед имплементираног решења</vt:lpstr>
      <vt:lpstr>Преглед добијених резултата</vt:lpstr>
      <vt:lpstr>PowerPoint Presentation</vt:lpstr>
      <vt:lpstr>Закључак</vt:lpstr>
      <vt:lpstr>Хвала на пажњи!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Leon Jovanovic</dc:creator>
  <cp:lastModifiedBy>Leon Jovanovic</cp:lastModifiedBy>
  <cp:revision>22</cp:revision>
  <dcterms:created xsi:type="dcterms:W3CDTF">2020-09-29T15:58:07Z</dcterms:created>
  <dcterms:modified xsi:type="dcterms:W3CDTF">2020-09-30T19:37:08Z</dcterms:modified>
</cp:coreProperties>
</file>