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80" r:id="rId4"/>
    <p:sldId id="258" r:id="rId5"/>
    <p:sldId id="284" r:id="rId6"/>
    <p:sldId id="283" r:id="rId7"/>
    <p:sldId id="285" r:id="rId8"/>
    <p:sldId id="286" r:id="rId9"/>
    <p:sldId id="272" r:id="rId10"/>
    <p:sldId id="273" r:id="rId11"/>
    <p:sldId id="274" r:id="rId12"/>
    <p:sldId id="281" r:id="rId13"/>
    <p:sldId id="282" r:id="rId14"/>
    <p:sldId id="275" r:id="rId15"/>
    <p:sldId id="276" r:id="rId16"/>
    <p:sldId id="277" r:id="rId17"/>
    <p:sldId id="287" r:id="rId18"/>
    <p:sldId id="278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FF"/>
    <a:srgbClr val="FF3300"/>
    <a:srgbClr val="FF6600"/>
    <a:srgbClr val="00CC00"/>
    <a:srgbClr val="C98203"/>
    <a:srgbClr val="A081B9"/>
    <a:srgbClr val="99CCFF"/>
    <a:srgbClr val="A0B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512" autoAdjust="0"/>
  </p:normalViewPr>
  <p:slideViewPr>
    <p:cSldViewPr>
      <p:cViewPr varScale="1">
        <p:scale>
          <a:sx n="116" d="100"/>
          <a:sy n="116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24811-F39F-4D94-9484-460C6970464D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F231C-8C0D-46ED-B8B2-2B7EA6B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7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F231C-8C0D-46ED-B8B2-2B7EA6B623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F231C-8C0D-46ED-B8B2-2B7EA6B623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F231C-8C0D-46ED-B8B2-2B7EA6B623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F231C-8C0D-46ED-B8B2-2B7EA6B6238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4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7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91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8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89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82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59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92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5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7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2BCCC3-0B49-4637-A97E-22B252CBE98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22FFA0-063F-4433-90CC-EB51FD315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2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621413" y="616278"/>
            <a:ext cx="3384376" cy="353152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616277"/>
            <a:ext cx="3384376" cy="353152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4437112"/>
            <a:ext cx="9143999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Schlüsselaustausch und asymmetrische Verschlüsselung</a:t>
            </a:r>
            <a:endParaRPr lang="de-DE" sz="36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153288" y="3717032"/>
            <a:ext cx="3346704" cy="36004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de-DE" sz="2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Diffie-Hellman</a:t>
            </a:r>
            <a:endParaRPr lang="de-DE" sz="2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4653972" y="3717032"/>
            <a:ext cx="334670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Rivest-Shamir-Adleman</a:t>
            </a:r>
            <a:endParaRPr lang="de-DE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40"/>
                    </a14:imgEffect>
                    <a14:imgEffect>
                      <a14:saturation sat="1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96" y="1577653"/>
            <a:ext cx="1613416" cy="161341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411">
            <a:off x="1691880" y="1366313"/>
            <a:ext cx="1219200" cy="1219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49718">
            <a:off x="2610696" y="2174652"/>
            <a:ext cx="1219200" cy="121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 rot="20775057">
            <a:off x="4990276" y="1314193"/>
            <a:ext cx="291793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keyA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 b="1" dirty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b="1" dirty="0" err="1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</a:t>
            </a:r>
            <a:r>
              <a:rPr lang="de-DE" sz="2000" b="1" dirty="0" smtClean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 b="1" dirty="0">
                <a:ln w="3175">
                  <a:solidFill>
                    <a:schemeClr val="bg1">
                      <a:alpha val="29000"/>
                    </a:schemeClr>
                  </a:solidFill>
                </a:ln>
                <a:solidFill>
                  <a:srgbClr val="C982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978">
            <a:off x="5839644" y="184522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5. Sicherheit – Die Man-In-The-</a:t>
            </a:r>
            <a:r>
              <a:rPr lang="de-DE" sz="2800" dirty="0" err="1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Middle</a:t>
            </a:r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 Problematik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34" name="Flussdiagramm: Verbindungsstelle zu einer anderen Seite 33"/>
          <p:cNvSpPr/>
          <p:nvPr/>
        </p:nvSpPr>
        <p:spPr>
          <a:xfrm>
            <a:off x="6881849" y="4715054"/>
            <a:ext cx="1652493" cy="721561"/>
          </a:xfrm>
          <a:prstGeom prst="flowChartOffpageConnec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lussdiagramm: Verbindungsstelle zu einer anderen Seite 34"/>
          <p:cNvSpPr/>
          <p:nvPr/>
        </p:nvSpPr>
        <p:spPr>
          <a:xfrm>
            <a:off x="598481" y="4720611"/>
            <a:ext cx="1673771" cy="716004"/>
          </a:xfrm>
          <a:prstGeom prst="flowChartOffpage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Legende mit Pfeil nach links und rechts 35"/>
          <p:cNvSpPr/>
          <p:nvPr/>
        </p:nvSpPr>
        <p:spPr>
          <a:xfrm>
            <a:off x="2293312" y="3882533"/>
            <a:ext cx="1429806" cy="732709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ungsstelle zu einer anderen Seite 36"/>
          <p:cNvSpPr/>
          <p:nvPr/>
        </p:nvSpPr>
        <p:spPr>
          <a:xfrm>
            <a:off x="6881849" y="1988842"/>
            <a:ext cx="1652493" cy="864094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Flussdiagramm: Verbindungsstelle zu einer anderen Seite 37"/>
          <p:cNvSpPr/>
          <p:nvPr/>
        </p:nvSpPr>
        <p:spPr>
          <a:xfrm>
            <a:off x="598482" y="1988842"/>
            <a:ext cx="1680264" cy="864094"/>
          </a:xfrm>
          <a:prstGeom prst="flowChartOffpageConnector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Legende mit Pfeil nach links und rechts 38"/>
          <p:cNvSpPr/>
          <p:nvPr/>
        </p:nvSpPr>
        <p:spPr>
          <a:xfrm>
            <a:off x="2293311" y="1988495"/>
            <a:ext cx="1432972" cy="711664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1581623" cy="863311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Alice</a:t>
            </a:r>
          </a:p>
        </p:txBody>
      </p:sp>
      <p:sp>
        <p:nvSpPr>
          <p:cNvPr id="41" name="Inhaltsplatzhalter 2"/>
          <p:cNvSpPr>
            <a:spLocks noGrp="1"/>
          </p:cNvSpPr>
          <p:nvPr>
            <p:ph sz="quarter" idx="4"/>
          </p:nvPr>
        </p:nvSpPr>
        <p:spPr>
          <a:xfrm>
            <a:off x="6901377" y="1988840"/>
            <a:ext cx="1490332" cy="863311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Bob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335816" y="2052137"/>
            <a:ext cx="143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Abhören von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und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98482" y="2996952"/>
            <a:ext cx="1673787" cy="7161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881825" y="2996952"/>
            <a:ext cx="1652510" cy="7172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84393" y="3062644"/>
            <a:ext cx="168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finden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874805" y="3062644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finden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98482" y="3861048"/>
            <a:ext cx="1673787" cy="7161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91449" y="3926740"/>
            <a:ext cx="168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6881850" y="3861048"/>
            <a:ext cx="1652510" cy="7161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6867761" y="3926741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de-DE" sz="1600" b="1" i="1" baseline="30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293312" y="3954541"/>
            <a:ext cx="142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Austausch von A und </a:t>
            </a:r>
            <a:r>
              <a:rPr lang="de-DE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endParaRPr lang="de-DE" sz="1600" b="1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93943" y="4744194"/>
            <a:ext cx="168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881850" y="4744194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98481" y="5589240"/>
            <a:ext cx="7952288" cy="720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98483" y="5674828"/>
            <a:ext cx="795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Alice &amp; Bob besitzen die unterschiedlichen Schlüssel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und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  <a:p>
            <a:pPr algn="ctr"/>
            <a:r>
              <a:rPr lang="de-DE" sz="1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Malllory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besitzt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beide Schlüssel 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und kann Nachrichten zwischen Alice &amp; Bob mithören</a:t>
            </a:r>
            <a:endParaRPr lang="de-DE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Flussdiagramm: Verbindungsstelle zu einer anderen Seite 55"/>
          <p:cNvSpPr/>
          <p:nvPr/>
        </p:nvSpPr>
        <p:spPr>
          <a:xfrm>
            <a:off x="3746665" y="4715052"/>
            <a:ext cx="1652493" cy="721561"/>
          </a:xfrm>
          <a:prstGeom prst="flowChartOffpage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Flussdiagramm: Verbindungsstelle zu einer anderen Seite 56"/>
          <p:cNvSpPr/>
          <p:nvPr/>
        </p:nvSpPr>
        <p:spPr>
          <a:xfrm>
            <a:off x="3746665" y="1988840"/>
            <a:ext cx="1652493" cy="864094"/>
          </a:xfrm>
          <a:prstGeom prst="flowChartOffpageConnector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Inhaltsplatzhalter 2"/>
          <p:cNvSpPr>
            <a:spLocks noGrp="1"/>
          </p:cNvSpPr>
          <p:nvPr>
            <p:ph sz="quarter" idx="4"/>
          </p:nvPr>
        </p:nvSpPr>
        <p:spPr>
          <a:xfrm>
            <a:off x="3766192" y="1988838"/>
            <a:ext cx="1567221" cy="863311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Mallory</a:t>
            </a:r>
          </a:p>
        </p:txBody>
      </p:sp>
      <p:sp>
        <p:nvSpPr>
          <p:cNvPr id="59" name="Rechteck 58"/>
          <p:cNvSpPr/>
          <p:nvPr/>
        </p:nvSpPr>
        <p:spPr>
          <a:xfrm>
            <a:off x="3746641" y="2996950"/>
            <a:ext cx="1652510" cy="71724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739621" y="3062642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finden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746666" y="3861046"/>
            <a:ext cx="1652510" cy="71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732577" y="3926739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de-DE" sz="1600" b="1" i="1" baseline="30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746666" y="4744192"/>
            <a:ext cx="1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= A</a:t>
            </a:r>
            <a:r>
              <a:rPr lang="de-DE" sz="1600" b="1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de-DE" sz="1600" b="1" i="1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Legende mit Pfeil nach links und rechts 63"/>
          <p:cNvSpPr/>
          <p:nvPr/>
        </p:nvSpPr>
        <p:spPr>
          <a:xfrm>
            <a:off x="5433541" y="1988495"/>
            <a:ext cx="1432972" cy="711664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5476046" y="2060848"/>
            <a:ext cx="143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Abhören von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und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Legende mit Pfeil nach links und rechts 65"/>
          <p:cNvSpPr/>
          <p:nvPr/>
        </p:nvSpPr>
        <p:spPr>
          <a:xfrm>
            <a:off x="5425610" y="3854731"/>
            <a:ext cx="1429806" cy="732709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5425610" y="3926739"/>
            <a:ext cx="142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Austausch von B und </a:t>
            </a:r>
            <a:r>
              <a:rPr lang="de-DE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endParaRPr lang="de-DE" sz="1600" b="1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RIVEST-SHAMIR-ADLEMAN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1. Zweck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pic>
        <p:nvPicPr>
          <p:cNvPr id="11" name="Picture 2" descr="T:\Kristof\Riv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1996278"/>
            <a:ext cx="12192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T:\Kristof\Shami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98264"/>
            <a:ext cx="2002526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:\Kristof\adleman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17" y="1998264"/>
            <a:ext cx="186934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61120" y="486916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 Light" pitchFamily="34" charset="0"/>
              </a:rPr>
              <a:t>R</a:t>
            </a:r>
            <a:r>
              <a:rPr lang="de-DE" dirty="0" smtClean="0">
                <a:latin typeface="Segoe UI Light" pitchFamily="34" charset="0"/>
              </a:rPr>
              <a:t>IVEST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31840" y="4869160"/>
            <a:ext cx="20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 Light" pitchFamily="34" charset="0"/>
              </a:rPr>
              <a:t>S</a:t>
            </a:r>
            <a:r>
              <a:rPr lang="de-DE" dirty="0" smtClean="0">
                <a:latin typeface="Segoe UI Light" pitchFamily="34" charset="0"/>
              </a:rPr>
              <a:t>HAMIR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25317" y="4869160"/>
            <a:ext cx="186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 Light" pitchFamily="34" charset="0"/>
              </a:rPr>
              <a:t>A</a:t>
            </a:r>
            <a:r>
              <a:rPr lang="de-DE" dirty="0" smtClean="0">
                <a:latin typeface="Segoe UI Light" pitchFamily="34" charset="0"/>
              </a:rPr>
              <a:t>DLEMAN</a:t>
            </a:r>
            <a:endParaRPr lang="de-DE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644008" y="3307427"/>
            <a:ext cx="3888432" cy="312686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11560" y="3307427"/>
            <a:ext cx="3888432" cy="3126859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1560" y="1988841"/>
            <a:ext cx="7920880" cy="1152127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RIVEST-SHAMIR-ADLEMAN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7920880" cy="1079336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symmetrisches Kryptosystem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1. Zweck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6" y="4005064"/>
            <a:ext cx="3718399" cy="236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3314731"/>
            <a:ext cx="3888432" cy="735164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Verschlüsselung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24" y="4004998"/>
            <a:ext cx="3718399" cy="23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Inhaltsplatzhalter 2"/>
          <p:cNvSpPr>
            <a:spLocks noGrp="1"/>
          </p:cNvSpPr>
          <p:nvPr>
            <p:ph sz="quarter" idx="4"/>
          </p:nvPr>
        </p:nvSpPr>
        <p:spPr>
          <a:xfrm>
            <a:off x="4644007" y="3294283"/>
            <a:ext cx="3888432" cy="735164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Zertifizierung</a:t>
            </a:r>
          </a:p>
        </p:txBody>
      </p:sp>
    </p:spTree>
    <p:extLst>
      <p:ext uri="{BB962C8B-B14F-4D97-AF65-F5344CB8AC3E}">
        <p14:creationId xmlns:p14="http://schemas.microsoft.com/office/powerpoint/2010/main" val="13424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611560" y="1988841"/>
            <a:ext cx="7920880" cy="72007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RIVEST-SHAMIR-ADLEMAN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1. Zweck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22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8841"/>
            <a:ext cx="7920880" cy="735164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Einwegfunktion / Falltürfunktion</a:t>
            </a:r>
          </a:p>
        </p:txBody>
      </p:sp>
      <p:sp>
        <p:nvSpPr>
          <p:cNvPr id="17" name="Rechteck 16"/>
          <p:cNvSpPr/>
          <p:nvPr/>
        </p:nvSpPr>
        <p:spPr>
          <a:xfrm>
            <a:off x="609721" y="2852554"/>
            <a:ext cx="2592288" cy="2304257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940152" y="2862080"/>
            <a:ext cx="2592288" cy="2304257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ungsstelle zu einer anderen Seite 24"/>
          <p:cNvSpPr/>
          <p:nvPr/>
        </p:nvSpPr>
        <p:spPr>
          <a:xfrm rot="16200000">
            <a:off x="4067947" y="2132854"/>
            <a:ext cx="1008114" cy="2448271"/>
          </a:xfrm>
          <a:prstGeom prst="flowChartOffpage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Flussdiagramm: Verbindungsstelle zu einer anderen Seite 25"/>
          <p:cNvSpPr/>
          <p:nvPr/>
        </p:nvSpPr>
        <p:spPr>
          <a:xfrm rot="5400000">
            <a:off x="4067942" y="3428999"/>
            <a:ext cx="1008114" cy="2448271"/>
          </a:xfrm>
          <a:prstGeom prst="flowChartOffpageConnec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 descr="H:\System-folder-yellow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65" y="33992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Inhaltsplatzhalter 2"/>
          <p:cNvSpPr>
            <a:spLocks noGrp="1"/>
          </p:cNvSpPr>
          <p:nvPr>
            <p:ph sz="quarter" idx="4"/>
          </p:nvPr>
        </p:nvSpPr>
        <p:spPr>
          <a:xfrm>
            <a:off x="609725" y="2856746"/>
            <a:ext cx="2592284" cy="542527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Klartext</a:t>
            </a:r>
          </a:p>
        </p:txBody>
      </p:sp>
      <p:pic>
        <p:nvPicPr>
          <p:cNvPr id="2051" name="Picture 3" descr="H:\Other-encryptonclic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96" y="3404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nhaltsplatzhalter 2"/>
          <p:cNvSpPr>
            <a:spLocks noGrp="1"/>
          </p:cNvSpPr>
          <p:nvPr>
            <p:ph sz="quarter" idx="4"/>
          </p:nvPr>
        </p:nvSpPr>
        <p:spPr>
          <a:xfrm>
            <a:off x="5940156" y="2862081"/>
            <a:ext cx="2592284" cy="542527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Ciphertext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9097" y="2921585"/>
            <a:ext cx="870055" cy="870055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sp>
        <p:nvSpPr>
          <p:cNvPr id="11" name="Textfeld 10"/>
          <p:cNvSpPr txBox="1"/>
          <p:nvPr/>
        </p:nvSpPr>
        <p:spPr>
          <a:xfrm>
            <a:off x="3995936" y="292158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Segoe UI Light" pitchFamily="34" charset="0"/>
              </a:rPr>
              <a:t>ÖFFENTLICHER SCHLÜSSEL</a:t>
            </a:r>
            <a:endParaRPr lang="de-DE" sz="1400" b="1" dirty="0">
              <a:latin typeface="Segoe UI Light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995936" y="33996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verschlüsselt</a:t>
            </a:r>
            <a:endParaRPr lang="de-DE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10022" r="6190" b="30055"/>
          <a:stretch/>
        </p:blipFill>
        <p:spPr bwMode="auto">
          <a:xfrm>
            <a:off x="4716016" y="4299719"/>
            <a:ext cx="1011645" cy="725060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0022" b="30055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3347864" y="414907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Segoe UI Light" pitchFamily="34" charset="0"/>
              </a:rPr>
              <a:t>PRIVATER SCHLÜSSEL</a:t>
            </a:r>
            <a:endParaRPr lang="de-DE" sz="1400" b="1" dirty="0">
              <a:latin typeface="Segoe UI Light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347864" y="475073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entschlüsselt</a:t>
            </a:r>
            <a:endParaRPr lang="de-DE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lussdiagramm: Verbindungsstelle zu einer anderen Seite 33"/>
          <p:cNvSpPr/>
          <p:nvPr/>
        </p:nvSpPr>
        <p:spPr>
          <a:xfrm rot="16200000">
            <a:off x="4067943" y="1854350"/>
            <a:ext cx="1008114" cy="7920880"/>
          </a:xfrm>
          <a:prstGeom prst="flowChartOffpage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3" y="5420961"/>
            <a:ext cx="2188815" cy="81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Inhaltsplatzhalter 2"/>
          <p:cNvSpPr>
            <a:spLocks noGrp="1"/>
          </p:cNvSpPr>
          <p:nvPr>
            <p:ph sz="quarter" idx="4"/>
          </p:nvPr>
        </p:nvSpPr>
        <p:spPr>
          <a:xfrm>
            <a:off x="2887241" y="5543525"/>
            <a:ext cx="4421063" cy="621779"/>
          </a:xfrm>
        </p:spPr>
        <p:txBody>
          <a:bodyPr>
            <a:normAutofit fontScale="85000" lnSpcReduction="20000"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Entschlüsselung </a:t>
            </a:r>
            <a:r>
              <a:rPr lang="de-DE" sz="24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ohne privaten Schlüssel</a:t>
            </a: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schwer möglich</a:t>
            </a:r>
          </a:p>
        </p:txBody>
      </p:sp>
    </p:spTree>
    <p:extLst>
      <p:ext uri="{BB962C8B-B14F-4D97-AF65-F5344CB8AC3E}">
        <p14:creationId xmlns:p14="http://schemas.microsoft.com/office/powerpoint/2010/main" val="9233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ussdiagramm: Verbindungsstelle zu einer anderen Seite 12"/>
          <p:cNvSpPr/>
          <p:nvPr/>
        </p:nvSpPr>
        <p:spPr>
          <a:xfrm>
            <a:off x="628077" y="1988841"/>
            <a:ext cx="7952282" cy="651520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Zwei unterschiedliche Primzahlen ermitteln (</a:t>
            </a:r>
            <a:r>
              <a:rPr lang="de-DE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>
                <a:latin typeface="Segoe UI Light" pitchFamily="34" charset="0"/>
              </a:rPr>
              <a:t>RIVEST-SHAMIR-ADLEMAN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. Aufbau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28077" y="5184480"/>
            <a:ext cx="3871915" cy="69279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Privater Schlüssel (n, m)</a:t>
            </a:r>
            <a:endParaRPr lang="de-DE" dirty="0"/>
          </a:p>
        </p:txBody>
      </p:sp>
      <p:sp>
        <p:nvSpPr>
          <p:cNvPr id="19" name="Flussdiagramm: Verbindungsstelle zu einer anderen Seite 18"/>
          <p:cNvSpPr/>
          <p:nvPr/>
        </p:nvSpPr>
        <p:spPr>
          <a:xfrm>
            <a:off x="628077" y="2787751"/>
            <a:ext cx="7952282" cy="651520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 m errechnen: </a:t>
            </a:r>
            <a:r>
              <a:rPr lang="de-DE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 = p * q</a:t>
            </a:r>
            <a:endParaRPr lang="de-DE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lussdiagramm: Verbindungsstelle zu einer anderen Seite 19"/>
          <p:cNvSpPr/>
          <p:nvPr/>
        </p:nvSpPr>
        <p:spPr>
          <a:xfrm>
            <a:off x="628077" y="3586661"/>
            <a:ext cx="7952282" cy="651520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Anzahl teilerfremder Zahlen berechnen: </a:t>
            </a:r>
            <a:r>
              <a:rPr lang="el-G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de-DE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(m) = (p – 1) * (q – 1)</a:t>
            </a:r>
            <a:endParaRPr lang="de-DE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lussdiagramm: Verbindungsstelle zu einer anderen Seite 20"/>
          <p:cNvSpPr/>
          <p:nvPr/>
        </p:nvSpPr>
        <p:spPr>
          <a:xfrm>
            <a:off x="633684" y="4385571"/>
            <a:ext cx="7952282" cy="651520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Multiplikatives Inverses bilden: </a:t>
            </a:r>
            <a:r>
              <a:rPr lang="da-DK" b="1" i="1" dirty="0">
                <a:latin typeface="Segoe UI" panose="020B0502040204020203" pitchFamily="34" charset="0"/>
                <a:cs typeface="Segoe UI" panose="020B0502040204020203" pitchFamily="34" charset="0"/>
              </a:rPr>
              <a:t>n * d = 1 mod φ(m</a:t>
            </a:r>
            <a:r>
              <a:rPr lang="da-DK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de-DE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de-DE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08444" y="5184480"/>
            <a:ext cx="3871915" cy="69279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Öffentlicher Schlüssel (d, 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4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>
                <a:latin typeface="Segoe UI Light" pitchFamily="34" charset="0"/>
              </a:rPr>
              <a:t>RIVEST-SHAMIR-ADLEMAN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3. Beispiel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>
                <a:latin typeface="Segoe UI Light" pitchFamily="34" charset="0"/>
              </a:rPr>
              <a:t>RIVEST-SHAMIR-ADLEMAN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4. Anwendung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1560" y="1988841"/>
            <a:ext cx="2448997" cy="309634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2"/>
          <p:cNvSpPr>
            <a:spLocks noGrp="1"/>
          </p:cNvSpPr>
          <p:nvPr>
            <p:ph sz="quarter" idx="4"/>
          </p:nvPr>
        </p:nvSpPr>
        <p:spPr>
          <a:xfrm>
            <a:off x="607305" y="1988841"/>
            <a:ext cx="2452527" cy="863718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Pretty</a:t>
            </a: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Good</a:t>
            </a: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Privacy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sz="quarter" idx="4"/>
          </p:nvPr>
        </p:nvSpPr>
        <p:spPr>
          <a:xfrm>
            <a:off x="607305" y="2564904"/>
            <a:ext cx="2452527" cy="2808312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Bekanntes Verschlüsselungs-programm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sicher, dass Export nach Europa verboten war</a:t>
            </a:r>
            <a:endParaRPr lang="de-DE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52119" y="1988841"/>
            <a:ext cx="2448997" cy="309634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Inhaltsplatzhalter 2"/>
          <p:cNvSpPr>
            <a:spLocks noGrp="1"/>
          </p:cNvSpPr>
          <p:nvPr>
            <p:ph sz="quarter" idx="4"/>
          </p:nvPr>
        </p:nvSpPr>
        <p:spPr>
          <a:xfrm>
            <a:off x="3347864" y="1988841"/>
            <a:ext cx="2452527" cy="576063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Chipkarten</a:t>
            </a:r>
          </a:p>
        </p:txBody>
      </p:sp>
      <p:sp>
        <p:nvSpPr>
          <p:cNvPr id="30" name="Inhaltsplatzhalter 21"/>
          <p:cNvSpPr>
            <a:spLocks noGrp="1"/>
          </p:cNvSpPr>
          <p:nvPr>
            <p:ph sz="quarter" idx="4"/>
          </p:nvPr>
        </p:nvSpPr>
        <p:spPr>
          <a:xfrm>
            <a:off x="3347864" y="2564904"/>
            <a:ext cx="2452527" cy="2200265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Spezielle RSA-Chipkarten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PIN-Verschlüsselung</a:t>
            </a:r>
            <a:endParaRPr lang="de-DE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086973" y="1988841"/>
            <a:ext cx="2448997" cy="309634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nhaltsplatzhalter 2"/>
          <p:cNvSpPr>
            <a:spLocks noGrp="1"/>
          </p:cNvSpPr>
          <p:nvPr>
            <p:ph sz="quarter" idx="4"/>
          </p:nvPr>
        </p:nvSpPr>
        <p:spPr>
          <a:xfrm>
            <a:off x="6083443" y="1988841"/>
            <a:ext cx="2452527" cy="576063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Banken</a:t>
            </a:r>
          </a:p>
        </p:txBody>
      </p:sp>
      <p:sp>
        <p:nvSpPr>
          <p:cNvPr id="33" name="Inhaltsplatzhalter 21"/>
          <p:cNvSpPr>
            <a:spLocks noGrp="1"/>
          </p:cNvSpPr>
          <p:nvPr>
            <p:ph sz="quarter" idx="4"/>
          </p:nvPr>
        </p:nvSpPr>
        <p:spPr>
          <a:xfrm>
            <a:off x="6083443" y="2583954"/>
            <a:ext cx="2452527" cy="2376264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Verschlüsselung von Geheimzahlen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Anfragen des Nutzers beim Online-Banking</a:t>
            </a:r>
            <a:endParaRPr lang="de-DE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10835" y="5282045"/>
            <a:ext cx="7925135" cy="119527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Inhaltsplatzhalter 2"/>
          <p:cNvSpPr>
            <a:spLocks noGrp="1"/>
          </p:cNvSpPr>
          <p:nvPr>
            <p:ph sz="quarter" idx="4"/>
          </p:nvPr>
        </p:nvSpPr>
        <p:spPr>
          <a:xfrm>
            <a:off x="606580" y="5288390"/>
            <a:ext cx="7929390" cy="576063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Weitere Beispiele</a:t>
            </a:r>
          </a:p>
        </p:txBody>
      </p:sp>
      <p:sp>
        <p:nvSpPr>
          <p:cNvPr id="36" name="Inhaltsplatzhalter 21"/>
          <p:cNvSpPr>
            <a:spLocks noGrp="1"/>
          </p:cNvSpPr>
          <p:nvPr>
            <p:ph sz="quarter" idx="4"/>
          </p:nvPr>
        </p:nvSpPr>
        <p:spPr>
          <a:xfrm>
            <a:off x="606581" y="5662199"/>
            <a:ext cx="4109435" cy="719130"/>
          </a:xfrm>
        </p:spPr>
        <p:txBody>
          <a:bodyPr>
            <a:norm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Verschleierung von Pay-TV-Programmen</a:t>
            </a:r>
          </a:p>
          <a:p>
            <a:r>
              <a:rPr lang="de-DE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Verschlüsselung von Mobilfunknetzen</a:t>
            </a:r>
            <a:endParaRPr lang="de-DE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Inhaltsplatzhalter 21"/>
          <p:cNvSpPr>
            <a:spLocks noGrp="1"/>
          </p:cNvSpPr>
          <p:nvPr>
            <p:ph sz="quarter" idx="4"/>
          </p:nvPr>
        </p:nvSpPr>
        <p:spPr>
          <a:xfrm>
            <a:off x="4716016" y="5637108"/>
            <a:ext cx="4109435" cy="398811"/>
          </a:xfrm>
        </p:spPr>
        <p:txBody>
          <a:bodyPr>
            <a:norm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Verschlüsselung bei Geheimdiensten</a:t>
            </a:r>
          </a:p>
        </p:txBody>
      </p:sp>
    </p:spTree>
    <p:extLst>
      <p:ext uri="{BB962C8B-B14F-4D97-AF65-F5344CB8AC3E}">
        <p14:creationId xmlns:p14="http://schemas.microsoft.com/office/powerpoint/2010/main" val="39391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>
                <a:latin typeface="Segoe UI Light" pitchFamily="34" charset="0"/>
              </a:rPr>
              <a:t>RIVEST-SHAMIR-ADLEMAN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5. Sicherheit – RSAP und RSAP*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4644008" y="1988841"/>
            <a:ext cx="3888432" cy="316835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11559" y="1988843"/>
            <a:ext cx="3888432" cy="31683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Inhaltsplatzhalter 2"/>
          <p:cNvSpPr>
            <a:spLocks noGrp="1"/>
          </p:cNvSpPr>
          <p:nvPr>
            <p:ph sz="quarter" idx="4"/>
          </p:nvPr>
        </p:nvSpPr>
        <p:spPr>
          <a:xfrm>
            <a:off x="611559" y="1988841"/>
            <a:ext cx="3888432" cy="499119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RSA-Problem (RSAP)</a:t>
            </a:r>
          </a:p>
        </p:txBody>
      </p:sp>
      <p:sp>
        <p:nvSpPr>
          <p:cNvPr id="33" name="Inhaltsplatzhalter 2"/>
          <p:cNvSpPr>
            <a:spLocks noGrp="1"/>
          </p:cNvSpPr>
          <p:nvPr>
            <p:ph sz="quarter" idx="4"/>
          </p:nvPr>
        </p:nvSpPr>
        <p:spPr>
          <a:xfrm>
            <a:off x="4656931" y="1988841"/>
            <a:ext cx="3888432" cy="499119"/>
          </a:xfrm>
        </p:spPr>
        <p:txBody>
          <a:bodyPr>
            <a:normAutofit fontScale="85000" lnSpcReduction="10000"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RSA-Schlüsselproblem (RSAP*)</a:t>
            </a:r>
          </a:p>
        </p:txBody>
      </p:sp>
      <p:sp>
        <p:nvSpPr>
          <p:cNvPr id="34" name="Inhaltsplatzhalter 21"/>
          <p:cNvSpPr>
            <a:spLocks noGrp="1"/>
          </p:cNvSpPr>
          <p:nvPr>
            <p:ph sz="quarter" idx="4"/>
          </p:nvPr>
        </p:nvSpPr>
        <p:spPr>
          <a:xfrm>
            <a:off x="4775094" y="2487960"/>
            <a:ext cx="3672329" cy="2376264"/>
          </a:xfrm>
        </p:spPr>
        <p:txBody>
          <a:bodyPr>
            <a:normAutofit fontScale="92500" lnSpcReduction="10000"/>
          </a:bodyPr>
          <a:lstStyle/>
          <a:p>
            <a:r>
              <a:rPr lang="de-DE" sz="1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Faktorisierungsproblem</a:t>
            </a:r>
            <a:endParaRPr lang="de-DE" sz="1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Ermitteln des privaten Schlüssels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Schwierigkeit abhängig von Größe der Primzahl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Sehr aufwändig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 wachsender Rechnerleistung unsicherer</a:t>
            </a:r>
            <a:endParaRPr lang="de-DE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Inhaltsplatzhalter 21"/>
          <p:cNvSpPr>
            <a:spLocks noGrp="1"/>
          </p:cNvSpPr>
          <p:nvPr>
            <p:ph sz="quarter" idx="4"/>
          </p:nvPr>
        </p:nvSpPr>
        <p:spPr>
          <a:xfrm>
            <a:off x="719610" y="2492896"/>
            <a:ext cx="3672329" cy="2376264"/>
          </a:xfrm>
        </p:spPr>
        <p:txBody>
          <a:bodyPr>
            <a:normAutofit fontScale="92500"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Ermitteln des Klartextes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Bilden von Klartext-</a:t>
            </a:r>
            <a:r>
              <a:rPr lang="de-DE" sz="1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Ciphertext</a:t>
            </a:r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-Paaren</a:t>
            </a:r>
            <a:endParaRPr lang="de-DE" sz="1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Unsicher bei kurzen Nachrichten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Modifikation von RSA mit Zufallstexten zur höheren Sicherheit</a:t>
            </a:r>
            <a:endParaRPr lang="de-DE" sz="1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>
                <a:latin typeface="Segoe UI Light" pitchFamily="34" charset="0"/>
              </a:rPr>
              <a:t>RIVEST-SHAMIR-ADLEMAN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5. Sicherheit – RSAP und RSAP*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pic>
        <p:nvPicPr>
          <p:cNvPr id="1026" name="Picture 2" descr="Safe Bo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203848" y="308174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8694646463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65529" y="4742281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1151313869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83968" y="3391267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56416063147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34266" y="5211815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412213111</a:t>
            </a:r>
            <a:endParaRPr lang="de-DE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00894"/>
            <a:ext cx="9144000" cy="1524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Segoe UI Light" pitchFamily="34" charset="0"/>
              </a:rPr>
              <a:t>Vielen Dank für Eure Aufmerksamkeit!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8052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Zeit für offene Fragen!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it2-herkfe\Downloads\pngs\fra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88" y="2060848"/>
            <a:ext cx="3261023" cy="326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43230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Inhalt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8" name="Flussdiagramm: Verbindungsstelle zu einer anderen Seite 7"/>
          <p:cNvSpPr/>
          <p:nvPr/>
        </p:nvSpPr>
        <p:spPr>
          <a:xfrm rot="16200000">
            <a:off x="755921" y="2205206"/>
            <a:ext cx="4247786" cy="3528392"/>
          </a:xfrm>
          <a:prstGeom prst="flowChartOffpage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4788024" y="1839397"/>
            <a:ext cx="3312368" cy="4253899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115617" y="1470065"/>
            <a:ext cx="28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DIFFIE-HELLMAN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88930" y="147006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RIVEST-SHAMIR-ADLEMAN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259632" y="2681049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Zweck &amp; Infos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Aufbau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Beispiel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Anwendung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Sicherheit (</a:t>
            </a:r>
            <a:r>
              <a:rPr lang="de-DE" dirty="0" err="1" smtClean="0"/>
              <a:t>MitM</a:t>
            </a:r>
            <a:r>
              <a:rPr lang="de-DE" dirty="0" smtClean="0"/>
              <a:t>-Problem)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932040" y="2681049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Zweck &amp; Infos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Aufbau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Beispiel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Anwendung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Sicherheit (RSAP &amp; RSAP*)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ussdiagramm: Verbindungsstelle zu einer anderen Seite 17"/>
          <p:cNvSpPr/>
          <p:nvPr/>
        </p:nvSpPr>
        <p:spPr>
          <a:xfrm rot="5400000">
            <a:off x="6768988" y="4336951"/>
            <a:ext cx="1150639" cy="2376265"/>
          </a:xfrm>
          <a:prstGeom prst="flowChartOffpageConnector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Verbindungsstelle zu einer anderen Seite 16"/>
          <p:cNvSpPr/>
          <p:nvPr/>
        </p:nvSpPr>
        <p:spPr>
          <a:xfrm rot="16200000">
            <a:off x="1224373" y="2721711"/>
            <a:ext cx="1150639" cy="2376265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1560" y="1988841"/>
            <a:ext cx="7920880" cy="115212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7920880" cy="1079336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Nachteil von symmetrischen Kryptosystemen:</a:t>
            </a:r>
          </a:p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Austausch des Schlüssels über ungesichertes Medium</a:t>
            </a:r>
            <a:endParaRPr lang="de-DE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1. Zweck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30" y="3358480"/>
            <a:ext cx="4341540" cy="2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11560" y="3504673"/>
            <a:ext cx="201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smtClean="0"/>
              <a:t>SCHLÜSSELAUSTAUSCH</a:t>
            </a:r>
            <a:endParaRPr lang="de-DE" sz="1300" dirty="0"/>
          </a:p>
        </p:txBody>
      </p:sp>
      <p:sp>
        <p:nvSpPr>
          <p:cNvPr id="14" name="Textfeld 13"/>
          <p:cNvSpPr txBox="1"/>
          <p:nvPr/>
        </p:nvSpPr>
        <p:spPr>
          <a:xfrm>
            <a:off x="611560" y="3909843"/>
            <a:ext cx="201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NICHT SICHER</a:t>
            </a:r>
            <a:endParaRPr lang="de-DE" sz="2000" b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452592" y="5124261"/>
            <a:ext cx="2079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smtClean="0"/>
              <a:t>GEHEIMTEXT</a:t>
            </a:r>
            <a:endParaRPr lang="de-DE" sz="1300" dirty="0"/>
          </a:p>
        </p:txBody>
      </p:sp>
      <p:sp>
        <p:nvSpPr>
          <p:cNvPr id="16" name="Textfeld 15"/>
          <p:cNvSpPr txBox="1"/>
          <p:nvPr/>
        </p:nvSpPr>
        <p:spPr>
          <a:xfrm>
            <a:off x="6452592" y="5525083"/>
            <a:ext cx="207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SICHER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ussdiagramm: Verbindungsstelle zu einer anderen Seite 25"/>
          <p:cNvSpPr/>
          <p:nvPr/>
        </p:nvSpPr>
        <p:spPr>
          <a:xfrm>
            <a:off x="4375026" y="1988840"/>
            <a:ext cx="4176464" cy="1512167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1. Zweck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19" name="Flussdiagramm: Verbindungsstelle zu einer anderen Seite 18"/>
          <p:cNvSpPr/>
          <p:nvPr/>
        </p:nvSpPr>
        <p:spPr>
          <a:xfrm rot="16200000">
            <a:off x="1805809" y="806824"/>
            <a:ext cx="1152128" cy="3516163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3096344" cy="1154100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Erzeugt gemeinsamen, geheimen </a:t>
            </a: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Schlüssel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6" y="2051845"/>
            <a:ext cx="1089122" cy="10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sz="quarter" idx="4"/>
          </p:nvPr>
        </p:nvSpPr>
        <p:spPr>
          <a:xfrm>
            <a:off x="5455146" y="2010694"/>
            <a:ext cx="3096344" cy="1154100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Nutzt unabhängige, zufällige Primzahlen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375026" y="3717031"/>
            <a:ext cx="4168105" cy="252028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375024" y="4192341"/>
            <a:ext cx="4168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Sicherer Austausch über unsicheres Medium</a:t>
            </a:r>
            <a:endParaRPr lang="de-DE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:\difi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2" y="3717031"/>
            <a:ext cx="1508581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hellman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83" y="3717032"/>
            <a:ext cx="1791469" cy="20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623792" y="5733256"/>
            <a:ext cx="1508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 Light" pitchFamily="34" charset="0"/>
              </a:rPr>
              <a:t>D</a:t>
            </a:r>
            <a:r>
              <a:rPr lang="de-DE" dirty="0" smtClean="0">
                <a:latin typeface="Segoe UI Light" pitchFamily="34" charset="0"/>
              </a:rPr>
              <a:t>IFFIE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348483" y="5733256"/>
            <a:ext cx="1791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Segoe UI Light" pitchFamily="34" charset="0"/>
              </a:rPr>
              <a:t>H</a:t>
            </a:r>
            <a:r>
              <a:rPr lang="de-DE" dirty="0" smtClean="0">
                <a:latin typeface="Segoe UI Light" pitchFamily="34" charset="0"/>
              </a:rPr>
              <a:t>ELLMAN</a:t>
            </a:r>
            <a:endParaRPr lang="de-DE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ussdiagramm: Verbindungsstelle zu einer anderen Seite 16"/>
          <p:cNvSpPr/>
          <p:nvPr/>
        </p:nvSpPr>
        <p:spPr>
          <a:xfrm rot="16200000">
            <a:off x="864706" y="2530014"/>
            <a:ext cx="3310136" cy="3816425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1560" y="1988841"/>
            <a:ext cx="7920880" cy="65151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7920880" cy="650735"/>
          </a:xfrm>
        </p:spPr>
        <p:txBody>
          <a:bodyPr>
            <a:norm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Die Primitivwurzel</a:t>
            </a:r>
            <a:endParaRPr lang="de-DE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2. Aufbau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1560" y="3607856"/>
            <a:ext cx="3384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Jedes Element der Restklassengruppe der Primzahl </a:t>
            </a:r>
            <a:r>
              <a:rPr lang="de-DE" sz="20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de-DE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kann als Potenz der Primitivwurzel </a:t>
            </a:r>
            <a:r>
              <a:rPr lang="de-DE" sz="20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de-DE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dargestellt werden</a:t>
            </a:r>
            <a:endParaRPr lang="de-D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644008" y="2783158"/>
            <a:ext cx="3888432" cy="331013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Beispiel: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ist eine Primitivwurzel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7:</a:t>
            </a:r>
          </a:p>
          <a:p>
            <a:pPr algn="ctr"/>
            <a:endParaRPr lang="de-DE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Restklassengruppe 7: {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1, 2, 3, 4, 5, 6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Potenzen: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7 = </a:t>
            </a:r>
            <a:r>
              <a:rPr lang="de-DE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ussdiagramm: Verbindungsstelle zu einer anderen Seite 47"/>
          <p:cNvSpPr/>
          <p:nvPr/>
        </p:nvSpPr>
        <p:spPr>
          <a:xfrm>
            <a:off x="6075330" y="4715054"/>
            <a:ext cx="2461350" cy="721561"/>
          </a:xfrm>
          <a:prstGeom prst="flowChartOffpageConnec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Flussdiagramm: Verbindungsstelle zu einer anderen Seite 46"/>
          <p:cNvSpPr/>
          <p:nvPr/>
        </p:nvSpPr>
        <p:spPr>
          <a:xfrm>
            <a:off x="598481" y="4720611"/>
            <a:ext cx="2461351" cy="716004"/>
          </a:xfrm>
          <a:prstGeom prst="flowChartOffpage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Legende mit Pfeil nach links und rechts 41"/>
          <p:cNvSpPr/>
          <p:nvPr/>
        </p:nvSpPr>
        <p:spPr>
          <a:xfrm>
            <a:off x="3260036" y="3861048"/>
            <a:ext cx="2623927" cy="732709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ungsstelle zu einer anderen Seite 29"/>
          <p:cNvSpPr/>
          <p:nvPr/>
        </p:nvSpPr>
        <p:spPr>
          <a:xfrm>
            <a:off x="6075330" y="1988842"/>
            <a:ext cx="2461350" cy="864094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Flussdiagramm: Verbindungsstelle zu einer anderen Seite 23"/>
          <p:cNvSpPr/>
          <p:nvPr/>
        </p:nvSpPr>
        <p:spPr>
          <a:xfrm>
            <a:off x="598482" y="1988842"/>
            <a:ext cx="2470900" cy="864094"/>
          </a:xfrm>
          <a:prstGeom prst="flowChartOffpageConnector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Legende mit Pfeil nach links und rechts 7"/>
          <p:cNvSpPr/>
          <p:nvPr/>
        </p:nvSpPr>
        <p:spPr>
          <a:xfrm>
            <a:off x="3244216" y="1988842"/>
            <a:ext cx="2623927" cy="864094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. Aufbau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21" name="Inhaltsplatzhalter 2"/>
          <p:cNvSpPr>
            <a:spLocks noGrp="1"/>
          </p:cNvSpPr>
          <p:nvPr>
            <p:ph sz="quarter" idx="4"/>
          </p:nvPr>
        </p:nvSpPr>
        <p:spPr>
          <a:xfrm>
            <a:off x="611560" y="1989625"/>
            <a:ext cx="2448272" cy="863311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Alice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quarter" idx="4"/>
          </p:nvPr>
        </p:nvSpPr>
        <p:spPr>
          <a:xfrm>
            <a:off x="6094857" y="1988840"/>
            <a:ext cx="2448272" cy="863311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60036" y="2005390"/>
            <a:ext cx="262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Einigung auf Primzahl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und Primitivwurzel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  <a:p>
            <a:pPr algn="ctr"/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nicht geheim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82" y="2996952"/>
            <a:ext cx="2461375" cy="7161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075305" y="2996952"/>
            <a:ext cx="2461375" cy="7172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584393" y="3062644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finden</a:t>
            </a:r>
          </a:p>
          <a:p>
            <a:pPr algn="ctr"/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geheim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068285" y="3062644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</a:t>
            </a:r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finden</a:t>
            </a:r>
          </a:p>
          <a:p>
            <a:pPr algn="ctr"/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geheim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98482" y="3861048"/>
            <a:ext cx="2461375" cy="7161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91449" y="3926740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075330" y="3861048"/>
            <a:ext cx="2461375" cy="7161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061241" y="3926741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de-DE" sz="1600" b="1" i="1" baseline="30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260036" y="3933056"/>
            <a:ext cx="262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Austausch von A und B</a:t>
            </a:r>
            <a:endParaRPr lang="de-DE" sz="1600" b="1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nicht geheim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3943" y="4744194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 =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baseline="30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075330" y="4744194"/>
            <a:ext cx="24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Berechnung von</a:t>
            </a:r>
          </a:p>
          <a:p>
            <a:pPr algn="ctr"/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 = A</a:t>
            </a:r>
            <a:r>
              <a:rPr lang="de-DE" sz="1600" b="1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600" b="1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</a:t>
            </a:r>
            <a:r>
              <a:rPr lang="de-DE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</a:t>
            </a:r>
            <a:endParaRPr lang="de-DE" sz="1600" b="1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98481" y="5589240"/>
            <a:ext cx="7952288" cy="648072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598483" y="5758517"/>
            <a:ext cx="795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Alice &amp; Bob besitzen den gleichen, geheimen Schlüssel </a:t>
            </a:r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3. Beispiel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628073" y="1988840"/>
            <a:ext cx="7952288" cy="50405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628073" y="2049378"/>
            <a:ext cx="379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Primzahl p = 17	</a:t>
            </a:r>
            <a:endParaRPr lang="de-DE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lussdiagramm: Verbindungsstelle zu einer anderen Seite 28"/>
          <p:cNvSpPr/>
          <p:nvPr/>
        </p:nvSpPr>
        <p:spPr>
          <a:xfrm>
            <a:off x="628077" y="2636912"/>
            <a:ext cx="7952282" cy="2863803"/>
          </a:xfrm>
          <a:prstGeom prst="flowChartOffpage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07704" y="2792760"/>
            <a:ext cx="1815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  <a:r>
              <a:rPr lang="de-DE" baseline="30000" dirty="0"/>
              <a:t>1</a:t>
            </a:r>
            <a:r>
              <a:rPr lang="de-DE" dirty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5</a:t>
            </a:r>
          </a:p>
          <a:p>
            <a:r>
              <a:rPr lang="de-DE" dirty="0" smtClean="0"/>
              <a:t>5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8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3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6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4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13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5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14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6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2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7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10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8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16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628077" y="5661248"/>
            <a:ext cx="7952288" cy="50405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28079" y="5713221"/>
            <a:ext cx="795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 ist Primitivwurzel g </a:t>
            </a:r>
            <a:r>
              <a:rPr lang="de-DE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modulo</a:t>
            </a:r>
            <a:r>
              <a:rPr lang="de-DE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17</a:t>
            </a:r>
            <a:endParaRPr lang="de-DE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2040813"/>
            <a:ext cx="400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Primitivwurzel g = </a:t>
            </a:r>
            <a:r>
              <a:rPr lang="de-DE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de-DE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436096" y="2833611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r>
              <a:rPr lang="de-DE" baseline="30000" dirty="0"/>
              <a:t>9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12</a:t>
            </a:r>
          </a:p>
          <a:p>
            <a:r>
              <a:rPr lang="de-DE" dirty="0" smtClean="0"/>
              <a:t>5</a:t>
            </a:r>
            <a:r>
              <a:rPr lang="de-DE" baseline="30000" dirty="0" smtClean="0"/>
              <a:t>10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9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11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11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12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4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13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3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14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15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15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7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baseline="30000" dirty="0" smtClean="0"/>
              <a:t>16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 17 =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5994967" y="2636912"/>
            <a:ext cx="2585398" cy="142419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18450" y="2636912"/>
            <a:ext cx="2585398" cy="1424192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3. Beispiel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628073" y="1988840"/>
            <a:ext cx="7952288" cy="50405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628073" y="2052222"/>
            <a:ext cx="795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Zufallszahl aussuchen</a:t>
            </a:r>
            <a:endParaRPr lang="de-DE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28077" y="2706887"/>
            <a:ext cx="25757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ALICE</a:t>
            </a:r>
          </a:p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3</a:t>
            </a:r>
          </a:p>
          <a:p>
            <a:pPr algn="ctr"/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= 5</a:t>
            </a:r>
            <a:r>
              <a:rPr lang="de-DE" sz="1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17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= 6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28077" y="5661248"/>
            <a:ext cx="7952288" cy="50405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23564" y="5743999"/>
            <a:ext cx="795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Alice &amp; Bob besitzen den gleichen, geheimen Schlüssel </a:t>
            </a:r>
            <a:r>
              <a:rPr lang="de-DE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 = 7</a:t>
            </a:r>
            <a:endParaRPr lang="de-DE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940152" y="2706886"/>
            <a:ext cx="26402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BOB</a:t>
            </a:r>
          </a:p>
          <a:p>
            <a:pPr algn="ctr"/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 = 5</a:t>
            </a:r>
          </a:p>
          <a:p>
            <a:pPr algn="ctr"/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5</a:t>
            </a:r>
            <a:r>
              <a:rPr lang="de-DE" sz="16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17</a:t>
            </a:r>
          </a:p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14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gende mit Pfeil nach links und rechts 13"/>
          <p:cNvSpPr/>
          <p:nvPr/>
        </p:nvSpPr>
        <p:spPr>
          <a:xfrm>
            <a:off x="3287743" y="3334735"/>
            <a:ext cx="2623927" cy="732709"/>
          </a:xfrm>
          <a:prstGeom prst="leftRightArrowCallout">
            <a:avLst>
              <a:gd name="adj1" fmla="val 100000"/>
              <a:gd name="adj2" fmla="val 50000"/>
              <a:gd name="adj3" fmla="val 25000"/>
              <a:gd name="adj4" fmla="val 4812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287743" y="3529388"/>
            <a:ext cx="262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Austausch von A und B</a:t>
            </a:r>
            <a:endParaRPr lang="de-DE" sz="1600" b="1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lussdiagramm: Verbindungsstelle zu einer anderen Seite 18"/>
          <p:cNvSpPr/>
          <p:nvPr/>
        </p:nvSpPr>
        <p:spPr>
          <a:xfrm>
            <a:off x="628073" y="4205121"/>
            <a:ext cx="2575775" cy="1312112"/>
          </a:xfrm>
          <a:prstGeom prst="flowChartOffpage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K = 14</a:t>
            </a:r>
            <a:r>
              <a:rPr lang="de-DE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17</a:t>
            </a:r>
          </a:p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K = 7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lussdiagramm: Verbindungsstelle zu einer anderen Seite 19"/>
          <p:cNvSpPr/>
          <p:nvPr/>
        </p:nvSpPr>
        <p:spPr>
          <a:xfrm>
            <a:off x="5999778" y="4205118"/>
            <a:ext cx="2575775" cy="1312112"/>
          </a:xfrm>
          <a:prstGeom prst="flowChartOffpage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K = 6</a:t>
            </a:r>
            <a:r>
              <a:rPr lang="de-DE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17</a:t>
            </a:r>
          </a:p>
          <a:p>
            <a:pPr algn="ctr"/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K = 7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83" y="208181"/>
            <a:ext cx="9144000" cy="1524000"/>
          </a:xfrm>
        </p:spPr>
        <p:txBody>
          <a:bodyPr/>
          <a:lstStyle/>
          <a:p>
            <a:pPr algn="ctr"/>
            <a:r>
              <a:rPr lang="de-DE" dirty="0" smtClean="0">
                <a:latin typeface="Segoe UI Light" pitchFamily="34" charset="0"/>
              </a:rPr>
              <a:t>Diffie-Hellman</a:t>
            </a:r>
            <a:endParaRPr lang="de-DE" dirty="0">
              <a:latin typeface="Segoe UI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4. Anwendung</a:t>
            </a:r>
            <a:endParaRPr lang="de-DE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0581"/>
            <a:ext cx="1219200" cy="12192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27584" y="1988841"/>
            <a:ext cx="3594494" cy="309634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sz="quarter" idx="4"/>
          </p:nvPr>
        </p:nvSpPr>
        <p:spPr>
          <a:xfrm>
            <a:off x="823329" y="1988841"/>
            <a:ext cx="3599675" cy="863718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Internet-Key-Exchange (IKE)</a:t>
            </a:r>
            <a:endParaRPr lang="de-DE" sz="24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Inhaltsplatzhalter 21"/>
          <p:cNvSpPr>
            <a:spLocks noGrp="1"/>
          </p:cNvSpPr>
          <p:nvPr>
            <p:ph sz="quarter" idx="4"/>
          </p:nvPr>
        </p:nvSpPr>
        <p:spPr>
          <a:xfrm>
            <a:off x="823329" y="2414113"/>
            <a:ext cx="3599675" cy="1732018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IPSec</a:t>
            </a:r>
            <a: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(z.B. VPN)</a:t>
            </a:r>
            <a:endParaRPr lang="de-DE" sz="1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65939" y="1988841"/>
            <a:ext cx="3594494" cy="309634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/>
          <p:cNvSpPr>
            <a:spLocks noGrp="1"/>
          </p:cNvSpPr>
          <p:nvPr>
            <p:ph sz="quarter" idx="4"/>
          </p:nvPr>
        </p:nvSpPr>
        <p:spPr>
          <a:xfrm>
            <a:off x="4860032" y="1988841"/>
            <a:ext cx="3599675" cy="879254"/>
          </a:xfrm>
        </p:spPr>
        <p:txBody>
          <a:bodyPr>
            <a:noAutofit/>
          </a:bodyPr>
          <a:lstStyle/>
          <a:p>
            <a:pPr marL="107950" indent="0" algn="ctr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de-DE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 Layer Security</a:t>
            </a:r>
            <a:endParaRPr lang="de-DE" sz="24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nhaltsplatzhalter 21"/>
          <p:cNvSpPr>
            <a:spLocks noGrp="1"/>
          </p:cNvSpPr>
          <p:nvPr>
            <p:ph sz="quarter" idx="4"/>
          </p:nvPr>
        </p:nvSpPr>
        <p:spPr>
          <a:xfrm>
            <a:off x="4860032" y="2564904"/>
            <a:ext cx="3599675" cy="1368152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SSL</a:t>
            </a:r>
            <a:endParaRPr lang="de-DE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742</Words>
  <Application>Microsoft Office PowerPoint</Application>
  <PresentationFormat>Bildschirmpräsentation (4:3)</PresentationFormat>
  <Paragraphs>221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Calibri</vt:lpstr>
      <vt:lpstr>Century Gothic</vt:lpstr>
      <vt:lpstr>Courier New</vt:lpstr>
      <vt:lpstr>Georgia</vt:lpstr>
      <vt:lpstr>Segoe UI</vt:lpstr>
      <vt:lpstr>Segoe UI Light</vt:lpstr>
      <vt:lpstr>Wingdings 3</vt:lpstr>
      <vt:lpstr>Segment</vt:lpstr>
      <vt:lpstr>Schlüsselaustausch und asymmetrische Verschlüsselung</vt:lpstr>
      <vt:lpstr>Inhalt</vt:lpstr>
      <vt:lpstr>Diffie-Hellman</vt:lpstr>
      <vt:lpstr>Diffie-Hellman</vt:lpstr>
      <vt:lpstr>Diffie-Hellman</vt:lpstr>
      <vt:lpstr>Diffie-Hellman</vt:lpstr>
      <vt:lpstr>Diffie-Hellman</vt:lpstr>
      <vt:lpstr>Diffie-Hellman</vt:lpstr>
      <vt:lpstr>Diffie-Hellman</vt:lpstr>
      <vt:lpstr>Diffie-Hellman</vt:lpstr>
      <vt:lpstr>RIVEST-SHAMIR-ADLEMAN</vt:lpstr>
      <vt:lpstr>RIVEST-SHAMIR-ADLEMAN</vt:lpstr>
      <vt:lpstr>RIVEST-SHAMIR-ADLEMAN</vt:lpstr>
      <vt:lpstr>RIVEST-SHAMIR-ADLEMAN</vt:lpstr>
      <vt:lpstr>RIVEST-SHAMIR-ADLEMAN</vt:lpstr>
      <vt:lpstr>RIVEST-SHAMIR-ADLEMAN</vt:lpstr>
      <vt:lpstr>RIVEST-SHAMIR-ADLEMAN</vt:lpstr>
      <vt:lpstr>RIVEST-SHAMIR-ADLEMAN</vt:lpstr>
      <vt:lpstr>Vielen Dank für Eure Aufmerksamkeit!</vt:lpstr>
    </vt:vector>
  </TitlesOfParts>
  <Company>Gewerbeschule 18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Diffie-Hellmann / RSA</dc:title>
  <dc:creator>IT2-HerkFe</dc:creator>
  <cp:lastModifiedBy>Felix Herklotz</cp:lastModifiedBy>
  <cp:revision>51</cp:revision>
  <dcterms:created xsi:type="dcterms:W3CDTF">2013-12-09T10:39:13Z</dcterms:created>
  <dcterms:modified xsi:type="dcterms:W3CDTF">2013-12-10T19:46:12Z</dcterms:modified>
</cp:coreProperties>
</file>