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723" autoAdjust="0"/>
  </p:normalViewPr>
  <p:slideViewPr>
    <p:cSldViewPr>
      <p:cViewPr varScale="1">
        <p:scale>
          <a:sx n="20" d="100"/>
          <a:sy n="20" d="100"/>
        </p:scale>
        <p:origin x="-1140" y="-80"/>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7C76E-4C45-4B88-84A6-A54C6F4CDD0D}" type="datetimeFigureOut">
              <a:rPr lang="en-US" smtClean="0"/>
              <a:pPr/>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7C76E-4C45-4B88-84A6-A54C6F4CDD0D}" type="datetimeFigureOut">
              <a:rPr lang="en-US" smtClean="0"/>
              <a:pPr/>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7C76E-4C45-4B88-84A6-A54C6F4CDD0D}" type="datetimeFigureOut">
              <a:rPr lang="en-US" smtClean="0"/>
              <a:pPr/>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F9D7C76E-4C45-4B88-84A6-A54C6F4CDD0D}" type="datetimeFigureOut">
              <a:rPr lang="en-US" smtClean="0"/>
              <a:pPr/>
              <a:t>3/22/2019</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26DDD3B5-759A-426A-A9A8-645535A29C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57200"/>
            <a:ext cx="24079200" cy="1200329"/>
          </a:xfrm>
          <a:prstGeom prst="rect">
            <a:avLst/>
          </a:prstGeom>
          <a:noFill/>
        </p:spPr>
        <p:txBody>
          <a:bodyPr wrap="square" rtlCol="0">
            <a:spAutoFit/>
          </a:bodyPr>
          <a:lstStyle/>
          <a:p>
            <a:pPr algn="ctr"/>
            <a:r>
              <a:rPr lang="en-US" sz="7200" b="1" dirty="0" smtClean="0">
                <a:latin typeface="Franklin Gothic Book" pitchFamily="34" charset="0"/>
              </a:rPr>
              <a:t>Battle Royal Exploration for Card Game ZSY</a:t>
            </a:r>
            <a:endParaRPr lang="en-US" sz="7200" b="1" dirty="0">
              <a:latin typeface="Franklin Gothic Book" pitchFamily="34" charset="0"/>
            </a:endParaRPr>
          </a:p>
        </p:txBody>
      </p:sp>
      <p:sp>
        <p:nvSpPr>
          <p:cNvPr id="5" name="TextBox 4"/>
          <p:cNvSpPr txBox="1"/>
          <p:nvPr/>
        </p:nvSpPr>
        <p:spPr>
          <a:xfrm>
            <a:off x="304800" y="2466434"/>
            <a:ext cx="9906000" cy="830997"/>
          </a:xfrm>
          <a:prstGeom prst="rect">
            <a:avLst/>
          </a:prstGeom>
          <a:noFill/>
        </p:spPr>
        <p:txBody>
          <a:bodyPr wrap="square" rtlCol="0">
            <a:spAutoFit/>
          </a:bodyPr>
          <a:lstStyle/>
          <a:p>
            <a:pPr algn="ctr"/>
            <a:r>
              <a:rPr lang="en-US" sz="4800" b="1" dirty="0" smtClean="0">
                <a:latin typeface="Franklin Gothic Book" pitchFamily="34" charset="0"/>
              </a:rPr>
              <a:t>The Game</a:t>
            </a:r>
            <a:endParaRPr lang="en-US" sz="4800" b="1" dirty="0">
              <a:latin typeface="Franklin Gothic Book" pitchFamily="34" charset="0"/>
            </a:endParaRPr>
          </a:p>
        </p:txBody>
      </p:sp>
      <p:sp>
        <p:nvSpPr>
          <p:cNvPr id="6" name="TextBox 5"/>
          <p:cNvSpPr txBox="1"/>
          <p:nvPr/>
        </p:nvSpPr>
        <p:spPr>
          <a:xfrm>
            <a:off x="0" y="9906000"/>
            <a:ext cx="9220200" cy="830997"/>
          </a:xfrm>
          <a:prstGeom prst="rect">
            <a:avLst/>
          </a:prstGeom>
          <a:noFill/>
        </p:spPr>
        <p:txBody>
          <a:bodyPr wrap="square" rtlCol="0">
            <a:spAutoFit/>
          </a:bodyPr>
          <a:lstStyle/>
          <a:p>
            <a:pPr algn="ctr"/>
            <a:r>
              <a:rPr lang="en-US" sz="4800" b="1" dirty="0" smtClean="0">
                <a:latin typeface="Franklin Gothic Book" pitchFamily="34" charset="0"/>
              </a:rPr>
              <a:t>The Data</a:t>
            </a:r>
            <a:endParaRPr lang="en-US" sz="4800" b="1" dirty="0">
              <a:latin typeface="Franklin Gothic Book" pitchFamily="34" charset="0"/>
            </a:endParaRPr>
          </a:p>
        </p:txBody>
      </p:sp>
      <p:sp>
        <p:nvSpPr>
          <p:cNvPr id="7" name="TextBox 6"/>
          <p:cNvSpPr txBox="1"/>
          <p:nvPr/>
        </p:nvSpPr>
        <p:spPr>
          <a:xfrm>
            <a:off x="10210800" y="2438400"/>
            <a:ext cx="9906000" cy="830997"/>
          </a:xfrm>
          <a:prstGeom prst="rect">
            <a:avLst/>
          </a:prstGeom>
          <a:noFill/>
        </p:spPr>
        <p:txBody>
          <a:bodyPr wrap="square" rtlCol="0">
            <a:spAutoFit/>
          </a:bodyPr>
          <a:lstStyle/>
          <a:p>
            <a:pPr algn="ctr"/>
            <a:r>
              <a:rPr lang="en-US" sz="4800" b="1" dirty="0" smtClean="0">
                <a:latin typeface="Franklin Gothic Book" pitchFamily="34" charset="0"/>
              </a:rPr>
              <a:t>Round Robin to Battle Royale</a:t>
            </a:r>
            <a:endParaRPr lang="en-US" sz="4800" b="1" dirty="0">
              <a:latin typeface="Franklin Gothic Book" pitchFamily="34" charset="0"/>
            </a:endParaRPr>
          </a:p>
        </p:txBody>
      </p:sp>
      <p:sp>
        <p:nvSpPr>
          <p:cNvPr id="8" name="TextBox 7"/>
          <p:cNvSpPr txBox="1"/>
          <p:nvPr/>
        </p:nvSpPr>
        <p:spPr>
          <a:xfrm>
            <a:off x="21793200" y="2362200"/>
            <a:ext cx="9906000" cy="830997"/>
          </a:xfrm>
          <a:prstGeom prst="rect">
            <a:avLst/>
          </a:prstGeom>
          <a:noFill/>
        </p:spPr>
        <p:txBody>
          <a:bodyPr wrap="square" rtlCol="0">
            <a:spAutoFit/>
          </a:bodyPr>
          <a:lstStyle/>
          <a:p>
            <a:pPr algn="ctr"/>
            <a:r>
              <a:rPr lang="en-US" sz="4800" b="1" dirty="0" smtClean="0">
                <a:latin typeface="Franklin Gothic Book" pitchFamily="34" charset="0"/>
              </a:rPr>
              <a:t>Discordance and Aggregation</a:t>
            </a:r>
            <a:endParaRPr lang="en-US" sz="4800" b="1" dirty="0">
              <a:latin typeface="Franklin Gothic Book" pitchFamily="34" charset="0"/>
            </a:endParaRPr>
          </a:p>
        </p:txBody>
      </p:sp>
      <p:sp>
        <p:nvSpPr>
          <p:cNvPr id="9" name="TextBox 8"/>
          <p:cNvSpPr txBox="1"/>
          <p:nvPr/>
        </p:nvSpPr>
        <p:spPr>
          <a:xfrm>
            <a:off x="21945600" y="12852023"/>
            <a:ext cx="9906000" cy="830997"/>
          </a:xfrm>
          <a:prstGeom prst="rect">
            <a:avLst/>
          </a:prstGeom>
          <a:noFill/>
        </p:spPr>
        <p:txBody>
          <a:bodyPr wrap="square" rtlCol="0">
            <a:spAutoFit/>
          </a:bodyPr>
          <a:lstStyle/>
          <a:p>
            <a:pPr algn="ctr"/>
            <a:r>
              <a:rPr lang="en-US" sz="4800" b="1" dirty="0" smtClean="0">
                <a:latin typeface="Franklin Gothic Book" pitchFamily="34" charset="0"/>
              </a:rPr>
              <a:t>Human Tests</a:t>
            </a:r>
            <a:endParaRPr lang="en-US" sz="4800" b="1" dirty="0">
              <a:latin typeface="Franklin Gothic Book" pitchFamily="34" charset="0"/>
            </a:endParaRPr>
          </a:p>
        </p:txBody>
      </p:sp>
      <p:sp>
        <p:nvSpPr>
          <p:cNvPr id="10" name="TextBox 9"/>
          <p:cNvSpPr txBox="1"/>
          <p:nvPr/>
        </p:nvSpPr>
        <p:spPr>
          <a:xfrm>
            <a:off x="22174200" y="18440400"/>
            <a:ext cx="9906000" cy="830997"/>
          </a:xfrm>
          <a:prstGeom prst="rect">
            <a:avLst/>
          </a:prstGeom>
          <a:noFill/>
        </p:spPr>
        <p:txBody>
          <a:bodyPr wrap="square" rtlCol="0">
            <a:spAutoFit/>
          </a:bodyPr>
          <a:lstStyle/>
          <a:p>
            <a:pPr algn="ctr"/>
            <a:r>
              <a:rPr lang="en-US" sz="4800" b="1" dirty="0" smtClean="0">
                <a:latin typeface="Franklin Gothic Book" pitchFamily="34" charset="0"/>
              </a:rPr>
              <a:t>Next Steps</a:t>
            </a:r>
            <a:endParaRPr lang="en-US" sz="4800" b="1" dirty="0">
              <a:latin typeface="Franklin Gothic Book" pitchFamily="34" charset="0"/>
            </a:endParaRPr>
          </a:p>
        </p:txBody>
      </p:sp>
      <p:sp>
        <p:nvSpPr>
          <p:cNvPr id="11" name="TextBox 10"/>
          <p:cNvSpPr txBox="1"/>
          <p:nvPr/>
        </p:nvSpPr>
        <p:spPr>
          <a:xfrm>
            <a:off x="762000" y="3533234"/>
            <a:ext cx="8915400" cy="6401753"/>
          </a:xfrm>
          <a:prstGeom prst="rect">
            <a:avLst/>
          </a:prstGeom>
          <a:noFill/>
        </p:spPr>
        <p:txBody>
          <a:bodyPr wrap="square" rtlCol="0">
            <a:spAutoFit/>
          </a:bodyPr>
          <a:lstStyle/>
          <a:p>
            <a:pPr>
              <a:spcBef>
                <a:spcPts val="100"/>
              </a:spcBef>
              <a:spcAft>
                <a:spcPts val="100"/>
              </a:spcAft>
            </a:pPr>
            <a:r>
              <a:rPr lang="zh-CN" altLang="en-US" sz="2800" dirty="0" smtClean="0">
                <a:latin typeface="Franklin Gothic Book" pitchFamily="34" charset="0"/>
              </a:rPr>
              <a:t>争上游 </a:t>
            </a:r>
            <a:r>
              <a:rPr lang="en-US" altLang="zh-CN" sz="2800" dirty="0" smtClean="0">
                <a:latin typeface="Franklin Gothic Book" pitchFamily="34" charset="0"/>
              </a:rPr>
              <a:t>(</a:t>
            </a:r>
            <a:r>
              <a:rPr lang="en-US" sz="2800" dirty="0" err="1" smtClean="0">
                <a:latin typeface="Franklin Gothic Book" pitchFamily="34" charset="0"/>
              </a:rPr>
              <a:t>ZhengShangYou</a:t>
            </a:r>
            <a:r>
              <a:rPr lang="en-US" sz="2800" dirty="0" smtClean="0">
                <a:latin typeface="Franklin Gothic Book" pitchFamily="34" charset="0"/>
              </a:rPr>
              <a:t>, or “Competition Upstream”) is a Chinese card game that is part strategy, part luck. Each player is dealt ~18 cards, get rid of cards by matching patterns, and win by getting rid of all their cards first. I aimed to train an RL agent to have an above 50% win rate against humans in a 2-player version of this game.</a:t>
            </a:r>
            <a:endParaRPr lang="en-US" sz="600" dirty="0" smtClean="0">
              <a:latin typeface="Franklin Gothic Book" pitchFamily="34" charset="0"/>
            </a:endParaRPr>
          </a:p>
          <a:p>
            <a:pPr algn="ctr">
              <a:spcBef>
                <a:spcPts val="100"/>
              </a:spcBef>
              <a:spcAft>
                <a:spcPts val="100"/>
              </a:spcAft>
            </a:pPr>
            <a:r>
              <a:rPr lang="en-US" sz="2800" u="sng" dirty="0" smtClean="0">
                <a:latin typeface="Franklin Gothic Book" pitchFamily="34" charset="0"/>
              </a:rPr>
              <a:t>3 Main Challenges</a:t>
            </a:r>
          </a:p>
          <a:p>
            <a:pPr>
              <a:spcBef>
                <a:spcPts val="100"/>
              </a:spcBef>
              <a:spcAft>
                <a:spcPts val="100"/>
              </a:spcAft>
              <a:buFont typeface="Arial" pitchFamily="34" charset="0"/>
              <a:buChar char="•"/>
            </a:pPr>
            <a:r>
              <a:rPr lang="en-US" sz="2800" dirty="0" smtClean="0">
                <a:latin typeface="Franklin Gothic Book" pitchFamily="34" charset="0"/>
              </a:rPr>
              <a:t> </a:t>
            </a:r>
            <a:r>
              <a:rPr lang="en-US" sz="2800" i="1" dirty="0" smtClean="0">
                <a:latin typeface="Franklin Gothic Book" pitchFamily="34" charset="0"/>
              </a:rPr>
              <a:t>Stochastic + large discrete state space</a:t>
            </a:r>
            <a:r>
              <a:rPr lang="en-US" sz="2800" dirty="0" smtClean="0">
                <a:latin typeface="Franklin Gothic Book" pitchFamily="34" charset="0"/>
              </a:rPr>
              <a:t>: With 2 players each dealt 18 cards, there are ~151 trillion initial states</a:t>
            </a:r>
          </a:p>
          <a:p>
            <a:pPr>
              <a:spcBef>
                <a:spcPts val="100"/>
              </a:spcBef>
              <a:spcAft>
                <a:spcPts val="100"/>
              </a:spcAft>
              <a:buFont typeface="Arial" pitchFamily="34" charset="0"/>
              <a:buChar char="•"/>
            </a:pPr>
            <a:r>
              <a:rPr lang="en-US" sz="2800" i="1" dirty="0">
                <a:latin typeface="Franklin Gothic Book" pitchFamily="34" charset="0"/>
              </a:rPr>
              <a:t> </a:t>
            </a:r>
            <a:r>
              <a:rPr lang="en-US" sz="2800" i="1" dirty="0" smtClean="0">
                <a:latin typeface="Franklin Gothic Book" pitchFamily="34" charset="0"/>
              </a:rPr>
              <a:t>Partially Observed</a:t>
            </a:r>
            <a:r>
              <a:rPr lang="en-US" sz="2800" dirty="0" smtClean="0">
                <a:latin typeface="Franklin Gothic Book" pitchFamily="34" charset="0"/>
              </a:rPr>
              <a:t>: A player only see their own cards.</a:t>
            </a:r>
          </a:p>
          <a:p>
            <a:pPr>
              <a:spcBef>
                <a:spcPts val="100"/>
              </a:spcBef>
              <a:spcAft>
                <a:spcPts val="100"/>
              </a:spcAft>
              <a:buFont typeface="Arial" pitchFamily="34" charset="0"/>
              <a:buChar char="•"/>
            </a:pPr>
            <a:r>
              <a:rPr lang="en-US" sz="2800" dirty="0" smtClean="0">
                <a:latin typeface="Franklin Gothic Book" pitchFamily="34" charset="0"/>
              </a:rPr>
              <a:t> </a:t>
            </a:r>
            <a:r>
              <a:rPr lang="en-US" sz="2800" i="1" dirty="0" smtClean="0">
                <a:latin typeface="Franklin Gothic Book" pitchFamily="34" charset="0"/>
              </a:rPr>
              <a:t>Train </a:t>
            </a:r>
            <a:r>
              <a:rPr lang="en-US" sz="2800" i="1" dirty="0" err="1" smtClean="0">
                <a:latin typeface="Franklin Gothic Book" pitchFamily="34" charset="0"/>
              </a:rPr>
              <a:t>vs</a:t>
            </a:r>
            <a:r>
              <a:rPr lang="en-US" sz="2800" i="1" dirty="0" smtClean="0">
                <a:latin typeface="Franklin Gothic Book" pitchFamily="34" charset="0"/>
              </a:rPr>
              <a:t> Test</a:t>
            </a:r>
            <a:r>
              <a:rPr lang="en-US" sz="2800" dirty="0" smtClean="0">
                <a:latin typeface="Franklin Gothic Book" pitchFamily="34" charset="0"/>
              </a:rPr>
              <a:t>: It cannot be trained against humans for the data required, but it will be tested against them</a:t>
            </a:r>
          </a:p>
          <a:p>
            <a:pPr>
              <a:spcBef>
                <a:spcPts val="100"/>
              </a:spcBef>
              <a:spcAft>
                <a:spcPts val="100"/>
              </a:spcAft>
            </a:pPr>
            <a:endParaRPr lang="en-US" sz="800" dirty="0" smtClean="0">
              <a:latin typeface="Franklin Gothic Book" pitchFamily="34" charset="0"/>
            </a:endParaRPr>
          </a:p>
          <a:p>
            <a:pPr>
              <a:spcBef>
                <a:spcPts val="100"/>
              </a:spcBef>
              <a:spcAft>
                <a:spcPts val="100"/>
              </a:spcAft>
            </a:pPr>
            <a:r>
              <a:rPr lang="en-US" sz="2800" dirty="0" smtClean="0">
                <a:latin typeface="Franklin Gothic Book" pitchFamily="34" charset="0"/>
              </a:rPr>
              <a:t>I have previously attempted this but only achieved about a 40% win rate against a human player (me).</a:t>
            </a:r>
            <a:endParaRPr lang="en-US" sz="2800" dirty="0">
              <a:latin typeface="Franklin Gothic Book" pitchFamily="34" charset="0"/>
            </a:endParaRPr>
          </a:p>
        </p:txBody>
      </p:sp>
      <p:sp>
        <p:nvSpPr>
          <p:cNvPr id="12" name="TextBox 11"/>
          <p:cNvSpPr txBox="1"/>
          <p:nvPr/>
        </p:nvSpPr>
        <p:spPr>
          <a:xfrm>
            <a:off x="914400" y="10960414"/>
            <a:ext cx="4038600" cy="4832092"/>
          </a:xfrm>
          <a:prstGeom prst="rect">
            <a:avLst/>
          </a:prstGeom>
          <a:noFill/>
        </p:spPr>
        <p:txBody>
          <a:bodyPr wrap="square" rtlCol="0">
            <a:spAutoFit/>
          </a:bodyPr>
          <a:lstStyle/>
          <a:p>
            <a:r>
              <a:rPr lang="en-US" sz="2800" dirty="0" smtClean="0">
                <a:latin typeface="Franklin Gothic Book" pitchFamily="34" charset="0"/>
              </a:rPr>
              <a:t>Balancing the need to preserve the complexity of the game with the need to save memory, all ‘hands’ of cards are represented by stacks </a:t>
            </a:r>
            <a:r>
              <a:rPr lang="en-US" sz="2800" dirty="0">
                <a:latin typeface="Franklin Gothic Book" pitchFamily="34" charset="0"/>
              </a:rPr>
              <a:t>of one-hot encodings of how many there are of each </a:t>
            </a:r>
            <a:r>
              <a:rPr lang="en-US" sz="2800" dirty="0" smtClean="0">
                <a:latin typeface="Franklin Gothic Book" pitchFamily="34" charset="0"/>
              </a:rPr>
              <a:t>card</a:t>
            </a:r>
            <a:r>
              <a:rPr lang="en-US" sz="2800" dirty="0">
                <a:latin typeface="Franklin Gothic Book" pitchFamily="34" charset="0"/>
              </a:rPr>
              <a:t> </a:t>
            </a:r>
            <a:r>
              <a:rPr lang="en-US" sz="2800" dirty="0" smtClean="0">
                <a:latin typeface="Franklin Gothic Book" pitchFamily="34" charset="0"/>
              </a:rPr>
              <a:t>(suit doesn’t matter in ZSY). 5x15 arrays represent the player’s</a:t>
            </a:r>
          </a:p>
        </p:txBody>
      </p:sp>
      <p:sp>
        <p:nvSpPr>
          <p:cNvPr id="13" name="TextBox 12"/>
          <p:cNvSpPr txBox="1"/>
          <p:nvPr/>
        </p:nvSpPr>
        <p:spPr>
          <a:xfrm>
            <a:off x="14401800" y="3581400"/>
            <a:ext cx="7162800" cy="6848029"/>
          </a:xfrm>
          <a:prstGeom prst="rect">
            <a:avLst/>
          </a:prstGeom>
          <a:noFill/>
        </p:spPr>
        <p:txBody>
          <a:bodyPr wrap="square" rtlCol="0">
            <a:spAutoFit/>
          </a:bodyPr>
          <a:lstStyle/>
          <a:p>
            <a:r>
              <a:rPr lang="en-US" sz="2800" dirty="0" smtClean="0">
                <a:latin typeface="Franklin Gothic Book" pitchFamily="34" charset="0"/>
              </a:rPr>
              <a:t>The </a:t>
            </a:r>
            <a:r>
              <a:rPr lang="en-US" sz="2800" dirty="0" err="1" smtClean="0">
                <a:latin typeface="Franklin Gothic Book" pitchFamily="34" charset="0"/>
              </a:rPr>
              <a:t>PvP</a:t>
            </a:r>
            <a:r>
              <a:rPr lang="en-US" sz="2800" dirty="0" smtClean="0">
                <a:latin typeface="Franklin Gothic Book" pitchFamily="34" charset="0"/>
              </a:rPr>
              <a:t> nature of the game allows for different models to be tested against each other, and gradually selected/reduced as training continues. </a:t>
            </a:r>
          </a:p>
          <a:p>
            <a:endParaRPr lang="en-US" sz="600" dirty="0" smtClean="0">
              <a:latin typeface="Franklin Gothic Book" pitchFamily="34" charset="0"/>
            </a:endParaRPr>
          </a:p>
          <a:p>
            <a:r>
              <a:rPr lang="en-US" sz="2800" dirty="0" smtClean="0">
                <a:latin typeface="Franklin Gothic Book" pitchFamily="34" charset="0"/>
              </a:rPr>
              <a:t>Two initial experiments were run to determine the parameters for the final algorithm:</a:t>
            </a:r>
          </a:p>
          <a:p>
            <a:endParaRPr lang="en-US" sz="600" dirty="0" smtClean="0">
              <a:latin typeface="Franklin Gothic Book" pitchFamily="34" charset="0"/>
            </a:endParaRPr>
          </a:p>
          <a:p>
            <a:r>
              <a:rPr lang="en-US" sz="2800" dirty="0" smtClean="0">
                <a:latin typeface="Franklin Gothic Book" pitchFamily="34" charset="0"/>
              </a:rPr>
              <a:t>1)   To determine the size of the buffer, 5 agents were trained on a large amount of random games, and tested at various intervals to see when </a:t>
            </a:r>
            <a:r>
              <a:rPr lang="en-US" sz="2800" dirty="0" err="1" smtClean="0">
                <a:latin typeface="Franklin Gothic Book" pitchFamily="34" charset="0"/>
              </a:rPr>
              <a:t>winrates</a:t>
            </a:r>
            <a:r>
              <a:rPr lang="en-US" sz="2800" dirty="0" smtClean="0">
                <a:latin typeface="Franklin Gothic Book" pitchFamily="34" charset="0"/>
              </a:rPr>
              <a:t> stopped increasing. This set the buffer size to max out at 250k and start with 100k</a:t>
            </a:r>
          </a:p>
          <a:p>
            <a:endParaRPr lang="en-US" sz="700" dirty="0" smtClean="0">
              <a:latin typeface="Franklin Gothic Book" pitchFamily="34" charset="0"/>
            </a:endParaRPr>
          </a:p>
          <a:p>
            <a:r>
              <a:rPr lang="en-US" sz="2800" dirty="0" smtClean="0">
                <a:latin typeface="Franklin Gothic Book" pitchFamily="34" charset="0"/>
              </a:rPr>
              <a:t>2)   To figure out when to kill models and how much to explore, a shorter version of the algorithm with 12 agents and no removal.</a:t>
            </a:r>
            <a:endParaRPr lang="en-US" sz="2800" dirty="0">
              <a:latin typeface="Franklin Gothic Book" pitchFamily="34" charset="0"/>
            </a:endParaRPr>
          </a:p>
        </p:txBody>
      </p:sp>
      <p:sp>
        <p:nvSpPr>
          <p:cNvPr id="14" name="TextBox 13"/>
          <p:cNvSpPr txBox="1"/>
          <p:nvPr/>
        </p:nvSpPr>
        <p:spPr>
          <a:xfrm>
            <a:off x="21945600" y="3505200"/>
            <a:ext cx="9525000" cy="2677656"/>
          </a:xfrm>
          <a:prstGeom prst="rect">
            <a:avLst/>
          </a:prstGeom>
          <a:noFill/>
        </p:spPr>
        <p:txBody>
          <a:bodyPr wrap="square" rtlCol="0">
            <a:spAutoFit/>
          </a:bodyPr>
          <a:lstStyle/>
          <a:p>
            <a:r>
              <a:rPr lang="en-US" sz="2800" dirty="0" smtClean="0">
                <a:latin typeface="Franklin Gothic Book" pitchFamily="34" charset="0"/>
              </a:rPr>
              <a:t>The </a:t>
            </a:r>
            <a:r>
              <a:rPr lang="en-US" sz="2800" dirty="0" err="1" smtClean="0">
                <a:latin typeface="Franklin Gothic Book" pitchFamily="34" charset="0"/>
              </a:rPr>
              <a:t>ConvNet</a:t>
            </a:r>
            <a:r>
              <a:rPr lang="en-US" sz="2800" dirty="0" smtClean="0">
                <a:latin typeface="Franklin Gothic Book" pitchFamily="34" charset="0"/>
              </a:rPr>
              <a:t> Agents all had similar performances despite different network structures. Did they learn the same policy? Using the models from the Round Robin experiment, one final round robin was run: all 12 models evaluated each state and action to find the average cosine similarities for their Q values across and percentage of times they chose different actions</a:t>
            </a:r>
            <a:endParaRPr lang="en-US" sz="2800" dirty="0">
              <a:latin typeface="Franklin Gothic Book" pitchFamily="34" charset="0"/>
            </a:endParaRPr>
          </a:p>
        </p:txBody>
      </p:sp>
      <p:sp>
        <p:nvSpPr>
          <p:cNvPr id="15" name="TextBox 14"/>
          <p:cNvSpPr txBox="1"/>
          <p:nvPr/>
        </p:nvSpPr>
        <p:spPr>
          <a:xfrm>
            <a:off x="21945600" y="13805386"/>
            <a:ext cx="4419600" cy="4939814"/>
          </a:xfrm>
          <a:prstGeom prst="rect">
            <a:avLst/>
          </a:prstGeom>
          <a:noFill/>
        </p:spPr>
        <p:txBody>
          <a:bodyPr wrap="square" rtlCol="0">
            <a:spAutoFit/>
          </a:bodyPr>
          <a:lstStyle/>
          <a:p>
            <a:r>
              <a:rPr lang="en-US" sz="2800" dirty="0" smtClean="0">
                <a:latin typeface="Franklin Gothic Book" pitchFamily="34" charset="0"/>
              </a:rPr>
              <a:t>I build the game in Unity for PC and Mac and got these test results back from human players.</a:t>
            </a:r>
          </a:p>
          <a:p>
            <a:endParaRPr lang="en-US" sz="700" dirty="0">
              <a:latin typeface="Franklin Gothic Book" pitchFamily="34" charset="0"/>
            </a:endParaRPr>
          </a:p>
          <a:p>
            <a:r>
              <a:rPr lang="en-US" sz="2800" dirty="0" smtClean="0">
                <a:latin typeface="Franklin Gothic Book" pitchFamily="34" charset="0"/>
              </a:rPr>
              <a:t>The data is too small to conclusively say that human level performance was achieved, but the initial results are promising: on average, no human beat the agent.</a:t>
            </a:r>
            <a:endParaRPr lang="en-US" sz="2800" dirty="0">
              <a:latin typeface="Franklin Gothic Book" pitchFamily="34" charset="0"/>
            </a:endParaRPr>
          </a:p>
        </p:txBody>
      </p:sp>
      <p:sp>
        <p:nvSpPr>
          <p:cNvPr id="16" name="TextBox 15"/>
          <p:cNvSpPr txBox="1"/>
          <p:nvPr/>
        </p:nvSpPr>
        <p:spPr>
          <a:xfrm>
            <a:off x="22021800" y="19202400"/>
            <a:ext cx="9906000" cy="2246769"/>
          </a:xfrm>
          <a:prstGeom prst="rect">
            <a:avLst/>
          </a:prstGeom>
          <a:noFill/>
        </p:spPr>
        <p:txBody>
          <a:bodyPr wrap="square" rtlCol="0">
            <a:spAutoFit/>
          </a:bodyPr>
          <a:lstStyle/>
          <a:p>
            <a:r>
              <a:rPr lang="en-US" sz="2800" dirty="0" smtClean="0">
                <a:latin typeface="Franklin Gothic Book" pitchFamily="34" charset="0"/>
              </a:rPr>
              <a:t>With the game built for human players, it is possible to collect real human player data and to better visualize different game states where the agent chose badly. Additionally, different models such as RNNs can be attempted and gradient normalization may be helpful for longer term training.</a:t>
            </a:r>
            <a:endParaRPr lang="en-US" sz="2800" dirty="0">
              <a:latin typeface="Franklin Gothic Book" pitchFamily="34" charset="0"/>
            </a:endParaRPr>
          </a:p>
        </p:txBody>
      </p:sp>
      <p:sp>
        <p:nvSpPr>
          <p:cNvPr id="17" name="TextBox 16"/>
          <p:cNvSpPr txBox="1"/>
          <p:nvPr/>
        </p:nvSpPr>
        <p:spPr>
          <a:xfrm>
            <a:off x="9220200" y="1625025"/>
            <a:ext cx="11582400" cy="584775"/>
          </a:xfrm>
          <a:prstGeom prst="rect">
            <a:avLst/>
          </a:prstGeom>
          <a:noFill/>
        </p:spPr>
        <p:txBody>
          <a:bodyPr wrap="square" rtlCol="0">
            <a:spAutoFit/>
          </a:bodyPr>
          <a:lstStyle/>
          <a:p>
            <a:pPr algn="ctr"/>
            <a:r>
              <a:rPr lang="en-US" sz="3200" dirty="0" smtClean="0">
                <a:latin typeface="Franklin Gothic Book" pitchFamily="34" charset="0"/>
              </a:rPr>
              <a:t>Leon Lin (leonl@stanford.edu)</a:t>
            </a:r>
            <a:endParaRPr lang="en-US" sz="3200" dirty="0">
              <a:latin typeface="Franklin Gothic Book" pitchFamily="34" charset="0"/>
            </a:endParaRPr>
          </a:p>
        </p:txBody>
      </p:sp>
      <p:sp>
        <p:nvSpPr>
          <p:cNvPr id="19" name="TextBox 18"/>
          <p:cNvSpPr txBox="1"/>
          <p:nvPr/>
        </p:nvSpPr>
        <p:spPr>
          <a:xfrm>
            <a:off x="914400" y="15684814"/>
            <a:ext cx="8458200" cy="3600986"/>
          </a:xfrm>
          <a:prstGeom prst="rect">
            <a:avLst/>
          </a:prstGeom>
          <a:noFill/>
        </p:spPr>
        <p:txBody>
          <a:bodyPr wrap="square" rtlCol="0">
            <a:spAutoFit/>
          </a:bodyPr>
          <a:lstStyle/>
          <a:p>
            <a:r>
              <a:rPr lang="en-US" sz="2800" dirty="0" smtClean="0">
                <a:latin typeface="Franklin Gothic Book" pitchFamily="34" charset="0"/>
              </a:rPr>
              <a:t>hand, action, cards it has played, and cards the opponent has played. These 4 are concatenated into a 5x60 array to represent state-action pairs.</a:t>
            </a:r>
          </a:p>
          <a:p>
            <a:endParaRPr lang="en-US" sz="400" dirty="0" smtClean="0">
              <a:latin typeface="Franklin Gothic Book" pitchFamily="34" charset="0"/>
            </a:endParaRPr>
          </a:p>
          <a:p>
            <a:r>
              <a:rPr lang="en-US" sz="2800" dirty="0" smtClean="0">
                <a:latin typeface="Franklin Gothic Book" pitchFamily="34" charset="0"/>
              </a:rPr>
              <a:t>Simulated games are stored in a replay buffer inspired by </a:t>
            </a:r>
            <a:r>
              <a:rPr lang="en-US" sz="2800" dirty="0" err="1" smtClean="0">
                <a:latin typeface="Franklin Gothic Book" pitchFamily="34" charset="0"/>
              </a:rPr>
              <a:t>Mnih</a:t>
            </a:r>
            <a:r>
              <a:rPr lang="en-US" sz="2800" dirty="0" smtClean="0">
                <a:latin typeface="Franklin Gothic Book" pitchFamily="34" charset="0"/>
              </a:rPr>
              <a:t> et al. (2013). Many different models are initialized together, battle each other to contribute to a single, collective replay buffer for data efficiency, exploration, and </a:t>
            </a:r>
            <a:r>
              <a:rPr lang="en-US" sz="2800" dirty="0" err="1" smtClean="0">
                <a:latin typeface="Franklin Gothic Book" pitchFamily="34" charset="0"/>
              </a:rPr>
              <a:t>hyperparameter</a:t>
            </a:r>
            <a:r>
              <a:rPr lang="en-US" sz="2800" dirty="0" smtClean="0">
                <a:latin typeface="Franklin Gothic Book" pitchFamily="34" charset="0"/>
              </a:rPr>
              <a:t> search.</a:t>
            </a:r>
          </a:p>
        </p:txBody>
      </p:sp>
      <p:pic>
        <p:nvPicPr>
          <p:cNvPr id="2050" name="Picture 2"/>
          <p:cNvPicPr>
            <a:picLocks noChangeAspect="1" noChangeArrowheads="1"/>
          </p:cNvPicPr>
          <p:nvPr/>
        </p:nvPicPr>
        <p:blipFill>
          <a:blip r:embed="rId2"/>
          <a:srcRect/>
          <a:stretch>
            <a:fillRect/>
          </a:stretch>
        </p:blipFill>
        <p:spPr bwMode="auto">
          <a:xfrm>
            <a:off x="4888081" y="11031430"/>
            <a:ext cx="4408319" cy="4500984"/>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9906000" y="3657600"/>
            <a:ext cx="4245787" cy="6628798"/>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10363200" y="11549841"/>
            <a:ext cx="10210800" cy="5366559"/>
          </a:xfrm>
          <a:prstGeom prst="rect">
            <a:avLst/>
          </a:prstGeom>
          <a:noFill/>
          <a:ln w="9525">
            <a:noFill/>
            <a:miter lim="800000"/>
            <a:headEnd/>
            <a:tailEnd/>
          </a:ln>
          <a:effectLst/>
        </p:spPr>
      </p:pic>
      <p:sp>
        <p:nvSpPr>
          <p:cNvPr id="29" name="TextBox 28"/>
          <p:cNvSpPr txBox="1"/>
          <p:nvPr/>
        </p:nvSpPr>
        <p:spPr>
          <a:xfrm>
            <a:off x="9753600" y="16764000"/>
            <a:ext cx="11658600" cy="4493538"/>
          </a:xfrm>
          <a:prstGeom prst="rect">
            <a:avLst/>
          </a:prstGeom>
          <a:noFill/>
        </p:spPr>
        <p:txBody>
          <a:bodyPr wrap="square" rtlCol="0">
            <a:spAutoFit/>
          </a:bodyPr>
          <a:lstStyle/>
          <a:p>
            <a:r>
              <a:rPr lang="en-US" sz="2800" dirty="0" smtClean="0">
                <a:latin typeface="Franklin Gothic Book" pitchFamily="34" charset="0"/>
              </a:rPr>
              <a:t>Each state-action pair is assigned a value of 1 for winning games and 0 for losing games. </a:t>
            </a:r>
            <a:r>
              <a:rPr lang="en-US" sz="2800" dirty="0" err="1" smtClean="0">
                <a:latin typeface="Franklin Gothic Book" pitchFamily="34" charset="0"/>
              </a:rPr>
              <a:t>DenseNet</a:t>
            </a:r>
            <a:r>
              <a:rPr lang="en-US" sz="2800" dirty="0" smtClean="0">
                <a:latin typeface="Franklin Gothic Book" pitchFamily="34" charset="0"/>
              </a:rPr>
              <a:t> Agents flatten the 5x60 array and pass it through 3-4 fully connected layers while </a:t>
            </a:r>
            <a:r>
              <a:rPr lang="en-US" sz="2800" dirty="0" err="1" smtClean="0">
                <a:latin typeface="Franklin Gothic Book" pitchFamily="34" charset="0"/>
              </a:rPr>
              <a:t>ConvNet</a:t>
            </a:r>
            <a:r>
              <a:rPr lang="en-US" sz="2800" dirty="0" smtClean="0">
                <a:latin typeface="Franklin Gothic Book" pitchFamily="34" charset="0"/>
              </a:rPr>
              <a:t> Agents first pass it through 2-4 layers of 3x3, 1x3, or 1x1 valid convolutions before 2 fully connected layers. Activations are all </a:t>
            </a:r>
            <a:r>
              <a:rPr lang="en-US" sz="2800" dirty="0" err="1" smtClean="0">
                <a:latin typeface="Franklin Gothic Book" pitchFamily="34" charset="0"/>
              </a:rPr>
              <a:t>ReLu</a:t>
            </a:r>
            <a:r>
              <a:rPr lang="en-US" sz="2800" dirty="0" smtClean="0">
                <a:latin typeface="Franklin Gothic Book" pitchFamily="34" charset="0"/>
              </a:rPr>
              <a:t>, </a:t>
            </a:r>
            <a:r>
              <a:rPr lang="en-US" sz="2800" dirty="0" err="1" smtClean="0">
                <a:latin typeface="Franklin Gothic Book" pitchFamily="34" charset="0"/>
              </a:rPr>
              <a:t>LeakyReLu</a:t>
            </a:r>
            <a:r>
              <a:rPr lang="en-US" sz="2800" dirty="0" smtClean="0">
                <a:latin typeface="Franklin Gothic Book" pitchFamily="34" charset="0"/>
              </a:rPr>
              <a:t>, or Sigmoid (for the output layer). See the configs.csv files on the </a:t>
            </a:r>
            <a:r>
              <a:rPr lang="en-US" sz="2800" dirty="0" err="1" smtClean="0">
                <a:latin typeface="Franklin Gothic Book" pitchFamily="34" charset="0"/>
              </a:rPr>
              <a:t>Github</a:t>
            </a:r>
            <a:r>
              <a:rPr lang="en-US" sz="2800" dirty="0" smtClean="0">
                <a:latin typeface="Franklin Gothic Book" pitchFamily="34" charset="0"/>
              </a:rPr>
              <a:t> repo for full definitions of each agent. Testing was done against a Random agent, a Greedy agent, and the agent from the previous project.</a:t>
            </a:r>
            <a:endParaRPr lang="en-US" sz="2800" dirty="0">
              <a:latin typeface="Franklin Gothic Book" pitchFamily="34" charset="0"/>
            </a:endParaRPr>
          </a:p>
          <a:p>
            <a:endParaRPr lang="en-US" sz="600" dirty="0" smtClean="0">
              <a:latin typeface="Franklin Gothic Book" pitchFamily="34" charset="0"/>
            </a:endParaRPr>
          </a:p>
          <a:p>
            <a:r>
              <a:rPr lang="en-US" sz="2800" dirty="0" err="1" smtClean="0">
                <a:latin typeface="Franklin Gothic Book" pitchFamily="34" charset="0"/>
              </a:rPr>
              <a:t>ConvNet</a:t>
            </a:r>
            <a:r>
              <a:rPr lang="en-US" sz="2800" dirty="0" smtClean="0">
                <a:latin typeface="Franklin Gothic Book" pitchFamily="34" charset="0"/>
              </a:rPr>
              <a:t> agents performed significantly better than </a:t>
            </a:r>
            <a:r>
              <a:rPr lang="en-US" sz="2800" dirty="0" err="1" smtClean="0">
                <a:latin typeface="Franklin Gothic Book" pitchFamily="34" charset="0"/>
              </a:rPr>
              <a:t>DenseNet</a:t>
            </a:r>
            <a:r>
              <a:rPr lang="en-US" sz="2800" dirty="0" smtClean="0">
                <a:latin typeface="Franklin Gothic Book" pitchFamily="34" charset="0"/>
              </a:rPr>
              <a:t> </a:t>
            </a:r>
            <a:r>
              <a:rPr lang="en-US" sz="2800" dirty="0" err="1" smtClean="0">
                <a:latin typeface="Franklin Gothic Book" pitchFamily="34" charset="0"/>
              </a:rPr>
              <a:t>agents.By</a:t>
            </a:r>
            <a:r>
              <a:rPr lang="en-US" sz="2800" dirty="0" smtClean="0">
                <a:latin typeface="Franklin Gothic Book" pitchFamily="34" charset="0"/>
              </a:rPr>
              <a:t> the end 10 of the 24 initial agents remained, all of which were CNNs.</a:t>
            </a:r>
            <a:endParaRPr lang="en-US" sz="2800" dirty="0">
              <a:latin typeface="Franklin Gothic Book" pitchFamily="34" charset="0"/>
            </a:endParaRPr>
          </a:p>
        </p:txBody>
      </p:sp>
      <p:pic>
        <p:nvPicPr>
          <p:cNvPr id="30" name="Picture 3" descr="C:\Users\darky\Downloads\_CS 234\ZSY2\Writeups\Final Report\Made_Different_Choices.png"/>
          <p:cNvPicPr>
            <a:picLocks noChangeAspect="1" noChangeArrowheads="1"/>
          </p:cNvPicPr>
          <p:nvPr/>
        </p:nvPicPr>
        <p:blipFill>
          <a:blip r:embed="rId5"/>
          <a:srcRect/>
          <a:stretch>
            <a:fillRect/>
          </a:stretch>
        </p:blipFill>
        <p:spPr bwMode="auto">
          <a:xfrm>
            <a:off x="26822400" y="6205723"/>
            <a:ext cx="3511303" cy="2633477"/>
          </a:xfrm>
          <a:prstGeom prst="rect">
            <a:avLst/>
          </a:prstGeom>
          <a:noFill/>
        </p:spPr>
      </p:pic>
      <p:pic>
        <p:nvPicPr>
          <p:cNvPr id="31" name="Picture 5" descr="C:\Users\darky\Downloads\_CS 234\ZSY2\Writeups\Final Report\Cosine_Discordance.png"/>
          <p:cNvPicPr>
            <a:picLocks noChangeAspect="1" noChangeArrowheads="1"/>
          </p:cNvPicPr>
          <p:nvPr/>
        </p:nvPicPr>
        <p:blipFill>
          <a:blip r:embed="rId6"/>
          <a:srcRect/>
          <a:stretch>
            <a:fillRect/>
          </a:stretch>
        </p:blipFill>
        <p:spPr bwMode="auto">
          <a:xfrm>
            <a:off x="22859999" y="6205723"/>
            <a:ext cx="3511303" cy="2633477"/>
          </a:xfrm>
          <a:prstGeom prst="rect">
            <a:avLst/>
          </a:prstGeom>
          <a:noFill/>
        </p:spPr>
      </p:pic>
      <p:sp>
        <p:nvSpPr>
          <p:cNvPr id="32" name="TextBox 31"/>
          <p:cNvSpPr txBox="1"/>
          <p:nvPr/>
        </p:nvSpPr>
        <p:spPr>
          <a:xfrm>
            <a:off x="21945600" y="8839200"/>
            <a:ext cx="9525000" cy="1815882"/>
          </a:xfrm>
          <a:prstGeom prst="rect">
            <a:avLst/>
          </a:prstGeom>
          <a:noFill/>
        </p:spPr>
        <p:txBody>
          <a:bodyPr wrap="square" rtlCol="0">
            <a:spAutoFit/>
          </a:bodyPr>
          <a:lstStyle/>
          <a:p>
            <a:r>
              <a:rPr lang="en-US" sz="2800" dirty="0" smtClean="0">
                <a:latin typeface="Franklin Gothic Book" pitchFamily="34" charset="0"/>
              </a:rPr>
              <a:t>Despite being trained on the same data, their policies seemed quite different. This suggested that an aggregation model might improve performance. 9 kinds were tested: taking the average, minimum, or maximum Q value from the top 3, 6, or</a:t>
            </a:r>
            <a:endParaRPr lang="en-US" sz="2800" dirty="0">
              <a:latin typeface="Franklin Gothic Book" pitchFamily="34" charset="0"/>
            </a:endParaRPr>
          </a:p>
        </p:txBody>
      </p:sp>
      <p:sp>
        <p:nvSpPr>
          <p:cNvPr id="27" name="TextBox 26"/>
          <p:cNvSpPr txBox="1"/>
          <p:nvPr/>
        </p:nvSpPr>
        <p:spPr>
          <a:xfrm>
            <a:off x="10134600" y="10210800"/>
            <a:ext cx="11201400" cy="1477328"/>
          </a:xfrm>
          <a:prstGeom prst="rect">
            <a:avLst/>
          </a:prstGeom>
          <a:noFill/>
        </p:spPr>
        <p:txBody>
          <a:bodyPr wrap="square" rtlCol="0">
            <a:spAutoFit/>
          </a:bodyPr>
          <a:lstStyle/>
          <a:p>
            <a:r>
              <a:rPr lang="en-US" sz="2800" dirty="0" smtClean="0">
                <a:latin typeface="Franklin Gothic Book" pitchFamily="34" charset="0"/>
              </a:rPr>
              <a:t>From this, I decided the exploration and kill threshold formulae.</a:t>
            </a:r>
          </a:p>
          <a:p>
            <a:endParaRPr lang="en-US" sz="600" dirty="0" smtClean="0">
              <a:latin typeface="Franklin Gothic Book" pitchFamily="34" charset="0"/>
            </a:endParaRPr>
          </a:p>
          <a:p>
            <a:r>
              <a:rPr lang="en-US" sz="2800" dirty="0" smtClean="0">
                <a:latin typeface="Franklin Gothic Book" pitchFamily="34" charset="0"/>
              </a:rPr>
              <a:t>Then, the models from the second experiment were doubled (each one with 2 instances), and the Battle Royale was run.</a:t>
            </a:r>
            <a:endParaRPr lang="en-US" sz="2800" dirty="0">
              <a:latin typeface="Franklin Gothic Book" pitchFamily="34" charset="0"/>
            </a:endParaRPr>
          </a:p>
        </p:txBody>
      </p:sp>
      <p:graphicFrame>
        <p:nvGraphicFramePr>
          <p:cNvPr id="34" name="Table 33"/>
          <p:cNvGraphicFramePr>
            <a:graphicFrameLocks noGrp="1"/>
          </p:cNvGraphicFramePr>
          <p:nvPr/>
        </p:nvGraphicFramePr>
        <p:xfrm>
          <a:off x="25755600" y="10744200"/>
          <a:ext cx="6400800" cy="1981200"/>
        </p:xfrm>
        <a:graphic>
          <a:graphicData uri="http://schemas.openxmlformats.org/drawingml/2006/table">
            <a:tbl>
              <a:tblPr firstRow="1" bandRow="1">
                <a:tableStyleId>{5C22544A-7EE6-4342-B048-85BDC9FD1C3A}</a:tableStyleId>
              </a:tblPr>
              <a:tblGrid>
                <a:gridCol w="2266950"/>
                <a:gridCol w="1466850"/>
                <a:gridCol w="1333500"/>
                <a:gridCol w="1333500"/>
              </a:tblGrid>
              <a:tr h="495300">
                <a:tc>
                  <a:txBody>
                    <a:bodyPr/>
                    <a:lstStyle/>
                    <a:p>
                      <a:pPr algn="ctr"/>
                      <a:r>
                        <a:rPr lang="en-US" sz="2400" dirty="0" smtClean="0">
                          <a:latin typeface="Franklin Gothic Book" pitchFamily="34" charset="0"/>
                        </a:rPr>
                        <a:t>Agent </a:t>
                      </a:r>
                      <a:r>
                        <a:rPr lang="en-US" sz="2400" dirty="0" err="1" smtClean="0">
                          <a:latin typeface="Franklin Gothic Book" pitchFamily="34" charset="0"/>
                        </a:rPr>
                        <a:t>vs</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Random</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Greedy</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Old DQN</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Min6Combo</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97.8%</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77.7%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75.4%</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ConvNet2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96.6%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72.6%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62.8%</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DenseNet9</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96.2%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61.7%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24.4%</a:t>
                      </a:r>
                      <a:endParaRPr lang="en-US" sz="2400" dirty="0">
                        <a:latin typeface="Franklin Gothic Book" pitchFamily="34" charset="0"/>
                      </a:endParaRPr>
                    </a:p>
                  </a:txBody>
                  <a:tcPr/>
                </a:tc>
              </a:tr>
            </a:tbl>
          </a:graphicData>
        </a:graphic>
      </p:graphicFrame>
      <p:graphicFrame>
        <p:nvGraphicFramePr>
          <p:cNvPr id="35" name="Table 34"/>
          <p:cNvGraphicFramePr>
            <a:graphicFrameLocks noGrp="1"/>
          </p:cNvGraphicFramePr>
          <p:nvPr/>
        </p:nvGraphicFramePr>
        <p:xfrm>
          <a:off x="26593800" y="14173200"/>
          <a:ext cx="5334000" cy="3581400"/>
        </p:xfrm>
        <a:graphic>
          <a:graphicData uri="http://schemas.openxmlformats.org/drawingml/2006/table">
            <a:tbl>
              <a:tblPr firstRow="1" bandRow="1">
                <a:tableStyleId>{5C22544A-7EE6-4342-B048-85BDC9FD1C3A}</a:tableStyleId>
              </a:tblPr>
              <a:tblGrid>
                <a:gridCol w="1333500"/>
                <a:gridCol w="1333500"/>
                <a:gridCol w="1333500"/>
                <a:gridCol w="1333500"/>
              </a:tblGrid>
              <a:tr h="596900">
                <a:tc>
                  <a:txBody>
                    <a:bodyPr/>
                    <a:lstStyle/>
                    <a:p>
                      <a:pPr algn="ctr"/>
                      <a:r>
                        <a:rPr lang="en-US" sz="2400" dirty="0" smtClean="0">
                          <a:latin typeface="Franklin Gothic Book" pitchFamily="34" charset="0"/>
                        </a:rPr>
                        <a:t>Player</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Ratio</a:t>
                      </a:r>
                      <a:endParaRPr lang="en-US" sz="2400" dirty="0">
                        <a:latin typeface="Franklin Gothic Book" pitchFamily="34" charset="0"/>
                      </a:endParaRPr>
                    </a:p>
                  </a:txBody>
                  <a:tcPr/>
                </a:tc>
                <a:tc>
                  <a:txBody>
                    <a:bodyPr/>
                    <a:lstStyle/>
                    <a:p>
                      <a:pPr algn="ctr"/>
                      <a:r>
                        <a:rPr lang="en-US" sz="2400" dirty="0" err="1" smtClean="0">
                          <a:latin typeface="Franklin Gothic Book" pitchFamily="34" charset="0"/>
                        </a:rPr>
                        <a:t>Winrate</a:t>
                      </a:r>
                      <a:endParaRPr lang="en-US" sz="2400" dirty="0">
                        <a:latin typeface="Franklin Gothic Book" pitchFamily="34" charset="0"/>
                      </a:endParaRPr>
                    </a:p>
                  </a:txBody>
                  <a:tcPr/>
                </a:tc>
                <a:tc>
                  <a:txBody>
                    <a:bodyPr/>
                    <a:lstStyle/>
                    <a:p>
                      <a:pPr algn="ctr"/>
                      <a:r>
                        <a:rPr lang="el-GR" sz="2400" dirty="0" smtClean="0">
                          <a:latin typeface="Franklin Gothic Book" pitchFamily="34" charset="0"/>
                        </a:rPr>
                        <a:t>σ</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1</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62:66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48.4%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4.4%</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27:32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45.8%</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6.5%</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3</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16:24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40.0%</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7.5%</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12:20</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37.5%</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8.6%</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5</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20:36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35.7%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6.4%</a:t>
                      </a:r>
                      <a:endParaRPr lang="en-US" sz="2400" dirty="0">
                        <a:latin typeface="Franklin Gothic Book" pitchFamily="34" charset="0"/>
                      </a:endParaRPr>
                    </a:p>
                  </a:txBody>
                  <a:tcPr/>
                </a:tc>
              </a:tr>
            </a:tbl>
          </a:graphicData>
        </a:graphic>
      </p:graphicFrame>
      <p:sp>
        <p:nvSpPr>
          <p:cNvPr id="37" name="TextBox 36"/>
          <p:cNvSpPr txBox="1"/>
          <p:nvPr/>
        </p:nvSpPr>
        <p:spPr>
          <a:xfrm>
            <a:off x="22021800" y="10591800"/>
            <a:ext cx="3581400" cy="2246769"/>
          </a:xfrm>
          <a:prstGeom prst="rect">
            <a:avLst/>
          </a:prstGeom>
          <a:noFill/>
        </p:spPr>
        <p:txBody>
          <a:bodyPr wrap="square" rtlCol="0">
            <a:spAutoFit/>
          </a:bodyPr>
          <a:lstStyle/>
          <a:p>
            <a:r>
              <a:rPr lang="en-US" sz="2800" dirty="0" smtClean="0">
                <a:latin typeface="Franklin Gothic Book" pitchFamily="34" charset="0"/>
              </a:rPr>
              <a:t>or 9 models. The agg-regation agents did significantly better than any individual agent.</a:t>
            </a:r>
            <a:endParaRPr lang="en-US" sz="2800" dirty="0">
              <a:latin typeface="Franklin Gothic Book" pitchFamily="34" charset="0"/>
            </a:endParaRPr>
          </a:p>
        </p:txBody>
      </p:sp>
      <p:pic>
        <p:nvPicPr>
          <p:cNvPr id="42" name="Picture 2" descr="C:\Users\darky\Downloads\frame(1).png"/>
          <p:cNvPicPr>
            <a:picLocks noChangeAspect="1" noChangeArrowheads="1"/>
          </p:cNvPicPr>
          <p:nvPr/>
        </p:nvPicPr>
        <p:blipFill>
          <a:blip r:embed="rId7"/>
          <a:srcRect/>
          <a:stretch>
            <a:fillRect/>
          </a:stretch>
        </p:blipFill>
        <p:spPr bwMode="auto">
          <a:xfrm>
            <a:off x="1143000" y="19659600"/>
            <a:ext cx="1905000" cy="1905000"/>
          </a:xfrm>
          <a:prstGeom prst="rect">
            <a:avLst/>
          </a:prstGeom>
          <a:noFill/>
        </p:spPr>
      </p:pic>
      <p:pic>
        <p:nvPicPr>
          <p:cNvPr id="44" name="Picture 3" descr="C:\Users\darky\Downloads\frame(2).png"/>
          <p:cNvPicPr>
            <a:picLocks noChangeAspect="1" noChangeArrowheads="1"/>
          </p:cNvPicPr>
          <p:nvPr/>
        </p:nvPicPr>
        <p:blipFill>
          <a:blip r:embed="rId8"/>
          <a:srcRect/>
          <a:stretch>
            <a:fillRect/>
          </a:stretch>
        </p:blipFill>
        <p:spPr bwMode="auto">
          <a:xfrm>
            <a:off x="4191000" y="19659600"/>
            <a:ext cx="1905000" cy="1905000"/>
          </a:xfrm>
          <a:prstGeom prst="rect">
            <a:avLst/>
          </a:prstGeom>
          <a:noFill/>
        </p:spPr>
      </p:pic>
      <p:pic>
        <p:nvPicPr>
          <p:cNvPr id="45" name="Picture 4" descr="C:\Users\darky\Downloads\frame(3).png"/>
          <p:cNvPicPr>
            <a:picLocks noChangeAspect="1" noChangeArrowheads="1"/>
          </p:cNvPicPr>
          <p:nvPr/>
        </p:nvPicPr>
        <p:blipFill>
          <a:blip r:embed="rId9"/>
          <a:srcRect/>
          <a:stretch>
            <a:fillRect/>
          </a:stretch>
        </p:blipFill>
        <p:spPr bwMode="auto">
          <a:xfrm>
            <a:off x="7010400" y="19659600"/>
            <a:ext cx="1905000" cy="1905000"/>
          </a:xfrm>
          <a:prstGeom prst="rect">
            <a:avLst/>
          </a:prstGeom>
          <a:noFill/>
        </p:spPr>
      </p:pic>
      <p:graphicFrame>
        <p:nvGraphicFramePr>
          <p:cNvPr id="43" name="Table 42"/>
          <p:cNvGraphicFramePr>
            <a:graphicFrameLocks noGrp="1"/>
          </p:cNvGraphicFramePr>
          <p:nvPr/>
        </p:nvGraphicFramePr>
        <p:xfrm>
          <a:off x="533400" y="19354800"/>
          <a:ext cx="8991600" cy="701040"/>
        </p:xfrm>
        <a:graphic>
          <a:graphicData uri="http://schemas.openxmlformats.org/drawingml/2006/table">
            <a:tbl>
              <a:tblPr firstRow="1" bandRow="1">
                <a:effectLst>
                  <a:outerShdw blurRad="50800" dist="50800" dir="5400000" algn="ctr" rotWithShape="0">
                    <a:srgbClr val="000000">
                      <a:alpha val="0"/>
                    </a:srgbClr>
                  </a:outerShdw>
                </a:effectLst>
                <a:tableStyleId>{5C22544A-7EE6-4342-B048-85BDC9FD1C3A}</a:tableStyleId>
              </a:tblPr>
              <a:tblGrid>
                <a:gridCol w="2997200"/>
                <a:gridCol w="2997200"/>
                <a:gridCol w="2997200"/>
              </a:tblGrid>
              <a:tr h="396240">
                <a:tc>
                  <a:txBody>
                    <a:bodyPr/>
                    <a:lstStyle/>
                    <a:p>
                      <a:pPr algn="ctr"/>
                      <a:r>
                        <a:rPr lang="en-US" sz="2000" b="0" dirty="0" err="1" smtClean="0">
                          <a:solidFill>
                            <a:schemeClr val="tx1"/>
                          </a:solidFill>
                          <a:latin typeface="Franklin Gothic Book" pitchFamily="34" charset="0"/>
                        </a:rPr>
                        <a:t>Github</a:t>
                      </a:r>
                      <a:r>
                        <a:rPr lang="en-US" sz="2000" b="0" dirty="0" smtClean="0">
                          <a:solidFill>
                            <a:schemeClr val="tx1"/>
                          </a:solidFill>
                          <a:latin typeface="Franklin Gothic Book" pitchFamily="34" charset="0"/>
                        </a:rPr>
                        <a:t> Repo</a:t>
                      </a: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Franklin Gothic Book" pitchFamily="34" charset="0"/>
                        </a:rPr>
                        <a:t>PC build of</a:t>
                      </a:r>
                      <a:r>
                        <a:rPr lang="en-US" sz="2000" b="0" baseline="0" dirty="0" smtClean="0">
                          <a:solidFill>
                            <a:schemeClr val="tx1"/>
                          </a:solidFill>
                          <a:latin typeface="Franklin Gothic Book" pitchFamily="34" charset="0"/>
                        </a:rPr>
                        <a:t> game</a:t>
                      </a: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Franklin Gothic Book" pitchFamily="34" charset="0"/>
                        </a:rPr>
                        <a:t>Mac build of game</a:t>
                      </a:r>
                    </a:p>
                    <a:p>
                      <a:pPr algn="ct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888</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Ball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Leon Lin</dc:creator>
  <cp:lastModifiedBy>Leon Lin</cp:lastModifiedBy>
  <cp:revision>25</cp:revision>
  <dcterms:created xsi:type="dcterms:W3CDTF">2019-03-22T04:30:20Z</dcterms:created>
  <dcterms:modified xsi:type="dcterms:W3CDTF">2019-03-22T08:34:54Z</dcterms:modified>
</cp:coreProperties>
</file>