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EBD00B-BBC7-BE45-B2B8-79FD62D4003F}" v="2" dt="2020-03-06T05:32:05.5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 varScale="1">
        <p:scale>
          <a:sx n="139" d="100"/>
          <a:sy n="139" d="100"/>
        </p:scale>
        <p:origin x="176" y="5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0fd3f4f8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0fd3f4f8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9247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0fd3f4f8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0fd3f4f8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581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0fd3f4f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0fd3f4f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0fd3f4f8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0fd3f4f8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0fd3f4f8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0fd3f4f8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3969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0fd3f4f8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0fd3f4f8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3019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0fd3f4f8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0fd3f4f8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2121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0fd3f4f8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0fd3f4f8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3054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0fd3f4f8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0fd3f4f8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60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0fd3f4f8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0fd3f4f8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560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17BE-CBB6-1A4D-B07E-0B88463E910F}" type="datetimeFigureOut">
              <a:rPr lang="en-CO" smtClean="0"/>
              <a:t>6/03/20</a:t>
            </a:fld>
            <a:endParaRPr lang="en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553193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17BE-CBB6-1A4D-B07E-0B88463E910F}" type="datetimeFigureOut">
              <a:rPr lang="en-CO" smtClean="0"/>
              <a:t>6/03/20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21953671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17BE-CBB6-1A4D-B07E-0B88463E910F}" type="datetimeFigureOut">
              <a:rPr lang="en-CO" smtClean="0"/>
              <a:t>6/03/20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8532501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594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17BE-CBB6-1A4D-B07E-0B88463E910F}" type="datetimeFigureOut">
              <a:rPr lang="en-CO" smtClean="0"/>
              <a:t>6/03/20</a:t>
            </a:fld>
            <a:endParaRPr lang="en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13748545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17BE-CBB6-1A4D-B07E-0B88463E910F}" type="datetimeFigureOut">
              <a:rPr lang="en-CO" smtClean="0"/>
              <a:t>6/03/20</a:t>
            </a:fld>
            <a:endParaRPr lang="en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2388751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17BE-CBB6-1A4D-B07E-0B88463E910F}" type="datetimeFigureOut">
              <a:rPr lang="en-CO" smtClean="0"/>
              <a:t>6/03/20</a:t>
            </a:fld>
            <a:endParaRPr lang="en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15858251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17BE-CBB6-1A4D-B07E-0B88463E910F}" type="datetimeFigureOut">
              <a:rPr lang="en-CO" smtClean="0"/>
              <a:t>6/03/20</a:t>
            </a:fld>
            <a:endParaRPr lang="en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5252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17BE-CBB6-1A4D-B07E-0B88463E910F}" type="datetimeFigureOut">
              <a:rPr lang="en-CO" smtClean="0"/>
              <a:t>6/03/20</a:t>
            </a:fld>
            <a:endParaRPr lang="en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277329745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17BE-CBB6-1A4D-B07E-0B88463E910F}" type="datetimeFigureOut">
              <a:rPr lang="en-CO" smtClean="0"/>
              <a:t>6/03/20</a:t>
            </a:fld>
            <a:endParaRPr lang="en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206108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17BE-CBB6-1A4D-B07E-0B88463E910F}" type="datetimeFigureOut">
              <a:rPr lang="en-CO" smtClean="0"/>
              <a:t>6/03/20</a:t>
            </a:fld>
            <a:endParaRPr lang="en-C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CO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14638493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57317BE-CBB6-1A4D-B07E-0B88463E910F}" type="datetimeFigureOut">
              <a:rPr lang="en-CO" smtClean="0"/>
              <a:t>6/03/20</a:t>
            </a:fld>
            <a:endParaRPr lang="en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93590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57317BE-CBB6-1A4D-B07E-0B88463E910F}" type="datetimeFigureOut">
              <a:rPr lang="en-CO" smtClean="0"/>
              <a:t>6/03/20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88551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Health Insurance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EDA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1;p14">
            <a:extLst>
              <a:ext uri="{FF2B5EF4-FFF2-40B4-BE49-F238E27FC236}">
                <a16:creationId xmlns:a16="http://schemas.microsoft.com/office/drawing/2014/main" id="{ED62F94E-9B59-9140-A63D-1CE3C37711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6706" y="322781"/>
            <a:ext cx="8520600" cy="1811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s-ES" sz="1800" b="1" dirty="0">
                <a:solidFill>
                  <a:schemeClr val="tx1"/>
                </a:solidFill>
              </a:rPr>
              <a:t>Head</a:t>
            </a:r>
            <a:endParaRPr sz="1800" b="1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4DB900-4C7C-5B48-8A76-2878F71360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1" r="1108"/>
          <a:stretch/>
        </p:blipFill>
        <p:spPr>
          <a:xfrm>
            <a:off x="146706" y="1082323"/>
            <a:ext cx="8850588" cy="307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678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Conclusiones</a:t>
            </a:r>
            <a:endParaRPr b="1" dirty="0"/>
          </a:p>
        </p:txBody>
      </p:sp>
      <p:sp>
        <p:nvSpPr>
          <p:cNvPr id="4" name="Google Shape;61;p14">
            <a:extLst>
              <a:ext uri="{FF2B5EF4-FFF2-40B4-BE49-F238E27FC236}">
                <a16:creationId xmlns:a16="http://schemas.microsoft.com/office/drawing/2014/main" id="{ED62F94E-9B59-9140-A63D-1CE3C37711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0332"/>
            <a:ext cx="8520600" cy="3759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s-ES" sz="1800" dirty="0"/>
              <a:t>Se recomienda:</a:t>
            </a:r>
          </a:p>
          <a:p>
            <a:pPr marL="742950" lvl="1" indent="-285750">
              <a:lnSpc>
                <a:spcPct val="100000"/>
              </a:lnSpc>
            </a:pPr>
            <a:r>
              <a:rPr lang="es-ES" sz="1800" dirty="0"/>
              <a:t>Recolectar más datos.</a:t>
            </a:r>
          </a:p>
          <a:p>
            <a:pPr marL="742950" lvl="1" indent="-285750">
              <a:lnSpc>
                <a:spcPct val="100000"/>
              </a:lnSpc>
            </a:pPr>
            <a:r>
              <a:rPr lang="es-ES" sz="1800" dirty="0"/>
              <a:t>Corregir variable anual </a:t>
            </a:r>
            <a:r>
              <a:rPr lang="es-ES" sz="1800" dirty="0" err="1"/>
              <a:t>income</a:t>
            </a:r>
            <a:r>
              <a:rPr lang="es-ES" sz="1800" dirty="0"/>
              <a:t> en la medida de lo posible</a:t>
            </a:r>
          </a:p>
          <a:p>
            <a:pPr marL="742950" lvl="1" indent="-285750">
              <a:lnSpc>
                <a:spcPct val="100000"/>
              </a:lnSpc>
            </a:pPr>
            <a:r>
              <a:rPr lang="es-ES" sz="1800" dirty="0"/>
              <a:t>Tener más opciones para la variable </a:t>
            </a:r>
            <a:r>
              <a:rPr lang="es-ES" sz="1800" dirty="0" err="1"/>
              <a:t>is</a:t>
            </a:r>
            <a:r>
              <a:rPr lang="es-ES" sz="1800" dirty="0"/>
              <a:t> </a:t>
            </a:r>
            <a:r>
              <a:rPr lang="es-ES" sz="1800" dirty="0" err="1"/>
              <a:t>employed</a:t>
            </a:r>
            <a:endParaRPr lang="es-ES" sz="1800" dirty="0"/>
          </a:p>
          <a:p>
            <a:pPr marL="742950" lvl="1" indent="-285750">
              <a:lnSpc>
                <a:spcPct val="100000"/>
              </a:lnSpc>
            </a:pPr>
            <a:r>
              <a:rPr lang="es-ES" sz="1800" dirty="0"/>
              <a:t>Tener cuidado con los </a:t>
            </a:r>
            <a:r>
              <a:rPr lang="es-ES" sz="1800" dirty="0" err="1"/>
              <a:t>typo</a:t>
            </a:r>
            <a:endParaRPr lang="es-ES" sz="1800" dirty="0"/>
          </a:p>
          <a:p>
            <a:pPr marL="285750" indent="-285750"/>
            <a:endParaRPr lang="es-ES" sz="1800" dirty="0"/>
          </a:p>
          <a:p>
            <a:pPr marL="285750" indent="-285750"/>
            <a:r>
              <a:rPr lang="es-ES" sz="1800" dirty="0"/>
              <a:t>A pesar de lo anterior,  gracias a las fases de limpieza y procesamiento de datos, es posible construir la primera versión del modelo.</a:t>
            </a:r>
          </a:p>
          <a:p>
            <a:pPr marL="285750" indent="-28575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405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79099"/>
            <a:ext cx="8520600" cy="674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Entendimiento del negocio y origen de los datos</a:t>
            </a:r>
            <a:endParaRPr b="1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42999"/>
            <a:ext cx="8520600" cy="3673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Objetivo del proyecto: </a:t>
            </a:r>
            <a:r>
              <a:rPr lang="es" dirty="0"/>
              <a:t>Plasmar los hallazgos más importantes del proceso de limpieza y preparación de los datos para identificar la calidad de los datos recolectados.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Cliente: Empresa de Seguros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Objetivo: Encontrar variables relacionadas a tener seguro médico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b="1" dirty="0"/>
              <a:t>Origen de los datos:</a:t>
            </a:r>
            <a:endParaRPr b="1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Suministrados por una firma de mercados.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Muestra representativa de la población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Datos recolectados en octubre del 2016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Identificación de la Estructura de Datos</a:t>
            </a:r>
            <a:endParaRPr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BF3F9C-ECB4-0E46-BCD8-FFB35C395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24" y="1572036"/>
            <a:ext cx="9000876" cy="29036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35682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Detección de Anomalías</a:t>
            </a:r>
            <a:endParaRPr b="1" dirty="0"/>
          </a:p>
        </p:txBody>
      </p:sp>
      <p:sp>
        <p:nvSpPr>
          <p:cNvPr id="4" name="Google Shape;61;p14">
            <a:extLst>
              <a:ext uri="{FF2B5EF4-FFF2-40B4-BE49-F238E27FC236}">
                <a16:creationId xmlns:a16="http://schemas.microsoft.com/office/drawing/2014/main" id="{ED62F94E-9B59-9140-A63D-1CE3C37711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77228"/>
            <a:ext cx="8520600" cy="3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s-ES" dirty="0"/>
              <a:t>Formatos incorrectos: fecha, sexo, </a:t>
            </a:r>
            <a:r>
              <a:rPr lang="es-ES" b="1" dirty="0"/>
              <a:t>edad</a:t>
            </a:r>
            <a:r>
              <a:rPr lang="es-ES" dirty="0"/>
              <a:t> y tener vehículo.</a:t>
            </a:r>
          </a:p>
          <a:p>
            <a:pPr marL="285750" indent="-285750"/>
            <a:r>
              <a:rPr lang="es-ES" dirty="0"/>
              <a:t>Duplicados:</a:t>
            </a:r>
          </a:p>
          <a:p>
            <a:pPr marL="285750" indent="-285750"/>
            <a:endParaRPr lang="es-ES" dirty="0"/>
          </a:p>
          <a:p>
            <a:pPr marL="285750" indent="-285750"/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8BBC71-6885-DD44-86C3-17C9009EA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1887593"/>
            <a:ext cx="8520601" cy="199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253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1;p14">
            <a:extLst>
              <a:ext uri="{FF2B5EF4-FFF2-40B4-BE49-F238E27FC236}">
                <a16:creationId xmlns:a16="http://schemas.microsoft.com/office/drawing/2014/main" id="{ED62F94E-9B59-9140-A63D-1CE3C37711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309319"/>
            <a:ext cx="8520600" cy="46125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s-ES" b="1" dirty="0"/>
              <a:t>Campos vacíos </a:t>
            </a:r>
          </a:p>
          <a:p>
            <a:pPr marL="285750" indent="-285750"/>
            <a:endParaRPr lang="es-ES" dirty="0"/>
          </a:p>
          <a:p>
            <a:pPr marL="285750" indent="-285750"/>
            <a:endParaRPr lang="es-ES" dirty="0"/>
          </a:p>
          <a:p>
            <a:pPr marL="285750" indent="-285750"/>
            <a:endParaRPr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2F732DD-1172-6D42-9166-641C8FAB7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12779"/>
              </p:ext>
            </p:extLst>
          </p:nvPr>
        </p:nvGraphicFramePr>
        <p:xfrm>
          <a:off x="373711" y="1080438"/>
          <a:ext cx="8165988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21996">
                  <a:extLst>
                    <a:ext uri="{9D8B030D-6E8A-4147-A177-3AD203B41FA5}">
                      <a16:colId xmlns:a16="http://schemas.microsoft.com/office/drawing/2014/main" val="793311883"/>
                    </a:ext>
                  </a:extLst>
                </a:gridCol>
                <a:gridCol w="1357023">
                  <a:extLst>
                    <a:ext uri="{9D8B030D-6E8A-4147-A177-3AD203B41FA5}">
                      <a16:colId xmlns:a16="http://schemas.microsoft.com/office/drawing/2014/main" val="485924418"/>
                    </a:ext>
                  </a:extLst>
                </a:gridCol>
                <a:gridCol w="4086969">
                  <a:extLst>
                    <a:ext uri="{9D8B030D-6E8A-4147-A177-3AD203B41FA5}">
                      <a16:colId xmlns:a16="http://schemas.microsoft.com/office/drawing/2014/main" val="3066294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Cantidad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Tratamiento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686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Sexo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CO" dirty="0"/>
                        <a:t>orrado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956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Es o no empleado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329 (33%)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Nueva variable Otro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492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Ingreso A</a:t>
                      </a:r>
                      <a:r>
                        <a:rPr lang="en-US" dirty="0"/>
                        <a:t>n</a:t>
                      </a:r>
                      <a:r>
                        <a:rPr lang="en-CO" dirty="0"/>
                        <a:t>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Borrado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909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Estado Civil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Borrado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9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Tipo de Vivienda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57 (6%)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Borrados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13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Tiene o no Vehículo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Borrado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59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Número de Vehículos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Llenado con cero. Relacionado con Vehículo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95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Edad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Reemplazado por Cero. Después imputado.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226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209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1;p14">
            <a:extLst>
              <a:ext uri="{FF2B5EF4-FFF2-40B4-BE49-F238E27FC236}">
                <a16:creationId xmlns:a16="http://schemas.microsoft.com/office/drawing/2014/main" id="{ED62F94E-9B59-9140-A63D-1CE3C37711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47692" y="117844"/>
            <a:ext cx="8520600" cy="5643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s-ES" b="1" dirty="0" err="1"/>
              <a:t>Outliers</a:t>
            </a:r>
            <a:endParaRPr lang="es-ES" b="1" dirty="0"/>
          </a:p>
          <a:p>
            <a:pPr marL="285750" indent="-285750"/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285750" indent="-285750"/>
            <a:endParaRPr lang="es-ES" dirty="0"/>
          </a:p>
          <a:p>
            <a:pPr marL="285750" indent="-285750"/>
            <a:endParaRPr lang="es-ES" dirty="0"/>
          </a:p>
          <a:p>
            <a:pPr marL="285750" indent="-285750"/>
            <a:endParaRPr lang="en-CO" dirty="0"/>
          </a:p>
          <a:p>
            <a:pPr marL="285750" indent="-285750"/>
            <a:endParaRPr lang="en-CO" dirty="0"/>
          </a:p>
          <a:p>
            <a:pPr marL="285750" indent="-285750"/>
            <a:endParaRPr lang="en-CO" dirty="0"/>
          </a:p>
          <a:p>
            <a:pPr marL="285750" indent="-285750"/>
            <a:endParaRPr lang="en-CO" dirty="0"/>
          </a:p>
          <a:p>
            <a:pPr marL="285750" indent="-285750"/>
            <a:endParaRPr lang="en-CO" dirty="0"/>
          </a:p>
          <a:p>
            <a:pPr marL="0" indent="0"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19F2BF-0E11-A64B-B408-9B856E594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873634"/>
            <a:ext cx="3129277" cy="16648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50C0E9-1294-9D4F-A87D-364A721E4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4995" y="840354"/>
            <a:ext cx="3272180" cy="17313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62B1E7-7840-484D-99F8-5A0EF1905A5C}"/>
              </a:ext>
            </a:extLst>
          </p:cNvPr>
          <p:cNvSpPr txBox="1"/>
          <p:nvPr/>
        </p:nvSpPr>
        <p:spPr>
          <a:xfrm>
            <a:off x="1478401" y="2799940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Antes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BB3485-2E07-094B-9DC0-21F8BC02FD70}"/>
              </a:ext>
            </a:extLst>
          </p:cNvPr>
          <p:cNvSpPr txBox="1"/>
          <p:nvPr/>
        </p:nvSpPr>
        <p:spPr>
          <a:xfrm>
            <a:off x="6396517" y="2770853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Después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2811EB-3C00-9742-BA39-B7AE0D0F7F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436" y="3286600"/>
            <a:ext cx="3272180" cy="17491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18F5A1-E2AF-BE43-9700-71E905AAE17B}"/>
              </a:ext>
            </a:extLst>
          </p:cNvPr>
          <p:cNvSpPr txBox="1"/>
          <p:nvPr/>
        </p:nvSpPr>
        <p:spPr>
          <a:xfrm>
            <a:off x="1736536" y="2770853"/>
            <a:ext cx="5044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1800" dirty="0"/>
              <a:t>		</a:t>
            </a:r>
            <a:r>
              <a:rPr lang="en-CO" sz="1800" dirty="0">
                <a:solidFill>
                  <a:schemeClr val="dk2"/>
                </a:solidFill>
              </a:rPr>
              <a:t>Edad: Imputado con mediana</a:t>
            </a:r>
          </a:p>
          <a:p>
            <a:endParaRPr lang="en-CO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F579FE-491A-3A4E-B877-A94F35A468CA}"/>
              </a:ext>
            </a:extLst>
          </p:cNvPr>
          <p:cNvSpPr txBox="1"/>
          <p:nvPr/>
        </p:nvSpPr>
        <p:spPr>
          <a:xfrm>
            <a:off x="1409576" y="389771"/>
            <a:ext cx="5878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1800" dirty="0"/>
              <a:t>		</a:t>
            </a:r>
            <a:r>
              <a:rPr lang="en-CO" sz="1800" dirty="0">
                <a:solidFill>
                  <a:schemeClr val="dk2"/>
                </a:solidFill>
              </a:rPr>
              <a:t>Ingreso Anual: Imputado con mediana</a:t>
            </a:r>
          </a:p>
          <a:p>
            <a:endParaRPr lang="en-CO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47C4E5-2AC6-5347-891A-7CD40EB7E9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4308" y="3189845"/>
            <a:ext cx="3614830" cy="195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553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1;p14">
            <a:extLst>
              <a:ext uri="{FF2B5EF4-FFF2-40B4-BE49-F238E27FC236}">
                <a16:creationId xmlns:a16="http://schemas.microsoft.com/office/drawing/2014/main" id="{ED62F94E-9B59-9140-A63D-1CE3C37711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47692" y="117844"/>
            <a:ext cx="8520600" cy="5643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s-ES" b="1" dirty="0"/>
              <a:t>Datos Inválidos</a:t>
            </a:r>
          </a:p>
          <a:p>
            <a:pPr marL="285750" indent="-285750"/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285750" indent="-285750"/>
            <a:endParaRPr lang="es-ES" dirty="0"/>
          </a:p>
          <a:p>
            <a:pPr marL="285750" indent="-285750"/>
            <a:endParaRPr lang="es-ES" dirty="0"/>
          </a:p>
          <a:p>
            <a:pPr marL="285750" indent="-285750"/>
            <a:endParaRPr lang="en-CO" dirty="0"/>
          </a:p>
          <a:p>
            <a:pPr marL="285750" indent="-285750"/>
            <a:endParaRPr lang="en-CO" dirty="0"/>
          </a:p>
          <a:p>
            <a:pPr marL="285750" indent="-285750"/>
            <a:endParaRPr lang="en-CO" dirty="0"/>
          </a:p>
          <a:p>
            <a:pPr marL="285750" indent="-285750"/>
            <a:endParaRPr lang="en-CO" dirty="0"/>
          </a:p>
          <a:p>
            <a:pPr marL="285750" indent="-285750"/>
            <a:endParaRPr lang="en-CO" dirty="0"/>
          </a:p>
          <a:p>
            <a:pPr marL="0" indent="0">
              <a:buNone/>
            </a:pPr>
            <a:endParaRPr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E973310-1BF7-2442-B0CC-A5D74FA7A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220001"/>
              </p:ext>
            </p:extLst>
          </p:nvPr>
        </p:nvGraphicFramePr>
        <p:xfrm>
          <a:off x="712039" y="1089582"/>
          <a:ext cx="7453553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49065">
                  <a:extLst>
                    <a:ext uri="{9D8B030D-6E8A-4147-A177-3AD203B41FA5}">
                      <a16:colId xmlns:a16="http://schemas.microsoft.com/office/drawing/2014/main" val="793311883"/>
                    </a:ext>
                  </a:extLst>
                </a:gridCol>
                <a:gridCol w="3904488">
                  <a:extLst>
                    <a:ext uri="{9D8B030D-6E8A-4147-A177-3AD203B41FA5}">
                      <a16:colId xmlns:a16="http://schemas.microsoft.com/office/drawing/2014/main" val="3066294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Tratamiento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686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Ingreso An</a:t>
                      </a:r>
                      <a:r>
                        <a:rPr lang="en-US" dirty="0"/>
                        <a:t>n</a:t>
                      </a:r>
                      <a:r>
                        <a:rPr lang="en-CO" dirty="0"/>
                        <a:t>ual &lt;=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Imputar con mediana</a:t>
                      </a:r>
                      <a:endParaRPr lang="en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956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Vehículo = False &amp; Nº Vehículos &gt;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Registro Borrado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492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Typo</a:t>
                      </a:r>
                      <a:r>
                        <a:rPr lang="es-ES" dirty="0"/>
                        <a:t> en estados de residencia</a:t>
                      </a:r>
                      <a:endParaRPr lang="en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Ajustados a reales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909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Estado Civil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Borrado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9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Tipo de Vivienda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Borrados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13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Tiene o no Vehículo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Borrado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59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Número de Vehículos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Llenado con cero. Relacionado con Vehículo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95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Edad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Reemplazado por Cero. Después imputado.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226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353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Preparación de los Datos</a:t>
            </a:r>
            <a:endParaRPr b="1" dirty="0"/>
          </a:p>
        </p:txBody>
      </p:sp>
      <p:sp>
        <p:nvSpPr>
          <p:cNvPr id="4" name="Google Shape;61;p14">
            <a:extLst>
              <a:ext uri="{FF2B5EF4-FFF2-40B4-BE49-F238E27FC236}">
                <a16:creationId xmlns:a16="http://schemas.microsoft.com/office/drawing/2014/main" id="{ED62F94E-9B59-9140-A63D-1CE3C37711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607533"/>
            <a:ext cx="8520600" cy="1811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s-ES" dirty="0"/>
              <a:t>Elimina variable fecha pues los valores van del 24, 25, 26 y 27 octubre de 2016</a:t>
            </a:r>
          </a:p>
          <a:p>
            <a:pPr marL="285750" indent="-285750"/>
            <a:r>
              <a:rPr lang="es-ES" dirty="0"/>
              <a:t>Se borra el id de los usuarios pues es único</a:t>
            </a:r>
          </a:p>
          <a:p>
            <a:pPr marL="285750" indent="-285750"/>
            <a:r>
              <a:rPr lang="es-ES" dirty="0"/>
              <a:t>Creación variable </a:t>
            </a:r>
            <a:r>
              <a:rPr lang="es-ES" dirty="0" err="1"/>
              <a:t>is</a:t>
            </a:r>
            <a:r>
              <a:rPr lang="es-ES" dirty="0"/>
              <a:t> home </a:t>
            </a:r>
            <a:r>
              <a:rPr lang="es-ES" dirty="0" err="1"/>
              <a:t>owner</a:t>
            </a:r>
            <a:endParaRPr lang="es-ES" dirty="0"/>
          </a:p>
          <a:p>
            <a:pPr marL="285750" indent="-285750"/>
            <a:r>
              <a:rPr lang="es-ES" dirty="0"/>
              <a:t>Creación columna que agrupa por regiones a los estados</a:t>
            </a:r>
          </a:p>
          <a:p>
            <a:pPr marL="285750" indent="-285750"/>
            <a:r>
              <a:rPr lang="es-ES" dirty="0"/>
              <a:t>Eliminar variable estados pues la anterior los agrupa</a:t>
            </a:r>
          </a:p>
          <a:p>
            <a:pPr marL="285750" indent="-285750"/>
            <a:r>
              <a:rPr lang="es-ES" dirty="0"/>
              <a:t>Reordenamiento de columnas</a:t>
            </a:r>
          </a:p>
          <a:p>
            <a:pPr marL="285750" indent="-28575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3380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7B3958-2273-1948-9CFE-9FA5CE241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04" y="1507838"/>
            <a:ext cx="4877225" cy="3208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BBD99D-3577-4340-BFDB-73F7B8F70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7529" y="1744838"/>
            <a:ext cx="3472475" cy="20191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741DE5-29BA-0343-97A7-90292B8152CC}"/>
              </a:ext>
            </a:extLst>
          </p:cNvPr>
          <p:cNvSpPr txBox="1"/>
          <p:nvPr/>
        </p:nvSpPr>
        <p:spPr>
          <a:xfrm>
            <a:off x="1837944" y="905256"/>
            <a:ext cx="13441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Summary</a:t>
            </a:r>
            <a:r>
              <a:rPr lang="es-ES" dirty="0"/>
              <a:t> 						 		</a:t>
            </a:r>
            <a:endParaRPr lang="es-ES" b="1" dirty="0"/>
          </a:p>
          <a:p>
            <a:endParaRPr lang="en-C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B6A1DA-90DC-F94F-BCB2-E114A214832F}"/>
              </a:ext>
            </a:extLst>
          </p:cNvPr>
          <p:cNvSpPr txBox="1"/>
          <p:nvPr/>
        </p:nvSpPr>
        <p:spPr>
          <a:xfrm>
            <a:off x="6778597" y="9052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STR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202344868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{AF33483B-2055-644C-9C52-C140A16E9D29}tf10001120</Template>
  <TotalTime>47</TotalTime>
  <Words>367</Words>
  <Application>Microsoft Macintosh PowerPoint</Application>
  <PresentationFormat>On-screen Show (16:9)</PresentationFormat>
  <Paragraphs>101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Parcel</vt:lpstr>
      <vt:lpstr>Health Insurance</vt:lpstr>
      <vt:lpstr>Entendimiento del negocio y origen de los datos</vt:lpstr>
      <vt:lpstr>Identificación de la Estructura de Datos</vt:lpstr>
      <vt:lpstr>Detección de Anomalías</vt:lpstr>
      <vt:lpstr>PowerPoint Presentation</vt:lpstr>
      <vt:lpstr>PowerPoint Presentation</vt:lpstr>
      <vt:lpstr>PowerPoint Presentation</vt:lpstr>
      <vt:lpstr>Preparación de los Datos</vt:lpstr>
      <vt:lpstr>PowerPoint Presentation</vt:lpstr>
      <vt:lpstr>PowerPoint Presentation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Insurance</dc:title>
  <cp:lastModifiedBy>Yesid Leonardo Lopez Sierra</cp:lastModifiedBy>
  <cp:revision>6</cp:revision>
  <dcterms:modified xsi:type="dcterms:W3CDTF">2020-03-06T05:32:07Z</dcterms:modified>
</cp:coreProperties>
</file>