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9" r:id="rId3"/>
    <p:sldId id="263" r:id="rId4"/>
    <p:sldId id="305" r:id="rId5"/>
    <p:sldId id="304" r:id="rId6"/>
    <p:sldId id="306" r:id="rId7"/>
    <p:sldId id="307" r:id="rId8"/>
    <p:sldId id="308" r:id="rId9"/>
  </p:sldIdLst>
  <p:sldSz cx="9144000" cy="5143500" type="screen16x9"/>
  <p:notesSz cx="6858000" cy="9144000"/>
  <p:embeddedFontLst>
    <p:embeddedFont>
      <p:font typeface="Barlow Semi Condensed" panose="00000506000000000000" pitchFamily="2" charset="0"/>
      <p:regular r:id="rId11"/>
      <p:bold r:id="rId12"/>
      <p:italic r:id="rId13"/>
      <p:boldItalic r:id="rId14"/>
    </p:embeddedFont>
    <p:embeddedFont>
      <p:font typeface="Barlow Semi Condensed Medium" panose="00000606000000000000" pitchFamily="2" charset="0"/>
      <p:regular r:id="rId15"/>
      <p:bold r:id="rId16"/>
      <p:italic r:id="rId17"/>
      <p:boldItalic r:id="rId18"/>
    </p:embeddedFont>
    <p:embeddedFont>
      <p:font typeface="Fjalla One" panose="020B0604020202020204" charset="0"/>
      <p:regular r:id="rId19"/>
    </p:embeddedFont>
    <p:embeddedFont>
      <p:font typeface="Product Sans Medium" panose="020B0503030502040203"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85F29-D8B4-4F1B-86EB-BA308A769622}">
  <a:tblStyle styleId="{A6985F29-D8B4-4F1B-86EB-BA308A769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96283" autoAdjust="0"/>
  </p:normalViewPr>
  <p:slideViewPr>
    <p:cSldViewPr snapToGrid="0">
      <p:cViewPr varScale="1">
        <p:scale>
          <a:sx n="142" d="100"/>
          <a:sy n="142"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So, today I will be talking about the approach to take when it comes to approval of new loans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Firstly, the new feature I engineered was the average current balance over the loan amount.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From the dependence plot, it includes another variable that our chosen feature interact most with, and in this case, you can see that average current balance has a relationship with installment*term. It is a negative non linear curve that slopes downwards. For This graph, it represents the log odds of being charged off, and you can see that it decrease significantly when average current balance was between 0-50,000</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When you look at this plot, you can see that if a person have a low current balance and a high installment*term, he/she may not pay back, which leads to them being charged off</a:t>
            </a:r>
          </a:p>
          <a:p>
            <a:pPr marL="0" lvl="0" indent="0" algn="l" rtl="0">
              <a:spcBef>
                <a:spcPts val="0"/>
              </a:spcBef>
              <a:spcAft>
                <a:spcPts val="0"/>
              </a:spcAft>
              <a:buNone/>
            </a:pPr>
            <a:r>
              <a:rPr lang="en-SG" dirty="0"/>
              <a:t>And for the next plot, I used loan amount instead of installment*term</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And when you look at the waterfall plot, the bottom of the waterfall plot, E(fx) is the base value, which is 0.219, this is the value that would be predicted if we didn’t have any features for the current output. f(x) at the top is 0.11, which is the final prediction output for this particular observation.</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You can see that the red arrows. Which consists of interest rate, average current balance over loan amount, grade and average current balance has a positive impact on the model (which is +0.02), it pushes the outcome to the right.  Whereas the blue arrows, such as maximum </a:t>
            </a:r>
            <a:r>
              <a:rPr lang="en-SG" dirty="0" err="1"/>
              <a:t>balalance</a:t>
            </a:r>
            <a:r>
              <a:rPr lang="en-SG" dirty="0"/>
              <a:t>, </a:t>
            </a:r>
            <a:r>
              <a:rPr lang="en-SG" dirty="0" err="1"/>
              <a:t>mths</a:t>
            </a:r>
            <a:r>
              <a:rPr lang="en-SG" dirty="0"/>
              <a:t> since recent installment, open_rv_24m and inq_last_12m has a negative impact on the model, which pushes the outcome to the left.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 this summary plot, you can also see the features were being ranked according to their importance. </a:t>
            </a:r>
          </a:p>
          <a:p>
            <a:pPr marL="0" lvl="0" indent="0" algn="l" rtl="0">
              <a:spcBef>
                <a:spcPts val="0"/>
              </a:spcBef>
              <a:spcAft>
                <a:spcPts val="0"/>
              </a:spcAft>
              <a:buNone/>
            </a:pPr>
            <a:r>
              <a:rPr lang="en-SG" dirty="0"/>
              <a:t>Dots to the right will drive the target higher (which in this case is the probability of being charged off)</a:t>
            </a:r>
          </a:p>
          <a:p>
            <a:pPr marL="0" lvl="0" indent="0" algn="l" rtl="0">
              <a:spcBef>
                <a:spcPts val="0"/>
              </a:spcBef>
              <a:spcAft>
                <a:spcPts val="0"/>
              </a:spcAft>
              <a:buNone/>
            </a:pPr>
            <a:r>
              <a:rPr lang="en-SG" dirty="0"/>
              <a:t>The new feature I created, which is </a:t>
            </a:r>
            <a:r>
              <a:rPr lang="en-SG" dirty="0" err="1"/>
              <a:t>acbOloanamnt</a:t>
            </a:r>
            <a:r>
              <a:rPr lang="en-SG" dirty="0"/>
              <a:t> was a better form of prediction than loan </a:t>
            </a:r>
            <a:r>
              <a:rPr lang="en-SG" dirty="0" err="1"/>
              <a:t>amnt</a:t>
            </a:r>
            <a:r>
              <a:rPr lang="en-SG" dirty="0"/>
              <a:t> and average current balance.</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In the force plot, interest rate, average current balance over loan amount and grade are the top 3 most important features pushing up the prediction</a:t>
            </a:r>
            <a:endParaRPr dirty="0"/>
          </a:p>
        </p:txBody>
      </p:sp>
    </p:spTree>
    <p:extLst>
      <p:ext uri="{BB962C8B-B14F-4D97-AF65-F5344CB8AC3E}">
        <p14:creationId xmlns:p14="http://schemas.microsoft.com/office/powerpoint/2010/main" val="343037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next feature I created was maximum current balance over number of currently active revolving trade.</a:t>
            </a:r>
            <a:endParaRPr dirty="0"/>
          </a:p>
        </p:txBody>
      </p:sp>
    </p:spTree>
    <p:extLst>
      <p:ext uri="{BB962C8B-B14F-4D97-AF65-F5344CB8AC3E}">
        <p14:creationId xmlns:p14="http://schemas.microsoft.com/office/powerpoint/2010/main" val="35685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From this summary plot, you can see that the new feature was ranked pretty high at the top, which shows that it was a useful predictor in the model and was better than the 2 original feature. For the new feature, we can see that the lower the value is, the more likely a person would be charged off</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And when you look at the bottom of the waterfall plot, E(</a:t>
            </a:r>
            <a:r>
              <a:rPr lang="en-SG" dirty="0" err="1"/>
              <a:t>fx</a:t>
            </a:r>
            <a:r>
              <a:rPr lang="en-SG" dirty="0"/>
              <a:t>) is the base value, which is 0.219, this is the value that would be predicted if we didn’t have any features for the current output. f(x) at the top is 0.084, which is the final prediction output for this particular observation.</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You can see that the red arrows, which consists of interest rate, grade and </a:t>
            </a:r>
            <a:r>
              <a:rPr lang="en-SG" dirty="0" err="1"/>
              <a:t>dti</a:t>
            </a:r>
            <a:r>
              <a:rPr lang="en-SG" dirty="0"/>
              <a:t> are pushing up the target value, while features like maximum current balance, open_rv_24m, inq_last_12m and our new feature is pushing down the target value</a:t>
            </a:r>
          </a:p>
        </p:txBody>
      </p:sp>
    </p:spTree>
    <p:extLst>
      <p:ext uri="{BB962C8B-B14F-4D97-AF65-F5344CB8AC3E}">
        <p14:creationId xmlns:p14="http://schemas.microsoft.com/office/powerpoint/2010/main" val="313874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What are my recommendations when it comes to approval of loan</a:t>
            </a:r>
            <a:endParaRPr dirty="0"/>
          </a:p>
        </p:txBody>
      </p:sp>
    </p:spTree>
    <p:extLst>
      <p:ext uri="{BB962C8B-B14F-4D97-AF65-F5344CB8AC3E}">
        <p14:creationId xmlns:p14="http://schemas.microsoft.com/office/powerpoint/2010/main" val="3438433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top 5 factors that makes a person likely to be charged off are the interest rate (when high), grade given(A-G, G being the worst), installment*term(when both are high), average current balance over loan </a:t>
            </a:r>
            <a:r>
              <a:rPr lang="en-SG" dirty="0" err="1"/>
              <a:t>amnt</a:t>
            </a:r>
            <a:r>
              <a:rPr lang="en-SG" dirty="0"/>
              <a:t> (when this is low) and when the DTI Is high. If you look closely at the graph below, it shows a force plot. What can we see from here? The prediction for this particular value was low, 0.06, which means that this person has paid off. Looking closely at their interest rate, grade, average current balance over low </a:t>
            </a:r>
            <a:r>
              <a:rPr lang="en-SG" dirty="0" err="1"/>
              <a:t>amnt</a:t>
            </a:r>
            <a:r>
              <a:rPr lang="en-SG" dirty="0"/>
              <a:t>, these values are pretty low, and it pushes the prediction down, which goes to say that our new features and precautions given are feasible.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That concludes the end of my sharing, thank you.</a:t>
            </a:r>
            <a:endParaRPr dirty="0"/>
          </a:p>
        </p:txBody>
      </p:sp>
    </p:spTree>
    <p:extLst>
      <p:ext uri="{BB962C8B-B14F-4D97-AF65-F5344CB8AC3E}">
        <p14:creationId xmlns:p14="http://schemas.microsoft.com/office/powerpoint/2010/main" val="288077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248390" y="2002536"/>
            <a:ext cx="426456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solidFill>
                  <a:schemeClr val="dk2"/>
                </a:solidFill>
              </a:rPr>
              <a:t>The Approach towards approval of new loans</a:t>
            </a:r>
            <a:endParaRPr sz="4400" dirty="0">
              <a:solidFill>
                <a:schemeClr val="dk2"/>
              </a:solidFill>
            </a:endParaRPr>
          </a:p>
        </p:txBody>
      </p:sp>
      <p:sp>
        <p:nvSpPr>
          <p:cNvPr id="1885" name="Google Shape;1885;p35"/>
          <p:cNvSpPr txBox="1">
            <a:spLocks noGrp="1"/>
          </p:cNvSpPr>
          <p:nvPr>
            <p:ph type="subTitle" idx="1"/>
          </p:nvPr>
        </p:nvSpPr>
        <p:spPr>
          <a:xfrm>
            <a:off x="5162430" y="3721608"/>
            <a:ext cx="3350526"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SG" sz="2300" dirty="0">
                <a:solidFill>
                  <a:schemeClr val="accent1"/>
                </a:solidFill>
              </a:rPr>
              <a:t>LIM WEI FENG LEO 2002019D | P03</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274884" y="2371813"/>
            <a:ext cx="659423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a</a:t>
            </a:r>
            <a:r>
              <a:rPr lang="en" sz="4700" dirty="0"/>
              <a:t>vg_cur_bal / loan_amnt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 name="TextBox 7">
            <a:extLst>
              <a:ext uri="{FF2B5EF4-FFF2-40B4-BE49-F238E27FC236}">
                <a16:creationId xmlns:a16="http://schemas.microsoft.com/office/drawing/2014/main" id="{29F64D62-28DA-4A30-974E-05EC4373561F}"/>
              </a:ext>
            </a:extLst>
          </p:cNvPr>
          <p:cNvSpPr txBox="1"/>
          <p:nvPr/>
        </p:nvSpPr>
        <p:spPr>
          <a:xfrm>
            <a:off x="1376191" y="3612880"/>
            <a:ext cx="6730315" cy="738664"/>
          </a:xfrm>
          <a:prstGeom prst="rect">
            <a:avLst/>
          </a:prstGeom>
          <a:noFill/>
        </p:spPr>
        <p:txBody>
          <a:bodyPr wrap="square">
            <a:spAutoFit/>
          </a:bodyPr>
          <a:lstStyle/>
          <a:p>
            <a:pPr algn="l">
              <a:buFont typeface="Arial" panose="020B0604020202020204" pitchFamily="34" charset="0"/>
              <a:buChar char="•"/>
            </a:pPr>
            <a:r>
              <a:rPr lang="en-US" i="0" dirty="0" err="1">
                <a:effectLst/>
                <a:latin typeface="Fjalla One" panose="020B0604020202020204" charset="0"/>
              </a:rPr>
              <a:t>avg_cur_bal</a:t>
            </a:r>
            <a:r>
              <a:rPr lang="en-US" i="0" dirty="0">
                <a:effectLst/>
                <a:latin typeface="Fjalla One" panose="020B0604020202020204" charset="0"/>
              </a:rPr>
              <a:t>: Average current balance of all accounts</a:t>
            </a:r>
          </a:p>
          <a:p>
            <a:pPr algn="l">
              <a:buFont typeface="Arial" panose="020B0604020202020204" pitchFamily="34" charset="0"/>
              <a:buChar char="•"/>
            </a:pPr>
            <a:r>
              <a:rPr lang="en-US" i="0" dirty="0" err="1">
                <a:effectLst/>
                <a:latin typeface="Fjalla One" panose="020B0604020202020204" charset="0"/>
              </a:rPr>
              <a:t>loan_amnt</a:t>
            </a:r>
            <a:r>
              <a:rPr lang="en-US" i="0" dirty="0">
                <a:effectLst/>
                <a:latin typeface="Fjalla One" panose="020B0604020202020204" charset="0"/>
              </a:rPr>
              <a:t>: The listed amount of the loan applied for by the borrower. If at some point in time, the credit department reduces the loan amount, then it will be reflected in this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594651" y="54715"/>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SHAP Plot</a:t>
            </a:r>
            <a:endParaRPr dirty="0"/>
          </a:p>
        </p:txBody>
      </p:sp>
      <p:pic>
        <p:nvPicPr>
          <p:cNvPr id="5" name="Picture 4">
            <a:extLst>
              <a:ext uri="{FF2B5EF4-FFF2-40B4-BE49-F238E27FC236}">
                <a16:creationId xmlns:a16="http://schemas.microsoft.com/office/drawing/2014/main" id="{0095FB59-077D-48AD-BD82-EE4E36EA65AA}"/>
              </a:ext>
            </a:extLst>
          </p:cNvPr>
          <p:cNvPicPr>
            <a:picLocks noChangeAspect="1"/>
          </p:cNvPicPr>
          <p:nvPr/>
        </p:nvPicPr>
        <p:blipFill>
          <a:blip r:embed="rId3"/>
          <a:stretch>
            <a:fillRect/>
          </a:stretch>
        </p:blipFill>
        <p:spPr>
          <a:xfrm>
            <a:off x="741581" y="978437"/>
            <a:ext cx="3978872" cy="2550559"/>
          </a:xfrm>
          <a:prstGeom prst="rect">
            <a:avLst/>
          </a:prstGeom>
        </p:spPr>
      </p:pic>
      <p:sp>
        <p:nvSpPr>
          <p:cNvPr id="69" name="TextBox 68">
            <a:extLst>
              <a:ext uri="{FF2B5EF4-FFF2-40B4-BE49-F238E27FC236}">
                <a16:creationId xmlns:a16="http://schemas.microsoft.com/office/drawing/2014/main" id="{B12A95AE-B0E3-4E27-AD34-ECCA5B8583C4}"/>
              </a:ext>
            </a:extLst>
          </p:cNvPr>
          <p:cNvSpPr txBox="1"/>
          <p:nvPr/>
        </p:nvSpPr>
        <p:spPr>
          <a:xfrm>
            <a:off x="1002175" y="3508457"/>
            <a:ext cx="3096000" cy="415498"/>
          </a:xfrm>
          <a:prstGeom prst="rect">
            <a:avLst/>
          </a:prstGeom>
          <a:noFill/>
        </p:spPr>
        <p:txBody>
          <a:bodyPr wrap="square">
            <a:spAutoFit/>
          </a:bodyPr>
          <a:lstStyle/>
          <a:p>
            <a:pPr algn="l"/>
            <a:r>
              <a:rPr lang="en-SG" sz="1050" dirty="0">
                <a:latin typeface="Product Sans Medium" panose="020B0503030502040203" pitchFamily="34" charset="0"/>
              </a:rPr>
              <a:t>Shows relationship with installment*term. Negative, non-linear curve, sloping downwards</a:t>
            </a:r>
            <a:endParaRPr lang="en-US" sz="1050" i="0" dirty="0">
              <a:effectLst/>
              <a:latin typeface="Product Sans Medium" panose="020B0503030502040203" pitchFamily="34" charset="0"/>
            </a:endParaRPr>
          </a:p>
        </p:txBody>
      </p:sp>
      <p:sp>
        <p:nvSpPr>
          <p:cNvPr id="71" name="TextBox 70">
            <a:extLst>
              <a:ext uri="{FF2B5EF4-FFF2-40B4-BE49-F238E27FC236}">
                <a16:creationId xmlns:a16="http://schemas.microsoft.com/office/drawing/2014/main" id="{EEF25AC5-263D-4231-A911-E72811B1BAFE}"/>
              </a:ext>
            </a:extLst>
          </p:cNvPr>
          <p:cNvSpPr txBox="1"/>
          <p:nvPr/>
        </p:nvSpPr>
        <p:spPr>
          <a:xfrm>
            <a:off x="1002175" y="3769659"/>
            <a:ext cx="3340926" cy="1223412"/>
          </a:xfrm>
          <a:prstGeom prst="rect">
            <a:avLst/>
          </a:prstGeom>
          <a:noFill/>
        </p:spPr>
        <p:txBody>
          <a:bodyPr wrap="square">
            <a:spAutoFit/>
          </a:bodyPr>
          <a:lstStyle/>
          <a:p>
            <a:endParaRPr lang="en-US" sz="1050" dirty="0">
              <a:latin typeface="Product Sans Medium" panose="020B0503030502040203" pitchFamily="34" charset="0"/>
            </a:endParaRPr>
          </a:p>
          <a:p>
            <a:pPr marL="171450" indent="-171450">
              <a:buFont typeface="Arial" panose="020B0604020202020204" pitchFamily="34" charset="0"/>
              <a:buChar char="•"/>
            </a:pPr>
            <a:r>
              <a:rPr lang="en-US" sz="1050" dirty="0">
                <a:latin typeface="Product Sans Medium" panose="020B0503030502040203" pitchFamily="34" charset="0"/>
              </a:rPr>
              <a:t>L</a:t>
            </a:r>
            <a:r>
              <a:rPr lang="en-US" sz="1050" b="0" i="0" dirty="0">
                <a:solidFill>
                  <a:srgbClr val="000000"/>
                </a:solidFill>
                <a:effectLst/>
                <a:latin typeface="Product Sans Medium" panose="020B0503030502040203" pitchFamily="34" charset="0"/>
              </a:rPr>
              <a:t>og-odds of </a:t>
            </a:r>
            <a:r>
              <a:rPr lang="en-US" sz="1050" dirty="0">
                <a:latin typeface="Product Sans Medium" panose="020B0503030502040203" pitchFamily="34" charset="0"/>
              </a:rPr>
              <a:t>being charged off </a:t>
            </a:r>
            <a:r>
              <a:rPr lang="en-US" sz="1050" b="0" i="0" dirty="0">
                <a:solidFill>
                  <a:srgbClr val="000000"/>
                </a:solidFill>
                <a:effectLst/>
                <a:latin typeface="Product Sans Medium" panose="020B0503030502040203" pitchFamily="34" charset="0"/>
              </a:rPr>
              <a:t>decreases significantly between avg_cur_bal of 0 to 50,000.</a:t>
            </a:r>
          </a:p>
          <a:p>
            <a:pPr marL="171450" indent="-171450">
              <a:buFont typeface="Arial" panose="020B0604020202020204" pitchFamily="34" charset="0"/>
              <a:buChar char="•"/>
            </a:pPr>
            <a:r>
              <a:rPr lang="en-US" sz="1050" dirty="0">
                <a:latin typeface="Product Sans Medium" panose="020B0503030502040203" pitchFamily="34" charset="0"/>
              </a:rPr>
              <a:t>Low current balance and a high installment*term, leads to people not paying back</a:t>
            </a:r>
          </a:p>
          <a:p>
            <a:pPr marL="171450" indent="-171450">
              <a:buFont typeface="Arial" panose="020B0604020202020204" pitchFamily="34" charset="0"/>
              <a:buChar char="•"/>
            </a:pPr>
            <a:r>
              <a:rPr lang="en-US" sz="1050" dirty="0">
                <a:latin typeface="Product Sans Medium" panose="020B0503030502040203" pitchFamily="34" charset="0"/>
              </a:rPr>
              <a:t>In this case, I used loan_amnt instead of installment*term</a:t>
            </a:r>
          </a:p>
        </p:txBody>
      </p:sp>
      <p:pic>
        <p:nvPicPr>
          <p:cNvPr id="72" name="Picture 71">
            <a:extLst>
              <a:ext uri="{FF2B5EF4-FFF2-40B4-BE49-F238E27FC236}">
                <a16:creationId xmlns:a16="http://schemas.microsoft.com/office/drawing/2014/main" id="{9C7B2797-9C2C-4E9F-BC25-96931B4CDA46}"/>
              </a:ext>
            </a:extLst>
          </p:cNvPr>
          <p:cNvPicPr>
            <a:picLocks noChangeAspect="1"/>
          </p:cNvPicPr>
          <p:nvPr/>
        </p:nvPicPr>
        <p:blipFill>
          <a:blip r:embed="rId4"/>
          <a:stretch>
            <a:fillRect/>
          </a:stretch>
        </p:blipFill>
        <p:spPr>
          <a:xfrm>
            <a:off x="4643920" y="809130"/>
            <a:ext cx="3770697" cy="2569838"/>
          </a:xfrm>
          <a:prstGeom prst="rect">
            <a:avLst/>
          </a:prstGeom>
        </p:spPr>
      </p:pic>
      <p:sp>
        <p:nvSpPr>
          <p:cNvPr id="73" name="TextBox 72">
            <a:extLst>
              <a:ext uri="{FF2B5EF4-FFF2-40B4-BE49-F238E27FC236}">
                <a16:creationId xmlns:a16="http://schemas.microsoft.com/office/drawing/2014/main" id="{DB855848-E8F6-4138-B301-3B0E1ACB1511}"/>
              </a:ext>
            </a:extLst>
          </p:cNvPr>
          <p:cNvSpPr txBox="1"/>
          <p:nvPr/>
        </p:nvSpPr>
        <p:spPr>
          <a:xfrm>
            <a:off x="1002176" y="809129"/>
            <a:ext cx="2861701" cy="253916"/>
          </a:xfrm>
          <a:prstGeom prst="rect">
            <a:avLst/>
          </a:prstGeom>
          <a:noFill/>
        </p:spPr>
        <p:txBody>
          <a:bodyPr wrap="square">
            <a:spAutoFit/>
          </a:bodyPr>
          <a:lstStyle/>
          <a:p>
            <a:pPr algn="l"/>
            <a:r>
              <a:rPr lang="en-SG" sz="1050" dirty="0">
                <a:latin typeface="Product Sans Medium" panose="020B0503030502040203" pitchFamily="34" charset="0"/>
              </a:rPr>
              <a:t>Dependence Plot</a:t>
            </a:r>
            <a:endParaRPr lang="en-US" sz="1050" i="0" dirty="0">
              <a:effectLst/>
              <a:latin typeface="Product Sans Medium" panose="020B0503030502040203" pitchFamily="34" charset="0"/>
            </a:endParaRPr>
          </a:p>
        </p:txBody>
      </p:sp>
      <p:sp>
        <p:nvSpPr>
          <p:cNvPr id="74" name="TextBox 73">
            <a:extLst>
              <a:ext uri="{FF2B5EF4-FFF2-40B4-BE49-F238E27FC236}">
                <a16:creationId xmlns:a16="http://schemas.microsoft.com/office/drawing/2014/main" id="{F1E7E156-3529-4EF4-877F-11BFAAD79D02}"/>
              </a:ext>
            </a:extLst>
          </p:cNvPr>
          <p:cNvSpPr txBox="1"/>
          <p:nvPr/>
        </p:nvSpPr>
        <p:spPr>
          <a:xfrm>
            <a:off x="4904514" y="3312250"/>
            <a:ext cx="3340926" cy="1061829"/>
          </a:xfrm>
          <a:prstGeom prst="rect">
            <a:avLst/>
          </a:prstGeom>
          <a:noFill/>
        </p:spPr>
        <p:txBody>
          <a:bodyPr wrap="square">
            <a:spAutoFit/>
          </a:bodyPr>
          <a:lstStyle/>
          <a:p>
            <a:endParaRPr lang="en-US" sz="1050" dirty="0">
              <a:latin typeface="Product Sans Medium" panose="020B0503030502040203" pitchFamily="34" charset="0"/>
            </a:endParaRPr>
          </a:p>
          <a:p>
            <a:pPr marL="171450" indent="-171450">
              <a:buFont typeface="Arial" panose="020B0604020202020204" pitchFamily="34" charset="0"/>
              <a:buChar char="•"/>
            </a:pPr>
            <a:r>
              <a:rPr lang="en-US" sz="1050" dirty="0">
                <a:latin typeface="Product Sans Medium" panose="020B0503030502040203" pitchFamily="34" charset="0"/>
              </a:rPr>
              <a:t>E[f(x)]  is the base value (0.219)</a:t>
            </a:r>
          </a:p>
          <a:p>
            <a:pPr marL="171450" indent="-171450">
              <a:buFont typeface="Arial" panose="020B0604020202020204" pitchFamily="34" charset="0"/>
              <a:buChar char="•"/>
            </a:pPr>
            <a:r>
              <a:rPr lang="en-US" sz="1050" dirty="0">
                <a:latin typeface="Product Sans Medium" panose="020B0503030502040203" pitchFamily="34" charset="0"/>
              </a:rPr>
              <a:t>f(x) is the prediction for this particular observation (0.11) </a:t>
            </a:r>
          </a:p>
          <a:p>
            <a:pPr marL="171450" indent="-171450">
              <a:buFont typeface="Arial" panose="020B0604020202020204" pitchFamily="34" charset="0"/>
              <a:buChar char="•"/>
            </a:pPr>
            <a:r>
              <a:rPr lang="en-US" sz="1050" dirty="0">
                <a:latin typeface="Product Sans Medium" panose="020B0503030502040203" pitchFamily="34" charset="0"/>
              </a:rPr>
              <a:t>Int Rate, acbOloanamnt, grade and avg_cur_bal had a positive impact on the model.</a:t>
            </a:r>
          </a:p>
        </p:txBody>
      </p:sp>
      <p:sp>
        <p:nvSpPr>
          <p:cNvPr id="9" name="TextBox 8">
            <a:extLst>
              <a:ext uri="{FF2B5EF4-FFF2-40B4-BE49-F238E27FC236}">
                <a16:creationId xmlns:a16="http://schemas.microsoft.com/office/drawing/2014/main" id="{7B65B667-2469-49B8-BAB6-54D2B1106CEA}"/>
              </a:ext>
            </a:extLst>
          </p:cNvPr>
          <p:cNvSpPr txBox="1"/>
          <p:nvPr/>
        </p:nvSpPr>
        <p:spPr>
          <a:xfrm>
            <a:off x="4720453" y="777444"/>
            <a:ext cx="2861701" cy="253916"/>
          </a:xfrm>
          <a:prstGeom prst="rect">
            <a:avLst/>
          </a:prstGeom>
          <a:noFill/>
        </p:spPr>
        <p:txBody>
          <a:bodyPr wrap="square">
            <a:spAutoFit/>
          </a:bodyPr>
          <a:lstStyle/>
          <a:p>
            <a:pPr algn="l"/>
            <a:r>
              <a:rPr lang="en-SG" sz="1050" dirty="0">
                <a:latin typeface="Product Sans Medium" panose="020B0503030502040203" pitchFamily="34" charset="0"/>
              </a:rPr>
              <a:t>Waterfall Plot</a:t>
            </a:r>
            <a:endParaRPr lang="en-US" sz="1050" i="0" dirty="0">
              <a:effectLst/>
              <a:latin typeface="Product Sans Medium" panose="020B0503030502040203" pitchFamily="34" charset="0"/>
            </a:endParaRPr>
          </a:p>
        </p:txBody>
      </p:sp>
      <p:sp>
        <p:nvSpPr>
          <p:cNvPr id="2" name="Rectangle 1">
            <a:extLst>
              <a:ext uri="{FF2B5EF4-FFF2-40B4-BE49-F238E27FC236}">
                <a16:creationId xmlns:a16="http://schemas.microsoft.com/office/drawing/2014/main" id="{C275CF11-A155-47AD-986B-F7FB0935A78E}"/>
              </a:ext>
            </a:extLst>
          </p:cNvPr>
          <p:cNvSpPr/>
          <p:nvPr/>
        </p:nvSpPr>
        <p:spPr>
          <a:xfrm>
            <a:off x="1426722" y="1063045"/>
            <a:ext cx="233465" cy="2050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8EB654-318D-4769-A726-E2A39F5518F6}"/>
              </a:ext>
            </a:extLst>
          </p:cNvPr>
          <p:cNvSpPr txBox="1"/>
          <p:nvPr/>
        </p:nvSpPr>
        <p:spPr>
          <a:xfrm>
            <a:off x="1594651" y="1104129"/>
            <a:ext cx="1367682" cy="230832"/>
          </a:xfrm>
          <a:prstGeom prst="rect">
            <a:avLst/>
          </a:prstGeom>
          <a:noFill/>
        </p:spPr>
        <p:txBody>
          <a:bodyPr wrap="none" rtlCol="0">
            <a:spAutoFit/>
          </a:bodyPr>
          <a:lstStyle/>
          <a:p>
            <a:r>
              <a:rPr lang="en-SG" sz="900" dirty="0">
                <a:latin typeface="Product Sans Medium" panose="020B0503030502040203" pitchFamily="34" charset="0"/>
              </a:rPr>
              <a:t>Tend to be charged off</a:t>
            </a:r>
            <a:endParaRPr lang="en-US" sz="900" dirty="0">
              <a:latin typeface="Product Sans Medium" panose="020B050303050204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549" y="6539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SHAP Plot</a:t>
            </a:r>
            <a:endParaRPr dirty="0"/>
          </a:p>
        </p:txBody>
      </p:sp>
      <p:pic>
        <p:nvPicPr>
          <p:cNvPr id="4" name="Picture 3">
            <a:extLst>
              <a:ext uri="{FF2B5EF4-FFF2-40B4-BE49-F238E27FC236}">
                <a16:creationId xmlns:a16="http://schemas.microsoft.com/office/drawing/2014/main" id="{002955B4-13A3-4528-A648-3F68907E4492}"/>
              </a:ext>
            </a:extLst>
          </p:cNvPr>
          <p:cNvPicPr>
            <a:picLocks noChangeAspect="1"/>
          </p:cNvPicPr>
          <p:nvPr/>
        </p:nvPicPr>
        <p:blipFill>
          <a:blip r:embed="rId3"/>
          <a:stretch>
            <a:fillRect/>
          </a:stretch>
        </p:blipFill>
        <p:spPr>
          <a:xfrm>
            <a:off x="852682" y="517307"/>
            <a:ext cx="4089233" cy="3846708"/>
          </a:xfrm>
          <a:prstGeom prst="rect">
            <a:avLst/>
          </a:prstGeom>
        </p:spPr>
      </p:pic>
      <p:sp>
        <p:nvSpPr>
          <p:cNvPr id="8" name="TextBox 7">
            <a:extLst>
              <a:ext uri="{FF2B5EF4-FFF2-40B4-BE49-F238E27FC236}">
                <a16:creationId xmlns:a16="http://schemas.microsoft.com/office/drawing/2014/main" id="{FD69A5FB-1489-4150-90D2-C57405FFC9CC}"/>
              </a:ext>
            </a:extLst>
          </p:cNvPr>
          <p:cNvSpPr txBox="1"/>
          <p:nvPr/>
        </p:nvSpPr>
        <p:spPr>
          <a:xfrm>
            <a:off x="1022623" y="4354438"/>
            <a:ext cx="3747786" cy="507831"/>
          </a:xfrm>
          <a:prstGeom prst="rect">
            <a:avLst/>
          </a:prstGeom>
          <a:noFill/>
        </p:spPr>
        <p:txBody>
          <a:bodyPr wrap="square">
            <a:spAutoFit/>
          </a:bodyPr>
          <a:lstStyle/>
          <a:p>
            <a:r>
              <a:rPr lang="en-US" sz="900" b="0" i="0" dirty="0">
                <a:solidFill>
                  <a:schemeClr val="tx1"/>
                </a:solidFill>
                <a:effectLst/>
                <a:latin typeface="Product Sans Medium" panose="020B0503030502040203" pitchFamily="34" charset="0"/>
              </a:rPr>
              <a:t>The features are ordered according to their importance. </a:t>
            </a:r>
            <a:r>
              <a:rPr lang="en-US" sz="900" dirty="0">
                <a:solidFill>
                  <a:schemeClr val="tx1"/>
                </a:solidFill>
                <a:latin typeface="Product Sans Medium" panose="020B0503030502040203" pitchFamily="34" charset="0"/>
              </a:rPr>
              <a:t>acbOloanamnt was a better form of prediction than its own original value.</a:t>
            </a:r>
          </a:p>
        </p:txBody>
      </p:sp>
      <p:sp>
        <p:nvSpPr>
          <p:cNvPr id="9" name="Rectangle 8">
            <a:extLst>
              <a:ext uri="{FF2B5EF4-FFF2-40B4-BE49-F238E27FC236}">
                <a16:creationId xmlns:a16="http://schemas.microsoft.com/office/drawing/2014/main" id="{D89755EC-E07F-4F8C-A0C0-623CDCD49CB3}"/>
              </a:ext>
            </a:extLst>
          </p:cNvPr>
          <p:cNvSpPr/>
          <p:nvPr/>
        </p:nvSpPr>
        <p:spPr>
          <a:xfrm>
            <a:off x="1084848" y="987123"/>
            <a:ext cx="3325092" cy="177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9C77AF-270D-4998-8F5F-4B7C906824F7}"/>
              </a:ext>
            </a:extLst>
          </p:cNvPr>
          <p:cNvPicPr>
            <a:picLocks noChangeAspect="1"/>
          </p:cNvPicPr>
          <p:nvPr/>
        </p:nvPicPr>
        <p:blipFill>
          <a:blip r:embed="rId4"/>
          <a:stretch>
            <a:fillRect/>
          </a:stretch>
        </p:blipFill>
        <p:spPr>
          <a:xfrm>
            <a:off x="4770408" y="987123"/>
            <a:ext cx="4089233" cy="584916"/>
          </a:xfrm>
          <a:prstGeom prst="rect">
            <a:avLst/>
          </a:prstGeom>
        </p:spPr>
      </p:pic>
      <p:sp>
        <p:nvSpPr>
          <p:cNvPr id="10" name="TextBox 9">
            <a:extLst>
              <a:ext uri="{FF2B5EF4-FFF2-40B4-BE49-F238E27FC236}">
                <a16:creationId xmlns:a16="http://schemas.microsoft.com/office/drawing/2014/main" id="{72A586FA-1870-400A-B67E-3E356EABA7F4}"/>
              </a:ext>
            </a:extLst>
          </p:cNvPr>
          <p:cNvSpPr txBox="1"/>
          <p:nvPr/>
        </p:nvSpPr>
        <p:spPr>
          <a:xfrm>
            <a:off x="4700332" y="1549984"/>
            <a:ext cx="3747786" cy="369332"/>
          </a:xfrm>
          <a:prstGeom prst="rect">
            <a:avLst/>
          </a:prstGeom>
          <a:noFill/>
        </p:spPr>
        <p:txBody>
          <a:bodyPr wrap="square">
            <a:spAutoFit/>
          </a:bodyPr>
          <a:lstStyle/>
          <a:p>
            <a:r>
              <a:rPr lang="en-US" sz="900" b="0" i="0" dirty="0">
                <a:solidFill>
                  <a:schemeClr val="tx1"/>
                </a:solidFill>
                <a:effectLst/>
                <a:latin typeface="Product Sans Medium" panose="020B0503030502040203" pitchFamily="34" charset="0"/>
              </a:rPr>
              <a:t>Int rate, acbOloanamnt</a:t>
            </a:r>
            <a:r>
              <a:rPr lang="en-US" sz="900" dirty="0">
                <a:solidFill>
                  <a:schemeClr val="tx1"/>
                </a:solidFill>
                <a:latin typeface="Product Sans Medium" panose="020B0503030502040203" pitchFamily="34" charset="0"/>
              </a:rPr>
              <a:t> and grade are the top 3 most important features pushing up the prediction</a:t>
            </a:r>
          </a:p>
        </p:txBody>
      </p:sp>
      <p:sp>
        <p:nvSpPr>
          <p:cNvPr id="11" name="TextBox 10">
            <a:extLst>
              <a:ext uri="{FF2B5EF4-FFF2-40B4-BE49-F238E27FC236}">
                <a16:creationId xmlns:a16="http://schemas.microsoft.com/office/drawing/2014/main" id="{199B71B6-41C3-4650-B8A4-D618B0C44205}"/>
              </a:ext>
            </a:extLst>
          </p:cNvPr>
          <p:cNvSpPr txBox="1"/>
          <p:nvPr/>
        </p:nvSpPr>
        <p:spPr>
          <a:xfrm>
            <a:off x="4700332" y="862084"/>
            <a:ext cx="2861701" cy="253916"/>
          </a:xfrm>
          <a:prstGeom prst="rect">
            <a:avLst/>
          </a:prstGeom>
          <a:noFill/>
        </p:spPr>
        <p:txBody>
          <a:bodyPr wrap="square">
            <a:spAutoFit/>
          </a:bodyPr>
          <a:lstStyle/>
          <a:p>
            <a:pPr algn="l"/>
            <a:r>
              <a:rPr lang="en-SG" sz="1050" dirty="0">
                <a:latin typeface="Product Sans Medium" panose="020B0503030502040203" pitchFamily="34" charset="0"/>
              </a:rPr>
              <a:t>Force Plot</a:t>
            </a:r>
            <a:endParaRPr lang="en-US" sz="1050" i="0" dirty="0">
              <a:effectLst/>
              <a:latin typeface="Product Sans Medium" panose="020B0503030502040203" pitchFamily="34" charset="0"/>
            </a:endParaRPr>
          </a:p>
        </p:txBody>
      </p:sp>
    </p:spTree>
    <p:extLst>
      <p:ext uri="{BB962C8B-B14F-4D97-AF65-F5344CB8AC3E}">
        <p14:creationId xmlns:p14="http://schemas.microsoft.com/office/powerpoint/2010/main" val="247724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566928" y="2319492"/>
            <a:ext cx="5777344" cy="80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SG" sz="4700" dirty="0" err="1"/>
              <a:t>max_bal_bc</a:t>
            </a:r>
            <a:r>
              <a:rPr lang="en-SG" sz="4700" dirty="0"/>
              <a:t> / </a:t>
            </a:r>
            <a:r>
              <a:rPr lang="en-SG" sz="4700" dirty="0" err="1"/>
              <a:t>num_actv_rev_tl</a:t>
            </a:r>
            <a:endParaRPr sz="4700" dirty="0"/>
          </a:p>
        </p:txBody>
      </p:sp>
      <p:sp>
        <p:nvSpPr>
          <p:cNvPr id="2156" name="Google Shape;2156;p38"/>
          <p:cNvSpPr txBox="1">
            <a:spLocks noGrp="1"/>
          </p:cNvSpPr>
          <p:nvPr>
            <p:ph type="title" idx="2"/>
          </p:nvPr>
        </p:nvSpPr>
        <p:spPr>
          <a:xfrm>
            <a:off x="2971800" y="94960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 name="TextBox 7">
            <a:extLst>
              <a:ext uri="{FF2B5EF4-FFF2-40B4-BE49-F238E27FC236}">
                <a16:creationId xmlns:a16="http://schemas.microsoft.com/office/drawing/2014/main" id="{D1EC5D8F-55BE-4758-B268-70FDADAEF383}"/>
              </a:ext>
            </a:extLst>
          </p:cNvPr>
          <p:cNvSpPr txBox="1"/>
          <p:nvPr/>
        </p:nvSpPr>
        <p:spPr>
          <a:xfrm>
            <a:off x="1995055" y="3716837"/>
            <a:ext cx="5153890" cy="738664"/>
          </a:xfrm>
          <a:prstGeom prst="rect">
            <a:avLst/>
          </a:prstGeom>
          <a:noFill/>
        </p:spPr>
        <p:txBody>
          <a:bodyPr wrap="square">
            <a:spAutoFit/>
          </a:bodyPr>
          <a:lstStyle/>
          <a:p>
            <a:pPr algn="l">
              <a:buFont typeface="Arial" panose="020B0604020202020204" pitchFamily="34" charset="0"/>
              <a:buChar char="•"/>
            </a:pPr>
            <a:r>
              <a:rPr lang="en-US" b="0" i="0" dirty="0" err="1">
                <a:effectLst/>
                <a:latin typeface="Fjalla One" panose="020B0604020202020204" charset="0"/>
              </a:rPr>
              <a:t>max_bal_bc</a:t>
            </a:r>
            <a:r>
              <a:rPr lang="en-US" b="0" i="0" dirty="0">
                <a:effectLst/>
                <a:latin typeface="Fjalla One" panose="020B0604020202020204" charset="0"/>
              </a:rPr>
              <a:t>: Maximum current balance owed on all revolving accounts</a:t>
            </a:r>
          </a:p>
          <a:p>
            <a:pPr algn="l">
              <a:buFont typeface="Arial" panose="020B0604020202020204" pitchFamily="34" charset="0"/>
              <a:buChar char="•"/>
            </a:pPr>
            <a:r>
              <a:rPr lang="en-US" b="0" i="0" dirty="0" err="1">
                <a:effectLst/>
                <a:latin typeface="Fjalla One" panose="020B0604020202020204" charset="0"/>
              </a:rPr>
              <a:t>num_actv_rev_tl</a:t>
            </a:r>
            <a:r>
              <a:rPr lang="en-US" b="0" i="0" dirty="0">
                <a:effectLst/>
                <a:latin typeface="Fjalla One" panose="020B0604020202020204" charset="0"/>
              </a:rPr>
              <a:t>: Number of currently active revolving trades</a:t>
            </a:r>
          </a:p>
        </p:txBody>
      </p:sp>
    </p:spTree>
    <p:extLst>
      <p:ext uri="{BB962C8B-B14F-4D97-AF65-F5344CB8AC3E}">
        <p14:creationId xmlns:p14="http://schemas.microsoft.com/office/powerpoint/2010/main" val="39840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pic>
        <p:nvPicPr>
          <p:cNvPr id="5" name="Picture 4">
            <a:extLst>
              <a:ext uri="{FF2B5EF4-FFF2-40B4-BE49-F238E27FC236}">
                <a16:creationId xmlns:a16="http://schemas.microsoft.com/office/drawing/2014/main" id="{4AD7E149-D280-48C0-80DF-6602EB76CCAF}"/>
              </a:ext>
            </a:extLst>
          </p:cNvPr>
          <p:cNvPicPr>
            <a:picLocks noChangeAspect="1"/>
          </p:cNvPicPr>
          <p:nvPr/>
        </p:nvPicPr>
        <p:blipFill>
          <a:blip r:embed="rId3"/>
          <a:stretch>
            <a:fillRect/>
          </a:stretch>
        </p:blipFill>
        <p:spPr>
          <a:xfrm>
            <a:off x="900703" y="1057214"/>
            <a:ext cx="3064645" cy="2872789"/>
          </a:xfrm>
          <a:prstGeom prst="rect">
            <a:avLst/>
          </a:prstGeom>
        </p:spPr>
      </p:pic>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SHAP Plot</a:t>
            </a:r>
            <a:endParaRPr dirty="0"/>
          </a:p>
        </p:txBody>
      </p:sp>
      <p:sp>
        <p:nvSpPr>
          <p:cNvPr id="73" name="TextBox 72">
            <a:extLst>
              <a:ext uri="{FF2B5EF4-FFF2-40B4-BE49-F238E27FC236}">
                <a16:creationId xmlns:a16="http://schemas.microsoft.com/office/drawing/2014/main" id="{DB855848-E8F6-4138-B301-3B0E1ACB1511}"/>
              </a:ext>
            </a:extLst>
          </p:cNvPr>
          <p:cNvSpPr txBox="1"/>
          <p:nvPr/>
        </p:nvSpPr>
        <p:spPr>
          <a:xfrm>
            <a:off x="1002177" y="809129"/>
            <a:ext cx="1225634" cy="253916"/>
          </a:xfrm>
          <a:prstGeom prst="rect">
            <a:avLst/>
          </a:prstGeom>
          <a:noFill/>
        </p:spPr>
        <p:txBody>
          <a:bodyPr wrap="square">
            <a:spAutoFit/>
          </a:bodyPr>
          <a:lstStyle/>
          <a:p>
            <a:pPr algn="l"/>
            <a:r>
              <a:rPr lang="en-SG" sz="1050" dirty="0">
                <a:latin typeface="Product Sans Medium" panose="020B0503030502040203" pitchFamily="34" charset="0"/>
              </a:rPr>
              <a:t>Summary Plot</a:t>
            </a:r>
            <a:endParaRPr lang="en-US" sz="1050" i="0" dirty="0">
              <a:effectLst/>
              <a:latin typeface="Product Sans Medium" panose="020B0503030502040203" pitchFamily="34" charset="0"/>
            </a:endParaRPr>
          </a:p>
        </p:txBody>
      </p:sp>
      <p:sp>
        <p:nvSpPr>
          <p:cNvPr id="4" name="Rectangle 3">
            <a:extLst>
              <a:ext uri="{FF2B5EF4-FFF2-40B4-BE49-F238E27FC236}">
                <a16:creationId xmlns:a16="http://schemas.microsoft.com/office/drawing/2014/main" id="{3D9C7503-474F-40A9-8C8A-7DAA1511B8CA}"/>
              </a:ext>
            </a:extLst>
          </p:cNvPr>
          <p:cNvSpPr/>
          <p:nvPr/>
        </p:nvSpPr>
        <p:spPr>
          <a:xfrm>
            <a:off x="1178419" y="1434723"/>
            <a:ext cx="1905603" cy="99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907E74-6122-492D-A632-4F1B11E19387}"/>
              </a:ext>
            </a:extLst>
          </p:cNvPr>
          <p:cNvSpPr txBox="1"/>
          <p:nvPr/>
        </p:nvSpPr>
        <p:spPr>
          <a:xfrm>
            <a:off x="4384724" y="1054248"/>
            <a:ext cx="1225634" cy="253916"/>
          </a:xfrm>
          <a:prstGeom prst="rect">
            <a:avLst/>
          </a:prstGeom>
          <a:noFill/>
        </p:spPr>
        <p:txBody>
          <a:bodyPr wrap="square">
            <a:spAutoFit/>
          </a:bodyPr>
          <a:lstStyle/>
          <a:p>
            <a:pPr algn="l"/>
            <a:r>
              <a:rPr lang="en-SG" sz="1050" dirty="0">
                <a:latin typeface="Product Sans Medium" panose="020B0503030502040203" pitchFamily="34" charset="0"/>
              </a:rPr>
              <a:t>Waterfall Plot</a:t>
            </a:r>
            <a:endParaRPr lang="en-US" sz="1050" i="0" dirty="0">
              <a:effectLst/>
              <a:latin typeface="Product Sans Medium" panose="020B0503030502040203" pitchFamily="34" charset="0"/>
            </a:endParaRPr>
          </a:p>
        </p:txBody>
      </p:sp>
      <p:pic>
        <p:nvPicPr>
          <p:cNvPr id="3" name="Picture 2">
            <a:extLst>
              <a:ext uri="{FF2B5EF4-FFF2-40B4-BE49-F238E27FC236}">
                <a16:creationId xmlns:a16="http://schemas.microsoft.com/office/drawing/2014/main" id="{8F22BCD5-4C18-41B9-8C0B-32B33E830BB8}"/>
              </a:ext>
            </a:extLst>
          </p:cNvPr>
          <p:cNvPicPr>
            <a:picLocks noChangeAspect="1"/>
          </p:cNvPicPr>
          <p:nvPr/>
        </p:nvPicPr>
        <p:blipFill>
          <a:blip r:embed="rId4"/>
          <a:stretch>
            <a:fillRect/>
          </a:stretch>
        </p:blipFill>
        <p:spPr>
          <a:xfrm>
            <a:off x="4243064" y="1232568"/>
            <a:ext cx="3967246" cy="2678363"/>
          </a:xfrm>
          <a:prstGeom prst="rect">
            <a:avLst/>
          </a:prstGeom>
        </p:spPr>
      </p:pic>
    </p:spTree>
    <p:extLst>
      <p:ext uri="{BB962C8B-B14F-4D97-AF65-F5344CB8AC3E}">
        <p14:creationId xmlns:p14="http://schemas.microsoft.com/office/powerpoint/2010/main" val="51702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566928" y="2319492"/>
            <a:ext cx="5777344" cy="80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SG" sz="4700" dirty="0"/>
              <a:t>Recommendations</a:t>
            </a:r>
            <a:endParaRPr sz="4700" dirty="0"/>
          </a:p>
        </p:txBody>
      </p:sp>
      <p:sp>
        <p:nvSpPr>
          <p:cNvPr id="2156" name="Google Shape;2156;p38"/>
          <p:cNvSpPr txBox="1">
            <a:spLocks noGrp="1"/>
          </p:cNvSpPr>
          <p:nvPr>
            <p:ph type="title" idx="2"/>
          </p:nvPr>
        </p:nvSpPr>
        <p:spPr>
          <a:xfrm>
            <a:off x="2971800" y="94960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 name="TextBox 7">
            <a:extLst>
              <a:ext uri="{FF2B5EF4-FFF2-40B4-BE49-F238E27FC236}">
                <a16:creationId xmlns:a16="http://schemas.microsoft.com/office/drawing/2014/main" id="{D1EC5D8F-55BE-4758-B268-70FDADAEF383}"/>
              </a:ext>
            </a:extLst>
          </p:cNvPr>
          <p:cNvSpPr txBox="1"/>
          <p:nvPr/>
        </p:nvSpPr>
        <p:spPr>
          <a:xfrm>
            <a:off x="1878655" y="2978516"/>
            <a:ext cx="5153890" cy="307777"/>
          </a:xfrm>
          <a:prstGeom prst="rect">
            <a:avLst/>
          </a:prstGeom>
          <a:noFill/>
        </p:spPr>
        <p:txBody>
          <a:bodyPr wrap="square">
            <a:spAutoFit/>
          </a:bodyPr>
          <a:lstStyle/>
          <a:p>
            <a:pPr algn="ctr"/>
            <a:r>
              <a:rPr lang="en-US" b="0" i="0" dirty="0">
                <a:effectLst/>
                <a:latin typeface="Fjalla One" panose="020B0604020202020204" charset="0"/>
              </a:rPr>
              <a:t>What to look out for</a:t>
            </a:r>
          </a:p>
        </p:txBody>
      </p:sp>
    </p:spTree>
    <p:extLst>
      <p:ext uri="{BB962C8B-B14F-4D97-AF65-F5344CB8AC3E}">
        <p14:creationId xmlns:p14="http://schemas.microsoft.com/office/powerpoint/2010/main" val="344081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549" y="6539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Recommendations</a:t>
            </a:r>
            <a:endParaRPr dirty="0"/>
          </a:p>
        </p:txBody>
      </p:sp>
      <p:pic>
        <p:nvPicPr>
          <p:cNvPr id="6" name="Picture 5">
            <a:extLst>
              <a:ext uri="{FF2B5EF4-FFF2-40B4-BE49-F238E27FC236}">
                <a16:creationId xmlns:a16="http://schemas.microsoft.com/office/drawing/2014/main" id="{D6E2C26C-8629-4459-9CBE-91434B526400}"/>
              </a:ext>
            </a:extLst>
          </p:cNvPr>
          <p:cNvPicPr>
            <a:picLocks noChangeAspect="1"/>
          </p:cNvPicPr>
          <p:nvPr/>
        </p:nvPicPr>
        <p:blipFill>
          <a:blip r:embed="rId3"/>
          <a:stretch>
            <a:fillRect/>
          </a:stretch>
        </p:blipFill>
        <p:spPr>
          <a:xfrm>
            <a:off x="730534" y="874885"/>
            <a:ext cx="3265858" cy="3034087"/>
          </a:xfrm>
          <a:prstGeom prst="rect">
            <a:avLst/>
          </a:prstGeom>
        </p:spPr>
      </p:pic>
      <p:sp>
        <p:nvSpPr>
          <p:cNvPr id="15" name="Arrow: Right 14">
            <a:extLst>
              <a:ext uri="{FF2B5EF4-FFF2-40B4-BE49-F238E27FC236}">
                <a16:creationId xmlns:a16="http://schemas.microsoft.com/office/drawing/2014/main" id="{55C3566A-F30F-4167-BD4C-8A094F621C97}"/>
              </a:ext>
            </a:extLst>
          </p:cNvPr>
          <p:cNvSpPr/>
          <p:nvPr/>
        </p:nvSpPr>
        <p:spPr>
          <a:xfrm>
            <a:off x="2460567" y="862416"/>
            <a:ext cx="114715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84121F4-B252-4990-805B-168854AADE3C}"/>
              </a:ext>
            </a:extLst>
          </p:cNvPr>
          <p:cNvSpPr txBox="1"/>
          <p:nvPr/>
        </p:nvSpPr>
        <p:spPr>
          <a:xfrm>
            <a:off x="2362415" y="656523"/>
            <a:ext cx="1656223" cy="230832"/>
          </a:xfrm>
          <a:prstGeom prst="rect">
            <a:avLst/>
          </a:prstGeom>
          <a:noFill/>
        </p:spPr>
        <p:txBody>
          <a:bodyPr wrap="none" rtlCol="0">
            <a:spAutoFit/>
          </a:bodyPr>
          <a:lstStyle/>
          <a:p>
            <a:r>
              <a:rPr lang="en-SG" sz="900" dirty="0">
                <a:latin typeface="Product Sans Medium" panose="020B0503030502040203" pitchFamily="34" charset="0"/>
              </a:rPr>
              <a:t>Most likely to be charged off</a:t>
            </a:r>
            <a:endParaRPr lang="en-US" sz="900" dirty="0">
              <a:latin typeface="Product Sans Medium" panose="020B0503030502040203" pitchFamily="34" charset="0"/>
            </a:endParaRPr>
          </a:p>
        </p:txBody>
      </p:sp>
      <p:sp>
        <p:nvSpPr>
          <p:cNvPr id="17" name="TextBox 16">
            <a:extLst>
              <a:ext uri="{FF2B5EF4-FFF2-40B4-BE49-F238E27FC236}">
                <a16:creationId xmlns:a16="http://schemas.microsoft.com/office/drawing/2014/main" id="{6CB233FE-14D3-4E79-A121-F5B957ADF374}"/>
              </a:ext>
            </a:extLst>
          </p:cNvPr>
          <p:cNvSpPr txBox="1"/>
          <p:nvPr/>
        </p:nvSpPr>
        <p:spPr>
          <a:xfrm>
            <a:off x="4292958" y="908135"/>
            <a:ext cx="3265859" cy="1384995"/>
          </a:xfrm>
          <a:prstGeom prst="rect">
            <a:avLst/>
          </a:prstGeom>
          <a:noFill/>
        </p:spPr>
        <p:txBody>
          <a:bodyPr wrap="square" rtlCol="0">
            <a:spAutoFit/>
          </a:bodyPr>
          <a:lstStyle/>
          <a:p>
            <a:r>
              <a:rPr lang="en-SG" sz="1000" dirty="0">
                <a:latin typeface="Product Sans Medium" panose="020B0503030502040203" pitchFamily="34" charset="0"/>
              </a:rPr>
              <a:t>Top 5 Factors that make a person likely to be charged off</a:t>
            </a:r>
          </a:p>
          <a:p>
            <a:pPr marL="342900" indent="-342900">
              <a:buFont typeface="+mj-lt"/>
              <a:buAutoNum type="arabicPeriod"/>
            </a:pPr>
            <a:r>
              <a:rPr lang="en-SG" sz="1000" dirty="0">
                <a:latin typeface="Product Sans Medium" panose="020B0503030502040203" pitchFamily="34" charset="0"/>
              </a:rPr>
              <a:t>Int Rate (High)</a:t>
            </a:r>
          </a:p>
          <a:p>
            <a:pPr marL="342900" indent="-342900">
              <a:buFont typeface="+mj-lt"/>
              <a:buAutoNum type="arabicPeriod"/>
            </a:pPr>
            <a:r>
              <a:rPr lang="en-SG" sz="1000" dirty="0">
                <a:latin typeface="Product Sans Medium" panose="020B0503030502040203" pitchFamily="34" charset="0"/>
              </a:rPr>
              <a:t>Grade given (A-G)</a:t>
            </a:r>
          </a:p>
          <a:p>
            <a:pPr marL="342900" indent="-342900">
              <a:buFont typeface="+mj-lt"/>
              <a:buAutoNum type="arabicPeriod"/>
            </a:pPr>
            <a:r>
              <a:rPr lang="en-SG" sz="1000" dirty="0">
                <a:latin typeface="Product Sans Medium" panose="020B0503030502040203" pitchFamily="34" charset="0"/>
              </a:rPr>
              <a:t>Installment*term (if both are high)</a:t>
            </a:r>
          </a:p>
          <a:p>
            <a:pPr marL="342900" indent="-342900">
              <a:buFont typeface="+mj-lt"/>
              <a:buAutoNum type="arabicPeriod"/>
            </a:pPr>
            <a:r>
              <a:rPr lang="en-SG" sz="1000" dirty="0">
                <a:latin typeface="Product Sans Medium" panose="020B0503030502040203" pitchFamily="34" charset="0"/>
              </a:rPr>
              <a:t>Average current balance / loan </a:t>
            </a:r>
            <a:r>
              <a:rPr lang="en-SG" sz="1000" dirty="0" err="1">
                <a:latin typeface="Product Sans Medium" panose="020B0503030502040203" pitchFamily="34" charset="0"/>
              </a:rPr>
              <a:t>amnt</a:t>
            </a:r>
            <a:r>
              <a:rPr lang="en-SG" sz="1000" dirty="0">
                <a:latin typeface="Product Sans Medium" panose="020B0503030502040203" pitchFamily="34" charset="0"/>
              </a:rPr>
              <a:t> (low)</a:t>
            </a:r>
          </a:p>
          <a:p>
            <a:pPr marL="342900" indent="-342900">
              <a:buFont typeface="+mj-lt"/>
              <a:buAutoNum type="arabicPeriod"/>
            </a:pPr>
            <a:r>
              <a:rPr lang="en-SG" sz="1000" dirty="0" err="1">
                <a:latin typeface="Product Sans Medium" panose="020B0503030502040203" pitchFamily="34" charset="0"/>
              </a:rPr>
              <a:t>Dti</a:t>
            </a:r>
            <a:r>
              <a:rPr lang="en-SG" sz="1000" dirty="0">
                <a:latin typeface="Product Sans Medium" panose="020B0503030502040203" pitchFamily="34" charset="0"/>
              </a:rPr>
              <a:t> (high)</a:t>
            </a:r>
          </a:p>
          <a:p>
            <a:pPr marL="342900" indent="-342900">
              <a:buFont typeface="+mj-lt"/>
              <a:buAutoNum type="arabicPeriod"/>
            </a:pPr>
            <a:endParaRPr lang="en-US" dirty="0"/>
          </a:p>
        </p:txBody>
      </p:sp>
      <p:sp>
        <p:nvSpPr>
          <p:cNvPr id="20" name="TextBox 19">
            <a:extLst>
              <a:ext uri="{FF2B5EF4-FFF2-40B4-BE49-F238E27FC236}">
                <a16:creationId xmlns:a16="http://schemas.microsoft.com/office/drawing/2014/main" id="{190712E7-391E-45FC-8348-1379A93FD97F}"/>
              </a:ext>
            </a:extLst>
          </p:cNvPr>
          <p:cNvSpPr txBox="1"/>
          <p:nvPr/>
        </p:nvSpPr>
        <p:spPr>
          <a:xfrm>
            <a:off x="5250692" y="3838094"/>
            <a:ext cx="3265859" cy="1223412"/>
          </a:xfrm>
          <a:prstGeom prst="rect">
            <a:avLst/>
          </a:prstGeom>
          <a:noFill/>
        </p:spPr>
        <p:txBody>
          <a:bodyPr wrap="square" rtlCol="0">
            <a:spAutoFit/>
          </a:bodyPr>
          <a:lstStyle/>
          <a:p>
            <a:r>
              <a:rPr lang="en-SG" sz="1050" dirty="0">
                <a:latin typeface="Product Sans Medium" panose="020B0503030502040203" pitchFamily="34" charset="0"/>
              </a:rPr>
              <a:t>What we can see:</a:t>
            </a:r>
          </a:p>
          <a:p>
            <a:pPr marL="171450" indent="-171450">
              <a:buFontTx/>
              <a:buChar char="-"/>
            </a:pPr>
            <a:r>
              <a:rPr lang="en-US" sz="1050" dirty="0">
                <a:latin typeface="Product Sans Medium" panose="020B0503030502040203" pitchFamily="34" charset="0"/>
              </a:rPr>
              <a:t>Prediction for this was very low, 0.06, which means this person has paid off.</a:t>
            </a:r>
          </a:p>
          <a:p>
            <a:pPr marL="171450" indent="-171450">
              <a:buFontTx/>
              <a:buChar char="-"/>
            </a:pPr>
            <a:r>
              <a:rPr lang="en-US" sz="1050" dirty="0">
                <a:latin typeface="Product Sans Medium" panose="020B0503030502040203" pitchFamily="34" charset="0"/>
              </a:rPr>
              <a:t>Int Rate, </a:t>
            </a:r>
            <a:r>
              <a:rPr lang="en-US" sz="1050" dirty="0" err="1">
                <a:latin typeface="Product Sans Medium" panose="020B0503030502040203" pitchFamily="34" charset="0"/>
              </a:rPr>
              <a:t>grade,avg_cur_bal</a:t>
            </a:r>
            <a:r>
              <a:rPr lang="en-US" sz="1050" dirty="0">
                <a:latin typeface="Product Sans Medium" panose="020B0503030502040203" pitchFamily="34" charset="0"/>
              </a:rPr>
              <a:t> and </a:t>
            </a:r>
            <a:r>
              <a:rPr lang="en-US" sz="1050" dirty="0" err="1">
                <a:latin typeface="Product Sans Medium" panose="020B0503030502040203" pitchFamily="34" charset="0"/>
              </a:rPr>
              <a:t>acbOloan_amnt</a:t>
            </a:r>
            <a:r>
              <a:rPr lang="en-US" sz="1050" dirty="0">
                <a:latin typeface="Product Sans Medium" panose="020B0503030502040203" pitchFamily="34" charset="0"/>
              </a:rPr>
              <a:t> was low, it pushes the prediction down, which goes to say that our new features and precautions given is feasible.</a:t>
            </a:r>
          </a:p>
        </p:txBody>
      </p:sp>
      <p:pic>
        <p:nvPicPr>
          <p:cNvPr id="21" name="Picture 20">
            <a:extLst>
              <a:ext uri="{FF2B5EF4-FFF2-40B4-BE49-F238E27FC236}">
                <a16:creationId xmlns:a16="http://schemas.microsoft.com/office/drawing/2014/main" id="{1404EE9D-1835-41FE-8ECC-7A3904DE6F79}"/>
              </a:ext>
            </a:extLst>
          </p:cNvPr>
          <p:cNvPicPr>
            <a:picLocks noChangeAspect="1"/>
          </p:cNvPicPr>
          <p:nvPr/>
        </p:nvPicPr>
        <p:blipFill>
          <a:blip r:embed="rId4"/>
          <a:stretch>
            <a:fillRect/>
          </a:stretch>
        </p:blipFill>
        <p:spPr>
          <a:xfrm>
            <a:off x="68857" y="4209725"/>
            <a:ext cx="5447058" cy="851781"/>
          </a:xfrm>
          <a:prstGeom prst="rect">
            <a:avLst/>
          </a:prstGeom>
        </p:spPr>
      </p:pic>
    </p:spTree>
    <p:extLst>
      <p:ext uri="{BB962C8B-B14F-4D97-AF65-F5344CB8AC3E}">
        <p14:creationId xmlns:p14="http://schemas.microsoft.com/office/powerpoint/2010/main" val="2077215318"/>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1188</Words>
  <Application>Microsoft Office PowerPoint</Application>
  <PresentationFormat>On-screen Show (16:9)</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Fjalla One</vt:lpstr>
      <vt:lpstr>Product Sans Medium</vt:lpstr>
      <vt:lpstr>Arial</vt:lpstr>
      <vt:lpstr>Barlow Semi Condensed Medium</vt:lpstr>
      <vt:lpstr>Barlow Semi Condensed</vt:lpstr>
      <vt:lpstr>Technology Consulting by Slidesgo</vt:lpstr>
      <vt:lpstr>The Approach towards approval of new loans</vt:lpstr>
      <vt:lpstr>avg_cur_bal / loan_amnt</vt:lpstr>
      <vt:lpstr>SHAP Plot</vt:lpstr>
      <vt:lpstr>SHAP Plot</vt:lpstr>
      <vt:lpstr>max_bal_bc / num_actv_rev_tl</vt:lpstr>
      <vt:lpstr>SHAP Plot</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Approach towards approval of new loans</dc:title>
  <cp:lastModifiedBy>LIM WEI FENG LEO</cp:lastModifiedBy>
  <cp:revision>8</cp:revision>
  <dcterms:modified xsi:type="dcterms:W3CDTF">2021-12-09T06:14:01Z</dcterms:modified>
</cp:coreProperties>
</file>