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89"/>
  </p:notesMasterIdLst>
  <p:sldIdLst>
    <p:sldId id="2689" r:id="rId3"/>
    <p:sldId id="2718" r:id="rId4"/>
    <p:sldId id="2719" r:id="rId5"/>
    <p:sldId id="2691" r:id="rId6"/>
    <p:sldId id="2725" r:id="rId7"/>
    <p:sldId id="2726" r:id="rId8"/>
    <p:sldId id="2727" r:id="rId9"/>
    <p:sldId id="2729" r:id="rId10"/>
    <p:sldId id="2740" r:id="rId11"/>
    <p:sldId id="2737" r:id="rId12"/>
    <p:sldId id="2739" r:id="rId13"/>
    <p:sldId id="2741" r:id="rId14"/>
    <p:sldId id="2742" r:id="rId15"/>
    <p:sldId id="2743" r:id="rId16"/>
    <p:sldId id="2744" r:id="rId17"/>
    <p:sldId id="2745" r:id="rId18"/>
    <p:sldId id="2746" r:id="rId19"/>
    <p:sldId id="2747" r:id="rId20"/>
    <p:sldId id="2748" r:id="rId21"/>
    <p:sldId id="2749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81" r:id="rId49"/>
    <p:sldId id="2732" r:id="rId50"/>
    <p:sldId id="2779" r:id="rId51"/>
    <p:sldId id="2786" r:id="rId52"/>
    <p:sldId id="2787" r:id="rId53"/>
    <p:sldId id="2788" r:id="rId54"/>
    <p:sldId id="2789" r:id="rId55"/>
    <p:sldId id="2733" r:id="rId56"/>
    <p:sldId id="2782" r:id="rId57"/>
    <p:sldId id="2783" r:id="rId58"/>
    <p:sldId id="2784" r:id="rId59"/>
    <p:sldId id="2785" r:id="rId60"/>
    <p:sldId id="2728" r:id="rId61"/>
    <p:sldId id="2692" r:id="rId62"/>
    <p:sldId id="2693" r:id="rId63"/>
    <p:sldId id="2694" r:id="rId64"/>
    <p:sldId id="2695" r:id="rId65"/>
    <p:sldId id="2714" r:id="rId66"/>
    <p:sldId id="2720" r:id="rId67"/>
    <p:sldId id="2715" r:id="rId68"/>
    <p:sldId id="2701" r:id="rId69"/>
    <p:sldId id="2702" r:id="rId70"/>
    <p:sldId id="2703" r:id="rId71"/>
    <p:sldId id="2708" r:id="rId72"/>
    <p:sldId id="2709" r:id="rId73"/>
    <p:sldId id="2721" r:id="rId74"/>
    <p:sldId id="2716" r:id="rId75"/>
    <p:sldId id="2697" r:id="rId76"/>
    <p:sldId id="2698" r:id="rId77"/>
    <p:sldId id="2699" r:id="rId78"/>
    <p:sldId id="2700" r:id="rId79"/>
    <p:sldId id="2710" r:id="rId80"/>
    <p:sldId id="2722" r:id="rId81"/>
    <p:sldId id="2717" r:id="rId82"/>
    <p:sldId id="2690" r:id="rId83"/>
    <p:sldId id="2711" r:id="rId84"/>
    <p:sldId id="2712" r:id="rId85"/>
    <p:sldId id="2713" r:id="rId86"/>
    <p:sldId id="2723" r:id="rId87"/>
    <p:sldId id="2724" r:id="rId88"/>
  </p:sldIdLst>
  <p:sldSz cx="12858750" cy="7232650"/>
  <p:notesSz cx="6858000" cy="9144000"/>
  <p:custDataLst>
    <p:tags r:id="rId9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4" autoAdjust="0"/>
    <p:restoredTop sz="92986" autoAdjust="0"/>
  </p:normalViewPr>
  <p:slideViewPr>
    <p:cSldViewPr>
      <p:cViewPr varScale="1">
        <p:scale>
          <a:sx n="115" d="100"/>
          <a:sy n="115" d="100"/>
        </p:scale>
        <p:origin x="228" y="11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gs" Target="tags/tag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1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2017/11/23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456085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74" y="463721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8735" y="1528093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 =</a:t>
            </a:r>
            <a:r>
              <a:rPr lang="zh-CN" altLang="en-US" dirty="0"/>
              <a:t>，</a:t>
            </a:r>
            <a:r>
              <a:rPr lang="en-US" altLang="zh-CN" dirty="0" smtClean="0"/>
              <a:t>!=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逻辑运算符：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 , | , ^ , 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endParaRPr lang="en-US" altLang="zh-CN" dirty="0" smtClean="0"/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 </a:t>
            </a:r>
            <a:r>
              <a:rPr lang="zh-CN" altLang="en-US" dirty="0"/>
              <a:t>，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扩展赋值运算符：</a:t>
            </a:r>
            <a:r>
              <a:rPr lang="en-US" altLang="zh-CN" dirty="0"/>
              <a:t>+ =</a:t>
            </a:r>
            <a:r>
              <a:rPr lang="zh-CN" altLang="en-US" dirty="0"/>
              <a:t>，</a:t>
            </a:r>
            <a:r>
              <a:rPr lang="en-US" altLang="zh-CN" dirty="0"/>
              <a:t>- =</a:t>
            </a:r>
            <a:r>
              <a:rPr lang="zh-CN" altLang="en-US" dirty="0"/>
              <a:t>，* 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 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字符串连接运算符：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比较的是对象的引用。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>
                <a:latin typeface="+mn-ea"/>
                <a:ea typeface="+mn-ea"/>
              </a:rPr>
              <a:t>Equivalence.java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2069"/>
            <a:ext cx="10944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中布尔类型，不允许进行任何类型的转换处理，其它基本类型都可转换成别的基本数据类型。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转型为整型值时，总是对该数字执行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截尾</a:t>
            </a:r>
            <a:r>
              <a:rPr lang="zh-CN" altLang="en-US" dirty="0">
                <a:latin typeface="+mn-ea"/>
                <a:ea typeface="+mn-ea"/>
              </a:rPr>
              <a:t>。如果想要得到舍入的结果，就需要使用</a:t>
            </a:r>
            <a:r>
              <a:rPr lang="en-US" altLang="zh-CN" dirty="0">
                <a:latin typeface="+mn-ea"/>
                <a:ea typeface="+mn-ea"/>
              </a:rPr>
              <a:t>java.lang.Math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round()</a:t>
            </a:r>
            <a:r>
              <a:rPr lang="zh-CN" altLang="en-US" dirty="0" smtClean="0">
                <a:latin typeface="+mn-ea"/>
                <a:ea typeface="+mn-ea"/>
              </a:rPr>
              <a:t>方法。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对基本类型执行算术运算或按位运算，只要类型比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小（即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byte</a:t>
            </a:r>
            <a:r>
              <a:rPr lang="zh-CN" altLang="en-US" dirty="0">
                <a:latin typeface="+mn-ea"/>
                <a:ea typeface="+mn-ea"/>
              </a:rPr>
              <a:t>或者</a:t>
            </a:r>
            <a:r>
              <a:rPr lang="en-US" altLang="zh-CN" dirty="0">
                <a:latin typeface="+mn-ea"/>
                <a:ea typeface="+mn-ea"/>
              </a:rPr>
              <a:t>short</a:t>
            </a:r>
            <a:r>
              <a:rPr lang="zh-CN" altLang="en-US" dirty="0">
                <a:latin typeface="+mn-ea"/>
                <a:ea typeface="+mn-ea"/>
              </a:rPr>
              <a:t>），那么在运算之前，这些值会自动转换成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。这样一来，最终生成的结果就是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想把结果赋值给较小的类型，就必须使用类型转换（既然把结果赋给了较小的类型，就可能出现信息丢失）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>
                <a:latin typeface="+mn-ea"/>
                <a:ea typeface="+mn-ea"/>
              </a:rPr>
              <a:t>。如果对两个足够大的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值执行乘法运算，结果就会溢出。</a:t>
            </a:r>
            <a:r>
              <a:rPr lang="zh-CN" altLang="en-US" b="1" dirty="0">
                <a:latin typeface="+mn-ea"/>
                <a:ea typeface="+mn-ea"/>
              </a:rPr>
              <a:t>编译器不会发出错误或警告信息，运行时也不会出现异常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通常，</a:t>
            </a:r>
            <a:r>
              <a:rPr lang="zh-CN" altLang="en-US" b="1" dirty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>
                <a:latin typeface="+mn-ea"/>
                <a:ea typeface="+mn-ea"/>
              </a:rPr>
              <a:t>。如果一个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值与一个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值相乘，结果就是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，如果将一个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和一个</a:t>
            </a:r>
            <a:r>
              <a:rPr lang="en-US" altLang="zh-CN" dirty="0">
                <a:latin typeface="+mn-ea"/>
                <a:ea typeface="+mn-ea"/>
              </a:rPr>
              <a:t>long</a:t>
            </a:r>
            <a:r>
              <a:rPr lang="zh-CN" altLang="en-US" dirty="0">
                <a:latin typeface="+mn-ea"/>
                <a:ea typeface="+mn-ea"/>
              </a:rPr>
              <a:t>值相加，则结果就为</a:t>
            </a:r>
            <a:r>
              <a:rPr lang="en-US" altLang="zh-CN" dirty="0">
                <a:latin typeface="+mn-ea"/>
                <a:ea typeface="+mn-ea"/>
              </a:rPr>
              <a:t>long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4000"/>
            <a:ext cx="1044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来满足这方面的需要，因为所有数据类型在所有机器中的大小是相同的。我们不必考虑移植问题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0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5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的幂次”，与科学与工程领域中“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型的值）不同。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  <p:pic>
        <p:nvPicPr>
          <p:cNvPr id="8" name="Picture 5" descr="B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57" y="1741196"/>
            <a:ext cx="3591582" cy="47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5" y="1096045"/>
            <a:ext cx="10585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，同时也是一种程序开发的方法。它允许根据问题来描述问题，而不是根据运行解决方案的计算机来描述问题。纯粹的面向对象程序设计方式：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来创建这种类型的对象。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类包含两种类型的元素：字段（数据成员）和方法（成员函数）。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8855" y="1888133"/>
            <a:ext cx="8208912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8855" y="4192389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</a:rPr>
              <a:t>	    </a:t>
            </a:r>
            <a:r>
              <a:rPr lang="zh-CN" altLang="en-US" dirty="0" smtClean="0">
                <a:latin typeface="+mn-ea"/>
              </a:rPr>
              <a:t>当</a:t>
            </a: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767" y="1089218"/>
            <a:ext cx="10585177" cy="3132894"/>
            <a:chOff x="1028774" y="1314000"/>
            <a:chExt cx="10585177" cy="3132894"/>
          </a:xfrm>
        </p:grpSpPr>
        <p:grpSp>
          <p:nvGrpSpPr>
            <p:cNvPr id="8" name="组合 7"/>
            <p:cNvGrpSpPr/>
            <p:nvPr/>
          </p:nvGrpSpPr>
          <p:grpSpPr>
            <a:xfrm>
              <a:off x="1028774" y="1314000"/>
              <a:ext cx="10585177" cy="764461"/>
              <a:chOff x="1028774" y="1314000"/>
              <a:chExt cx="10585177" cy="76446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028774" y="1314000"/>
                <a:ext cx="1058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latin typeface="+mn-ea"/>
                    <a:ea typeface="+mn-ea"/>
                  </a:rPr>
                  <a:t>3.2.5 static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关键字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28774" y="1709129"/>
                <a:ext cx="250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25513" lvl="1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/>
                    <a:ea typeface="微软雅黑"/>
                  </a:rPr>
                  <a:t>作用于字段。</a:t>
                </a:r>
              </a:p>
            </p:txBody>
          </p:sp>
        </p:grp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820862" y="2139187"/>
              <a:ext cx="9649072" cy="830997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Class StatictTest{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latin typeface="Arial" panose="020B0604020202020204" pitchFamily="34" charset="0"/>
                </a:rPr>
                <a:t>	static int i = 47;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}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820862" y="3061899"/>
              <a:ext cx="9649072" cy="1384995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</a:t>
              </a:r>
              <a:r>
                <a:rPr lang="en-US" altLang="zh-CN" dirty="0">
                  <a:latin typeface="Arial" panose="020B0604020202020204" pitchFamily="34" charset="0"/>
                </a:rPr>
                <a:t>st1 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st1.i++;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st2 </a:t>
              </a:r>
              <a:r>
                <a:rPr lang="en-US" altLang="zh-CN" dirty="0">
                  <a:latin typeface="Arial" panose="020B0604020202020204" pitchFamily="34" charset="0"/>
                </a:rPr>
                <a:t>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799" y="5200501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st1.i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st2.i </a:t>
            </a:r>
            <a:r>
              <a:rPr lang="zh-CN" altLang="en-US" dirty="0">
                <a:latin typeface="+mn-ea"/>
                <a:ea typeface="+mn-ea"/>
              </a:rPr>
              <a:t>指向同一存储空间，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共享同一个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 </a:t>
            </a:r>
            <a:r>
              <a:rPr lang="zh-CN" altLang="en-US" dirty="0">
                <a:latin typeface="+mn-ea"/>
                <a:ea typeface="+mn-ea"/>
              </a:rPr>
              <a:t>，因此它们具有相同的</a:t>
            </a:r>
            <a:r>
              <a:rPr lang="zh-CN" altLang="en-US" dirty="0" smtClean="0">
                <a:latin typeface="+mn-ea"/>
                <a:ea typeface="+mn-ea"/>
              </a:rPr>
              <a:t>值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48855" y="447078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：如上</a:t>
            </a:r>
            <a:r>
              <a:rPr lang="en-US" altLang="zh-CN" dirty="0" smtClean="0">
                <a:latin typeface="+mn-ea"/>
                <a:ea typeface="+mn-ea"/>
              </a:rPr>
              <a:t>st2.i = ?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61632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98447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latin typeface="微软雅黑"/>
                  <a:ea typeface="微软雅黑"/>
                </a:rPr>
                <a:t>创建过程（设有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1174" y="4912469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811449"/>
            <a:chOff x="1028774" y="1314000"/>
            <a:chExt cx="10585177" cy="3811449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257451"/>
            <a:chOff x="1028774" y="1314000"/>
            <a:chExt cx="10585177" cy="325745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1174" y="4336405"/>
            <a:ext cx="1058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8775" y="1168053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又叫参数签名，包括参数的类型、参数的个数和参数的顺序，只要有一个不同就叫做参数列表不同。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方法不能被</a:t>
              </a:r>
              <a:r>
                <a:rPr lang="zh-CN" altLang="en-US" dirty="0" smtClean="0">
                  <a:latin typeface="微软雅黑"/>
                  <a:ea typeface="微软雅黑"/>
                </a:rPr>
                <a:t>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方法不能重载，但是能够被再次声明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5044" y="2176165"/>
            <a:ext cx="10585177" cy="2703453"/>
            <a:chOff x="1028774" y="1314000"/>
            <a:chExt cx="10585177" cy="2703453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允许一个类仅能继承一个其它类，即一个类只能有一个父类，这个限制被称做单继承性。后面</a:t>
              </a:r>
              <a:r>
                <a:rPr lang="zh-CN" altLang="en-US" dirty="0" smtClean="0">
                  <a:latin typeface="微软雅黑"/>
                  <a:ea typeface="微软雅黑"/>
                </a:rPr>
                <a:t>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81173" y="5056485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65250" y="4552429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2485673"/>
            <a:chOff x="1028774" y="1314000"/>
            <a:chExt cx="10585177" cy="2485673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1174" y="3328293"/>
            <a:ext cx="985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81173" y="57045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58877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1173" y="3256285"/>
            <a:ext cx="10585177" cy="2114366"/>
            <a:chOff x="1028774" y="1314000"/>
            <a:chExt cx="10585177" cy="2114366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096045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它会自动发生</a:t>
              </a:r>
              <a:r>
                <a:rPr lang="zh-CN" altLang="en-US" dirty="0" smtClean="0">
                  <a:latin typeface="微软雅黑"/>
                  <a:ea typeface="微软雅黑"/>
                </a:rPr>
                <a:t>，即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方法默认都是多态的（与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</a:t>
              </a:r>
              <a:r>
                <a:rPr lang="en-US" altLang="zh-CN" dirty="0" smtClean="0">
                  <a:latin typeface="微软雅黑"/>
                  <a:ea typeface="微软雅黑"/>
                </a:rPr>
                <a:t>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+mn-ea"/>
                </a:rPr>
                <a:t>示例：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+mn-ea"/>
                </a:rPr>
                <a:t>示例：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096045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8173" y="2379415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7" y="1384077"/>
            <a:ext cx="92339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 smtClean="0">
                <a:latin typeface="+mn-ea"/>
                <a:ea typeface="+mn-ea"/>
              </a:rPr>
              <a:t>：所有设计都必须在类中实现。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：放弃了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语言的全局变量、宏定义、全局函数、多重继承、友元类等。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运行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语言设计体现了平台无关性。</a:t>
            </a:r>
            <a:endParaRPr lang="en-US" altLang="zh-CN" dirty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封装了指针。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GC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Garbage Collection</a:t>
            </a:r>
            <a:r>
              <a:rPr lang="zh-CN" altLang="en-US" dirty="0" smtClean="0">
                <a:latin typeface="+mn-ea"/>
                <a:ea typeface="+mn-ea"/>
              </a:rPr>
              <a:t>）自动管理内存。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异常处理机制。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并发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096045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在</a:t>
              </a:r>
              <a:r>
                <a:rPr lang="en-US" altLang="zh-CN" b="1" dirty="0" smtClean="0">
                  <a:latin typeface="+mn-ea"/>
                </a:rPr>
                <a:t>class</a:t>
              </a:r>
              <a:r>
                <a:rPr lang="zh-CN" altLang="en-US" b="1" dirty="0" smtClean="0">
                  <a:latin typeface="+mn-ea"/>
                </a:rPr>
                <a:t>前添加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abstract</a:t>
              </a:r>
              <a:r>
                <a:rPr lang="zh-CN" altLang="en-US" b="1" dirty="0" smtClean="0">
                  <a:latin typeface="+mn-ea"/>
                </a:rPr>
                <a:t>关键字，定义成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抽象类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抽象类不能实例化，即不能通过</a:t>
              </a:r>
              <a:r>
                <a:rPr lang="en-US" altLang="zh-CN" b="1" dirty="0" smtClean="0">
                  <a:latin typeface="+mn-ea"/>
                </a:rPr>
                <a:t>new</a:t>
              </a:r>
              <a:r>
                <a:rPr lang="zh-CN" altLang="en-US" b="1" dirty="0" smtClean="0">
                  <a:latin typeface="+mn-ea"/>
                </a:rPr>
                <a:t>生成对象。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抽象类可以有构造函数，但不能直接调用，通常由实现类构造函数调用。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抽象类的方法前添加</a:t>
              </a:r>
              <a:r>
                <a:rPr lang="en-US" altLang="zh-CN" b="1" dirty="0" smtClean="0">
                  <a:latin typeface="+mn-ea"/>
                </a:rPr>
                <a:t>abstract</a:t>
              </a:r>
              <a:r>
                <a:rPr lang="zh-CN" altLang="en-US" b="1" dirty="0" smtClean="0">
                  <a:latin typeface="+mn-ea"/>
                </a:rPr>
                <a:t>关键字，定义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抽象方法</a:t>
              </a:r>
              <a:r>
                <a:rPr lang="zh-CN" altLang="en-US" b="1" dirty="0" smtClean="0">
                  <a:latin typeface="+mn-ea"/>
                </a:rPr>
                <a:t>。相当于</a:t>
              </a:r>
              <a:r>
                <a:rPr lang="en-US" altLang="zh-CN" b="1" dirty="0" smtClean="0">
                  <a:latin typeface="+mn-ea"/>
                </a:rPr>
                <a:t>C++</a:t>
              </a:r>
              <a:r>
                <a:rPr lang="zh-CN" altLang="en-US" b="1" dirty="0" smtClean="0">
                  <a:latin typeface="+mn-ea"/>
                </a:rPr>
                <a:t>的纯虚函数，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派生类必须重写该方法</a:t>
              </a:r>
              <a:r>
                <a:rPr lang="zh-CN" altLang="en-US" b="1" dirty="0" smtClean="0">
                  <a:latin typeface="+mn-ea"/>
                </a:rPr>
                <a:t>，然后才能实例化。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抽象类可以没有抽象方法，即可以全部是含方法体的非抽象方法。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8173" y="3400301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头文件中函数的声明格式），并且把 </a:t>
              </a:r>
              <a:r>
                <a:rPr lang="en-US" altLang="zh-CN" dirty="0" smtClean="0">
                  <a:latin typeface="微软雅黑"/>
                  <a:ea typeface="微软雅黑"/>
                </a:rPr>
                <a:t>class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关键字改成 </a:t>
              </a:r>
              <a:r>
                <a:rPr lang="en-US" altLang="zh-CN" dirty="0" smtClean="0">
                  <a:latin typeface="微软雅黑"/>
                  <a:ea typeface="微软雅黑"/>
                </a:rPr>
                <a:t>interface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接口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public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extends</a:t>
              </a:r>
              <a:r>
                <a:rPr lang="zh-CN" altLang="en-US" dirty="0" smtClean="0">
                  <a:latin typeface="微软雅黑"/>
                  <a:ea typeface="微软雅黑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接口的扩展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一个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implements</a:t>
              </a:r>
              <a:r>
                <a:rPr lang="zh-CN" altLang="en-US" dirty="0" smtClean="0">
                  <a:latin typeface="微软雅黑"/>
                  <a:ea typeface="微软雅黑"/>
                </a:rPr>
                <a:t>多个接口，达到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中多重继承的效果。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384077"/>
            <a:ext cx="10585177" cy="1837368"/>
            <a:chOff x="1028774" y="1314000"/>
            <a:chExt cx="10585177" cy="1837368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>
                  <a:latin typeface="+mn-ea"/>
                </a:rPr>
                <a:t>	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非</a:t>
              </a:r>
              <a:r>
                <a:rPr lang="en-US" altLang="zh-CN" b="1" dirty="0" smtClean="0">
                  <a:latin typeface="+mn-ea"/>
                </a:rPr>
                <a:t>static</a:t>
              </a:r>
              <a:r>
                <a:rPr lang="zh-CN" altLang="en-US" b="1" dirty="0" smtClean="0">
                  <a:latin typeface="+mn-ea"/>
                </a:rPr>
                <a:t>的普通</a:t>
              </a:r>
              <a:r>
                <a:rPr lang="zh-CN" altLang="en-US" b="1" dirty="0">
                  <a:latin typeface="+mn-ea"/>
                </a:rPr>
                <a:t>内部类能访问其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外围对象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Enclosing Object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）</a:t>
              </a:r>
              <a:r>
                <a:rPr lang="zh-CN" altLang="en-US" b="1" dirty="0">
                  <a:latin typeface="+mn-ea"/>
                </a:rPr>
                <a:t>的所有成员，而不需要任何特殊条件 。在</a:t>
              </a:r>
              <a:r>
                <a:rPr lang="en-US" altLang="zh-CN" b="1" dirty="0">
                  <a:latin typeface="+mn-ea"/>
                </a:rPr>
                <a:t>Java</a:t>
              </a:r>
              <a:r>
                <a:rPr lang="zh-CN" altLang="en-US" b="1" dirty="0">
                  <a:latin typeface="+mn-ea"/>
                </a:rPr>
                <a:t>中，当某个类创建一个内部类对象时，此内部类对象必定会秘密地捕获一个指向那个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外围类的对象的引用</a:t>
              </a:r>
              <a:r>
                <a:rPr lang="zh-CN" altLang="en-US" b="1" dirty="0">
                  <a:latin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b="1" dirty="0">
                  <a:latin typeface="+mn-ea"/>
                </a:rPr>
                <a:t>Java</a:t>
              </a:r>
              <a:r>
                <a:rPr lang="zh-CN" altLang="en-US" b="1" dirty="0">
                  <a:latin typeface="+mn-ea"/>
                </a:rPr>
                <a:t>的迭代器复用了这个特性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2791" y="3400301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72791" y="952029"/>
            <a:ext cx="933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可以将</a:t>
            </a:r>
            <a:r>
              <a:rPr lang="zh-CN" altLang="en-US" b="1" dirty="0">
                <a:latin typeface="+mn-ea"/>
              </a:rPr>
              <a:t>一个类的定义放在另一个类的定义内部，这就是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内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部类（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Inner Class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169794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非</a:t>
              </a:r>
              <a:r>
                <a:rPr lang="en-US" altLang="zh-CN" b="1" dirty="0" smtClean="0">
                  <a:latin typeface="+mn-ea"/>
                </a:rPr>
                <a:t>static</a:t>
              </a:r>
              <a:r>
                <a:rPr lang="zh-CN" altLang="en-US" b="1" dirty="0" smtClean="0">
                  <a:latin typeface="+mn-ea"/>
                </a:rPr>
                <a:t>的普通</a:t>
              </a:r>
              <a:r>
                <a:rPr lang="zh-CN" altLang="en-US" b="1" dirty="0">
                  <a:latin typeface="+mn-ea"/>
                </a:rPr>
                <a:t>内</a:t>
              </a:r>
              <a:r>
                <a:rPr lang="zh-CN" altLang="en-US" b="1" dirty="0" smtClean="0">
                  <a:latin typeface="+mn-ea"/>
                </a:rPr>
                <a:t>部类可应用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</a:rPr>
                <a:t>返回其外围对象的引用。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外围对象可应用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</a:rPr>
                <a:t>来生成一个内部类对象。</a:t>
              </a:r>
              <a:endParaRPr lang="en-US" altLang="zh-CN" b="1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8173" y="3184277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169794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03" y="196014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8173" y="5429299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0573" y="2876828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1024037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7" y="3221445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8858" y="5892369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56767" y="4984477"/>
            <a:ext cx="10009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67" y="2229942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2000" y="5723141"/>
            <a:ext cx="100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中没有指针，通过内部类提供的闭包功能可以实现回调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400301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3821058"/>
            <a:ext cx="6591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802758" cy="586648"/>
            <a:chOff x="354" y="361635"/>
            <a:chExt cx="28027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908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3.6 Object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4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2114366"/>
            <a:chOff x="1028774" y="1314000"/>
            <a:chExt cx="10715426" cy="2114366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426435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595406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2322508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r>
                <a:rPr lang="zh-CN" altLang="en-US" b="1" dirty="0" smtClean="0">
                  <a:latin typeface="+mn-ea"/>
                  <a:ea typeface="+mn-ea"/>
                </a:rPr>
                <a:t>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</a:t>
              </a:r>
              <a:r>
                <a:rPr lang="zh-CN" altLang="en-US" dirty="0">
                  <a:latin typeface="+mn-ea"/>
                  <a:ea typeface="+mn-ea"/>
                </a:rPr>
                <a:t>。。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34" y="2032149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30573" y="5272509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34" y="3067799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283370"/>
            <a:chOff x="1028774" y="1314000"/>
            <a:chExt cx="10715426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47" y="2384896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示例：</a:t>
              </a:r>
              <a:r>
                <a:rPr lang="en-US" altLang="zh-CN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104157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30573" y="3546058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5239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30573" y="453573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122496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5.4.1 </a:t>
              </a:r>
              <a:r>
                <a:rPr lang="zh-CN" altLang="en-US" b="1" dirty="0" smtClean="0">
                  <a:latin typeface="+mn-ea"/>
                  <a:ea typeface="+mn-ea"/>
                </a:rPr>
                <a:t>容器的元素类型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472309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LisntOfInt.java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48" y="3970556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406006" cy="586648"/>
            <a:chOff x="354" y="361635"/>
            <a:chExt cx="740600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699411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7560840" cy="265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76" y="4048373"/>
            <a:ext cx="756084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编译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javac HelloDate.java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运行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 </a:t>
            </a:r>
            <a:r>
              <a:rPr lang="en-US" altLang="zh-CN" dirty="0" err="1" smtClean="0">
                <a:latin typeface="+mn-ea"/>
                <a:ea typeface="+mn-ea"/>
              </a:rPr>
              <a:t>HelloDate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69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1600101"/>
            <a:ext cx="104542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2" y="1240061"/>
            <a:ext cx="6603588" cy="4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8869</Words>
  <Application>Microsoft Office PowerPoint</Application>
  <PresentationFormat>自定义</PresentationFormat>
  <Paragraphs>857</Paragraphs>
  <Slides>86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6" baseType="lpstr">
      <vt:lpstr>Arial Unicode MS</vt:lpstr>
      <vt:lpstr>Gill Sans</vt:lpstr>
      <vt:lpstr>Helvetica Light</vt:lpstr>
      <vt:lpstr>Lato</vt:lpstr>
      <vt:lpstr>Meiryo</vt:lpstr>
      <vt:lpstr>ＭＳ Ｐゴシック</vt:lpstr>
      <vt:lpstr>Roboto</vt:lpstr>
      <vt:lpstr>SFMono-Regular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2017-11-23T13:00:10Z</dcterms:modified>
</cp:coreProperties>
</file>