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324" r:id="rId2"/>
    <p:sldId id="508" r:id="rId3"/>
    <p:sldId id="530" r:id="rId4"/>
    <p:sldId id="528" r:id="rId5"/>
    <p:sldId id="531" r:id="rId6"/>
    <p:sldId id="532" r:id="rId7"/>
    <p:sldId id="533" r:id="rId8"/>
    <p:sldId id="534" r:id="rId9"/>
    <p:sldId id="535" r:id="rId10"/>
    <p:sldId id="536" r:id="rId11"/>
    <p:sldId id="537" r:id="rId12"/>
    <p:sldId id="538" r:id="rId13"/>
    <p:sldId id="539" r:id="rId14"/>
    <p:sldId id="540" r:id="rId15"/>
    <p:sldId id="541" r:id="rId16"/>
    <p:sldId id="542" r:id="rId17"/>
    <p:sldId id="543" r:id="rId18"/>
    <p:sldId id="544" r:id="rId19"/>
    <p:sldId id="545"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5" r:id="rId36"/>
    <p:sldId id="526" r:id="rId37"/>
    <p:sldId id="527" r:id="rId38"/>
    <p:sldId id="547" r:id="rId39"/>
    <p:sldId id="548" r:id="rId40"/>
    <p:sldId id="549" r:id="rId41"/>
    <p:sldId id="550" r:id="rId42"/>
    <p:sldId id="551" r:id="rId43"/>
    <p:sldId id="552" r:id="rId44"/>
    <p:sldId id="553" r:id="rId45"/>
    <p:sldId id="554" r:id="rId46"/>
    <p:sldId id="555" r:id="rId47"/>
    <p:sldId id="556" r:id="rId48"/>
    <p:sldId id="557" r:id="rId49"/>
    <p:sldId id="558" r:id="rId50"/>
    <p:sldId id="559" r:id="rId51"/>
    <p:sldId id="560" r:id="rId52"/>
    <p:sldId id="561" r:id="rId53"/>
    <p:sldId id="562" r:id="rId54"/>
    <p:sldId id="563" r:id="rId55"/>
    <p:sldId id="564" r:id="rId56"/>
    <p:sldId id="565" r:id="rId57"/>
    <p:sldId id="566" r:id="rId58"/>
    <p:sldId id="567" r:id="rId59"/>
    <p:sldId id="585" r:id="rId60"/>
    <p:sldId id="603" r:id="rId61"/>
    <p:sldId id="604" r:id="rId62"/>
    <p:sldId id="586" r:id="rId63"/>
    <p:sldId id="587" r:id="rId64"/>
    <p:sldId id="588" r:id="rId65"/>
    <p:sldId id="592" r:id="rId66"/>
    <p:sldId id="593" r:id="rId67"/>
    <p:sldId id="594" r:id="rId68"/>
    <p:sldId id="595" r:id="rId69"/>
    <p:sldId id="596" r:id="rId70"/>
    <p:sldId id="597" r:id="rId71"/>
    <p:sldId id="598" r:id="rId72"/>
    <p:sldId id="599" r:id="rId73"/>
    <p:sldId id="600" r:id="rId74"/>
    <p:sldId id="601" r:id="rId75"/>
    <p:sldId id="602" r:id="rId76"/>
    <p:sldId id="570" r:id="rId77"/>
    <p:sldId id="571" r:id="rId78"/>
    <p:sldId id="569" r:id="rId79"/>
    <p:sldId id="605" r:id="rId80"/>
    <p:sldId id="574" r:id="rId81"/>
    <p:sldId id="575" r:id="rId82"/>
    <p:sldId id="576" r:id="rId83"/>
    <p:sldId id="577" r:id="rId84"/>
    <p:sldId id="578" r:id="rId85"/>
    <p:sldId id="579" r:id="rId86"/>
    <p:sldId id="580" r:id="rId87"/>
    <p:sldId id="581" r:id="rId88"/>
    <p:sldId id="582" r:id="rId89"/>
    <p:sldId id="583" r:id="rId90"/>
    <p:sldId id="584" r:id="rId91"/>
    <p:sldId id="572" r:id="rId92"/>
    <p:sldId id="573" r:id="rId93"/>
    <p:sldId id="330" r:id="rId94"/>
  </p:sldIdLst>
  <p:sldSz cx="9906000" cy="6858000" type="A4"/>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1A22"/>
    <a:srgbClr val="CC0000"/>
    <a:srgbClr val="474747"/>
    <a:srgbClr val="CC0014"/>
    <a:srgbClr val="D00014"/>
    <a:srgbClr val="E60012"/>
    <a:srgbClr val="FFFFFF"/>
    <a:srgbClr val="800000"/>
    <a:srgbClr val="000000"/>
    <a:srgbClr val="D96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72560" autoAdjust="0"/>
  </p:normalViewPr>
  <p:slideViewPr>
    <p:cSldViewPr snapToGrid="0">
      <p:cViewPr>
        <p:scale>
          <a:sx n="80" d="100"/>
          <a:sy n="80" d="100"/>
        </p:scale>
        <p:origin x="-900" y="600"/>
      </p:cViewPr>
      <p:guideLst>
        <p:guide orient="horz" pos="2160"/>
        <p:guide pos="31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84" d="100"/>
        <a:sy n="84" d="100"/>
      </p:scale>
      <p:origin x="0" y="0"/>
    </p:cViewPr>
  </p:sorterViewPr>
  <p:notesViewPr>
    <p:cSldViewPr snapToGrid="0">
      <p:cViewPr varScale="1">
        <p:scale>
          <a:sx n="82" d="100"/>
          <a:sy n="82" d="100"/>
        </p:scale>
        <p:origin x="-3810"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E80D9-2AAC-4F3F-9FB1-72DBEFC68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E9261CB-C200-4FDA-B6A0-47A41CC743ED}">
      <dgm:prSet phldrT="[文本]" custT="1"/>
      <dgm:spPr/>
      <dgm:t>
        <a:bodyPr/>
        <a:lstStyle/>
        <a:p>
          <a:r>
            <a:rPr lang="zh-CN" altLang="en-US" sz="2000" b="1" dirty="0" smtClean="0">
              <a:solidFill>
                <a:schemeClr val="bg1"/>
              </a:solidFill>
              <a:latin typeface="微软雅黑" pitchFamily="34" charset="-122"/>
              <a:ea typeface="微软雅黑" pitchFamily="34" charset="-122"/>
            </a:rPr>
            <a:t>数据库设计</a:t>
          </a:r>
          <a:endParaRPr lang="zh-CN" altLang="en-US" sz="2000" b="1" dirty="0">
            <a:solidFill>
              <a:schemeClr val="bg1"/>
            </a:solidFill>
            <a:latin typeface="微软雅黑" pitchFamily="34" charset="-122"/>
            <a:ea typeface="微软雅黑" pitchFamily="34" charset="-122"/>
          </a:endParaRPr>
        </a:p>
      </dgm:t>
    </dgm:pt>
    <dgm:pt modelId="{E25E5D56-86F5-4A54-AF64-A08E381BD196}" type="parTrans" cxnId="{3F2EEFB1-7399-4E0A-B970-3107E9A0E649}">
      <dgm:prSet/>
      <dgm:spPr/>
      <dgm:t>
        <a:bodyPr/>
        <a:lstStyle/>
        <a:p>
          <a:endParaRPr lang="zh-CN" altLang="en-US"/>
        </a:p>
      </dgm:t>
    </dgm:pt>
    <dgm:pt modelId="{9CCDD1AF-7189-4D62-AAFA-6E658B453F1A}" type="sibTrans" cxnId="{3F2EEFB1-7399-4E0A-B970-3107E9A0E649}">
      <dgm:prSet/>
      <dgm:spPr/>
      <dgm:t>
        <a:bodyPr/>
        <a:lstStyle/>
        <a:p>
          <a:endParaRPr lang="zh-CN" altLang="en-US"/>
        </a:p>
      </dgm:t>
    </dgm:pt>
    <dgm:pt modelId="{D4C994A6-0599-49CA-9A0B-C5573B7FB3B9}">
      <dgm:prSet phldrT="[文本]" custT="1"/>
      <dgm:spPr/>
      <dgm:t>
        <a:bodyPr/>
        <a:lstStyle/>
        <a:p>
          <a:r>
            <a:rPr lang="zh-CN" altLang="en-US" sz="2000" b="1" baseline="0" dirty="0" smtClean="0">
              <a:solidFill>
                <a:schemeClr val="bg1"/>
              </a:solidFill>
              <a:latin typeface="微软雅黑" pitchFamily="34" charset="-122"/>
              <a:ea typeface="微软雅黑" pitchFamily="34" charset="-122"/>
            </a:rPr>
            <a:t>ＳＱＬ</a:t>
          </a:r>
          <a:endParaRPr lang="zh-CN" altLang="en-US" sz="2000" b="1" baseline="0" dirty="0">
            <a:solidFill>
              <a:schemeClr val="bg1"/>
            </a:solidFill>
            <a:latin typeface="微软雅黑" pitchFamily="34" charset="-122"/>
            <a:ea typeface="微软雅黑" pitchFamily="34" charset="-122"/>
          </a:endParaRPr>
        </a:p>
      </dgm:t>
    </dgm:pt>
    <dgm:pt modelId="{8D845BE2-1226-4297-8A2F-996667B62CF9}" type="parTrans" cxnId="{2621DD6B-4178-4DEB-AD3B-58BD7DC19AAC}">
      <dgm:prSet/>
      <dgm:spPr/>
      <dgm:t>
        <a:bodyPr/>
        <a:lstStyle/>
        <a:p>
          <a:endParaRPr lang="zh-CN" altLang="en-US"/>
        </a:p>
      </dgm:t>
    </dgm:pt>
    <dgm:pt modelId="{B688A150-7A94-4A70-B922-1478C7EA5D30}" type="sibTrans" cxnId="{2621DD6B-4178-4DEB-AD3B-58BD7DC19AAC}">
      <dgm:prSet/>
      <dgm:spPr/>
      <dgm:t>
        <a:bodyPr/>
        <a:lstStyle/>
        <a:p>
          <a:endParaRPr lang="zh-CN" altLang="en-US"/>
        </a:p>
      </dgm:t>
    </dgm:pt>
    <dgm:pt modelId="{E5EF939E-D632-4E00-A2B0-4F2B83764FD9}">
      <dgm:prSet phldrT="[文本]" custT="1"/>
      <dgm:spPr/>
      <dgm:t>
        <a:bodyPr/>
        <a:lstStyle/>
        <a:p>
          <a:r>
            <a:rPr lang="zh-CN" altLang="en-US" sz="2000" b="1" dirty="0" smtClean="0">
              <a:solidFill>
                <a:schemeClr val="bg1"/>
              </a:solidFill>
              <a:latin typeface="微软雅黑" pitchFamily="34" charset="-122"/>
              <a:ea typeface="微软雅黑" pitchFamily="34" charset="-122"/>
            </a:rPr>
            <a:t>数据库简介</a:t>
          </a:r>
          <a:endParaRPr lang="zh-CN" altLang="en-US" sz="2000" b="1" dirty="0">
            <a:solidFill>
              <a:schemeClr val="bg1"/>
            </a:solidFill>
            <a:latin typeface="微软雅黑" pitchFamily="34" charset="-122"/>
            <a:ea typeface="微软雅黑" pitchFamily="34" charset="-122"/>
          </a:endParaRPr>
        </a:p>
      </dgm:t>
    </dgm:pt>
    <dgm:pt modelId="{3143D728-B0A2-49D3-9887-E8A4F853FF31}" type="parTrans" cxnId="{4B4272C1-8F27-4B8A-8C92-EB348326B59E}">
      <dgm:prSet/>
      <dgm:spPr/>
      <dgm:t>
        <a:bodyPr/>
        <a:lstStyle/>
        <a:p>
          <a:endParaRPr lang="zh-CN" altLang="en-US"/>
        </a:p>
      </dgm:t>
    </dgm:pt>
    <dgm:pt modelId="{6A4F3CFE-01C7-4061-85A8-AD0BE766CE94}" type="sibTrans" cxnId="{4B4272C1-8F27-4B8A-8C92-EB348326B59E}">
      <dgm:prSet/>
      <dgm:spPr/>
      <dgm:t>
        <a:bodyPr/>
        <a:lstStyle/>
        <a:p>
          <a:endParaRPr lang="zh-CN" altLang="en-US"/>
        </a:p>
      </dgm:t>
    </dgm:pt>
    <dgm:pt modelId="{034E4668-AAE4-422D-8C82-CC4883EB028A}">
      <dgm:prSet phldrT="[文本]" custT="1"/>
      <dgm:spPr/>
      <dgm:t>
        <a:bodyPr/>
        <a:lstStyle/>
        <a:p>
          <a:r>
            <a:rPr lang="en-US" altLang="zh-CN" sz="2000" b="1" baseline="0" dirty="0" smtClean="0">
              <a:solidFill>
                <a:schemeClr val="bg1"/>
              </a:solidFill>
              <a:latin typeface="微软雅黑" pitchFamily="34" charset="-122"/>
              <a:ea typeface="微软雅黑" pitchFamily="34" charset="-122"/>
            </a:rPr>
            <a:t>Q&amp;A</a:t>
          </a:r>
          <a:endParaRPr lang="zh-CN" altLang="en-US" sz="2000" b="1" baseline="0" dirty="0">
            <a:solidFill>
              <a:schemeClr val="bg1"/>
            </a:solidFill>
            <a:latin typeface="微软雅黑" pitchFamily="34" charset="-122"/>
            <a:ea typeface="微软雅黑" pitchFamily="34" charset="-122"/>
          </a:endParaRPr>
        </a:p>
      </dgm:t>
    </dgm:pt>
    <dgm:pt modelId="{6E4AFCAF-0AE1-4508-A281-49B3B9772AAD}" type="parTrans" cxnId="{78A7CF69-1C76-430A-BA5D-D9B05950BD13}">
      <dgm:prSet/>
      <dgm:spPr/>
      <dgm:t>
        <a:bodyPr/>
        <a:lstStyle/>
        <a:p>
          <a:endParaRPr lang="zh-CN" altLang="en-US"/>
        </a:p>
      </dgm:t>
    </dgm:pt>
    <dgm:pt modelId="{7290B951-F830-410C-A59F-2616E1C737AD}" type="sibTrans" cxnId="{78A7CF69-1C76-430A-BA5D-D9B05950BD13}">
      <dgm:prSet/>
      <dgm:spPr/>
      <dgm:t>
        <a:bodyPr/>
        <a:lstStyle/>
        <a:p>
          <a:endParaRPr lang="zh-CN" altLang="en-US"/>
        </a:p>
      </dgm:t>
    </dgm:pt>
    <dgm:pt modelId="{B9513131-63F0-4255-BF28-D13FA8D83D36}" type="pres">
      <dgm:prSet presAssocID="{2A3E80D9-2AAC-4F3F-9FB1-72DBEFC68241}" presName="linear" presStyleCnt="0">
        <dgm:presLayoutVars>
          <dgm:dir/>
          <dgm:animLvl val="lvl"/>
          <dgm:resizeHandles val="exact"/>
        </dgm:presLayoutVars>
      </dgm:prSet>
      <dgm:spPr/>
      <dgm:t>
        <a:bodyPr/>
        <a:lstStyle/>
        <a:p>
          <a:endParaRPr lang="zh-CN" altLang="en-US"/>
        </a:p>
      </dgm:t>
    </dgm:pt>
    <dgm:pt modelId="{6F01A2EB-EAB3-4CA9-9609-7162E841088A}" type="pres">
      <dgm:prSet presAssocID="{E5EF939E-D632-4E00-A2B0-4F2B83764FD9}" presName="parentLin" presStyleCnt="0"/>
      <dgm:spPr/>
    </dgm:pt>
    <dgm:pt modelId="{FEC2F20D-322D-4B9C-8FB2-3A30E1DE8939}" type="pres">
      <dgm:prSet presAssocID="{E5EF939E-D632-4E00-A2B0-4F2B83764FD9}" presName="parentLeftMargin" presStyleLbl="node1" presStyleIdx="0" presStyleCnt="4"/>
      <dgm:spPr/>
      <dgm:t>
        <a:bodyPr/>
        <a:lstStyle/>
        <a:p>
          <a:endParaRPr lang="zh-CN" altLang="en-US"/>
        </a:p>
      </dgm:t>
    </dgm:pt>
    <dgm:pt modelId="{FBA9D243-C283-4031-A605-058E9DC00B5B}" type="pres">
      <dgm:prSet presAssocID="{E5EF939E-D632-4E00-A2B0-4F2B83764FD9}" presName="parentText" presStyleLbl="node1" presStyleIdx="0" presStyleCnt="4" custLinFactNeighborX="2262" custLinFactNeighborY="-17997">
        <dgm:presLayoutVars>
          <dgm:chMax val="0"/>
          <dgm:bulletEnabled val="1"/>
        </dgm:presLayoutVars>
      </dgm:prSet>
      <dgm:spPr/>
      <dgm:t>
        <a:bodyPr/>
        <a:lstStyle/>
        <a:p>
          <a:endParaRPr lang="zh-CN" altLang="en-US"/>
        </a:p>
      </dgm:t>
    </dgm:pt>
    <dgm:pt modelId="{63165377-5E1E-407D-91A0-804D34A791D9}" type="pres">
      <dgm:prSet presAssocID="{E5EF939E-D632-4E00-A2B0-4F2B83764FD9}" presName="negativeSpace" presStyleCnt="0"/>
      <dgm:spPr/>
    </dgm:pt>
    <dgm:pt modelId="{9E3C4C71-0493-46E1-B3C4-1A63F897EFAD}" type="pres">
      <dgm:prSet presAssocID="{E5EF939E-D632-4E00-A2B0-4F2B83764FD9}" presName="childText" presStyleLbl="conFgAcc1" presStyleIdx="0" presStyleCnt="4">
        <dgm:presLayoutVars>
          <dgm:bulletEnabled val="1"/>
        </dgm:presLayoutVars>
      </dgm:prSet>
      <dgm:spPr/>
    </dgm:pt>
    <dgm:pt modelId="{95564DAC-D5CB-440D-9449-AFBB5E203895}" type="pres">
      <dgm:prSet presAssocID="{6A4F3CFE-01C7-4061-85A8-AD0BE766CE94}" presName="spaceBetweenRectangles" presStyleCnt="0"/>
      <dgm:spPr/>
    </dgm:pt>
    <dgm:pt modelId="{404AE8BE-9B03-4F9A-868A-16D1F08964DE}" type="pres">
      <dgm:prSet presAssocID="{FE9261CB-C200-4FDA-B6A0-47A41CC743ED}" presName="parentLin" presStyleCnt="0"/>
      <dgm:spPr/>
    </dgm:pt>
    <dgm:pt modelId="{8CC162B1-1696-4DEC-91EC-1D14BBDA7210}" type="pres">
      <dgm:prSet presAssocID="{FE9261CB-C200-4FDA-B6A0-47A41CC743ED}" presName="parentLeftMargin" presStyleLbl="node1" presStyleIdx="0" presStyleCnt="4"/>
      <dgm:spPr/>
      <dgm:t>
        <a:bodyPr/>
        <a:lstStyle/>
        <a:p>
          <a:endParaRPr lang="zh-CN" altLang="en-US"/>
        </a:p>
      </dgm:t>
    </dgm:pt>
    <dgm:pt modelId="{CA0F3B16-FACD-421E-B6EE-A701BEE53308}" type="pres">
      <dgm:prSet presAssocID="{FE9261CB-C200-4FDA-B6A0-47A41CC743ED}" presName="parentText" presStyleLbl="node1" presStyleIdx="1" presStyleCnt="4">
        <dgm:presLayoutVars>
          <dgm:chMax val="0"/>
          <dgm:bulletEnabled val="1"/>
        </dgm:presLayoutVars>
      </dgm:prSet>
      <dgm:spPr/>
      <dgm:t>
        <a:bodyPr/>
        <a:lstStyle/>
        <a:p>
          <a:endParaRPr lang="zh-CN" altLang="en-US"/>
        </a:p>
      </dgm:t>
    </dgm:pt>
    <dgm:pt modelId="{EEBA1810-80D3-4425-8073-F2CE1F59F1BE}" type="pres">
      <dgm:prSet presAssocID="{FE9261CB-C200-4FDA-B6A0-47A41CC743ED}" presName="negativeSpace" presStyleCnt="0"/>
      <dgm:spPr/>
    </dgm:pt>
    <dgm:pt modelId="{DA4AC798-FABE-408F-97C5-08883F0DE037}" type="pres">
      <dgm:prSet presAssocID="{FE9261CB-C200-4FDA-B6A0-47A41CC743ED}" presName="childText" presStyleLbl="conFgAcc1" presStyleIdx="1" presStyleCnt="4">
        <dgm:presLayoutVars>
          <dgm:bulletEnabled val="1"/>
        </dgm:presLayoutVars>
      </dgm:prSet>
      <dgm:spPr/>
      <dgm:t>
        <a:bodyPr/>
        <a:lstStyle/>
        <a:p>
          <a:endParaRPr lang="zh-CN" altLang="en-US"/>
        </a:p>
      </dgm:t>
    </dgm:pt>
    <dgm:pt modelId="{D3FBAA43-18EC-4AD7-8C0E-FDE0EEB8340C}" type="pres">
      <dgm:prSet presAssocID="{9CCDD1AF-7189-4D62-AAFA-6E658B453F1A}" presName="spaceBetweenRectangles" presStyleCnt="0"/>
      <dgm:spPr/>
    </dgm:pt>
    <dgm:pt modelId="{2968782E-F2E8-4FFF-8CF6-4463AC36A7DB}" type="pres">
      <dgm:prSet presAssocID="{D4C994A6-0599-49CA-9A0B-C5573B7FB3B9}" presName="parentLin" presStyleCnt="0"/>
      <dgm:spPr/>
    </dgm:pt>
    <dgm:pt modelId="{989F3530-13E9-40E9-AA0D-02FD38A8E8F3}" type="pres">
      <dgm:prSet presAssocID="{D4C994A6-0599-49CA-9A0B-C5573B7FB3B9}" presName="parentLeftMargin" presStyleLbl="node1" presStyleIdx="1" presStyleCnt="4"/>
      <dgm:spPr/>
      <dgm:t>
        <a:bodyPr/>
        <a:lstStyle/>
        <a:p>
          <a:endParaRPr lang="zh-CN" altLang="en-US"/>
        </a:p>
      </dgm:t>
    </dgm:pt>
    <dgm:pt modelId="{8C8D198D-7F7C-4098-B772-EBA6578FAF17}" type="pres">
      <dgm:prSet presAssocID="{D4C994A6-0599-49CA-9A0B-C5573B7FB3B9}" presName="parentText" presStyleLbl="node1" presStyleIdx="2" presStyleCnt="4" custLinFactNeighborX="2262" custLinFactNeighborY="1459">
        <dgm:presLayoutVars>
          <dgm:chMax val="0"/>
          <dgm:bulletEnabled val="1"/>
        </dgm:presLayoutVars>
      </dgm:prSet>
      <dgm:spPr/>
      <dgm:t>
        <a:bodyPr/>
        <a:lstStyle/>
        <a:p>
          <a:endParaRPr lang="zh-CN" altLang="en-US"/>
        </a:p>
      </dgm:t>
    </dgm:pt>
    <dgm:pt modelId="{9FD3D8E6-52E2-4CCF-B6F9-2A5B1FD634C4}" type="pres">
      <dgm:prSet presAssocID="{D4C994A6-0599-49CA-9A0B-C5573B7FB3B9}" presName="negativeSpace" presStyleCnt="0"/>
      <dgm:spPr/>
    </dgm:pt>
    <dgm:pt modelId="{146685BF-5EF6-4E26-A587-F741934FC0C1}" type="pres">
      <dgm:prSet presAssocID="{D4C994A6-0599-49CA-9A0B-C5573B7FB3B9}" presName="childText" presStyleLbl="conFgAcc1" presStyleIdx="2" presStyleCnt="4">
        <dgm:presLayoutVars>
          <dgm:bulletEnabled val="1"/>
        </dgm:presLayoutVars>
      </dgm:prSet>
      <dgm:spPr/>
    </dgm:pt>
    <dgm:pt modelId="{AA61935D-0D76-437D-8E30-D44D54BD957C}" type="pres">
      <dgm:prSet presAssocID="{B688A150-7A94-4A70-B922-1478C7EA5D30}" presName="spaceBetweenRectangles" presStyleCnt="0"/>
      <dgm:spPr/>
    </dgm:pt>
    <dgm:pt modelId="{9CED8E6C-37E9-4E56-B1E2-BE3CDAE05D33}" type="pres">
      <dgm:prSet presAssocID="{034E4668-AAE4-422D-8C82-CC4883EB028A}" presName="parentLin" presStyleCnt="0"/>
      <dgm:spPr/>
    </dgm:pt>
    <dgm:pt modelId="{591AD692-CD37-438C-A2BA-2E18C963378A}" type="pres">
      <dgm:prSet presAssocID="{034E4668-AAE4-422D-8C82-CC4883EB028A}" presName="parentLeftMargin" presStyleLbl="node1" presStyleIdx="2" presStyleCnt="4"/>
      <dgm:spPr/>
      <dgm:t>
        <a:bodyPr/>
        <a:lstStyle/>
        <a:p>
          <a:endParaRPr lang="zh-CN" altLang="en-US"/>
        </a:p>
      </dgm:t>
    </dgm:pt>
    <dgm:pt modelId="{1F95AF9A-B0F2-4C33-BF8A-2231DF31B994}" type="pres">
      <dgm:prSet presAssocID="{034E4668-AAE4-422D-8C82-CC4883EB028A}" presName="parentText" presStyleLbl="node1" presStyleIdx="3" presStyleCnt="4">
        <dgm:presLayoutVars>
          <dgm:chMax val="0"/>
          <dgm:bulletEnabled val="1"/>
        </dgm:presLayoutVars>
      </dgm:prSet>
      <dgm:spPr/>
      <dgm:t>
        <a:bodyPr/>
        <a:lstStyle/>
        <a:p>
          <a:endParaRPr lang="zh-CN" altLang="en-US"/>
        </a:p>
      </dgm:t>
    </dgm:pt>
    <dgm:pt modelId="{22F11738-A287-46D2-BF3B-B34E61938EE2}" type="pres">
      <dgm:prSet presAssocID="{034E4668-AAE4-422D-8C82-CC4883EB028A}" presName="negativeSpace" presStyleCnt="0"/>
      <dgm:spPr/>
    </dgm:pt>
    <dgm:pt modelId="{F962CBE9-B84B-422A-87B0-EBE1AB58D172}" type="pres">
      <dgm:prSet presAssocID="{034E4668-AAE4-422D-8C82-CC4883EB028A}" presName="childText" presStyleLbl="conFgAcc1" presStyleIdx="3" presStyleCnt="4">
        <dgm:presLayoutVars>
          <dgm:bulletEnabled val="1"/>
        </dgm:presLayoutVars>
      </dgm:prSet>
      <dgm:spPr/>
    </dgm:pt>
  </dgm:ptLst>
  <dgm:cxnLst>
    <dgm:cxn modelId="{9AC52D12-2B9E-43DC-A9B9-39DAD68707CF}" type="presOf" srcId="{FE9261CB-C200-4FDA-B6A0-47A41CC743ED}" destId="{8CC162B1-1696-4DEC-91EC-1D14BBDA7210}" srcOrd="0" destOrd="0" presId="urn:microsoft.com/office/officeart/2005/8/layout/list1"/>
    <dgm:cxn modelId="{20000967-237F-4BB4-A89F-877DBF6796F1}" type="presOf" srcId="{034E4668-AAE4-422D-8C82-CC4883EB028A}" destId="{591AD692-CD37-438C-A2BA-2E18C963378A}" srcOrd="0" destOrd="0" presId="urn:microsoft.com/office/officeart/2005/8/layout/list1"/>
    <dgm:cxn modelId="{78A7CF69-1C76-430A-BA5D-D9B05950BD13}" srcId="{2A3E80D9-2AAC-4F3F-9FB1-72DBEFC68241}" destId="{034E4668-AAE4-422D-8C82-CC4883EB028A}" srcOrd="3" destOrd="0" parTransId="{6E4AFCAF-0AE1-4508-A281-49B3B9772AAD}" sibTransId="{7290B951-F830-410C-A59F-2616E1C737AD}"/>
    <dgm:cxn modelId="{4DDFBD98-74A3-4292-929A-8AA4B23B0978}" type="presOf" srcId="{034E4668-AAE4-422D-8C82-CC4883EB028A}" destId="{1F95AF9A-B0F2-4C33-BF8A-2231DF31B994}" srcOrd="1" destOrd="0" presId="urn:microsoft.com/office/officeart/2005/8/layout/list1"/>
    <dgm:cxn modelId="{2621DD6B-4178-4DEB-AD3B-58BD7DC19AAC}" srcId="{2A3E80D9-2AAC-4F3F-9FB1-72DBEFC68241}" destId="{D4C994A6-0599-49CA-9A0B-C5573B7FB3B9}" srcOrd="2" destOrd="0" parTransId="{8D845BE2-1226-4297-8A2F-996667B62CF9}" sibTransId="{B688A150-7A94-4A70-B922-1478C7EA5D30}"/>
    <dgm:cxn modelId="{4B4272C1-8F27-4B8A-8C92-EB348326B59E}" srcId="{2A3E80D9-2AAC-4F3F-9FB1-72DBEFC68241}" destId="{E5EF939E-D632-4E00-A2B0-4F2B83764FD9}" srcOrd="0" destOrd="0" parTransId="{3143D728-B0A2-49D3-9887-E8A4F853FF31}" sibTransId="{6A4F3CFE-01C7-4061-85A8-AD0BE766CE94}"/>
    <dgm:cxn modelId="{6FD6601A-91FF-4603-A191-5774C8E3C813}" type="presOf" srcId="{D4C994A6-0599-49CA-9A0B-C5573B7FB3B9}" destId="{8C8D198D-7F7C-4098-B772-EBA6578FAF17}" srcOrd="1" destOrd="0" presId="urn:microsoft.com/office/officeart/2005/8/layout/list1"/>
    <dgm:cxn modelId="{3F2EEFB1-7399-4E0A-B970-3107E9A0E649}" srcId="{2A3E80D9-2AAC-4F3F-9FB1-72DBEFC68241}" destId="{FE9261CB-C200-4FDA-B6A0-47A41CC743ED}" srcOrd="1" destOrd="0" parTransId="{E25E5D56-86F5-4A54-AF64-A08E381BD196}" sibTransId="{9CCDD1AF-7189-4D62-AAFA-6E658B453F1A}"/>
    <dgm:cxn modelId="{48F4BEB2-07F7-456C-BE1F-810EFDD662E4}" type="presOf" srcId="{FE9261CB-C200-4FDA-B6A0-47A41CC743ED}" destId="{CA0F3B16-FACD-421E-B6EE-A701BEE53308}" srcOrd="1" destOrd="0" presId="urn:microsoft.com/office/officeart/2005/8/layout/list1"/>
    <dgm:cxn modelId="{6738561C-EF89-4438-8FC1-5C181971883A}" type="presOf" srcId="{2A3E80D9-2AAC-4F3F-9FB1-72DBEFC68241}" destId="{B9513131-63F0-4255-BF28-D13FA8D83D36}" srcOrd="0" destOrd="0" presId="urn:microsoft.com/office/officeart/2005/8/layout/list1"/>
    <dgm:cxn modelId="{151171BB-FE68-4C65-B501-3D8916692F01}" type="presOf" srcId="{E5EF939E-D632-4E00-A2B0-4F2B83764FD9}" destId="{FEC2F20D-322D-4B9C-8FB2-3A30E1DE8939}" srcOrd="0" destOrd="0" presId="urn:microsoft.com/office/officeart/2005/8/layout/list1"/>
    <dgm:cxn modelId="{3181C98B-55CF-41E0-8C71-D10295CE3C99}" type="presOf" srcId="{D4C994A6-0599-49CA-9A0B-C5573B7FB3B9}" destId="{989F3530-13E9-40E9-AA0D-02FD38A8E8F3}" srcOrd="0" destOrd="0" presId="urn:microsoft.com/office/officeart/2005/8/layout/list1"/>
    <dgm:cxn modelId="{3F3C1B0A-B0BA-44AE-9FBB-AAE852D2A24C}" type="presOf" srcId="{E5EF939E-D632-4E00-A2B0-4F2B83764FD9}" destId="{FBA9D243-C283-4031-A605-058E9DC00B5B}" srcOrd="1" destOrd="0" presId="urn:microsoft.com/office/officeart/2005/8/layout/list1"/>
    <dgm:cxn modelId="{71BDCC8E-4025-4798-9514-24AC0BE99995}" type="presParOf" srcId="{B9513131-63F0-4255-BF28-D13FA8D83D36}" destId="{6F01A2EB-EAB3-4CA9-9609-7162E841088A}" srcOrd="0" destOrd="0" presId="urn:microsoft.com/office/officeart/2005/8/layout/list1"/>
    <dgm:cxn modelId="{6A50D808-13C5-4CB6-93AB-41AEF32AF46A}" type="presParOf" srcId="{6F01A2EB-EAB3-4CA9-9609-7162E841088A}" destId="{FEC2F20D-322D-4B9C-8FB2-3A30E1DE8939}" srcOrd="0" destOrd="0" presId="urn:microsoft.com/office/officeart/2005/8/layout/list1"/>
    <dgm:cxn modelId="{82673E39-E70D-4504-A8B4-CB39552EBA3E}" type="presParOf" srcId="{6F01A2EB-EAB3-4CA9-9609-7162E841088A}" destId="{FBA9D243-C283-4031-A605-058E9DC00B5B}" srcOrd="1" destOrd="0" presId="urn:microsoft.com/office/officeart/2005/8/layout/list1"/>
    <dgm:cxn modelId="{44B64293-6B91-4171-A557-8EC98EE0BB23}" type="presParOf" srcId="{B9513131-63F0-4255-BF28-D13FA8D83D36}" destId="{63165377-5E1E-407D-91A0-804D34A791D9}" srcOrd="1" destOrd="0" presId="urn:microsoft.com/office/officeart/2005/8/layout/list1"/>
    <dgm:cxn modelId="{CCA0FF9F-8327-4DC8-9673-1B1D80557600}" type="presParOf" srcId="{B9513131-63F0-4255-BF28-D13FA8D83D36}" destId="{9E3C4C71-0493-46E1-B3C4-1A63F897EFAD}" srcOrd="2" destOrd="0" presId="urn:microsoft.com/office/officeart/2005/8/layout/list1"/>
    <dgm:cxn modelId="{A97F4EDA-2C97-49A4-8AF5-8A486CBB26DC}" type="presParOf" srcId="{B9513131-63F0-4255-BF28-D13FA8D83D36}" destId="{95564DAC-D5CB-440D-9449-AFBB5E203895}" srcOrd="3" destOrd="0" presId="urn:microsoft.com/office/officeart/2005/8/layout/list1"/>
    <dgm:cxn modelId="{BD7C2A24-0298-4006-9F35-282219AF01BF}" type="presParOf" srcId="{B9513131-63F0-4255-BF28-D13FA8D83D36}" destId="{404AE8BE-9B03-4F9A-868A-16D1F08964DE}" srcOrd="4" destOrd="0" presId="urn:microsoft.com/office/officeart/2005/8/layout/list1"/>
    <dgm:cxn modelId="{348B27E3-64DD-4ADA-B288-6D10189EBB6F}" type="presParOf" srcId="{404AE8BE-9B03-4F9A-868A-16D1F08964DE}" destId="{8CC162B1-1696-4DEC-91EC-1D14BBDA7210}" srcOrd="0" destOrd="0" presId="urn:microsoft.com/office/officeart/2005/8/layout/list1"/>
    <dgm:cxn modelId="{DF432FCF-19DB-43C8-ACD2-8A642F60C186}" type="presParOf" srcId="{404AE8BE-9B03-4F9A-868A-16D1F08964DE}" destId="{CA0F3B16-FACD-421E-B6EE-A701BEE53308}" srcOrd="1" destOrd="0" presId="urn:microsoft.com/office/officeart/2005/8/layout/list1"/>
    <dgm:cxn modelId="{52807BDB-EE98-47EC-9F44-8FC9792DD4C6}" type="presParOf" srcId="{B9513131-63F0-4255-BF28-D13FA8D83D36}" destId="{EEBA1810-80D3-4425-8073-F2CE1F59F1BE}" srcOrd="5" destOrd="0" presId="urn:microsoft.com/office/officeart/2005/8/layout/list1"/>
    <dgm:cxn modelId="{7F82ACB6-3463-462D-B8B5-2D71B0BA5FF8}" type="presParOf" srcId="{B9513131-63F0-4255-BF28-D13FA8D83D36}" destId="{DA4AC798-FABE-408F-97C5-08883F0DE037}" srcOrd="6" destOrd="0" presId="urn:microsoft.com/office/officeart/2005/8/layout/list1"/>
    <dgm:cxn modelId="{984B884C-14B2-45B5-95EF-1906EE279EDA}" type="presParOf" srcId="{B9513131-63F0-4255-BF28-D13FA8D83D36}" destId="{D3FBAA43-18EC-4AD7-8C0E-FDE0EEB8340C}" srcOrd="7" destOrd="0" presId="urn:microsoft.com/office/officeart/2005/8/layout/list1"/>
    <dgm:cxn modelId="{15600CD8-D08E-4E20-9BEC-72DA93BA790A}" type="presParOf" srcId="{B9513131-63F0-4255-BF28-D13FA8D83D36}" destId="{2968782E-F2E8-4FFF-8CF6-4463AC36A7DB}" srcOrd="8" destOrd="0" presId="urn:microsoft.com/office/officeart/2005/8/layout/list1"/>
    <dgm:cxn modelId="{118A6966-4ED0-4B59-A30C-21F4251F6804}" type="presParOf" srcId="{2968782E-F2E8-4FFF-8CF6-4463AC36A7DB}" destId="{989F3530-13E9-40E9-AA0D-02FD38A8E8F3}" srcOrd="0" destOrd="0" presId="urn:microsoft.com/office/officeart/2005/8/layout/list1"/>
    <dgm:cxn modelId="{68D3AD39-AF24-4F93-9D17-925E96B9CE06}" type="presParOf" srcId="{2968782E-F2E8-4FFF-8CF6-4463AC36A7DB}" destId="{8C8D198D-7F7C-4098-B772-EBA6578FAF17}" srcOrd="1" destOrd="0" presId="urn:microsoft.com/office/officeart/2005/8/layout/list1"/>
    <dgm:cxn modelId="{2913CA99-79B1-484A-97C2-FCD4932DB8FE}" type="presParOf" srcId="{B9513131-63F0-4255-BF28-D13FA8D83D36}" destId="{9FD3D8E6-52E2-4CCF-B6F9-2A5B1FD634C4}" srcOrd="9" destOrd="0" presId="urn:microsoft.com/office/officeart/2005/8/layout/list1"/>
    <dgm:cxn modelId="{4FE43D22-F5E8-4256-BCBF-C678BA5FAF1B}" type="presParOf" srcId="{B9513131-63F0-4255-BF28-D13FA8D83D36}" destId="{146685BF-5EF6-4E26-A587-F741934FC0C1}" srcOrd="10" destOrd="0" presId="urn:microsoft.com/office/officeart/2005/8/layout/list1"/>
    <dgm:cxn modelId="{76EA3243-DF35-46E5-BE00-14EBA1DA45CC}" type="presParOf" srcId="{B9513131-63F0-4255-BF28-D13FA8D83D36}" destId="{AA61935D-0D76-437D-8E30-D44D54BD957C}" srcOrd="11" destOrd="0" presId="urn:microsoft.com/office/officeart/2005/8/layout/list1"/>
    <dgm:cxn modelId="{FD80F4B5-69C0-4A58-A95C-C16533DE4F3D}" type="presParOf" srcId="{B9513131-63F0-4255-BF28-D13FA8D83D36}" destId="{9CED8E6C-37E9-4E56-B1E2-BE3CDAE05D33}" srcOrd="12" destOrd="0" presId="urn:microsoft.com/office/officeart/2005/8/layout/list1"/>
    <dgm:cxn modelId="{0542BAF6-E426-4432-8B75-617DF6364942}" type="presParOf" srcId="{9CED8E6C-37E9-4E56-B1E2-BE3CDAE05D33}" destId="{591AD692-CD37-438C-A2BA-2E18C963378A}" srcOrd="0" destOrd="0" presId="urn:microsoft.com/office/officeart/2005/8/layout/list1"/>
    <dgm:cxn modelId="{F53A1BE6-A4D5-4DA1-AEE7-B558ECFDFAB9}" type="presParOf" srcId="{9CED8E6C-37E9-4E56-B1E2-BE3CDAE05D33}" destId="{1F95AF9A-B0F2-4C33-BF8A-2231DF31B994}" srcOrd="1" destOrd="0" presId="urn:microsoft.com/office/officeart/2005/8/layout/list1"/>
    <dgm:cxn modelId="{381399B6-5C67-4DC8-91F1-E29FE0960BFD}" type="presParOf" srcId="{B9513131-63F0-4255-BF28-D13FA8D83D36}" destId="{22F11738-A287-46D2-BF3B-B34E61938EE2}" srcOrd="13" destOrd="0" presId="urn:microsoft.com/office/officeart/2005/8/layout/list1"/>
    <dgm:cxn modelId="{959C0825-B7F2-4764-A33E-3B839DFB4846}" type="presParOf" srcId="{B9513131-63F0-4255-BF28-D13FA8D83D36}" destId="{F962CBE9-B84B-422A-87B0-EBE1AB58D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C4C71-0493-46E1-B3C4-1A63F897EFAD}">
      <dsp:nvSpPr>
        <dsp:cNvPr id="0" name=""/>
        <dsp:cNvSpPr/>
      </dsp:nvSpPr>
      <dsp:spPr>
        <a:xfrm>
          <a:off x="0" y="347020"/>
          <a:ext cx="6604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A9D243-C283-4031-A605-058E9DC00B5B}">
      <dsp:nvSpPr>
        <dsp:cNvPr id="0" name=""/>
        <dsp:cNvSpPr/>
      </dsp:nvSpPr>
      <dsp:spPr>
        <a:xfrm>
          <a:off x="337669" y="0"/>
          <a:ext cx="46228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bg1"/>
              </a:solidFill>
              <a:latin typeface="微软雅黑" pitchFamily="34" charset="-122"/>
              <a:ea typeface="微软雅黑" pitchFamily="34" charset="-122"/>
            </a:rPr>
            <a:t>数据库简介</a:t>
          </a:r>
          <a:endParaRPr lang="zh-CN" altLang="en-US" sz="2000" b="1" kern="1200" dirty="0">
            <a:solidFill>
              <a:schemeClr val="bg1"/>
            </a:solidFill>
            <a:latin typeface="微软雅黑" pitchFamily="34" charset="-122"/>
            <a:ea typeface="微软雅黑" pitchFamily="34" charset="-122"/>
          </a:endParaRPr>
        </a:p>
      </dsp:txBody>
      <dsp:txXfrm>
        <a:off x="370813" y="33144"/>
        <a:ext cx="4556512" cy="612672"/>
      </dsp:txXfrm>
    </dsp:sp>
    <dsp:sp modelId="{DA4AC798-FABE-408F-97C5-08883F0DE037}">
      <dsp:nvSpPr>
        <dsp:cNvPr id="0" name=""/>
        <dsp:cNvSpPr/>
      </dsp:nvSpPr>
      <dsp:spPr>
        <a:xfrm>
          <a:off x="0" y="1390300"/>
          <a:ext cx="6604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0F3B16-FACD-421E-B6EE-A701BEE53308}">
      <dsp:nvSpPr>
        <dsp:cNvPr id="0" name=""/>
        <dsp:cNvSpPr/>
      </dsp:nvSpPr>
      <dsp:spPr>
        <a:xfrm>
          <a:off x="330200" y="1050819"/>
          <a:ext cx="46228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889000">
            <a:lnSpc>
              <a:spcPct val="90000"/>
            </a:lnSpc>
            <a:spcBef>
              <a:spcPct val="0"/>
            </a:spcBef>
            <a:spcAft>
              <a:spcPct val="35000"/>
            </a:spcAft>
          </a:pPr>
          <a:r>
            <a:rPr lang="zh-CN" altLang="en-US" sz="2000" b="1" kern="1200" dirty="0" smtClean="0">
              <a:solidFill>
                <a:schemeClr val="bg1"/>
              </a:solidFill>
              <a:latin typeface="微软雅黑" pitchFamily="34" charset="-122"/>
              <a:ea typeface="微软雅黑" pitchFamily="34" charset="-122"/>
            </a:rPr>
            <a:t>数据库设计</a:t>
          </a:r>
          <a:endParaRPr lang="zh-CN" altLang="en-US" sz="2000" b="1" kern="1200" dirty="0">
            <a:solidFill>
              <a:schemeClr val="bg1"/>
            </a:solidFill>
            <a:latin typeface="微软雅黑" pitchFamily="34" charset="-122"/>
            <a:ea typeface="微软雅黑" pitchFamily="34" charset="-122"/>
          </a:endParaRPr>
        </a:p>
      </dsp:txBody>
      <dsp:txXfrm>
        <a:off x="363344" y="1083963"/>
        <a:ext cx="4556512" cy="612672"/>
      </dsp:txXfrm>
    </dsp:sp>
    <dsp:sp modelId="{146685BF-5EF6-4E26-A587-F741934FC0C1}">
      <dsp:nvSpPr>
        <dsp:cNvPr id="0" name=""/>
        <dsp:cNvSpPr/>
      </dsp:nvSpPr>
      <dsp:spPr>
        <a:xfrm>
          <a:off x="0" y="2433580"/>
          <a:ext cx="6604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8D198D-7F7C-4098-B772-EBA6578FAF17}">
      <dsp:nvSpPr>
        <dsp:cNvPr id="0" name=""/>
        <dsp:cNvSpPr/>
      </dsp:nvSpPr>
      <dsp:spPr>
        <a:xfrm>
          <a:off x="337669" y="2104006"/>
          <a:ext cx="46228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889000">
            <a:lnSpc>
              <a:spcPct val="90000"/>
            </a:lnSpc>
            <a:spcBef>
              <a:spcPct val="0"/>
            </a:spcBef>
            <a:spcAft>
              <a:spcPct val="35000"/>
            </a:spcAft>
          </a:pPr>
          <a:r>
            <a:rPr lang="zh-CN" altLang="en-US" sz="2000" b="1" kern="1200" baseline="0" dirty="0" smtClean="0">
              <a:solidFill>
                <a:schemeClr val="bg1"/>
              </a:solidFill>
              <a:latin typeface="微软雅黑" pitchFamily="34" charset="-122"/>
              <a:ea typeface="微软雅黑" pitchFamily="34" charset="-122"/>
            </a:rPr>
            <a:t>ＳＱＬ</a:t>
          </a:r>
          <a:endParaRPr lang="zh-CN" altLang="en-US" sz="2000" b="1" kern="1200" baseline="0" dirty="0">
            <a:solidFill>
              <a:schemeClr val="bg1"/>
            </a:solidFill>
            <a:latin typeface="微软雅黑" pitchFamily="34" charset="-122"/>
            <a:ea typeface="微软雅黑" pitchFamily="34" charset="-122"/>
          </a:endParaRPr>
        </a:p>
      </dsp:txBody>
      <dsp:txXfrm>
        <a:off x="370813" y="2137150"/>
        <a:ext cx="4556512" cy="612672"/>
      </dsp:txXfrm>
    </dsp:sp>
    <dsp:sp modelId="{F962CBE9-B84B-422A-87B0-EBE1AB58D172}">
      <dsp:nvSpPr>
        <dsp:cNvPr id="0" name=""/>
        <dsp:cNvSpPr/>
      </dsp:nvSpPr>
      <dsp:spPr>
        <a:xfrm>
          <a:off x="0" y="3476860"/>
          <a:ext cx="66040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95AF9A-B0F2-4C33-BF8A-2231DF31B994}">
      <dsp:nvSpPr>
        <dsp:cNvPr id="0" name=""/>
        <dsp:cNvSpPr/>
      </dsp:nvSpPr>
      <dsp:spPr>
        <a:xfrm>
          <a:off x="330200" y="3137380"/>
          <a:ext cx="462280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889000">
            <a:lnSpc>
              <a:spcPct val="90000"/>
            </a:lnSpc>
            <a:spcBef>
              <a:spcPct val="0"/>
            </a:spcBef>
            <a:spcAft>
              <a:spcPct val="35000"/>
            </a:spcAft>
          </a:pPr>
          <a:r>
            <a:rPr lang="en-US" altLang="zh-CN" sz="2000" b="1" kern="1200" baseline="0" dirty="0" smtClean="0">
              <a:solidFill>
                <a:schemeClr val="bg1"/>
              </a:solidFill>
              <a:latin typeface="微软雅黑" pitchFamily="34" charset="-122"/>
              <a:ea typeface="微软雅黑" pitchFamily="34" charset="-122"/>
            </a:rPr>
            <a:t>Q&amp;A</a:t>
          </a:r>
          <a:endParaRPr lang="zh-CN" altLang="en-US" sz="2000" b="1" kern="1200" baseline="0" dirty="0">
            <a:solidFill>
              <a:schemeClr val="bg1"/>
            </a:solidFill>
            <a:latin typeface="微软雅黑" pitchFamily="34" charset="-122"/>
            <a:ea typeface="微软雅黑" pitchFamily="34" charset="-122"/>
          </a:endParaRPr>
        </a:p>
      </dsp:txBody>
      <dsp:txXfrm>
        <a:off x="363344" y="3170524"/>
        <a:ext cx="45565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7CB1CA-F2A3-4935-8338-EF5BD7C5A308}" type="datetimeFigureOut">
              <a:rPr lang="en-US" smtClean="0"/>
              <a:pPr/>
              <a:t>3/4/2015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FE8EDEA-482F-4F69-81C8-C80F2167B73A}" type="slidenum">
              <a:rPr lang="en-US" smtClean="0"/>
              <a:pPr/>
              <a:t>‹#›</a:t>
            </a:fld>
            <a:endParaRPr lang="en-US"/>
          </a:p>
        </p:txBody>
      </p:sp>
    </p:spTree>
    <p:extLst>
      <p:ext uri="{BB962C8B-B14F-4D97-AF65-F5344CB8AC3E}">
        <p14:creationId xmlns:p14="http://schemas.microsoft.com/office/powerpoint/2010/main" val="819511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9F712A-B526-4860-B9FB-C57495F7EC81}" type="datetimeFigureOut">
              <a:rPr lang="zh-CN" altLang="en-US" smtClean="0"/>
              <a:pPr/>
              <a:t>2015/3/4</a:t>
            </a:fld>
            <a:endParaRPr lang="zh-CN" altLang="en-US"/>
          </a:p>
        </p:txBody>
      </p:sp>
      <p:sp>
        <p:nvSpPr>
          <p:cNvPr id="4" name="幻灯片图像占位符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67B7A0-42D6-425E-BF17-0226A10181A2}" type="slidenum">
              <a:rPr lang="zh-CN" altLang="en-US" smtClean="0"/>
              <a:pPr/>
              <a:t>‹#›</a:t>
            </a:fld>
            <a:endParaRPr lang="zh-CN" altLang="en-US"/>
          </a:p>
        </p:txBody>
      </p:sp>
    </p:spTree>
    <p:extLst>
      <p:ext uri="{BB962C8B-B14F-4D97-AF65-F5344CB8AC3E}">
        <p14:creationId xmlns:p14="http://schemas.microsoft.com/office/powerpoint/2010/main" val="366829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MySQL</a:t>
            </a:r>
            <a:endParaRPr lang="zh-CN" altLang="en-US" dirty="0" smtClean="0"/>
          </a:p>
          <a:p>
            <a:r>
              <a:rPr lang="en-US" altLang="zh-CN" dirty="0" smtClean="0"/>
              <a:t>MySQL</a:t>
            </a:r>
            <a:r>
              <a:rPr lang="zh-CN" altLang="en-US" dirty="0" smtClean="0"/>
              <a:t>是一个快速的、多线程、多用户和健壮的</a:t>
            </a:r>
            <a:r>
              <a:rPr lang="en-US" altLang="zh-CN" dirty="0" smtClean="0"/>
              <a:t>SQL</a:t>
            </a:r>
            <a:r>
              <a:rPr lang="zh-CN" altLang="en-US" dirty="0" smtClean="0"/>
              <a:t>数据库服务器。</a:t>
            </a:r>
            <a:r>
              <a:rPr lang="en-US" altLang="zh-CN" dirty="0" smtClean="0"/>
              <a:t>MySQL</a:t>
            </a:r>
            <a:r>
              <a:rPr lang="zh-CN" altLang="en-US" dirty="0" smtClean="0"/>
              <a:t>服务器支持关键任务、重负载生产系统的使用，也可以将它嵌入到一个大配置</a:t>
            </a:r>
            <a:r>
              <a:rPr lang="en-US" altLang="zh-CN" dirty="0" smtClean="0"/>
              <a:t>(mass- deployed)</a:t>
            </a:r>
            <a:r>
              <a:rPr lang="zh-CN" altLang="en-US" dirty="0" smtClean="0"/>
              <a:t>的软件中去。</a:t>
            </a:r>
          </a:p>
          <a:p>
            <a:r>
              <a:rPr lang="en-US" altLang="zh-CN" b="1" dirty="0" smtClean="0"/>
              <a:t>SQL Server</a:t>
            </a:r>
            <a:endParaRPr lang="zh-CN" altLang="en-US" dirty="0" smtClean="0"/>
          </a:p>
          <a:p>
            <a:r>
              <a:rPr lang="en-US" altLang="zh-CN" dirty="0" smtClean="0"/>
              <a:t>SQL Server </a:t>
            </a:r>
            <a:r>
              <a:rPr lang="zh-CN" altLang="en-US" dirty="0" smtClean="0"/>
              <a:t>提供了众多的</a:t>
            </a:r>
            <a:r>
              <a:rPr lang="en-US" altLang="zh-CN" dirty="0" smtClean="0"/>
              <a:t>Web</a:t>
            </a:r>
            <a:r>
              <a:rPr lang="zh-CN" altLang="en-US" dirty="0" smtClean="0"/>
              <a:t>和电子商务功能，如对</a:t>
            </a:r>
            <a:r>
              <a:rPr lang="en-US" altLang="zh-CN" dirty="0" smtClean="0"/>
              <a:t>XML</a:t>
            </a:r>
            <a:r>
              <a:rPr lang="zh-CN" altLang="en-US" dirty="0" smtClean="0"/>
              <a:t>和</a:t>
            </a:r>
            <a:r>
              <a:rPr lang="en-US" altLang="zh-CN" dirty="0" smtClean="0"/>
              <a:t>Internet</a:t>
            </a:r>
            <a:r>
              <a:rPr lang="zh-CN" altLang="en-US" dirty="0" smtClean="0"/>
              <a:t>标准的丰富支持，通过</a:t>
            </a:r>
            <a:r>
              <a:rPr lang="en-US" altLang="zh-CN" dirty="0" smtClean="0"/>
              <a:t>Web</a:t>
            </a:r>
            <a:r>
              <a:rPr lang="zh-CN" altLang="en-US" dirty="0" smtClean="0"/>
              <a:t>对数据进行轻松安全的访问，具有强大的、灵活的、基于</a:t>
            </a:r>
            <a:r>
              <a:rPr lang="en-US" altLang="zh-CN" dirty="0" smtClean="0"/>
              <a:t>Web</a:t>
            </a:r>
            <a:r>
              <a:rPr lang="zh-CN" altLang="en-US" dirty="0" smtClean="0"/>
              <a:t>的和安全的应用程序管理等。</a:t>
            </a:r>
          </a:p>
          <a:p>
            <a:r>
              <a:rPr lang="en-US" altLang="zh-CN" b="1" dirty="0" smtClean="0"/>
              <a:t>Oracle</a:t>
            </a:r>
            <a:endParaRPr lang="zh-CN" altLang="en-US" dirty="0" smtClean="0"/>
          </a:p>
          <a:p>
            <a:r>
              <a:rPr lang="en-US" altLang="zh-CN" dirty="0" smtClean="0"/>
              <a:t>Oracle</a:t>
            </a:r>
            <a:r>
              <a:rPr lang="zh-CN" altLang="en-US" dirty="0" smtClean="0"/>
              <a:t>产品系列齐全，几乎囊括所有应用领域，大型，完善，安全，可以支持多个实例同时运行，功能强。能在所有主流平台上运行。完全支持所有的工业标准。采用完全开放策略。可以使客户选择最适合的解决方案。对开发商全力支持</a:t>
            </a:r>
          </a:p>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3</a:t>
            </a:fld>
            <a:endParaRPr lang="zh-CN" altLang="en-US"/>
          </a:p>
        </p:txBody>
      </p:sp>
    </p:spTree>
    <p:extLst>
      <p:ext uri="{BB962C8B-B14F-4D97-AF65-F5344CB8AC3E}">
        <p14:creationId xmlns:p14="http://schemas.microsoft.com/office/powerpoint/2010/main" val="173558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AD861-2DED-4027-96F2-E03440F1488B}" type="slidenum">
              <a:rPr lang="en-US" altLang="zh-CN"/>
              <a:pPr/>
              <a:t>14</a:t>
            </a:fld>
            <a:endParaRPr lang="en-US" altLang="zh-CN"/>
          </a:p>
        </p:txBody>
      </p:sp>
      <p:sp>
        <p:nvSpPr>
          <p:cNvPr id="182274" name="Rectangle 2"/>
          <p:cNvSpPr>
            <a:spLocks noGrp="1" noRot="1" noChangeAspect="1" noChangeArrowheads="1" noTextEdit="1"/>
          </p:cNvSpPr>
          <p:nvPr>
            <p:ph type="sldImg"/>
          </p:nvPr>
        </p:nvSpPr>
        <p:spPr>
          <a:xfrm>
            <a:off x="987425" y="696913"/>
            <a:ext cx="5035550" cy="3486150"/>
          </a:xfrm>
          <a:ln/>
        </p:spPr>
      </p:sp>
      <p:sp>
        <p:nvSpPr>
          <p:cNvPr id="182275" name="Rectangle 3"/>
          <p:cNvSpPr>
            <a:spLocks noGrp="1" noChangeArrowheads="1"/>
          </p:cNvSpPr>
          <p:nvPr>
            <p:ph type="body" idx="1"/>
          </p:nvPr>
        </p:nvSpPr>
        <p:spPr/>
        <p:txBody>
          <a:bodyPr/>
          <a:lstStyle/>
          <a:p>
            <a:r>
              <a:rPr lang="zh-CN" altLang="en-US"/>
              <a:t>讲解要点：</a:t>
            </a:r>
          </a:p>
          <a:p>
            <a:r>
              <a:rPr lang="en-US" altLang="zh-CN"/>
              <a:t>1</a:t>
            </a:r>
            <a:r>
              <a:rPr lang="zh-CN" altLang="en-US"/>
              <a:t>）分别讲解各种映射关系的生活例子，还可以让学员举例。</a:t>
            </a:r>
          </a:p>
          <a:p>
            <a:r>
              <a:rPr lang="zh-CN" altLang="en-US"/>
              <a:t>例如： </a:t>
            </a:r>
            <a:r>
              <a:rPr lang="en-US" altLang="zh-CN"/>
              <a:t>1</a:t>
            </a:r>
            <a:r>
              <a:rPr lang="zh-CN" altLang="en-US"/>
              <a:t>对</a:t>
            </a:r>
            <a:r>
              <a:rPr lang="en-US" altLang="zh-CN"/>
              <a:t>1</a:t>
            </a:r>
            <a:r>
              <a:rPr lang="zh-CN" altLang="en-US"/>
              <a:t>关系，</a:t>
            </a:r>
            <a:r>
              <a:rPr lang="en-US" altLang="zh-CN"/>
              <a:t>1</a:t>
            </a:r>
            <a:r>
              <a:rPr lang="zh-CN" altLang="en-US"/>
              <a:t>台车对于一个车位。</a:t>
            </a:r>
          </a:p>
          <a:p>
            <a:r>
              <a:rPr lang="en-US" altLang="zh-CN"/>
              <a:t>2</a:t>
            </a:r>
            <a:r>
              <a:rPr lang="zh-CN" altLang="en-US"/>
              <a:t>）告诉学员，</a:t>
            </a:r>
            <a:r>
              <a:rPr lang="en-US" altLang="zh-CN"/>
              <a:t>1</a:t>
            </a:r>
            <a:r>
              <a:rPr lang="zh-CN" altLang="en-US"/>
              <a:t>对多有的参考资料还表示为</a:t>
            </a:r>
            <a:r>
              <a:rPr lang="en-US" altLang="zh-CN"/>
              <a:t>1:M</a:t>
            </a:r>
            <a:r>
              <a:rPr lang="zh-CN" altLang="en-US"/>
              <a:t>或</a:t>
            </a:r>
            <a:r>
              <a:rPr lang="en-US" altLang="zh-CN"/>
              <a:t>1</a:t>
            </a:r>
            <a:r>
              <a:rPr lang="zh-CN" altLang="en-US"/>
              <a:t>：</a:t>
            </a:r>
            <a:r>
              <a:rPr lang="zh-CN" altLang="zh-CN"/>
              <a:t>∞ </a:t>
            </a:r>
            <a:r>
              <a:rPr lang="zh-CN" altLang="en-US"/>
              <a:t>，多对多表示为：</a:t>
            </a:r>
            <a:r>
              <a:rPr lang="en-US" altLang="zh-CN"/>
              <a:t>M</a:t>
            </a:r>
            <a:r>
              <a:rPr lang="zh-CN" altLang="en-US"/>
              <a:t>：</a:t>
            </a:r>
            <a:r>
              <a:rPr lang="en-US" altLang="zh-CN"/>
              <a:t>N</a:t>
            </a:r>
            <a:r>
              <a:rPr lang="zh-CN" altLang="en-US"/>
              <a:t>或∞ ：∞ </a:t>
            </a: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0859-9CB8-48CE-9157-AB7FF526032F}" type="slidenum">
              <a:rPr lang="en-US" altLang="zh-CN"/>
              <a:pPr/>
              <a:t>15</a:t>
            </a:fld>
            <a:endParaRPr lang="en-US" altLang="zh-CN"/>
          </a:p>
        </p:txBody>
      </p:sp>
      <p:sp>
        <p:nvSpPr>
          <p:cNvPr id="184322" name="Rectangle 2"/>
          <p:cNvSpPr>
            <a:spLocks noGrp="1" noRot="1" noChangeAspect="1" noChangeArrowheads="1" noTextEdit="1"/>
          </p:cNvSpPr>
          <p:nvPr>
            <p:ph type="sldImg"/>
          </p:nvPr>
        </p:nvSpPr>
        <p:spPr>
          <a:xfrm>
            <a:off x="987425" y="696913"/>
            <a:ext cx="5035550" cy="3486150"/>
          </a:xfrm>
          <a:ln/>
        </p:spPr>
      </p:sp>
      <p:sp>
        <p:nvSpPr>
          <p:cNvPr id="184323" name="Rectangle 3"/>
          <p:cNvSpPr>
            <a:spLocks noGrp="1" noChangeArrowheads="1"/>
          </p:cNvSpPr>
          <p:nvPr>
            <p:ph type="body" idx="1"/>
          </p:nvPr>
        </p:nvSpPr>
        <p:spPr/>
        <p:txBody>
          <a:bodyPr/>
          <a:lstStyle/>
          <a:p>
            <a:r>
              <a:rPr lang="zh-CN" altLang="en-US" dirty="0"/>
              <a:t>展示</a:t>
            </a:r>
            <a:r>
              <a:rPr lang="en-US" altLang="zh-CN" dirty="0"/>
              <a:t>BBS</a:t>
            </a:r>
            <a:r>
              <a:rPr lang="zh-CN" altLang="en-US" dirty="0"/>
              <a:t>论坛的</a:t>
            </a:r>
            <a:r>
              <a:rPr lang="en-US" altLang="zh-CN" dirty="0"/>
              <a:t>ER</a:t>
            </a:r>
            <a:r>
              <a:rPr lang="zh-CN" altLang="en-US" dirty="0"/>
              <a:t>图示例，强调：</a:t>
            </a:r>
          </a:p>
          <a:p>
            <a:r>
              <a:rPr lang="en-US" altLang="zh-CN" dirty="0"/>
              <a:t>1</a:t>
            </a:r>
            <a:r>
              <a:rPr lang="zh-CN" altLang="en-US" dirty="0"/>
              <a:t>）实体的符号</a:t>
            </a:r>
          </a:p>
          <a:p>
            <a:r>
              <a:rPr lang="en-US" altLang="zh-CN" dirty="0"/>
              <a:t>2</a:t>
            </a:r>
            <a:r>
              <a:rPr lang="zh-CN" altLang="en-US" dirty="0"/>
              <a:t>）属性的符号</a:t>
            </a:r>
          </a:p>
          <a:p>
            <a:r>
              <a:rPr lang="en-US" altLang="zh-CN" dirty="0"/>
              <a:t>3</a:t>
            </a:r>
            <a:r>
              <a:rPr lang="zh-CN" altLang="en-US" dirty="0"/>
              <a:t>）关系的符号</a:t>
            </a:r>
          </a:p>
          <a:p>
            <a:r>
              <a:rPr lang="en-US" altLang="zh-CN" dirty="0"/>
              <a:t>4</a:t>
            </a:r>
            <a:r>
              <a:rPr lang="zh-CN" altLang="en-US" dirty="0"/>
              <a:t>）关系映射的表示：关系显示标出</a:t>
            </a:r>
            <a:r>
              <a:rPr lang="en-US" altLang="zh-CN" dirty="0"/>
              <a:t>1</a:t>
            </a:r>
            <a:r>
              <a:rPr lang="zh-CN" altLang="en-US" dirty="0"/>
              <a:t>：</a:t>
            </a:r>
            <a:r>
              <a:rPr lang="en-US" altLang="zh-CN" dirty="0"/>
              <a:t>M</a:t>
            </a:r>
            <a:r>
              <a:rPr lang="zh-CN" altLang="en-US" dirty="0"/>
              <a:t>等。</a:t>
            </a:r>
          </a:p>
          <a:p>
            <a:r>
              <a:rPr lang="zh-CN" altLang="en-US" dirty="0"/>
              <a:t>绘制了</a:t>
            </a:r>
            <a:r>
              <a:rPr lang="en-US" altLang="zh-CN" dirty="0"/>
              <a:t>ER</a:t>
            </a:r>
            <a:r>
              <a:rPr lang="zh-CN" altLang="en-US" dirty="0"/>
              <a:t>图后，需要和客户反复沟通，确认和需求是否一致或信息表示是否完整，客户提出意见并修改，直到确认为止。</a:t>
            </a:r>
          </a:p>
          <a:p>
            <a:r>
              <a:rPr lang="zh-CN" altLang="en-US" dirty="0"/>
              <a:t>告诉学员绘制</a:t>
            </a:r>
            <a:r>
              <a:rPr lang="en-US" altLang="zh-CN" dirty="0"/>
              <a:t>ER</a:t>
            </a:r>
            <a:r>
              <a:rPr lang="zh-CN" altLang="en-US" dirty="0"/>
              <a:t>图可以使用微软的</a:t>
            </a:r>
            <a:r>
              <a:rPr lang="en-US" altLang="zh-CN" dirty="0"/>
              <a:t>Word</a:t>
            </a:r>
            <a:r>
              <a:rPr lang="zh-CN" altLang="en-US" dirty="0"/>
              <a:t>或</a:t>
            </a:r>
            <a:r>
              <a:rPr lang="en-US" altLang="zh-CN" dirty="0"/>
              <a:t>VISIO</a:t>
            </a:r>
            <a:r>
              <a:rPr lang="zh-CN" altLang="en-US" dirty="0"/>
              <a:t>以及</a:t>
            </a:r>
            <a:r>
              <a:rPr lang="en-US" altLang="zh-CN" dirty="0"/>
              <a:t>Sybase</a:t>
            </a:r>
            <a:r>
              <a:rPr lang="zh-CN" altLang="en-US" dirty="0"/>
              <a:t>公司的</a:t>
            </a:r>
            <a:r>
              <a:rPr lang="en-US" altLang="zh-CN" dirty="0" err="1"/>
              <a:t>PowerDesigner</a:t>
            </a:r>
            <a:r>
              <a:rPr lang="zh-CN" altLang="en-US" dirty="0"/>
              <a:t>，不同的工具表示方法略有不同。</a:t>
            </a:r>
          </a:p>
          <a:p>
            <a:r>
              <a:rPr lang="zh-CN" altLang="en-US" dirty="0"/>
              <a:t>上机我们将使用业界流行的</a:t>
            </a:r>
            <a:r>
              <a:rPr lang="en-US" altLang="zh-CN" dirty="0" err="1"/>
              <a:t>PowerDesigner</a:t>
            </a:r>
            <a:r>
              <a:rPr lang="zh-CN" altLang="en-US" dirty="0"/>
              <a:t>绘制。</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7FDFE-9358-4351-B8E2-137E9F5843E0}" type="slidenum">
              <a:rPr lang="en-US" altLang="zh-CN"/>
              <a:pPr/>
              <a:t>16</a:t>
            </a:fld>
            <a:endParaRPr lang="en-US" altLang="zh-CN"/>
          </a:p>
        </p:txBody>
      </p:sp>
      <p:sp>
        <p:nvSpPr>
          <p:cNvPr id="180226" name="Rectangle 2"/>
          <p:cNvSpPr>
            <a:spLocks noGrp="1" noRot="1" noChangeAspect="1" noChangeArrowheads="1" noTextEdit="1"/>
          </p:cNvSpPr>
          <p:nvPr>
            <p:ph type="sldImg"/>
          </p:nvPr>
        </p:nvSpPr>
        <p:spPr>
          <a:xfrm>
            <a:off x="987425" y="696913"/>
            <a:ext cx="5035550" cy="3486150"/>
          </a:xfrm>
          <a:ln/>
        </p:spPr>
      </p:sp>
      <p:sp>
        <p:nvSpPr>
          <p:cNvPr id="180227" name="Rectangle 3"/>
          <p:cNvSpPr>
            <a:spLocks noGrp="1" noChangeArrowheads="1"/>
          </p:cNvSpPr>
          <p:nvPr>
            <p:ph type="body" idx="1"/>
          </p:nvPr>
        </p:nvSpPr>
        <p:spPr/>
        <p:txBody>
          <a:bodyPr/>
          <a:lstStyle/>
          <a:p>
            <a:r>
              <a:rPr lang="zh-CN" altLang="en-US"/>
              <a:t>客户确认后，需要把</a:t>
            </a:r>
            <a:r>
              <a:rPr lang="en-US" altLang="zh-CN"/>
              <a:t>ER</a:t>
            </a:r>
            <a:r>
              <a:rPr lang="zh-CN" altLang="en-US"/>
              <a:t>图转换为一张张表。</a:t>
            </a:r>
          </a:p>
          <a:p>
            <a:r>
              <a:rPr lang="zh-CN" altLang="en-US"/>
              <a:t>规则如下：</a:t>
            </a:r>
          </a:p>
          <a:p>
            <a:r>
              <a:rPr lang="en-US" altLang="zh-CN"/>
              <a:t>1</a:t>
            </a:r>
            <a:r>
              <a:rPr lang="zh-CN" altLang="en-US"/>
              <a:t>）实体</a:t>
            </a:r>
            <a:r>
              <a:rPr lang="en-US" altLang="zh-CN"/>
              <a:t>-&gt;</a:t>
            </a:r>
            <a:r>
              <a:rPr lang="zh-CN" altLang="en-US"/>
              <a:t>表</a:t>
            </a:r>
          </a:p>
          <a:p>
            <a:r>
              <a:rPr lang="en-US" altLang="zh-CN"/>
              <a:t>2</a:t>
            </a:r>
            <a:r>
              <a:rPr lang="zh-CN" altLang="en-US"/>
              <a:t>）属性</a:t>
            </a:r>
            <a:r>
              <a:rPr lang="en-US" altLang="zh-CN"/>
              <a:t>-&gt;</a:t>
            </a:r>
            <a:r>
              <a:rPr lang="zh-CN" altLang="en-US"/>
              <a:t>表中的列</a:t>
            </a:r>
          </a:p>
          <a:p>
            <a:r>
              <a:rPr lang="en-US" altLang="zh-CN"/>
              <a:t>3</a:t>
            </a:r>
            <a:r>
              <a:rPr lang="zh-CN" altLang="en-US"/>
              <a:t>）关系－</a:t>
            </a:r>
            <a:r>
              <a:rPr lang="en-US" altLang="zh-CN"/>
              <a:t>&gt;</a:t>
            </a:r>
            <a:r>
              <a:rPr lang="zh-CN" altLang="en-US"/>
              <a:t>表之间的主外键约束关系</a:t>
            </a:r>
          </a:p>
          <a:p>
            <a:r>
              <a:rPr lang="zh-CN" altLang="en-US"/>
              <a:t>告诉学员：有时为了设置主键或外键，需要添加没有实际含义的</a:t>
            </a:r>
            <a:r>
              <a:rPr lang="en-US" altLang="zh-CN"/>
              <a:t>ID</a:t>
            </a:r>
            <a:r>
              <a:rPr lang="zh-CN" altLang="en-US"/>
              <a:t>列，也称为编号列。</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E81E4-0225-4014-B23D-606F9FA6B46E}" type="slidenum">
              <a:rPr lang="en-US" altLang="zh-CN"/>
              <a:pPr/>
              <a:t>17</a:t>
            </a:fld>
            <a:endParaRPr lang="en-US" altLang="zh-CN"/>
          </a:p>
        </p:txBody>
      </p:sp>
      <p:sp>
        <p:nvSpPr>
          <p:cNvPr id="141314" name="Rectangle 2"/>
          <p:cNvSpPr>
            <a:spLocks noGrp="1" noRot="1" noChangeAspect="1" noChangeArrowheads="1" noTextEdit="1"/>
          </p:cNvSpPr>
          <p:nvPr>
            <p:ph type="sldImg"/>
          </p:nvPr>
        </p:nvSpPr>
        <p:spPr>
          <a:xfrm>
            <a:off x="987425" y="696913"/>
            <a:ext cx="5035550" cy="3486150"/>
          </a:xfrm>
          <a:ln/>
        </p:spPr>
      </p:sp>
      <p:sp>
        <p:nvSpPr>
          <p:cNvPr id="141315" name="Rectangle 3"/>
          <p:cNvSpPr>
            <a:spLocks noGrp="1" noChangeArrowheads="1"/>
          </p:cNvSpPr>
          <p:nvPr>
            <p:ph type="body" idx="1"/>
          </p:nvPr>
        </p:nvSpPr>
        <p:spPr/>
        <p:txBody>
          <a:bodyPr/>
          <a:lstStyle/>
          <a:p>
            <a:r>
              <a:rPr lang="zh-CN" altLang="en-US" dirty="0"/>
              <a:t>讲解要点：</a:t>
            </a:r>
          </a:p>
          <a:p>
            <a:r>
              <a:rPr lang="en-US" altLang="zh-CN" dirty="0"/>
              <a:t>1</a:t>
            </a:r>
            <a:r>
              <a:rPr lang="zh-CN" altLang="en-US" dirty="0"/>
              <a:t>）实体对应表</a:t>
            </a:r>
          </a:p>
          <a:p>
            <a:r>
              <a:rPr lang="en-US" altLang="zh-CN" dirty="0"/>
              <a:t>2</a:t>
            </a:r>
            <a:r>
              <a:rPr lang="zh-CN" altLang="en-US" dirty="0"/>
              <a:t>）实体的列对应表中的列</a:t>
            </a:r>
          </a:p>
          <a:p>
            <a:r>
              <a:rPr lang="en-US" altLang="zh-CN" dirty="0"/>
              <a:t>3</a:t>
            </a:r>
            <a:r>
              <a:rPr lang="zh-CN" altLang="en-US" dirty="0"/>
              <a:t>）为了体现实体间的关系，需要设置主外键。</a:t>
            </a:r>
          </a:p>
          <a:p>
            <a:r>
              <a:rPr lang="zh-CN" altLang="en-US" dirty="0"/>
              <a:t>     为了设置主外键，表中有时需要添加</a:t>
            </a:r>
            <a:r>
              <a:rPr lang="en-US" altLang="zh-CN" dirty="0"/>
              <a:t>ID</a:t>
            </a:r>
            <a:r>
              <a:rPr lang="zh-CN" altLang="en-US" dirty="0"/>
              <a:t>列，如用户表中的</a:t>
            </a:r>
            <a:r>
              <a:rPr lang="en-US" altLang="zh-CN" dirty="0"/>
              <a:t>UID</a:t>
            </a:r>
            <a:r>
              <a:rPr lang="zh-CN" altLang="en-US" dirty="0"/>
              <a:t>列（用户编号）等。</a:t>
            </a:r>
          </a:p>
          <a:p>
            <a:r>
              <a:rPr lang="zh-CN" altLang="en-US" dirty="0"/>
              <a:t>告诉学员，为了表示属于哪个表，所以表中的列名前加了固定的前缀。</a:t>
            </a:r>
          </a:p>
          <a:p>
            <a:r>
              <a:rPr lang="zh-CN" altLang="en-US" dirty="0"/>
              <a:t>这样的好处是可以避免多个表中列名的重复。</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14580-B1D8-4416-B2EB-D85DD63F8C00}" type="slidenum">
              <a:rPr lang="en-US" altLang="zh-CN"/>
              <a:pPr/>
              <a:t>18</a:t>
            </a:fld>
            <a:endParaRPr lang="en-US" altLang="zh-CN"/>
          </a:p>
        </p:txBody>
      </p:sp>
      <p:sp>
        <p:nvSpPr>
          <p:cNvPr id="142338" name="Rectangle 2"/>
          <p:cNvSpPr>
            <a:spLocks noGrp="1" noRot="1" noChangeAspect="1" noChangeArrowheads="1" noTextEdit="1"/>
          </p:cNvSpPr>
          <p:nvPr>
            <p:ph type="sldImg"/>
          </p:nvPr>
        </p:nvSpPr>
        <p:spPr>
          <a:xfrm>
            <a:off x="1181100" y="696913"/>
            <a:ext cx="4648200" cy="3486150"/>
          </a:xfrm>
          <a:ln/>
        </p:spPr>
      </p:sp>
      <p:sp>
        <p:nvSpPr>
          <p:cNvPr id="142339" name="Rectangle 3"/>
          <p:cNvSpPr>
            <a:spLocks noGrp="1" noChangeArrowheads="1"/>
          </p:cNvSpPr>
          <p:nvPr>
            <p:ph type="body" idx="1"/>
          </p:nvPr>
        </p:nvSpPr>
        <p:spPr/>
        <p:txBody>
          <a:bodyPr/>
          <a:lstStyle/>
          <a:p>
            <a:r>
              <a:rPr lang="zh-CN" altLang="en-US"/>
              <a:t>展示表间的关系：</a:t>
            </a:r>
          </a:p>
          <a:p>
            <a:r>
              <a:rPr lang="zh-CN" altLang="en-US"/>
              <a:t>让学员指出哪个表的哪一列与其他表的哪一列建立关系，哪个是主表，哪个是从表。</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20</a:t>
            </a:fld>
            <a:endParaRPr lang="zh-CN" altLang="en-US"/>
          </a:p>
        </p:txBody>
      </p:sp>
    </p:spTree>
    <p:extLst>
      <p:ext uri="{BB962C8B-B14F-4D97-AF65-F5344CB8AC3E}">
        <p14:creationId xmlns:p14="http://schemas.microsoft.com/office/powerpoint/2010/main" val="1096036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C150B-3BF9-4ADB-87D7-BE7AC79955CA}" type="slidenum">
              <a:rPr lang="en-US" altLang="zh-CN"/>
              <a:pPr/>
              <a:t>23</a:t>
            </a:fld>
            <a:endParaRPr lang="en-US" altLang="zh-CN"/>
          </a:p>
        </p:txBody>
      </p:sp>
      <p:sp>
        <p:nvSpPr>
          <p:cNvPr id="31746" name="Rectangle 2"/>
          <p:cNvSpPr>
            <a:spLocks noGrp="1" noRot="1" noChangeAspect="1" noChangeArrowheads="1" noTextEdit="1"/>
          </p:cNvSpPr>
          <p:nvPr>
            <p:ph type="sldImg"/>
          </p:nvPr>
        </p:nvSpPr>
        <p:spPr>
          <a:xfrm>
            <a:off x="987425" y="696913"/>
            <a:ext cx="5035550" cy="3486150"/>
          </a:xfrm>
          <a:ln/>
        </p:spPr>
      </p:sp>
      <p:sp>
        <p:nvSpPr>
          <p:cNvPr id="31747" name="Rectangle 3"/>
          <p:cNvSpPr>
            <a:spLocks noGrp="1" noChangeArrowheads="1"/>
          </p:cNvSpPr>
          <p:nvPr>
            <p:ph type="body" idx="1"/>
          </p:nvPr>
        </p:nvSpPr>
        <p:spPr/>
        <p:txBody>
          <a:bodyPr/>
          <a:lstStyle/>
          <a:p>
            <a:r>
              <a:rPr lang="en-US" altLang="zh-CN"/>
              <a:t>2nf </a:t>
            </a:r>
            <a:r>
              <a:rPr lang="zh-CN" altLang="en-US"/>
              <a:t>消除部分依赖 组合关键字对非关键字的决定性</a:t>
            </a:r>
          </a:p>
          <a:p>
            <a:r>
              <a:rPr lang="en-US" altLang="zh-CN"/>
              <a:t>3nf </a:t>
            </a:r>
            <a:r>
              <a:rPr lang="zh-CN" altLang="en-US"/>
              <a:t>消除传递依赖 传递依赖关系</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31</a:t>
            </a:fld>
            <a:endParaRPr lang="zh-CN" altLang="en-US"/>
          </a:p>
        </p:txBody>
      </p:sp>
    </p:spTree>
    <p:extLst>
      <p:ext uri="{BB962C8B-B14F-4D97-AF65-F5344CB8AC3E}">
        <p14:creationId xmlns:p14="http://schemas.microsoft.com/office/powerpoint/2010/main" val="349768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019FE-CEA5-4F63-95C1-30B9BF5B4889}" type="slidenum">
              <a:rPr lang="en-US" altLang="zh-CN"/>
              <a:pPr/>
              <a:t>32</a:t>
            </a:fld>
            <a:endParaRPr lang="en-US" altLang="zh-CN"/>
          </a:p>
        </p:txBody>
      </p:sp>
      <p:sp>
        <p:nvSpPr>
          <p:cNvPr id="30722" name="Rectangle 2"/>
          <p:cNvSpPr>
            <a:spLocks noGrp="1" noRot="1" noChangeAspect="1" noChangeArrowheads="1" noTextEdit="1"/>
          </p:cNvSpPr>
          <p:nvPr>
            <p:ph type="sldImg"/>
          </p:nvPr>
        </p:nvSpPr>
        <p:spPr>
          <a:xfrm>
            <a:off x="987425" y="696913"/>
            <a:ext cx="5035550" cy="3486150"/>
          </a:xfrm>
          <a:ln/>
        </p:spPr>
      </p:sp>
      <p:sp>
        <p:nvSpPr>
          <p:cNvPr id="30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59</a:t>
            </a:fld>
            <a:endParaRPr lang="zh-CN" altLang="en-US"/>
          </a:p>
        </p:txBody>
      </p:sp>
    </p:spTree>
    <p:extLst>
      <p:ext uri="{BB962C8B-B14F-4D97-AF65-F5344CB8AC3E}">
        <p14:creationId xmlns:p14="http://schemas.microsoft.com/office/powerpoint/2010/main" val="4263410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409ED-DD48-4365-8EF6-743433897898}" type="slidenum">
              <a:rPr lang="en-US" altLang="zh-CN"/>
              <a:pPr/>
              <a:t>5</a:t>
            </a:fld>
            <a:endParaRPr lang="en-US" altLang="zh-CN"/>
          </a:p>
        </p:txBody>
      </p:sp>
      <p:sp>
        <p:nvSpPr>
          <p:cNvPr id="134146" name="Rectangle 2"/>
          <p:cNvSpPr>
            <a:spLocks noGrp="1" noRot="1" noChangeAspect="1" noChangeArrowheads="1" noTextEdit="1"/>
          </p:cNvSpPr>
          <p:nvPr>
            <p:ph type="sldImg"/>
          </p:nvPr>
        </p:nvSpPr>
        <p:spPr>
          <a:xfrm>
            <a:off x="987425" y="696913"/>
            <a:ext cx="5035550" cy="3486150"/>
          </a:xfrm>
          <a:ln/>
        </p:spPr>
      </p:sp>
      <p:sp>
        <p:nvSpPr>
          <p:cNvPr id="134147" name="Rectangle 3"/>
          <p:cNvSpPr>
            <a:spLocks noGrp="1" noChangeArrowheads="1"/>
          </p:cNvSpPr>
          <p:nvPr>
            <p:ph type="body" idx="1"/>
          </p:nvPr>
        </p:nvSpPr>
        <p:spPr/>
        <p:txBody>
          <a:bodyPr/>
          <a:lstStyle/>
          <a:p>
            <a:r>
              <a:rPr lang="zh-CN" altLang="en-US" dirty="0"/>
              <a:t>讲解要点：</a:t>
            </a:r>
          </a:p>
          <a:p>
            <a:r>
              <a:rPr lang="zh-CN" altLang="en-US" dirty="0"/>
              <a:t>由修建茅屋和大厦的对比，得出结论：当数据库比较复杂（如数据量大，表较多，业务关系复杂）时，</a:t>
            </a:r>
          </a:p>
          <a:p>
            <a:r>
              <a:rPr lang="zh-CN" altLang="en-US" dirty="0"/>
              <a:t>我们需要先创建数据库；</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92662-BB58-424C-B756-6DE4957AE42B}" type="slidenum">
              <a:rPr lang="en-US" altLang="zh-CN"/>
              <a:pPr/>
              <a:t>65</a:t>
            </a:fld>
            <a:endParaRPr lang="en-US" altLang="zh-CN"/>
          </a:p>
        </p:txBody>
      </p:sp>
      <p:sp>
        <p:nvSpPr>
          <p:cNvPr id="588802" name="Rectangle 2"/>
          <p:cNvSpPr>
            <a:spLocks noGrp="1" noRot="1" noChangeAspect="1" noChangeArrowheads="1" noTextEdit="1"/>
          </p:cNvSpPr>
          <p:nvPr>
            <p:ph type="sldImg"/>
          </p:nvPr>
        </p:nvSpPr>
        <p:spPr>
          <a:xfrm>
            <a:off x="987425" y="696913"/>
            <a:ext cx="5035550" cy="3486150"/>
          </a:xfrm>
          <a:ln/>
        </p:spPr>
      </p:sp>
      <p:sp>
        <p:nvSpPr>
          <p:cNvPr id="588803" name="Rectangle 3"/>
          <p:cNvSpPr>
            <a:spLocks noGrp="1" noChangeArrowheads="1"/>
          </p:cNvSpPr>
          <p:nvPr>
            <p:ph type="body" idx="1"/>
          </p:nvPr>
        </p:nvSpPr>
        <p:spPr/>
        <p:txBody>
          <a:bodyPr/>
          <a:lstStyle/>
          <a:p>
            <a:r>
              <a:rPr lang="zh-CN" altLang="en-US" dirty="0"/>
              <a:t>讲解要点：</a:t>
            </a:r>
          </a:p>
          <a:p>
            <a:r>
              <a:rPr lang="zh-CN" altLang="en-US" dirty="0"/>
              <a:t>提问学员：</a:t>
            </a:r>
          </a:p>
          <a:p>
            <a:r>
              <a:rPr lang="zh-CN" altLang="en-US" dirty="0" smtClean="0"/>
              <a:t>      编写</a:t>
            </a:r>
            <a:r>
              <a:rPr lang="en-US" altLang="zh-CN" dirty="0" smtClean="0"/>
              <a:t>SQL</a:t>
            </a:r>
            <a:r>
              <a:rPr lang="zh-CN" altLang="en-US" dirty="0" smtClean="0"/>
              <a:t>语句，查看年龄比“李斯文”大的学员，要求显示这些学员的信息 。</a:t>
            </a:r>
          </a:p>
          <a:p>
            <a:r>
              <a:rPr lang="zh-CN" altLang="en-US" dirty="0" smtClean="0"/>
              <a:t>      如何实现？</a:t>
            </a:r>
          </a:p>
          <a:p>
            <a:r>
              <a:rPr lang="zh-CN" altLang="en-US" dirty="0" smtClean="0"/>
              <a:t>引导</a:t>
            </a:r>
            <a:r>
              <a:rPr lang="zh-CN" altLang="en-US" dirty="0"/>
              <a:t>回答：</a:t>
            </a:r>
          </a:p>
          <a:p>
            <a:r>
              <a:rPr lang="zh-CN" altLang="en-US" dirty="0"/>
              <a:t>     第一步：求出“李斯文”的年龄</a:t>
            </a:r>
          </a:p>
          <a:p>
            <a:r>
              <a:rPr lang="zh-CN" altLang="en-US" dirty="0"/>
              <a:t>     第二步：利用</a:t>
            </a:r>
            <a:r>
              <a:rPr lang="en-US" altLang="zh-CN" dirty="0"/>
              <a:t>WHERE</a:t>
            </a:r>
            <a:r>
              <a:rPr lang="zh-CN" altLang="en-US" dirty="0"/>
              <a:t>语句，筛选年龄比“李斯文”大的学员。</a:t>
            </a:r>
          </a:p>
          <a:p>
            <a:pPr>
              <a:spcBef>
                <a:spcPct val="0"/>
              </a:spcBef>
            </a:pP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C00658-3684-4352-8139-909E4F8287A8}" type="slidenum">
              <a:rPr lang="en-US" altLang="zh-CN"/>
              <a:pPr/>
              <a:t>66</a:t>
            </a:fld>
            <a:endParaRPr lang="en-US" altLang="zh-CN"/>
          </a:p>
        </p:txBody>
      </p:sp>
      <p:sp>
        <p:nvSpPr>
          <p:cNvPr id="592898" name="Rectangle 2"/>
          <p:cNvSpPr>
            <a:spLocks noGrp="1" noRot="1" noChangeAspect="1" noChangeArrowheads="1" noTextEdit="1"/>
          </p:cNvSpPr>
          <p:nvPr>
            <p:ph type="sldImg"/>
          </p:nvPr>
        </p:nvSpPr>
        <p:spPr>
          <a:xfrm>
            <a:off x="987425" y="696913"/>
            <a:ext cx="5035550" cy="3486150"/>
          </a:xfrm>
          <a:ln/>
        </p:spPr>
      </p:sp>
      <p:sp>
        <p:nvSpPr>
          <p:cNvPr id="592899" name="Rectangle 3"/>
          <p:cNvSpPr>
            <a:spLocks noGrp="1" noChangeArrowheads="1"/>
          </p:cNvSpPr>
          <p:nvPr>
            <p:ph type="body" idx="1"/>
          </p:nvPr>
        </p:nvSpPr>
        <p:spPr/>
        <p:txBody>
          <a:bodyPr/>
          <a:lstStyle/>
          <a:p>
            <a:r>
              <a:rPr lang="zh-CN" altLang="en-US" dirty="0"/>
              <a:t>讲解要点：</a:t>
            </a:r>
          </a:p>
          <a:p>
            <a:pPr>
              <a:spcBef>
                <a:spcPct val="0"/>
              </a:spcBef>
            </a:pPr>
            <a:r>
              <a:rPr lang="zh-CN" altLang="en-US" dirty="0"/>
              <a:t>有没有更简洁的语句呢？</a:t>
            </a:r>
            <a:br>
              <a:rPr lang="zh-CN" altLang="en-US" dirty="0"/>
            </a:br>
            <a:r>
              <a:rPr lang="zh-CN" altLang="en-US" dirty="0"/>
              <a:t>有，我们可以合并上述两步 。</a:t>
            </a:r>
          </a:p>
          <a:p>
            <a:pPr>
              <a:spcBef>
                <a:spcPct val="0"/>
              </a:spcBef>
            </a:pPr>
            <a:r>
              <a:rPr lang="zh-CN" altLang="en-US" dirty="0"/>
              <a:t>强调：</a:t>
            </a:r>
          </a:p>
          <a:p>
            <a:pPr>
              <a:spcBef>
                <a:spcPct val="0"/>
              </a:spcBef>
            </a:pPr>
            <a:r>
              <a:rPr lang="en-US" altLang="zh-CN" dirty="0"/>
              <a:t>1.</a:t>
            </a:r>
            <a:r>
              <a:rPr lang="zh-CN" altLang="en-US" dirty="0"/>
              <a:t>除了“</a:t>
            </a:r>
            <a:r>
              <a:rPr lang="en-US" altLang="zh-CN" dirty="0"/>
              <a:t>&gt;”</a:t>
            </a:r>
            <a:r>
              <a:rPr lang="zh-CN" altLang="en-US" dirty="0"/>
              <a:t>号外，还可以使用其他运算符号，习惯上，外面的查询称为父查询</a:t>
            </a:r>
          </a:p>
          <a:p>
            <a:pPr>
              <a:spcBef>
                <a:spcPct val="0"/>
              </a:spcBef>
            </a:pPr>
            <a:r>
              <a:rPr lang="zh-CN" altLang="en-US" dirty="0"/>
              <a:t>，括号中嵌入的查询称为子查询。</a:t>
            </a:r>
          </a:p>
          <a:p>
            <a:pPr>
              <a:spcBef>
                <a:spcPct val="0"/>
              </a:spcBef>
            </a:pPr>
            <a:r>
              <a:rPr lang="en-US" altLang="zh-CN" dirty="0"/>
              <a:t>2.SQL Server</a:t>
            </a:r>
            <a:r>
              <a:rPr lang="zh-CN" altLang="en-US" dirty="0"/>
              <a:t>执行时，先执行子查询部分，求出子查询部分的值，然后再执行</a:t>
            </a:r>
          </a:p>
          <a:p>
            <a:pPr>
              <a:spcBef>
                <a:spcPct val="0"/>
              </a:spcBef>
            </a:pPr>
            <a:r>
              <a:rPr lang="zh-CN" altLang="en-US" dirty="0"/>
              <a:t>整个父查询。它的执行效率比采用</a:t>
            </a:r>
            <a:r>
              <a:rPr lang="en-US" altLang="zh-CN" dirty="0"/>
              <a:t>SQL</a:t>
            </a:r>
            <a:r>
              <a:rPr lang="zh-CN" altLang="en-US" dirty="0"/>
              <a:t>变量实现的方案一要高，所以推荐采</a:t>
            </a:r>
          </a:p>
          <a:p>
            <a:pPr>
              <a:spcBef>
                <a:spcPct val="0"/>
              </a:spcBef>
            </a:pPr>
            <a:r>
              <a:rPr lang="zh-CN" altLang="en-US" dirty="0"/>
              <a:t>用子查询。</a:t>
            </a:r>
          </a:p>
          <a:p>
            <a:pPr>
              <a:spcBef>
                <a:spcPct val="0"/>
              </a:spcBef>
            </a:pPr>
            <a:r>
              <a:rPr lang="en-US" altLang="zh-CN" dirty="0"/>
              <a:t>3.</a:t>
            </a:r>
            <a:r>
              <a:rPr lang="zh-CN" altLang="en-US" dirty="0"/>
              <a:t>因为子查询作为</a:t>
            </a:r>
            <a:r>
              <a:rPr lang="en-US" altLang="zh-CN" dirty="0"/>
              <a:t>WHERE</a:t>
            </a:r>
            <a:r>
              <a:rPr lang="zh-CN" altLang="en-US" dirty="0"/>
              <a:t>条件的一部分，所以还可以和</a:t>
            </a:r>
            <a:r>
              <a:rPr lang="en-US" altLang="zh-CN" dirty="0"/>
              <a:t>UPDATE</a:t>
            </a:r>
            <a:r>
              <a:rPr lang="zh-CN" altLang="en-US" dirty="0"/>
              <a:t>、</a:t>
            </a:r>
            <a:r>
              <a:rPr lang="en-US" altLang="zh-CN" dirty="0"/>
              <a:t>INSERT</a:t>
            </a:r>
            <a:r>
              <a:rPr lang="zh-CN" altLang="en-US" dirty="0"/>
              <a:t>、</a:t>
            </a:r>
            <a:r>
              <a:rPr lang="en-US" altLang="zh-CN" dirty="0"/>
              <a:t>DELETE</a:t>
            </a:r>
            <a:r>
              <a:rPr lang="zh-CN" altLang="en-US" dirty="0"/>
              <a:t>一起使用，语法类似于</a:t>
            </a:r>
            <a:r>
              <a:rPr lang="en-US" altLang="zh-CN" dirty="0"/>
              <a:t>SELECT</a:t>
            </a:r>
            <a:r>
              <a:rPr lang="zh-CN" altLang="en-US" dirty="0"/>
              <a:t>语句。</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EB776-24CE-40D3-936D-A6566C6E8DF5}" type="slidenum">
              <a:rPr lang="en-US" altLang="zh-CN"/>
              <a:pPr/>
              <a:t>67</a:t>
            </a:fld>
            <a:endParaRPr lang="en-US" altLang="zh-CN"/>
          </a:p>
        </p:txBody>
      </p:sp>
      <p:sp>
        <p:nvSpPr>
          <p:cNvPr id="605186" name="Rectangle 2"/>
          <p:cNvSpPr>
            <a:spLocks noGrp="1" noRot="1" noChangeAspect="1" noChangeArrowheads="1" noTextEdit="1"/>
          </p:cNvSpPr>
          <p:nvPr>
            <p:ph type="sldImg"/>
          </p:nvPr>
        </p:nvSpPr>
        <p:spPr>
          <a:xfrm>
            <a:off x="987425" y="696913"/>
            <a:ext cx="5035550" cy="3486150"/>
          </a:xfrm>
          <a:ln/>
        </p:spPr>
      </p:sp>
      <p:sp>
        <p:nvSpPr>
          <p:cNvPr id="605187" name="Rectangle 3"/>
          <p:cNvSpPr>
            <a:spLocks noGrp="1" noChangeArrowheads="1"/>
          </p:cNvSpPr>
          <p:nvPr>
            <p:ph type="body" idx="1"/>
          </p:nvPr>
        </p:nvSpPr>
        <p:spPr/>
        <p:txBody>
          <a:bodyPr/>
          <a:lstStyle/>
          <a:p>
            <a:pPr marL="232943" indent="-232943"/>
            <a:r>
              <a:rPr lang="en-US" altLang="zh-CN" dirty="0"/>
              <a:t> </a:t>
            </a:r>
            <a:r>
              <a:rPr lang="zh-CN" altLang="en-US" dirty="0"/>
              <a:t>提问：查询参加考试的学员名单 </a:t>
            </a:r>
          </a:p>
          <a:p>
            <a:pPr marL="232943" indent="-232943"/>
            <a:r>
              <a:rPr lang="zh-CN" altLang="en-US" dirty="0"/>
              <a:t> 引导：判断一个学员是否参加考试其实很简单，只需要查看该学员</a:t>
            </a:r>
          </a:p>
          <a:p>
            <a:pPr marL="232943" indent="-232943"/>
            <a:r>
              <a:rPr lang="zh-CN" altLang="en-US" dirty="0"/>
              <a:t>          对应的学号是否在考试成绩表</a:t>
            </a:r>
            <a:r>
              <a:rPr lang="en-US" altLang="zh-CN" dirty="0" err="1"/>
              <a:t>stuMarks</a:t>
            </a:r>
            <a:r>
              <a:rPr lang="zh-CN" altLang="en-US" dirty="0"/>
              <a:t>中出现即可。</a:t>
            </a:r>
          </a:p>
          <a:p>
            <a:pPr marL="232943" indent="-232943"/>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6FC822-26D4-4133-918D-EFAFCCFF349F}" type="slidenum">
              <a:rPr lang="en-US" altLang="zh-CN"/>
              <a:pPr/>
              <a:t>68</a:t>
            </a:fld>
            <a:endParaRPr lang="en-US" altLang="zh-CN"/>
          </a:p>
        </p:txBody>
      </p:sp>
      <p:sp>
        <p:nvSpPr>
          <p:cNvPr id="607234" name="Rectangle 2"/>
          <p:cNvSpPr>
            <a:spLocks noGrp="1" noRot="1" noChangeAspect="1" noChangeArrowheads="1" noTextEdit="1"/>
          </p:cNvSpPr>
          <p:nvPr>
            <p:ph type="sldImg"/>
          </p:nvPr>
        </p:nvSpPr>
        <p:spPr>
          <a:xfrm>
            <a:off x="987425" y="696913"/>
            <a:ext cx="5035550" cy="3486150"/>
          </a:xfrm>
          <a:ln/>
        </p:spPr>
      </p:sp>
      <p:sp>
        <p:nvSpPr>
          <p:cNvPr id="607235"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54D3D-107C-4212-8E95-DB1061DF0ABC}" type="slidenum">
              <a:rPr lang="en-US" altLang="zh-CN"/>
              <a:pPr/>
              <a:t>69</a:t>
            </a:fld>
            <a:endParaRPr lang="en-US" altLang="zh-CN"/>
          </a:p>
        </p:txBody>
      </p:sp>
      <p:sp>
        <p:nvSpPr>
          <p:cNvPr id="609282" name="Rectangle 2"/>
          <p:cNvSpPr>
            <a:spLocks noGrp="1" noRot="1" noChangeAspect="1" noChangeArrowheads="1" noTextEdit="1"/>
          </p:cNvSpPr>
          <p:nvPr>
            <p:ph type="sldImg"/>
          </p:nvPr>
        </p:nvSpPr>
        <p:spPr>
          <a:xfrm>
            <a:off x="1181100" y="696913"/>
            <a:ext cx="4648200" cy="3486150"/>
          </a:xfrm>
          <a:ln/>
        </p:spPr>
      </p:sp>
      <p:sp>
        <p:nvSpPr>
          <p:cNvPr id="609283"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97C737-7653-4AE0-B8E0-5593FB8E018D}" type="slidenum">
              <a:rPr lang="en-US" altLang="zh-CN"/>
              <a:pPr/>
              <a:t>70</a:t>
            </a:fld>
            <a:endParaRPr lang="en-US" altLang="zh-CN"/>
          </a:p>
        </p:txBody>
      </p:sp>
      <p:sp>
        <p:nvSpPr>
          <p:cNvPr id="611330" name="Rectangle 2"/>
          <p:cNvSpPr>
            <a:spLocks noGrp="1" noRot="1" noChangeAspect="1" noChangeArrowheads="1" noTextEdit="1"/>
          </p:cNvSpPr>
          <p:nvPr>
            <p:ph type="sldImg"/>
          </p:nvPr>
        </p:nvSpPr>
        <p:spPr>
          <a:xfrm>
            <a:off x="987425" y="696913"/>
            <a:ext cx="5035550" cy="3486150"/>
          </a:xfrm>
          <a:ln/>
        </p:spPr>
      </p:sp>
      <p:sp>
        <p:nvSpPr>
          <p:cNvPr id="611331" name="Rectangle 3"/>
          <p:cNvSpPr>
            <a:spLocks noGrp="1" noChangeArrowheads="1"/>
          </p:cNvSpPr>
          <p:nvPr>
            <p:ph type="body" idx="1"/>
          </p:nvPr>
        </p:nvSpPr>
        <p:spPr/>
        <p:txBody>
          <a:bodyPr/>
          <a:lstStyle/>
          <a:p>
            <a:pPr marL="232943" indent="-232943"/>
            <a:r>
              <a:rPr lang="en-US" altLang="zh-CN"/>
              <a:t>EXISTS</a:t>
            </a:r>
            <a:r>
              <a:rPr lang="zh-CN" altLang="en-US"/>
              <a:t>语句我们并不陌生，我们在学习建库和建表语句时曾提前用过，</a:t>
            </a:r>
          </a:p>
          <a:p>
            <a:pPr marL="232943" indent="-232943"/>
            <a:r>
              <a:rPr lang="zh-CN" altLang="en-US"/>
              <a:t>它是一个存在检测的子查询语句 。</a:t>
            </a:r>
          </a:p>
          <a:p>
            <a:pPr marL="232943" indent="-232943"/>
            <a:endParaRPr lang="zh-CN" altLang="en-US"/>
          </a:p>
          <a:p>
            <a:pPr marL="232943" indent="-232943"/>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681BA-7D7C-4882-8C0C-6338C701C0FB}" type="slidenum">
              <a:rPr lang="en-US" altLang="zh-CN"/>
              <a:pPr/>
              <a:t>71</a:t>
            </a:fld>
            <a:endParaRPr lang="en-US" altLang="zh-CN"/>
          </a:p>
        </p:txBody>
      </p:sp>
      <p:sp>
        <p:nvSpPr>
          <p:cNvPr id="613378" name="Rectangle 2"/>
          <p:cNvSpPr>
            <a:spLocks noGrp="1" noRot="1" noChangeAspect="1" noChangeArrowheads="1" noTextEdit="1"/>
          </p:cNvSpPr>
          <p:nvPr>
            <p:ph type="sldImg"/>
          </p:nvPr>
        </p:nvSpPr>
        <p:spPr>
          <a:xfrm>
            <a:off x="987425" y="696913"/>
            <a:ext cx="5035550" cy="3486150"/>
          </a:xfrm>
          <a:ln/>
        </p:spPr>
      </p:sp>
      <p:sp>
        <p:nvSpPr>
          <p:cNvPr id="613379" name="Rectangle 3"/>
          <p:cNvSpPr>
            <a:spLocks noGrp="1" noChangeArrowheads="1"/>
          </p:cNvSpPr>
          <p:nvPr>
            <p:ph type="body" idx="1"/>
          </p:nvPr>
        </p:nvSpPr>
        <p:spPr/>
        <p:txBody>
          <a:bodyPr/>
          <a:lstStyle/>
          <a:p>
            <a:pPr marL="232943" indent="-232943"/>
            <a:r>
              <a:rPr lang="zh-CN" altLang="en-US"/>
              <a:t>讲解要点：</a:t>
            </a:r>
          </a:p>
          <a:p>
            <a:pPr marL="232943" indent="-232943">
              <a:buFontTx/>
              <a:buAutoNum type="arabicPeriod"/>
            </a:pPr>
            <a:r>
              <a:rPr lang="en-US" altLang="zh-CN"/>
              <a:t>EXISTS</a:t>
            </a:r>
            <a:r>
              <a:rPr lang="zh-CN" altLang="en-US"/>
              <a:t>子查询的语法</a:t>
            </a:r>
          </a:p>
          <a:p>
            <a:pPr marL="232943" indent="-232943">
              <a:buFontTx/>
              <a:buAutoNum type="arabicPeriod"/>
            </a:pPr>
            <a:r>
              <a:rPr lang="zh-CN" altLang="en-US"/>
              <a:t>使用注意的要点。</a:t>
            </a:r>
          </a:p>
          <a:p>
            <a:pPr marL="232943" indent="-232943"/>
            <a:endParaRPr lang="zh-CN" altLang="en-US"/>
          </a:p>
          <a:p>
            <a:pPr marL="232943" indent="-232943"/>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F7239B-EEE4-4245-B6AD-962D6FFA5630}" type="slidenum">
              <a:rPr lang="en-US" altLang="zh-CN"/>
              <a:pPr/>
              <a:t>72</a:t>
            </a:fld>
            <a:endParaRPr lang="en-US" altLang="zh-CN"/>
          </a:p>
        </p:txBody>
      </p:sp>
      <p:sp>
        <p:nvSpPr>
          <p:cNvPr id="615426" name="Rectangle 2"/>
          <p:cNvSpPr>
            <a:spLocks noGrp="1" noRot="1" noChangeAspect="1" noChangeArrowheads="1" noTextEdit="1"/>
          </p:cNvSpPr>
          <p:nvPr>
            <p:ph type="sldImg"/>
          </p:nvPr>
        </p:nvSpPr>
        <p:spPr>
          <a:xfrm>
            <a:off x="987425" y="696913"/>
            <a:ext cx="5035550" cy="3486150"/>
          </a:xfrm>
          <a:ln/>
        </p:spPr>
      </p:sp>
      <p:sp>
        <p:nvSpPr>
          <p:cNvPr id="615427"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C71A36-1558-4BAF-A52D-9F61F451BE3F}" type="slidenum">
              <a:rPr lang="en-US" altLang="zh-CN"/>
              <a:pPr/>
              <a:t>73</a:t>
            </a:fld>
            <a:endParaRPr lang="en-US" altLang="zh-CN"/>
          </a:p>
        </p:txBody>
      </p:sp>
      <p:sp>
        <p:nvSpPr>
          <p:cNvPr id="617474" name="Rectangle 2"/>
          <p:cNvSpPr>
            <a:spLocks noGrp="1" noRot="1" noChangeAspect="1" noChangeArrowheads="1" noTextEdit="1"/>
          </p:cNvSpPr>
          <p:nvPr>
            <p:ph type="sldImg"/>
          </p:nvPr>
        </p:nvSpPr>
        <p:spPr>
          <a:xfrm>
            <a:off x="987425" y="696913"/>
            <a:ext cx="5035550" cy="3486150"/>
          </a:xfrm>
          <a:ln/>
        </p:spPr>
      </p:sp>
      <p:sp>
        <p:nvSpPr>
          <p:cNvPr id="617475"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51D5D-C51B-46EA-8E20-2E96D0D9D0BB}" type="slidenum">
              <a:rPr lang="en-US" altLang="zh-CN"/>
              <a:pPr/>
              <a:t>74</a:t>
            </a:fld>
            <a:endParaRPr lang="en-US" altLang="zh-CN"/>
          </a:p>
        </p:txBody>
      </p:sp>
      <p:sp>
        <p:nvSpPr>
          <p:cNvPr id="619522" name="Rectangle 2"/>
          <p:cNvSpPr>
            <a:spLocks noGrp="1" noRot="1" noChangeAspect="1" noChangeArrowheads="1" noTextEdit="1"/>
          </p:cNvSpPr>
          <p:nvPr>
            <p:ph type="sldImg"/>
          </p:nvPr>
        </p:nvSpPr>
        <p:spPr>
          <a:xfrm>
            <a:off x="987425" y="696913"/>
            <a:ext cx="5035550" cy="3486150"/>
          </a:xfrm>
          <a:ln/>
        </p:spPr>
      </p:sp>
      <p:sp>
        <p:nvSpPr>
          <p:cNvPr id="619523"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010B2-8704-4DD6-8D63-491F26F3B830}" type="slidenum">
              <a:rPr lang="en-US" altLang="zh-CN"/>
              <a:pPr/>
              <a:t>7</a:t>
            </a:fld>
            <a:endParaRPr lang="en-US" altLang="zh-CN"/>
          </a:p>
        </p:txBody>
      </p:sp>
      <p:sp>
        <p:nvSpPr>
          <p:cNvPr id="136194" name="Rectangle 2"/>
          <p:cNvSpPr>
            <a:spLocks noGrp="1" noRot="1" noChangeAspect="1" noChangeArrowheads="1" noTextEdit="1"/>
          </p:cNvSpPr>
          <p:nvPr>
            <p:ph type="sldImg"/>
          </p:nvPr>
        </p:nvSpPr>
        <p:spPr>
          <a:xfrm>
            <a:off x="987425" y="696913"/>
            <a:ext cx="5035550" cy="3486150"/>
          </a:xfrm>
          <a:ln/>
        </p:spPr>
      </p:sp>
      <p:sp>
        <p:nvSpPr>
          <p:cNvPr id="136195" name="Rectangle 3"/>
          <p:cNvSpPr>
            <a:spLocks noGrp="1" noChangeArrowheads="1"/>
          </p:cNvSpPr>
          <p:nvPr>
            <p:ph type="body" idx="1"/>
          </p:nvPr>
        </p:nvSpPr>
        <p:spPr/>
        <p:txBody>
          <a:bodyPr/>
          <a:lstStyle/>
          <a:p>
            <a:pPr marL="232943" indent="-232943"/>
            <a:r>
              <a:rPr lang="zh-CN" altLang="en-US" dirty="0"/>
              <a:t>讲解要点：</a:t>
            </a:r>
          </a:p>
          <a:p>
            <a:pPr marL="232943" indent="-232943"/>
            <a:r>
              <a:rPr lang="zh-CN" altLang="en-US" dirty="0"/>
              <a:t>既然我们建库前需要预先设计数据库，那到底如何设计呢？</a:t>
            </a:r>
          </a:p>
          <a:p>
            <a:pPr marL="232943" indent="-232943"/>
            <a:r>
              <a:rPr lang="zh-CN" altLang="en-US" dirty="0"/>
              <a:t>我们一起从数据库设计的角度，看看项目开发周期的不同阶段，数据库设计的具体工作有哪些。</a:t>
            </a:r>
          </a:p>
          <a:p>
            <a:pPr marL="232943" indent="-232943"/>
            <a:r>
              <a:rPr lang="en-US" altLang="zh-CN" dirty="0"/>
              <a:t>1.</a:t>
            </a:r>
            <a:r>
              <a:rPr lang="zh-CN" altLang="en-US" dirty="0"/>
              <a:t>重点讲解与数据库设计相关的各个阶段。</a:t>
            </a:r>
          </a:p>
          <a:p>
            <a:pPr marL="232943" indent="-232943"/>
            <a:r>
              <a:rPr lang="en-US" altLang="zh-CN" dirty="0"/>
              <a:t>2.</a:t>
            </a:r>
            <a:r>
              <a:rPr lang="zh-CN" altLang="en-US" dirty="0"/>
              <a:t>强调需求分析阶段：分析客户的业务需求。</a:t>
            </a:r>
          </a:p>
          <a:p>
            <a:pPr marL="232943" indent="-232943"/>
            <a:r>
              <a:rPr lang="en-US" altLang="zh-CN" dirty="0"/>
              <a:t>3.</a:t>
            </a:r>
            <a:r>
              <a:rPr lang="zh-CN" altLang="en-US" dirty="0"/>
              <a:t>强调概要设计阶段：重点是分析数据库</a:t>
            </a:r>
            <a:r>
              <a:rPr lang="en-US" altLang="zh-CN" dirty="0"/>
              <a:t>E-R</a:t>
            </a:r>
            <a:r>
              <a:rPr lang="zh-CN" altLang="en-US" dirty="0"/>
              <a:t>图（类似建筑方面的施工图），</a:t>
            </a:r>
          </a:p>
          <a:p>
            <a:pPr marL="232943" indent="-232943"/>
            <a:r>
              <a:rPr lang="zh-CN" altLang="en-US" dirty="0"/>
              <a:t>   用于项目团队之间以及团队和客户之间的沟通，客户根据图纸提出修改意见，</a:t>
            </a:r>
          </a:p>
          <a:p>
            <a:pPr marL="232943" indent="-232943"/>
            <a:r>
              <a:rPr lang="zh-CN" altLang="en-US" dirty="0"/>
              <a:t>   项目组修改后再与客户反复沟通，直到客户确认。  </a:t>
            </a:r>
            <a:r>
              <a:rPr lang="en-US" altLang="zh-CN" dirty="0"/>
              <a:t>E-R</a:t>
            </a:r>
            <a:r>
              <a:rPr lang="zh-CN" altLang="en-US" dirty="0"/>
              <a:t>的好处主要是简洁直观。</a:t>
            </a:r>
          </a:p>
          <a:p>
            <a:pPr marL="232943" indent="-232943"/>
            <a:r>
              <a:rPr lang="en-US" altLang="zh-CN" dirty="0"/>
              <a:t>4.</a:t>
            </a:r>
            <a:r>
              <a:rPr lang="zh-CN" altLang="en-US" dirty="0"/>
              <a:t>强调详细设计阶段：重点是实现，需要把</a:t>
            </a:r>
            <a:r>
              <a:rPr lang="en-US" altLang="zh-CN" dirty="0"/>
              <a:t>E-R</a:t>
            </a:r>
            <a:r>
              <a:rPr lang="zh-CN" altLang="en-US" dirty="0"/>
              <a:t>图转化为具体的多张表。</a:t>
            </a:r>
          </a:p>
          <a:p>
            <a:pPr marL="232943" indent="-232943"/>
            <a:r>
              <a:rPr lang="zh-CN" altLang="en-US" dirty="0"/>
              <a:t>   但是</a:t>
            </a:r>
            <a:r>
              <a:rPr lang="en-US" altLang="zh-CN" dirty="0"/>
              <a:t>10</a:t>
            </a:r>
            <a:r>
              <a:rPr lang="zh-CN" altLang="en-US" dirty="0"/>
              <a:t>个人有</a:t>
            </a:r>
            <a:r>
              <a:rPr lang="en-US" altLang="zh-CN" dirty="0"/>
              <a:t>10</a:t>
            </a:r>
            <a:r>
              <a:rPr lang="zh-CN" altLang="en-US" dirty="0"/>
              <a:t>种设计方案，所以我们需要评估、审核并优化，审核时就需要一些设计规则进行审核，</a:t>
            </a:r>
          </a:p>
          <a:p>
            <a:pPr marL="232943" indent="-232943"/>
            <a:r>
              <a:rPr lang="zh-CN" altLang="en-US" dirty="0"/>
              <a:t>   这些规则就是三大范式。</a:t>
            </a:r>
          </a:p>
          <a:p>
            <a:pPr marL="232943" indent="-232943"/>
            <a:r>
              <a:rPr lang="en-US" altLang="zh-CN" dirty="0"/>
              <a:t>5.</a:t>
            </a:r>
            <a:r>
              <a:rPr lang="zh-CN" altLang="en-US" dirty="0"/>
              <a:t>在代码编写阶段：我们再根据项目性能要求、项目经费、技术实现难度等选择是</a:t>
            </a:r>
            <a:r>
              <a:rPr lang="en-US" altLang="zh-CN" dirty="0"/>
              <a:t>Access/</a:t>
            </a:r>
            <a:r>
              <a:rPr lang="en-US" altLang="zh-CN" dirty="0" err="1"/>
              <a:t>SQl</a:t>
            </a:r>
            <a:r>
              <a:rPr lang="en-US" altLang="zh-CN" dirty="0"/>
              <a:t> Server</a:t>
            </a:r>
            <a:r>
              <a:rPr lang="zh-CN" altLang="en-US" dirty="0"/>
              <a:t>还是</a:t>
            </a:r>
            <a:r>
              <a:rPr lang="en-US" altLang="zh-CN" dirty="0"/>
              <a:t>Oracle</a:t>
            </a:r>
            <a:r>
              <a:rPr lang="zh-CN" altLang="en-US" dirty="0"/>
              <a:t>等</a:t>
            </a:r>
          </a:p>
          <a:p>
            <a:pPr marL="232943" indent="-232943"/>
            <a:r>
              <a:rPr lang="zh-CN" altLang="en-US" dirty="0"/>
              <a:t>  进行物理实现：建库、建表、加约束等。</a:t>
            </a:r>
          </a:p>
          <a:p>
            <a:pPr marL="232943" indent="-232943"/>
            <a:endParaRPr lang="zh-CN" altLang="en-US" dirty="0"/>
          </a:p>
          <a:p>
            <a:pPr marL="232943" indent="-232943"/>
            <a:endParaRPr lang="zh-CN" altLang="en-US" dirty="0"/>
          </a:p>
          <a:p>
            <a:pPr marL="232943" indent="-232943"/>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09C74-1BDB-42A5-8953-D40171F8258A}" type="slidenum">
              <a:rPr lang="en-US" altLang="zh-CN"/>
              <a:pPr/>
              <a:t>75</a:t>
            </a:fld>
            <a:endParaRPr lang="en-US" altLang="zh-CN"/>
          </a:p>
        </p:txBody>
      </p:sp>
      <p:sp>
        <p:nvSpPr>
          <p:cNvPr id="621570" name="Rectangle 2"/>
          <p:cNvSpPr>
            <a:spLocks noGrp="1" noRot="1" noChangeAspect="1" noChangeArrowheads="1" noTextEdit="1"/>
          </p:cNvSpPr>
          <p:nvPr>
            <p:ph type="sldImg"/>
          </p:nvPr>
        </p:nvSpPr>
        <p:spPr>
          <a:xfrm>
            <a:off x="987425" y="696913"/>
            <a:ext cx="5035550" cy="3486150"/>
          </a:xfrm>
          <a:ln/>
        </p:spPr>
      </p:sp>
      <p:sp>
        <p:nvSpPr>
          <p:cNvPr id="621571" name="Rectangle 3"/>
          <p:cNvSpPr>
            <a:spLocks noGrp="1" noChangeArrowheads="1"/>
          </p:cNvSpPr>
          <p:nvPr>
            <p:ph type="body" idx="1"/>
          </p:nvPr>
        </p:nvSpPr>
        <p:spPr/>
        <p:txBody>
          <a:bodyPr/>
          <a:lstStyle/>
          <a:p>
            <a:pPr marL="232943" indent="-232943"/>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76</a:t>
            </a:fld>
            <a:endParaRPr lang="zh-CN" altLang="en-US"/>
          </a:p>
        </p:txBody>
      </p:sp>
    </p:spTree>
    <p:extLst>
      <p:ext uri="{BB962C8B-B14F-4D97-AF65-F5344CB8AC3E}">
        <p14:creationId xmlns:p14="http://schemas.microsoft.com/office/powerpoint/2010/main" val="1936086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77</a:t>
            </a:fld>
            <a:endParaRPr lang="zh-CN" altLang="en-US"/>
          </a:p>
        </p:txBody>
      </p:sp>
    </p:spTree>
    <p:extLst>
      <p:ext uri="{BB962C8B-B14F-4D97-AF65-F5344CB8AC3E}">
        <p14:creationId xmlns:p14="http://schemas.microsoft.com/office/powerpoint/2010/main" val="2585231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79</a:t>
            </a:fld>
            <a:endParaRPr lang="zh-CN" altLang="en-US"/>
          </a:p>
        </p:txBody>
      </p:sp>
    </p:spTree>
    <p:extLst>
      <p:ext uri="{BB962C8B-B14F-4D97-AF65-F5344CB8AC3E}">
        <p14:creationId xmlns:p14="http://schemas.microsoft.com/office/powerpoint/2010/main" val="3851742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8D204386-BDE8-4DFD-8D1D-E66FB7A4A9CE}" type="slidenum">
              <a:rPr lang="en-US" altLang="zh-CN" sz="1200"/>
              <a:pPr eaLnBrk="1" hangingPunct="1"/>
              <a:t>80</a:t>
            </a:fld>
            <a:endParaRPr lang="en-US" altLang="zh-CN" sz="1200"/>
          </a:p>
        </p:txBody>
      </p:sp>
      <p:sp>
        <p:nvSpPr>
          <p:cNvPr id="33795" name="Rectangle 2"/>
          <p:cNvSpPr>
            <a:spLocks noGrp="1" noRot="1" noChangeAspect="1" noChangeArrowheads="1" noTextEdit="1"/>
          </p:cNvSpPr>
          <p:nvPr>
            <p:ph type="sldImg"/>
          </p:nvPr>
        </p:nvSpPr>
        <p:spPr>
          <a:xfrm>
            <a:off x="987425" y="696913"/>
            <a:ext cx="5035550" cy="3486150"/>
          </a:xfrm>
          <a:ln/>
        </p:spPr>
      </p:sp>
      <p:sp>
        <p:nvSpPr>
          <p:cNvPr id="33796" name="Rectangle 3"/>
          <p:cNvSpPr>
            <a:spLocks noGrp="1" noChangeArrowheads="1"/>
          </p:cNvSpPr>
          <p:nvPr>
            <p:ph type="body" idx="1"/>
          </p:nvPr>
        </p:nvSpPr>
        <p:spPr>
          <a:noFill/>
        </p:spPr>
        <p:txBody>
          <a:bodyPr/>
          <a:lstStyle/>
          <a:p>
            <a:pPr eaLnBrk="1" hangingPunct="1"/>
            <a:r>
              <a:rPr lang="zh-CN" altLang="en-US" smtClean="0">
                <a:ea typeface="宋体" charset="-122"/>
              </a:rPr>
              <a:t>讲解要点：</a:t>
            </a:r>
          </a:p>
          <a:p>
            <a:pPr eaLnBrk="1" hangingPunct="1"/>
            <a:r>
              <a:rPr lang="zh-CN" altLang="en-US" smtClean="0">
                <a:ea typeface="宋体" charset="-122"/>
              </a:rPr>
              <a:t>假定资金从帐户</a:t>
            </a:r>
            <a:r>
              <a:rPr lang="en-US" altLang="zh-CN" smtClean="0">
                <a:ea typeface="宋体" charset="-122"/>
              </a:rPr>
              <a:t>A</a:t>
            </a:r>
            <a:r>
              <a:rPr lang="zh-CN" altLang="en-US" smtClean="0">
                <a:ea typeface="宋体" charset="-122"/>
              </a:rPr>
              <a:t>转到帐户</a:t>
            </a:r>
            <a:r>
              <a:rPr lang="en-US" altLang="zh-CN" smtClean="0">
                <a:ea typeface="宋体" charset="-122"/>
              </a:rPr>
              <a:t>B</a:t>
            </a:r>
            <a:r>
              <a:rPr lang="zh-CN" altLang="en-US" smtClean="0">
                <a:ea typeface="宋体" charset="-122"/>
              </a:rPr>
              <a:t>，至少需要两步，即帐户</a:t>
            </a:r>
            <a:r>
              <a:rPr lang="en-US" altLang="zh-CN" smtClean="0">
                <a:ea typeface="宋体" charset="-122"/>
              </a:rPr>
              <a:t>A</a:t>
            </a:r>
            <a:r>
              <a:rPr lang="zh-CN" altLang="en-US" smtClean="0">
                <a:ea typeface="宋体" charset="-122"/>
              </a:rPr>
              <a:t>的资金减少，然后帐户</a:t>
            </a:r>
            <a:r>
              <a:rPr lang="en-US" altLang="zh-CN" smtClean="0">
                <a:ea typeface="宋体" charset="-122"/>
              </a:rPr>
              <a:t>B</a:t>
            </a:r>
            <a:r>
              <a:rPr lang="zh-CN" altLang="en-US" smtClean="0">
                <a:ea typeface="宋体" charset="-122"/>
              </a:rPr>
              <a:t>的资金相应增加 </a:t>
            </a:r>
          </a:p>
          <a:p>
            <a:pPr eaLnBrk="1" hangingPunct="1"/>
            <a:r>
              <a:rPr lang="zh-CN" altLang="en-US" smtClean="0">
                <a:ea typeface="宋体" charset="-122"/>
              </a:rPr>
              <a:t>一般来说，只要是同一银行（例如都是农行），一般都支持帐户间直接转帐，</a:t>
            </a:r>
          </a:p>
          <a:p>
            <a:pPr eaLnBrk="1" hangingPunct="1"/>
            <a:r>
              <a:rPr lang="zh-CN" altLang="en-US" smtClean="0">
                <a:ea typeface="宋体" charset="-122"/>
              </a:rPr>
              <a:t>我们来看看上述提及的转帐问题，假定张三的帐户直接转帐</a:t>
            </a:r>
            <a:r>
              <a:rPr lang="en-US" altLang="zh-CN" smtClean="0">
                <a:ea typeface="宋体" charset="-122"/>
              </a:rPr>
              <a:t>1000</a:t>
            </a:r>
            <a:r>
              <a:rPr lang="zh-CN" altLang="en-US" smtClean="0">
                <a:ea typeface="宋体" charset="-122"/>
              </a:rPr>
              <a:t>元到李四的帐户。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DB9350AC-69E4-4D2D-8EE4-60078FC3E900}" type="slidenum">
              <a:rPr lang="en-US" altLang="zh-CN" sz="1200"/>
              <a:pPr eaLnBrk="1" hangingPunct="1"/>
              <a:t>81</a:t>
            </a:fld>
            <a:endParaRPr lang="en-US" altLang="zh-CN" sz="1200"/>
          </a:p>
        </p:txBody>
      </p:sp>
      <p:sp>
        <p:nvSpPr>
          <p:cNvPr id="34819" name="Rectangle 2"/>
          <p:cNvSpPr>
            <a:spLocks noGrp="1" noRot="1" noChangeAspect="1" noChangeArrowheads="1" noTextEdit="1"/>
          </p:cNvSpPr>
          <p:nvPr>
            <p:ph type="sldImg"/>
          </p:nvPr>
        </p:nvSpPr>
        <p:spPr>
          <a:xfrm>
            <a:off x="987425" y="696913"/>
            <a:ext cx="5035550" cy="3486150"/>
          </a:xfrm>
          <a:ln/>
        </p:spPr>
      </p:sp>
      <p:sp>
        <p:nvSpPr>
          <p:cNvPr id="34820" name="Rectangle 3"/>
          <p:cNvSpPr>
            <a:spLocks noGrp="1" noChangeArrowheads="1"/>
          </p:cNvSpPr>
          <p:nvPr>
            <p:ph type="body" idx="1"/>
          </p:nvPr>
        </p:nvSpPr>
        <p:spPr>
          <a:noFill/>
        </p:spPr>
        <p:txBody>
          <a:bodyPr/>
          <a:lstStyle/>
          <a:p>
            <a:pPr marL="232943" indent="-232943"/>
            <a:r>
              <a:rPr lang="en-US" altLang="zh-CN" smtClean="0">
                <a:ea typeface="宋体" charset="-122"/>
              </a:rPr>
              <a:t> </a:t>
            </a:r>
            <a:r>
              <a:rPr lang="zh-CN" altLang="en-US" smtClean="0">
                <a:ea typeface="宋体" charset="-122"/>
              </a:rPr>
              <a:t>演示：参见下发的</a:t>
            </a:r>
            <a:r>
              <a:rPr lang="en-US" altLang="zh-CN" smtClean="0">
                <a:ea typeface="宋体" charset="-122"/>
              </a:rPr>
              <a:t>SQL Server</a:t>
            </a:r>
            <a:r>
              <a:rPr lang="zh-CN" altLang="en-US" smtClean="0">
                <a:ea typeface="宋体" charset="-122"/>
              </a:rPr>
              <a:t>电子资料文件夹：</a:t>
            </a:r>
            <a:r>
              <a:rPr lang="en-US" altLang="zh-CN" smtClean="0">
                <a:ea typeface="宋体" charset="-122"/>
              </a:rPr>
              <a:t>TG6-Source</a:t>
            </a:r>
            <a:r>
              <a:rPr lang="zh-CN" altLang="en-US" smtClean="0">
                <a:ea typeface="宋体" charset="-122"/>
              </a:rPr>
              <a:t>下的示例</a:t>
            </a:r>
            <a:r>
              <a:rPr lang="en-US" altLang="zh-CN" smtClean="0">
                <a:ea typeface="宋体" charset="-122"/>
              </a:rPr>
              <a:t>1</a:t>
            </a:r>
            <a:r>
              <a:rPr lang="zh-CN" altLang="en-US" smtClean="0">
                <a:ea typeface="宋体" charset="-122"/>
              </a:rPr>
              <a:t>：为什么需要事务</a:t>
            </a:r>
            <a:r>
              <a:rPr lang="en-US" altLang="zh-CN" smtClean="0">
                <a:ea typeface="宋体" charset="-122"/>
              </a:rPr>
              <a:t>.sql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930ABAF9-6EC3-41C0-AB50-BF3209C7C152}" type="slidenum">
              <a:rPr lang="en-US" altLang="zh-CN" sz="1200"/>
              <a:pPr eaLnBrk="1" hangingPunct="1"/>
              <a:t>82</a:t>
            </a:fld>
            <a:endParaRPr lang="en-US" altLang="zh-CN" sz="1200"/>
          </a:p>
        </p:txBody>
      </p:sp>
      <p:sp>
        <p:nvSpPr>
          <p:cNvPr id="35843" name="Rectangle 2"/>
          <p:cNvSpPr>
            <a:spLocks noGrp="1" noRot="1" noChangeAspect="1" noChangeArrowheads="1" noTextEdit="1"/>
          </p:cNvSpPr>
          <p:nvPr>
            <p:ph type="sldImg"/>
          </p:nvPr>
        </p:nvSpPr>
        <p:spPr>
          <a:xfrm>
            <a:off x="987425" y="696913"/>
            <a:ext cx="5035550" cy="3486150"/>
          </a:xfrm>
          <a:ln/>
        </p:spPr>
      </p:sp>
      <p:sp>
        <p:nvSpPr>
          <p:cNvPr id="35844" name="Rectangle 3"/>
          <p:cNvSpPr>
            <a:spLocks noGrp="1" noChangeArrowheads="1"/>
          </p:cNvSpPr>
          <p:nvPr>
            <p:ph type="body" idx="1"/>
          </p:nvPr>
        </p:nvSpPr>
        <p:spPr>
          <a:noFill/>
        </p:spPr>
        <p:txBody>
          <a:bodyPr/>
          <a:lstStyle/>
          <a:p>
            <a:pPr eaLnBrk="1" hangingPunct="1"/>
            <a:r>
              <a:rPr lang="zh-CN" altLang="en-US" smtClean="0">
                <a:ea typeface="宋体" charset="-122"/>
              </a:rPr>
              <a:t>输出结果如图所示。</a:t>
            </a:r>
          </a:p>
          <a:p>
            <a:pPr eaLnBrk="1" hangingPunct="1"/>
            <a:r>
              <a:rPr lang="zh-CN" altLang="en-US" smtClean="0">
                <a:ea typeface="宋体" charset="-122"/>
              </a:rPr>
              <a:t>强调：目前两个帐户的总额为：</a:t>
            </a:r>
            <a:r>
              <a:rPr lang="en-US" altLang="zh-CN" smtClean="0">
                <a:ea typeface="宋体" charset="-122"/>
              </a:rPr>
              <a:t>1000</a:t>
            </a:r>
            <a:r>
              <a:rPr lang="zh-CN" altLang="en-US" smtClean="0">
                <a:ea typeface="宋体" charset="-122"/>
              </a:rPr>
              <a:t>＋</a:t>
            </a:r>
            <a:r>
              <a:rPr lang="en-US" altLang="zh-CN" smtClean="0">
                <a:ea typeface="宋体" charset="-122"/>
              </a:rPr>
              <a:t>1</a:t>
            </a:r>
            <a:r>
              <a:rPr lang="zh-CN" altLang="en-US" smtClean="0">
                <a:ea typeface="宋体" charset="-122"/>
              </a:rPr>
              <a:t>＝</a:t>
            </a:r>
            <a:r>
              <a:rPr lang="en-US" altLang="zh-CN" smtClean="0">
                <a:ea typeface="宋体" charset="-122"/>
              </a:rPr>
              <a:t>1001</a:t>
            </a:r>
            <a:r>
              <a:rPr lang="zh-CN" altLang="en-US" smtClean="0">
                <a:ea typeface="宋体" charset="-122"/>
              </a:rPr>
              <a:t>元，</a:t>
            </a:r>
          </a:p>
          <a:p>
            <a:pPr eaLnBrk="1" hangingPunct="1"/>
            <a:r>
              <a:rPr lang="zh-CN" altLang="en-US" smtClean="0">
                <a:ea typeface="宋体" charset="-122"/>
              </a:rPr>
              <a:t>转帐后他们两个帐户的余额应保持不变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6847B4A6-083E-4278-94B5-EEBC738724D8}" type="slidenum">
              <a:rPr lang="en-US" altLang="zh-CN" sz="1200"/>
              <a:pPr eaLnBrk="1" hangingPunct="1"/>
              <a:t>83</a:t>
            </a:fld>
            <a:endParaRPr lang="en-US" altLang="zh-CN" sz="1200"/>
          </a:p>
        </p:txBody>
      </p:sp>
      <p:sp>
        <p:nvSpPr>
          <p:cNvPr id="36867" name="Rectangle 2"/>
          <p:cNvSpPr>
            <a:spLocks noGrp="1" noRot="1" noChangeAspect="1" noChangeArrowheads="1" noTextEdit="1"/>
          </p:cNvSpPr>
          <p:nvPr>
            <p:ph type="sldImg"/>
          </p:nvPr>
        </p:nvSpPr>
        <p:spPr>
          <a:xfrm>
            <a:off x="987425" y="696913"/>
            <a:ext cx="5035550" cy="3486150"/>
          </a:xfrm>
          <a:ln/>
        </p:spPr>
      </p:sp>
      <p:sp>
        <p:nvSpPr>
          <p:cNvPr id="36868" name="Rectangle 3"/>
          <p:cNvSpPr>
            <a:spLocks noGrp="1" noChangeArrowheads="1"/>
          </p:cNvSpPr>
          <p:nvPr>
            <p:ph type="body" idx="1"/>
          </p:nvPr>
        </p:nvSpPr>
        <p:spPr>
          <a:noFill/>
        </p:spPr>
        <p:txBody>
          <a:bodyPr/>
          <a:lstStyle/>
          <a:p>
            <a:pPr eaLnBrk="1" hangingPunct="1"/>
            <a:r>
              <a:rPr lang="zh-CN" altLang="en-US" smtClean="0">
                <a:ea typeface="宋体" charset="-122"/>
              </a:rPr>
              <a:t>讲解要点：</a:t>
            </a:r>
          </a:p>
          <a:p>
            <a:pPr eaLnBrk="1" hangingPunct="1"/>
            <a:r>
              <a:rPr lang="zh-CN" altLang="en-US" smtClean="0">
                <a:ea typeface="宋体" charset="-122"/>
              </a:rPr>
              <a:t>现在我们开始模拟实现转帐：从张三的帐户直接转帐</a:t>
            </a:r>
            <a:r>
              <a:rPr lang="en-US" altLang="zh-CN" smtClean="0">
                <a:ea typeface="宋体" charset="-122"/>
              </a:rPr>
              <a:t>1000</a:t>
            </a:r>
            <a:r>
              <a:rPr lang="zh-CN" altLang="en-US" smtClean="0">
                <a:ea typeface="宋体" charset="-122"/>
              </a:rPr>
              <a:t>元到李四的帐户。</a:t>
            </a:r>
          </a:p>
          <a:p>
            <a:pPr eaLnBrk="1" hangingPunct="1"/>
            <a:r>
              <a:rPr lang="zh-CN" altLang="en-US" smtClean="0">
                <a:ea typeface="宋体" charset="-122"/>
              </a:rPr>
              <a:t>即使用</a:t>
            </a:r>
            <a:r>
              <a:rPr lang="en-US" altLang="zh-CN" smtClean="0">
                <a:ea typeface="宋体" charset="-122"/>
              </a:rPr>
              <a:t>UPDATE</a:t>
            </a:r>
            <a:r>
              <a:rPr lang="zh-CN" altLang="en-US" smtClean="0">
                <a:ea typeface="宋体" charset="-122"/>
              </a:rPr>
              <a:t>语句修改张三的帐户和李四帐户，张三的帐户减少</a:t>
            </a:r>
            <a:r>
              <a:rPr lang="en-US" altLang="zh-CN" smtClean="0">
                <a:ea typeface="宋体" charset="-122"/>
              </a:rPr>
              <a:t>1000</a:t>
            </a:r>
            <a:r>
              <a:rPr lang="zh-CN" altLang="en-US" smtClean="0">
                <a:ea typeface="宋体" charset="-122"/>
              </a:rPr>
              <a:t>元，李四的帐户增加</a:t>
            </a:r>
            <a:r>
              <a:rPr lang="en-US" altLang="zh-CN" smtClean="0">
                <a:ea typeface="宋体" charset="-122"/>
              </a:rPr>
              <a:t>1000</a:t>
            </a:r>
            <a:r>
              <a:rPr lang="zh-CN" altLang="en-US" smtClean="0">
                <a:ea typeface="宋体" charset="-122"/>
              </a:rPr>
              <a:t>元。</a:t>
            </a:r>
          </a:p>
          <a:p>
            <a:pPr eaLnBrk="1" hangingPunct="1"/>
            <a:r>
              <a:rPr lang="zh-CN" altLang="en-US" smtClean="0">
                <a:ea typeface="宋体" charset="-122"/>
              </a:rPr>
              <a:t>显然，转帐后的余额总和应保持不变，仍为</a:t>
            </a:r>
            <a:r>
              <a:rPr lang="en-US" altLang="zh-CN" smtClean="0">
                <a:ea typeface="宋体" charset="-122"/>
              </a:rPr>
              <a:t>1001</a:t>
            </a:r>
            <a:r>
              <a:rPr lang="zh-CN" altLang="en-US" smtClean="0">
                <a:ea typeface="宋体" charset="-122"/>
              </a:rPr>
              <a:t>元。 具体</a:t>
            </a:r>
            <a:r>
              <a:rPr lang="en-US" altLang="zh-CN" smtClean="0">
                <a:ea typeface="宋体" charset="-122"/>
              </a:rPr>
              <a:t>T-SQL</a:t>
            </a:r>
            <a:r>
              <a:rPr lang="zh-CN" altLang="en-US" smtClean="0">
                <a:ea typeface="宋体" charset="-122"/>
              </a:rPr>
              <a:t>语句如图所示。</a:t>
            </a:r>
          </a:p>
          <a:p>
            <a:pPr eaLnBrk="1" hangingPunct="1"/>
            <a:endParaRPr lang="zh-CN" altLang="en-US" smtClean="0">
              <a:ea typeface="宋体" charset="-122"/>
            </a:endParaRPr>
          </a:p>
          <a:p>
            <a:pPr eaLnBrk="1" hangingPunct="1"/>
            <a:r>
              <a:rPr lang="zh-CN" altLang="en-US" smtClean="0">
                <a:ea typeface="宋体" charset="-122"/>
              </a:rPr>
              <a:t>提问：现在张三和李四的帐户分别为</a:t>
            </a:r>
            <a:r>
              <a:rPr lang="en-US" altLang="zh-CN" smtClean="0">
                <a:ea typeface="宋体" charset="-122"/>
              </a:rPr>
              <a:t>1000</a:t>
            </a:r>
            <a:r>
              <a:rPr lang="zh-CN" altLang="en-US" smtClean="0">
                <a:ea typeface="宋体" charset="-122"/>
              </a:rPr>
              <a:t>元和</a:t>
            </a:r>
            <a:r>
              <a:rPr lang="en-US" altLang="zh-CN" smtClean="0">
                <a:ea typeface="宋体" charset="-122"/>
              </a:rPr>
              <a:t>1</a:t>
            </a:r>
            <a:r>
              <a:rPr lang="zh-CN" altLang="en-US" smtClean="0">
                <a:ea typeface="宋体" charset="-122"/>
              </a:rPr>
              <a:t>元，执行语句后，张三和李四的帐户应该为多少啊？</a:t>
            </a:r>
          </a:p>
          <a:p>
            <a:pPr eaLnBrk="1" hangingPunct="1"/>
            <a:r>
              <a:rPr lang="zh-CN" altLang="en-US" smtClean="0">
                <a:ea typeface="宋体" charset="-122"/>
              </a:rPr>
              <a:t>大部分学员会认为：张三帐上还有</a:t>
            </a:r>
            <a:r>
              <a:rPr lang="en-US" altLang="zh-CN" smtClean="0">
                <a:ea typeface="宋体" charset="-122"/>
              </a:rPr>
              <a:t>0</a:t>
            </a:r>
            <a:r>
              <a:rPr lang="zh-CN" altLang="en-US" smtClean="0">
                <a:ea typeface="宋体" charset="-122"/>
              </a:rPr>
              <a:t>元，李四</a:t>
            </a:r>
            <a:r>
              <a:rPr lang="en-US" altLang="zh-CN" smtClean="0">
                <a:ea typeface="宋体" charset="-122"/>
              </a:rPr>
              <a:t>1001</a:t>
            </a:r>
            <a:r>
              <a:rPr lang="zh-CN" altLang="en-US" smtClean="0">
                <a:ea typeface="宋体" charset="-122"/>
              </a:rPr>
              <a:t>元。少数细心的学员可能感觉不对。</a:t>
            </a:r>
          </a:p>
          <a:p>
            <a:pPr eaLnBrk="1" hangingPunct="1"/>
            <a:r>
              <a:rPr lang="zh-CN" altLang="en-US" smtClean="0">
                <a:ea typeface="宋体" charset="-122"/>
              </a:rPr>
              <a:t>现场演示实际的输出结果。</a:t>
            </a:r>
          </a:p>
          <a:p>
            <a:pPr eaLnBrk="1" hangingPunct="1"/>
            <a:endParaRPr lang="zh-CN" altLang="en-US" smtClean="0">
              <a:ea typeface="宋体" charset="-122"/>
            </a:endParaRPr>
          </a:p>
          <a:p>
            <a:pPr eaLnBrk="1" hangingPunct="1"/>
            <a:r>
              <a:rPr lang="zh-CN" altLang="en-US" smtClean="0">
                <a:ea typeface="宋体" charset="-122"/>
              </a:rPr>
              <a:t>输出的结果让您惊讶了吧，张三的帐户没有减少，还是</a:t>
            </a:r>
            <a:r>
              <a:rPr lang="en-US" altLang="zh-CN" smtClean="0">
                <a:ea typeface="宋体" charset="-122"/>
              </a:rPr>
              <a:t>1000</a:t>
            </a:r>
            <a:r>
              <a:rPr lang="zh-CN" altLang="en-US" smtClean="0">
                <a:ea typeface="宋体" charset="-122"/>
              </a:rPr>
              <a:t>元；</a:t>
            </a:r>
          </a:p>
          <a:p>
            <a:pPr eaLnBrk="1" hangingPunct="1"/>
            <a:r>
              <a:rPr lang="zh-CN" altLang="en-US" smtClean="0">
                <a:ea typeface="宋体" charset="-122"/>
              </a:rPr>
              <a:t>但李四的帐户却多了</a:t>
            </a:r>
            <a:r>
              <a:rPr lang="en-US" altLang="zh-CN" smtClean="0">
                <a:ea typeface="宋体" charset="-122"/>
              </a:rPr>
              <a:t>1000</a:t>
            </a:r>
            <a:r>
              <a:rPr lang="zh-CN" altLang="en-US" smtClean="0">
                <a:ea typeface="宋体" charset="-122"/>
              </a:rPr>
              <a:t>元，转帐后两个帐户的余额变为</a:t>
            </a:r>
            <a:r>
              <a:rPr lang="en-US" altLang="zh-CN" smtClean="0">
                <a:ea typeface="宋体" charset="-122"/>
              </a:rPr>
              <a:t>1000+1001</a:t>
            </a:r>
            <a:r>
              <a:rPr lang="zh-CN" altLang="en-US" smtClean="0">
                <a:ea typeface="宋体" charset="-122"/>
              </a:rPr>
              <a:t>＝</a:t>
            </a:r>
            <a:r>
              <a:rPr lang="en-US" altLang="zh-CN" smtClean="0">
                <a:ea typeface="宋体" charset="-122"/>
              </a:rPr>
              <a:t>2001</a:t>
            </a:r>
            <a:r>
              <a:rPr lang="zh-CN" altLang="en-US" smtClean="0">
                <a:ea typeface="宋体" charset="-122"/>
              </a:rPr>
              <a:t>元，银行的钱凭空多出</a:t>
            </a:r>
            <a:r>
              <a:rPr lang="en-US" altLang="zh-CN" smtClean="0">
                <a:ea typeface="宋体" charset="-122"/>
              </a:rPr>
              <a:t>1000</a:t>
            </a:r>
            <a:r>
              <a:rPr lang="zh-CN" altLang="en-US" smtClean="0">
                <a:ea typeface="宋体" charset="-122"/>
              </a:rPr>
              <a:t>元了！</a:t>
            </a:r>
          </a:p>
          <a:p>
            <a:pPr eaLnBrk="1" hangingPunct="1"/>
            <a:r>
              <a:rPr lang="zh-CN" altLang="en-US" smtClean="0">
                <a:ea typeface="宋体" charset="-122"/>
              </a:rPr>
              <a:t>为什么会怎样呢？让我们一起分析出现如此严重错误的原因 。</a:t>
            </a:r>
          </a:p>
          <a:p>
            <a:pPr eaLnBrk="1" hangingPunct="1"/>
            <a:endParaRPr lang="en-US"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7CAD34F4-51B5-41C1-9999-BCD94B980264}" type="slidenum">
              <a:rPr lang="en-US" altLang="zh-CN" sz="1200"/>
              <a:pPr eaLnBrk="1" hangingPunct="1"/>
              <a:t>84</a:t>
            </a:fld>
            <a:endParaRPr lang="en-US" altLang="zh-CN" sz="1200"/>
          </a:p>
        </p:txBody>
      </p:sp>
      <p:sp>
        <p:nvSpPr>
          <p:cNvPr id="37891" name="Rectangle 2"/>
          <p:cNvSpPr>
            <a:spLocks noGrp="1" noRot="1" noChangeAspect="1" noChangeArrowheads="1" noTextEdit="1"/>
          </p:cNvSpPr>
          <p:nvPr>
            <p:ph type="sldImg"/>
          </p:nvPr>
        </p:nvSpPr>
        <p:spPr>
          <a:xfrm>
            <a:off x="987425" y="696913"/>
            <a:ext cx="5035550" cy="3486150"/>
          </a:xfrm>
          <a:ln/>
        </p:spPr>
      </p:sp>
      <p:sp>
        <p:nvSpPr>
          <p:cNvPr id="37892" name="Rectangle 3"/>
          <p:cNvSpPr>
            <a:spLocks noGrp="1" noChangeArrowheads="1"/>
          </p:cNvSpPr>
          <p:nvPr>
            <p:ph type="body" idx="1"/>
          </p:nvPr>
        </p:nvSpPr>
        <p:spPr>
          <a:noFill/>
        </p:spPr>
        <p:txBody>
          <a:bodyPr/>
          <a:lstStyle/>
          <a:p>
            <a:pPr marL="232943" indent="-232943"/>
            <a:r>
              <a:rPr lang="zh-CN" altLang="zh-CN" smtClean="0">
                <a:ea typeface="宋体" charset="-122"/>
              </a:rPr>
              <a:t>查看SQL Server给出的错误提示，显示UPDATE语句有错，执行时违反了CK_currentMoney约束，</a:t>
            </a:r>
            <a:endParaRPr lang="zh-CN" altLang="en-US" smtClean="0">
              <a:ea typeface="宋体" charset="-122"/>
            </a:endParaRPr>
          </a:p>
          <a:p>
            <a:pPr marL="232943" indent="-232943"/>
            <a:r>
              <a:rPr lang="zh-CN" altLang="zh-CN" smtClean="0">
                <a:ea typeface="宋体" charset="-122"/>
              </a:rPr>
              <a:t>即余额不能少于1元。</a:t>
            </a:r>
            <a:endParaRPr lang="zh-CN" altLang="en-US" smtClean="0">
              <a:ea typeface="宋体" charset="-122"/>
            </a:endParaRPr>
          </a:p>
          <a:p>
            <a:pPr marL="232943" indent="-232943"/>
            <a:r>
              <a:rPr lang="zh-CN" altLang="en-US" smtClean="0">
                <a:ea typeface="宋体" charset="-122"/>
              </a:rPr>
              <a:t>提问学员：</a:t>
            </a:r>
            <a:r>
              <a:rPr lang="zh-CN" altLang="zh-CN" smtClean="0">
                <a:ea typeface="宋体" charset="-122"/>
              </a:rPr>
              <a:t>目前有两条UPDATE语句，哪条导致了此错误呢？</a:t>
            </a:r>
            <a:endParaRPr lang="zh-CN" altLang="en-US" smtClean="0">
              <a:ea typeface="宋体" charset="-122"/>
            </a:endParaRPr>
          </a:p>
          <a:p>
            <a:pPr marL="232943" indent="-232943"/>
            <a:r>
              <a:rPr lang="zh-CN" altLang="en-US" smtClean="0">
                <a:ea typeface="宋体" charset="-122"/>
              </a:rPr>
              <a:t>引导回答：</a:t>
            </a:r>
            <a:r>
              <a:rPr lang="zh-CN" altLang="zh-CN" smtClean="0">
                <a:ea typeface="宋体" charset="-122"/>
              </a:rPr>
              <a:t>显然是修改张三帐户的UPDATE语句。</a:t>
            </a:r>
            <a:endParaRPr lang="zh-CN" altLang="en-US" smtClean="0">
              <a:ea typeface="宋体" charset="-122"/>
            </a:endParaRPr>
          </a:p>
          <a:p>
            <a:pPr marL="232943" indent="-232943"/>
            <a:r>
              <a:rPr lang="zh-CN" altLang="en-US" smtClean="0">
                <a:ea typeface="宋体" charset="-122"/>
              </a:rPr>
              <a:t> </a:t>
            </a:r>
            <a:r>
              <a:rPr lang="zh-CN" altLang="zh-CN" smtClean="0">
                <a:ea typeface="宋体" charset="-122"/>
              </a:rPr>
              <a:t>因为张三的帐户原有余额1000元，减少1000元后即为0元，违反了上述约束，所以终止执行，</a:t>
            </a:r>
            <a:endParaRPr lang="zh-CN" altLang="en-US" smtClean="0">
              <a:ea typeface="宋体" charset="-122"/>
            </a:endParaRPr>
          </a:p>
          <a:p>
            <a:pPr marL="232943" indent="-232943"/>
            <a:r>
              <a:rPr lang="zh-CN" altLang="zh-CN" smtClean="0">
                <a:ea typeface="宋体" charset="-122"/>
              </a:rPr>
              <a:t>余额保持不变，仍为1000元。遗憾的是，后面的语句并没有中断执行，</a:t>
            </a:r>
            <a:endParaRPr lang="zh-CN" altLang="en-US" smtClean="0">
              <a:ea typeface="宋体" charset="-122"/>
            </a:endParaRPr>
          </a:p>
          <a:p>
            <a:pPr marL="232943" indent="-232943"/>
            <a:r>
              <a:rPr lang="zh-CN" altLang="zh-CN" smtClean="0">
                <a:ea typeface="宋体" charset="-122"/>
              </a:rPr>
              <a:t>修改李四帐户的UPDATE语句继续执行，李四的帐户增加了1000元，变为1001元。</a:t>
            </a:r>
            <a:endParaRPr lang="zh-CN" altLang="en-US" smtClean="0">
              <a:ea typeface="宋体" charset="-122"/>
            </a:endParaRPr>
          </a:p>
          <a:p>
            <a:pPr marL="232943" indent="-232943"/>
            <a:r>
              <a:rPr lang="zh-CN" altLang="zh-CN" smtClean="0">
                <a:ea typeface="宋体" charset="-122"/>
              </a:rPr>
              <a:t>所以两人帐户的余额最终出现了幻灯片所示的结果。 </a:t>
            </a:r>
            <a:endParaRPr lang="zh-CN" altLang="en-US" smtClean="0">
              <a:ea typeface="宋体" charset="-122"/>
            </a:endParaRPr>
          </a:p>
          <a:p>
            <a:pPr marL="232943" indent="-232943"/>
            <a:r>
              <a:rPr lang="zh-CN" altLang="en-US" smtClean="0">
                <a:ea typeface="宋体" charset="-122"/>
              </a:rPr>
              <a:t>如何解决呢？使用事务，引出事务的概念。</a:t>
            </a:r>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843CEEA2-A783-477E-8047-D0021C1EA4FE}" type="slidenum">
              <a:rPr lang="en-US" altLang="zh-CN" sz="1200"/>
              <a:pPr eaLnBrk="1" hangingPunct="1"/>
              <a:t>85</a:t>
            </a:fld>
            <a:endParaRPr lang="en-US" altLang="zh-CN" sz="1200"/>
          </a:p>
        </p:txBody>
      </p:sp>
      <p:sp>
        <p:nvSpPr>
          <p:cNvPr id="38915" name="Rectangle 2"/>
          <p:cNvSpPr>
            <a:spLocks noGrp="1" noRot="1" noChangeAspect="1" noChangeArrowheads="1" noTextEdit="1"/>
          </p:cNvSpPr>
          <p:nvPr>
            <p:ph type="sldImg"/>
          </p:nvPr>
        </p:nvSpPr>
        <p:spPr>
          <a:xfrm>
            <a:off x="1181100" y="696913"/>
            <a:ext cx="4648200" cy="3486150"/>
          </a:xfrm>
          <a:ln/>
        </p:spPr>
      </p:sp>
      <p:sp>
        <p:nvSpPr>
          <p:cNvPr id="38916" name="Rectangle 3"/>
          <p:cNvSpPr>
            <a:spLocks noGrp="1" noChangeArrowheads="1"/>
          </p:cNvSpPr>
          <p:nvPr>
            <p:ph type="body" idx="1"/>
          </p:nvPr>
        </p:nvSpPr>
        <p:spPr>
          <a:noFill/>
        </p:spPr>
        <p:txBody>
          <a:bodyPr/>
          <a:lstStyle/>
          <a:p>
            <a:pPr eaLnBrk="1" hangingPunct="1"/>
            <a:r>
              <a:rPr lang="zh-CN" altLang="en-US" smtClean="0">
                <a:ea typeface="宋体" charset="-122"/>
              </a:rPr>
              <a:t>强调：</a:t>
            </a:r>
          </a:p>
          <a:p>
            <a:pPr eaLnBrk="1" hangingPunct="1"/>
            <a:r>
              <a:rPr lang="zh-CN" altLang="en-US" smtClean="0">
                <a:ea typeface="宋体" charset="-122"/>
              </a:rPr>
              <a:t> 事务是一个整体。如果其中一步失败了，那整个操作都取消；</a:t>
            </a:r>
          </a:p>
          <a:p>
            <a:pPr eaLnBrk="1" hangingPunct="1"/>
            <a:r>
              <a:rPr lang="zh-CN" altLang="en-US" smtClean="0">
                <a:ea typeface="宋体" charset="-122"/>
              </a:rPr>
              <a:t>  如果每步都成功了，则整个操作才完成。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4476FD-5E51-4CF0-88F1-FE5402528F9C}" type="slidenum">
              <a:rPr lang="en-US" altLang="zh-CN"/>
              <a:pPr/>
              <a:t>8</a:t>
            </a:fld>
            <a:endParaRPr lang="en-US" altLang="zh-CN"/>
          </a:p>
        </p:txBody>
      </p:sp>
      <p:sp>
        <p:nvSpPr>
          <p:cNvPr id="171010" name="Rectangle 2"/>
          <p:cNvSpPr>
            <a:spLocks noGrp="1" noRot="1" noChangeAspect="1" noChangeArrowheads="1" noTextEdit="1"/>
          </p:cNvSpPr>
          <p:nvPr>
            <p:ph type="sldImg"/>
          </p:nvPr>
        </p:nvSpPr>
        <p:spPr>
          <a:xfrm>
            <a:off x="987425" y="696913"/>
            <a:ext cx="5035550" cy="3486150"/>
          </a:xfrm>
          <a:ln/>
        </p:spPr>
      </p:sp>
      <p:sp>
        <p:nvSpPr>
          <p:cNvPr id="171011" name="Rectangle 3"/>
          <p:cNvSpPr>
            <a:spLocks noGrp="1" noChangeArrowheads="1"/>
          </p:cNvSpPr>
          <p:nvPr>
            <p:ph type="body" idx="1"/>
          </p:nvPr>
        </p:nvSpPr>
        <p:spPr/>
        <p:txBody>
          <a:bodyPr/>
          <a:lstStyle/>
          <a:p>
            <a:r>
              <a:rPr lang="zh-CN" altLang="en-US" dirty="0"/>
              <a:t>讲解要点：</a:t>
            </a:r>
          </a:p>
          <a:p>
            <a:r>
              <a:rPr lang="zh-CN" altLang="en-US" dirty="0"/>
              <a:t>在需求分析阶段，设计数据库的一般步骤（结合</a:t>
            </a:r>
            <a:r>
              <a:rPr lang="en-US" altLang="zh-CN" dirty="0"/>
              <a:t>BBS</a:t>
            </a:r>
            <a:r>
              <a:rPr lang="zh-CN" altLang="en-US" dirty="0"/>
              <a:t>论坛系统讲解）：</a:t>
            </a:r>
          </a:p>
          <a:p>
            <a:r>
              <a:rPr lang="en-US" altLang="zh-CN" dirty="0"/>
              <a:t>1.</a:t>
            </a:r>
            <a:r>
              <a:rPr lang="zh-CN" altLang="en-US" dirty="0"/>
              <a:t>收集信息：</a:t>
            </a:r>
          </a:p>
          <a:p>
            <a:r>
              <a:rPr lang="zh-CN" altLang="en-US" dirty="0"/>
              <a:t>  提问学员：论坛的基本功能有哪些？引导回答：注册、登录、发贴、版主论坛管理等</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4E286951-9DFC-4A60-924E-A35FCECB4790}" type="slidenum">
              <a:rPr lang="en-US" altLang="zh-CN" sz="1200"/>
              <a:pPr eaLnBrk="1" hangingPunct="1"/>
              <a:t>86</a:t>
            </a:fld>
            <a:endParaRPr lang="en-US" altLang="zh-CN" sz="1200"/>
          </a:p>
        </p:txBody>
      </p:sp>
      <p:sp>
        <p:nvSpPr>
          <p:cNvPr id="39939" name="Rectangle 2"/>
          <p:cNvSpPr>
            <a:spLocks noGrp="1" noRot="1" noChangeAspect="1" noChangeArrowheads="1" noTextEdit="1"/>
          </p:cNvSpPr>
          <p:nvPr>
            <p:ph type="sldImg"/>
          </p:nvPr>
        </p:nvSpPr>
        <p:spPr>
          <a:xfrm>
            <a:off x="1181100" y="696913"/>
            <a:ext cx="4648200" cy="3486150"/>
          </a:xfrm>
          <a:ln/>
        </p:spPr>
      </p:sp>
      <p:sp>
        <p:nvSpPr>
          <p:cNvPr id="39940" name="Rectangle 3"/>
          <p:cNvSpPr>
            <a:spLocks noGrp="1" noChangeArrowheads="1"/>
          </p:cNvSpPr>
          <p:nvPr>
            <p:ph type="body" idx="1"/>
          </p:nvPr>
        </p:nvSpPr>
        <p:spPr>
          <a:noFill/>
        </p:spPr>
        <p:txBody>
          <a:bodyPr/>
          <a:lstStyle/>
          <a:p>
            <a:pPr eaLnBrk="1" hangingPunct="1"/>
            <a:r>
              <a:rPr lang="zh-CN" altLang="en-US" smtClean="0">
                <a:ea typeface="宋体" charset="-122"/>
              </a:rPr>
              <a:t>根据银行例子解释事务的四个特征：</a:t>
            </a:r>
          </a:p>
          <a:p>
            <a:pPr eaLnBrk="1" hangingPunct="1"/>
            <a:r>
              <a:rPr lang="zh-CN" altLang="en-US" b="1" smtClean="0">
                <a:ea typeface="宋体" charset="-122"/>
              </a:rPr>
              <a:t>原子性</a:t>
            </a:r>
            <a:r>
              <a:rPr lang="en-US" altLang="zh-CN" smtClean="0">
                <a:ea typeface="宋体" charset="-122"/>
              </a:rPr>
              <a:t>(Atomicity)</a:t>
            </a:r>
            <a:r>
              <a:rPr lang="zh-CN" altLang="en-US" b="1" smtClean="0">
                <a:ea typeface="宋体" charset="-122"/>
              </a:rPr>
              <a:t>：</a:t>
            </a:r>
            <a:r>
              <a:rPr lang="zh-CN" altLang="en-US" smtClean="0">
                <a:ea typeface="宋体" charset="-122"/>
              </a:rPr>
              <a:t>事务是一个完整的操作。事务的各元素是不可分的（原子的）。事务中的所有元素必须作为一个整体提交或回滚。如果事务中的任何元素失败，则整个事务将失败。</a:t>
            </a:r>
          </a:p>
          <a:p>
            <a:pPr eaLnBrk="1" hangingPunct="1"/>
            <a:r>
              <a:rPr lang="zh-CN" altLang="en-US" smtClean="0">
                <a:ea typeface="宋体" charset="-122"/>
              </a:rPr>
              <a:t>再次以银行转帐事务为例，如果该事务提交了，则这两个帐户的数据将会更新。如果由于某种原因，事务在成功更新这两个帐户之前中止，则不会更新这两个帐户余额，并且会撤销对任何帐户余额的修改。事务不能部分提交。</a:t>
            </a:r>
            <a:endParaRPr lang="zh-CN" altLang="en-US" b="1" smtClean="0">
              <a:ea typeface="宋体" charset="-122"/>
            </a:endParaRPr>
          </a:p>
          <a:p>
            <a:pPr eaLnBrk="1" hangingPunct="1"/>
            <a:r>
              <a:rPr lang="zh-CN" altLang="en-US" b="1" smtClean="0">
                <a:ea typeface="宋体" charset="-122"/>
              </a:rPr>
              <a:t>一致性</a:t>
            </a:r>
            <a:r>
              <a:rPr lang="en-US" altLang="zh-CN" smtClean="0">
                <a:ea typeface="宋体" charset="-122"/>
              </a:rPr>
              <a:t>(Consistency)</a:t>
            </a:r>
            <a:r>
              <a:rPr lang="zh-CN" altLang="en-US" b="1" smtClean="0">
                <a:ea typeface="宋体" charset="-122"/>
              </a:rPr>
              <a:t>：</a:t>
            </a:r>
            <a:r>
              <a:rPr lang="zh-CN" altLang="en-US" smtClean="0">
                <a:ea typeface="宋体" charset="-122"/>
              </a:rPr>
              <a:t>当事务完成时，数据必须处于一致状态。也就是说，在事务开始之前，数据存储中的数据处于一致状态。在正在进行的事务中，数据可能处于不一致的状态，例如，数据可能有部分修改。然而，当事务成功完成时，数据必须再次回到已知的一致状态。通过事务对数据所做的修改不能损坏数据，或者说事务不能使数据存储处于不稳定的状态。</a:t>
            </a:r>
          </a:p>
          <a:p>
            <a:pPr eaLnBrk="1" hangingPunct="1"/>
            <a:r>
              <a:rPr lang="zh-CN" altLang="en-US" smtClean="0">
                <a:ea typeface="宋体" charset="-122"/>
              </a:rPr>
              <a:t>再次以银行事务为例。在事务开始之前，所有帐户余额的总额处于一致状态。在事务进行过程中，一个帐户余额减少，而另一个帐户余额尚未修改。因此，所有帐户余额的总额处于不一致状态。事务完成以后，帐户余额的总额再次恢复一致状态。</a:t>
            </a:r>
            <a:endParaRPr lang="zh-CN" altLang="en-US" b="1" smtClean="0">
              <a:ea typeface="宋体" charset="-122"/>
            </a:endParaRPr>
          </a:p>
          <a:p>
            <a:pPr eaLnBrk="1" hangingPunct="1"/>
            <a:r>
              <a:rPr lang="zh-CN" altLang="en-US" b="1" smtClean="0">
                <a:ea typeface="宋体" charset="-122"/>
              </a:rPr>
              <a:t>隔离性</a:t>
            </a:r>
            <a:r>
              <a:rPr lang="en-US" altLang="zh-CN" smtClean="0">
                <a:ea typeface="宋体" charset="-122"/>
              </a:rPr>
              <a:t>(Isolation)</a:t>
            </a:r>
            <a:r>
              <a:rPr lang="zh-CN" altLang="en-US" b="1" smtClean="0">
                <a:ea typeface="宋体" charset="-122"/>
              </a:rPr>
              <a:t>：</a:t>
            </a:r>
            <a:r>
              <a:rPr lang="zh-CN" altLang="en-US" smtClean="0">
                <a:ea typeface="宋体" charset="-122"/>
              </a:rPr>
              <a:t>对数据进行修改的所有并发事务是彼此隔离的。这表明事务必须是独立的，它不应以任何方式依赖于或影响其他事务。修改数据的事务可以在另一个使用相同数据的事务开始之前访问这些数据，或者在另一个使用相同数据的事务结束之后访问这些数据。另外，当事务修改数据时，如果任何其他进程正在同时使用相同的数据，则直到该事务成功提交之后，对数据的修改才能生效。张三和李四之间的转帐以及王五和赵二之间，永远是相互独立的。</a:t>
            </a:r>
            <a:endParaRPr lang="zh-CN" altLang="en-US" b="1" smtClean="0">
              <a:ea typeface="宋体" charset="-122"/>
            </a:endParaRPr>
          </a:p>
          <a:p>
            <a:pPr eaLnBrk="1" hangingPunct="1"/>
            <a:r>
              <a:rPr lang="zh-CN" altLang="en-US" b="1" smtClean="0">
                <a:ea typeface="宋体" charset="-122"/>
              </a:rPr>
              <a:t>持久性</a:t>
            </a:r>
            <a:r>
              <a:rPr lang="en-US" altLang="zh-CN" smtClean="0">
                <a:ea typeface="宋体" charset="-122"/>
              </a:rPr>
              <a:t>(Durability)</a:t>
            </a:r>
            <a:r>
              <a:rPr lang="zh-CN" altLang="en-US" b="1" smtClean="0">
                <a:ea typeface="宋体" charset="-122"/>
              </a:rPr>
              <a:t>：</a:t>
            </a:r>
            <a:r>
              <a:rPr lang="zh-CN" altLang="en-US" smtClean="0">
                <a:ea typeface="宋体" charset="-122"/>
              </a:rPr>
              <a:t>事务完成之后，它对于系统的影响是永久性的。该修改即使出现系统故障也将一直保持。银行的转帐事务，即使出现停电等突发事件，也不会影响数据的正确处理。</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ea typeface="宋体" charset="-122"/>
              </a:rPr>
              <a:t>讲解要点：拿汉语字典的目录页（索引）打比方</a:t>
            </a:r>
          </a:p>
          <a:p>
            <a:pPr eaLnBrk="1" hangingPunct="1"/>
            <a:r>
              <a:rPr lang="zh-CN" altLang="en-US" dirty="0" smtClean="0">
                <a:ea typeface="宋体" charset="-122"/>
              </a:rPr>
              <a:t>正如汉语字典中的汉字按页存放一样，</a:t>
            </a:r>
            <a:r>
              <a:rPr lang="en-US" altLang="zh-CN" dirty="0" smtClean="0">
                <a:ea typeface="宋体" charset="-122"/>
              </a:rPr>
              <a:t>SQL Server</a:t>
            </a:r>
            <a:r>
              <a:rPr lang="zh-CN" altLang="en-US" dirty="0" smtClean="0">
                <a:ea typeface="宋体" charset="-122"/>
              </a:rPr>
              <a:t>中的数据记录也是按页存放的，每页容量一般为</a:t>
            </a:r>
            <a:r>
              <a:rPr lang="en-US" altLang="zh-CN" dirty="0" smtClean="0">
                <a:ea typeface="宋体" charset="-122"/>
              </a:rPr>
              <a:t>4K </a:t>
            </a:r>
            <a:r>
              <a:rPr lang="zh-CN" altLang="en-US" dirty="0" smtClean="0">
                <a:ea typeface="宋体" charset="-122"/>
              </a:rPr>
              <a:t>。</a:t>
            </a:r>
          </a:p>
          <a:p>
            <a:pPr eaLnBrk="1" hangingPunct="1"/>
            <a:r>
              <a:rPr lang="zh-CN" altLang="en-US" dirty="0" smtClean="0">
                <a:ea typeface="宋体" charset="-122"/>
              </a:rPr>
              <a:t>为了加快查找的速度，汉语字（词）典一般都有按拼音、笔画、偏旁部首等排序的目录（索引），</a:t>
            </a:r>
          </a:p>
          <a:p>
            <a:pPr eaLnBrk="1" hangingPunct="1"/>
            <a:r>
              <a:rPr lang="zh-CN" altLang="en-US" dirty="0" smtClean="0">
                <a:ea typeface="宋体" charset="-122"/>
              </a:rPr>
              <a:t>我们可以选择按拼音或笔画查找方式，快速查找到需要的字（词）。</a:t>
            </a:r>
          </a:p>
          <a:p>
            <a:pPr eaLnBrk="1" hangingPunct="1"/>
            <a:r>
              <a:rPr lang="zh-CN" altLang="en-US" dirty="0" smtClean="0">
                <a:ea typeface="宋体" charset="-122"/>
              </a:rPr>
              <a:t>同理，</a:t>
            </a:r>
            <a:r>
              <a:rPr lang="en-US" altLang="zh-CN" dirty="0" smtClean="0">
                <a:ea typeface="宋体" charset="-122"/>
              </a:rPr>
              <a:t>SQL Server</a:t>
            </a:r>
            <a:r>
              <a:rPr lang="zh-CN" altLang="en-US" dirty="0" smtClean="0">
                <a:ea typeface="宋体" charset="-122"/>
              </a:rPr>
              <a:t>允许用户在表中创建索引，指定按某列预先排序，从而大大提高查询速度。</a:t>
            </a:r>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87</a:t>
            </a:fld>
            <a:endParaRPr lang="zh-CN" altLang="en-US"/>
          </a:p>
        </p:txBody>
      </p:sp>
    </p:spTree>
    <p:extLst>
      <p:ext uri="{BB962C8B-B14F-4D97-AF65-F5344CB8AC3E}">
        <p14:creationId xmlns:p14="http://schemas.microsoft.com/office/powerpoint/2010/main" val="2215914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88</a:t>
            </a:fld>
            <a:endParaRPr lang="zh-CN" altLang="en-US"/>
          </a:p>
        </p:txBody>
      </p:sp>
    </p:spTree>
    <p:extLst>
      <p:ext uri="{BB962C8B-B14F-4D97-AF65-F5344CB8AC3E}">
        <p14:creationId xmlns:p14="http://schemas.microsoft.com/office/powerpoint/2010/main" val="2620834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57066" indent="-291179" eaLnBrk="0" hangingPunct="0">
              <a:defRPr kumimoji="1" sz="2400">
                <a:solidFill>
                  <a:schemeClr val="tx1"/>
                </a:solidFill>
                <a:latin typeface="Times New Roman" pitchFamily="18" charset="0"/>
                <a:ea typeface="宋体" charset="-122"/>
              </a:defRPr>
            </a:lvl2pPr>
            <a:lvl3pPr marL="1164717" indent="-232943" eaLnBrk="0" hangingPunct="0">
              <a:defRPr kumimoji="1" sz="2400">
                <a:solidFill>
                  <a:schemeClr val="tx1"/>
                </a:solidFill>
                <a:latin typeface="Times New Roman" pitchFamily="18" charset="0"/>
                <a:ea typeface="宋体" charset="-122"/>
              </a:defRPr>
            </a:lvl3pPr>
            <a:lvl4pPr marL="1630604" indent="-232943" eaLnBrk="0" hangingPunct="0">
              <a:defRPr kumimoji="1" sz="2400">
                <a:solidFill>
                  <a:schemeClr val="tx1"/>
                </a:solidFill>
                <a:latin typeface="Times New Roman" pitchFamily="18" charset="0"/>
                <a:ea typeface="宋体" charset="-122"/>
              </a:defRPr>
            </a:lvl4pPr>
            <a:lvl5pPr marL="2096491" indent="-232943" eaLnBrk="0" hangingPunct="0">
              <a:defRPr kumimoji="1" sz="2400">
                <a:solidFill>
                  <a:schemeClr val="tx1"/>
                </a:solidFill>
                <a:latin typeface="Times New Roman" pitchFamily="18" charset="0"/>
                <a:ea typeface="宋体" charset="-122"/>
              </a:defRPr>
            </a:lvl5pPr>
            <a:lvl6pPr marL="2562377" indent="-232943" eaLnBrk="0" fontAlgn="base" hangingPunct="0">
              <a:spcBef>
                <a:spcPct val="0"/>
              </a:spcBef>
              <a:spcAft>
                <a:spcPct val="0"/>
              </a:spcAft>
              <a:defRPr kumimoji="1" sz="2400">
                <a:solidFill>
                  <a:schemeClr val="tx1"/>
                </a:solidFill>
                <a:latin typeface="Times New Roman" pitchFamily="18" charset="0"/>
                <a:ea typeface="宋体" charset="-122"/>
              </a:defRPr>
            </a:lvl6pPr>
            <a:lvl7pPr marL="3028264" indent="-232943" eaLnBrk="0" fontAlgn="base" hangingPunct="0">
              <a:spcBef>
                <a:spcPct val="0"/>
              </a:spcBef>
              <a:spcAft>
                <a:spcPct val="0"/>
              </a:spcAft>
              <a:defRPr kumimoji="1" sz="2400">
                <a:solidFill>
                  <a:schemeClr val="tx1"/>
                </a:solidFill>
                <a:latin typeface="Times New Roman" pitchFamily="18" charset="0"/>
                <a:ea typeface="宋体" charset="-122"/>
              </a:defRPr>
            </a:lvl7pPr>
            <a:lvl8pPr marL="3494151" indent="-232943" eaLnBrk="0" fontAlgn="base" hangingPunct="0">
              <a:spcBef>
                <a:spcPct val="0"/>
              </a:spcBef>
              <a:spcAft>
                <a:spcPct val="0"/>
              </a:spcAft>
              <a:defRPr kumimoji="1" sz="2400">
                <a:solidFill>
                  <a:schemeClr val="tx1"/>
                </a:solidFill>
                <a:latin typeface="Times New Roman" pitchFamily="18" charset="0"/>
                <a:ea typeface="宋体" charset="-122"/>
              </a:defRPr>
            </a:lvl8pPr>
            <a:lvl9pPr marL="3960038" indent="-232943"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E806D71F-CDD6-434F-886C-DAAE351F0F9E}" type="slidenum">
              <a:rPr lang="en-US" altLang="zh-CN" sz="1200"/>
              <a:pPr eaLnBrk="1" hangingPunct="1"/>
              <a:t>89</a:t>
            </a:fld>
            <a:endParaRPr lang="en-US" altLang="zh-CN" sz="1200"/>
          </a:p>
        </p:txBody>
      </p:sp>
      <p:sp>
        <p:nvSpPr>
          <p:cNvPr id="47107" name="Rectangle 2"/>
          <p:cNvSpPr>
            <a:spLocks noGrp="1" noRot="1" noChangeAspect="1" noChangeArrowheads="1" noTextEdit="1"/>
          </p:cNvSpPr>
          <p:nvPr>
            <p:ph type="sldImg"/>
          </p:nvPr>
        </p:nvSpPr>
        <p:spPr>
          <a:xfrm>
            <a:off x="1181100" y="696913"/>
            <a:ext cx="4648200" cy="3486150"/>
          </a:xfrm>
          <a:ln/>
        </p:spPr>
      </p:sp>
      <p:sp>
        <p:nvSpPr>
          <p:cNvPr id="47108" name="Rectangle 3"/>
          <p:cNvSpPr>
            <a:spLocks noGrp="1" noChangeArrowheads="1"/>
          </p:cNvSpPr>
          <p:nvPr>
            <p:ph type="body" idx="1"/>
          </p:nvPr>
        </p:nvSpPr>
        <p:spPr>
          <a:noFill/>
        </p:spPr>
        <p:txBody>
          <a:bodyPr/>
          <a:lstStyle/>
          <a:p>
            <a:pPr eaLnBrk="1" hangingPunct="1"/>
            <a:r>
              <a:rPr lang="zh-CN" altLang="en-US" sz="1000">
                <a:ea typeface="宋体" charset="-122"/>
              </a:rPr>
              <a:t>索引类型：再次用汉语字典打比方，让学员明白聚集索引和非聚集索引这两个概念，也可采用其他生活例子。</a:t>
            </a:r>
          </a:p>
          <a:p>
            <a:pPr eaLnBrk="1" hangingPunct="1"/>
            <a:r>
              <a:rPr lang="zh-CN" altLang="en-US" sz="1000" b="1">
                <a:ea typeface="宋体" charset="-122"/>
              </a:rPr>
              <a:t>唯一索引：</a:t>
            </a:r>
            <a:r>
              <a:rPr lang="zh-CN" altLang="en-US" sz="1000">
                <a:ea typeface="宋体" charset="-122"/>
              </a:rPr>
              <a:t>唯一索引不允许两行具有相同的索引值。</a:t>
            </a:r>
          </a:p>
          <a:p>
            <a:pPr eaLnBrk="1" hangingPunct="1"/>
            <a:r>
              <a:rPr lang="zh-CN" altLang="en-US" sz="1000">
                <a:ea typeface="宋体" charset="-122"/>
              </a:rPr>
              <a:t>如果现有数据中存在重复的键值，则大多数数据库都不允许将新创建的唯一索引与表一起保存。当新数据将使表中的键值重复时，数据库也拒绝接受此数据。例如，如果在</a:t>
            </a:r>
            <a:r>
              <a:rPr lang="en-US" altLang="zh-CN" sz="1000">
                <a:ea typeface="宋体" charset="-122"/>
              </a:rPr>
              <a:t>stuInfo</a:t>
            </a:r>
            <a:r>
              <a:rPr lang="zh-CN" altLang="en-US" sz="1000">
                <a:ea typeface="宋体" charset="-122"/>
              </a:rPr>
              <a:t>表中的学员员身份证号</a:t>
            </a:r>
            <a:r>
              <a:rPr lang="en-US" altLang="zh-CN" sz="1000">
                <a:ea typeface="宋体" charset="-122"/>
              </a:rPr>
              <a:t>(stuID) </a:t>
            </a:r>
            <a:r>
              <a:rPr lang="zh-CN" altLang="en-US" sz="1000">
                <a:ea typeface="宋体" charset="-122"/>
              </a:rPr>
              <a:t>列上创建了唯一索引，则所有学员的身份证号不能重复。</a:t>
            </a:r>
          </a:p>
          <a:p>
            <a:pPr eaLnBrk="1" hangingPunct="1"/>
            <a:r>
              <a:rPr lang="zh-CN" altLang="en-US" sz="1000">
                <a:ea typeface="宋体" charset="-122"/>
              </a:rPr>
              <a:t>提示：创建了唯一约束，将自动创建唯一索引。尽管唯一索引有助于找到信息，但为了获得最佳性能，建议使用主键约束或唯一约束。</a:t>
            </a:r>
          </a:p>
          <a:p>
            <a:pPr eaLnBrk="1" hangingPunct="1"/>
            <a:r>
              <a:rPr lang="zh-CN" altLang="en-US" sz="1000" b="1">
                <a:ea typeface="宋体" charset="-122"/>
              </a:rPr>
              <a:t>主键索引：</a:t>
            </a:r>
            <a:r>
              <a:rPr lang="zh-CN" altLang="en-US" sz="1000">
                <a:ea typeface="宋体" charset="-122"/>
              </a:rPr>
              <a:t>在数据库关系图中为表定义一个主键将自动创建主键索引，主键索引是唯一索引的特殊类型。主键索引要求主键中的每个值是唯一的。当在查询中使用主键索引时，它还允许快速访问数据。</a:t>
            </a:r>
          </a:p>
          <a:p>
            <a:pPr eaLnBrk="1" hangingPunct="1"/>
            <a:r>
              <a:rPr lang="zh-CN" altLang="en-US" sz="1000" b="1">
                <a:ea typeface="宋体" charset="-122"/>
              </a:rPr>
              <a:t>聚集索引（</a:t>
            </a:r>
            <a:r>
              <a:rPr lang="en-US" altLang="zh-CN" sz="1000" b="1">
                <a:ea typeface="宋体" charset="-122"/>
              </a:rPr>
              <a:t>clustered index</a:t>
            </a:r>
            <a:r>
              <a:rPr lang="zh-CN" altLang="en-US" sz="1000" b="1">
                <a:ea typeface="宋体" charset="-122"/>
              </a:rPr>
              <a:t>）</a:t>
            </a:r>
          </a:p>
          <a:p>
            <a:pPr eaLnBrk="1" hangingPunct="1"/>
            <a:r>
              <a:rPr lang="zh-CN" altLang="en-US" sz="1000">
                <a:ea typeface="宋体" charset="-122"/>
              </a:rPr>
              <a:t>在聚集索引中，表中各行的物理顺序与键值的逻辑（索引）顺序相同。表只能包含一个聚集索引。例如：汉语字（词）典默认按拼音排序编排字典中的每页页码。拼音字母</a:t>
            </a:r>
            <a:r>
              <a:rPr lang="en-US" altLang="zh-CN" sz="1000">
                <a:ea typeface="宋体" charset="-122"/>
              </a:rPr>
              <a:t>a</a:t>
            </a:r>
            <a:r>
              <a:rPr lang="zh-CN" altLang="en-US" sz="1000">
                <a:ea typeface="宋体" charset="-122"/>
              </a:rPr>
              <a:t>，</a:t>
            </a:r>
            <a:r>
              <a:rPr lang="en-US" altLang="zh-CN" sz="1000">
                <a:ea typeface="宋体" charset="-122"/>
              </a:rPr>
              <a:t>b</a:t>
            </a:r>
            <a:r>
              <a:rPr lang="zh-CN" altLang="en-US" sz="1000">
                <a:ea typeface="宋体" charset="-122"/>
              </a:rPr>
              <a:t>，</a:t>
            </a:r>
            <a:r>
              <a:rPr lang="en-US" altLang="zh-CN" sz="1000">
                <a:ea typeface="宋体" charset="-122"/>
              </a:rPr>
              <a:t>c</a:t>
            </a:r>
            <a:r>
              <a:rPr lang="zh-CN" altLang="en-US" sz="1000">
                <a:ea typeface="宋体" charset="-122"/>
              </a:rPr>
              <a:t>，</a:t>
            </a:r>
            <a:r>
              <a:rPr lang="en-US" altLang="zh-CN" sz="1000">
                <a:ea typeface="宋体" charset="-122"/>
              </a:rPr>
              <a:t>d……x</a:t>
            </a:r>
            <a:r>
              <a:rPr lang="zh-CN" altLang="en-US" sz="1000">
                <a:ea typeface="宋体" charset="-122"/>
              </a:rPr>
              <a:t>，</a:t>
            </a:r>
            <a:r>
              <a:rPr lang="en-US" altLang="zh-CN" sz="1000">
                <a:ea typeface="宋体" charset="-122"/>
              </a:rPr>
              <a:t>y</a:t>
            </a:r>
            <a:r>
              <a:rPr lang="zh-CN" altLang="en-US" sz="1000">
                <a:ea typeface="宋体" charset="-122"/>
              </a:rPr>
              <a:t>，</a:t>
            </a:r>
            <a:r>
              <a:rPr lang="en-US" altLang="zh-CN" sz="1000">
                <a:ea typeface="宋体" charset="-122"/>
              </a:rPr>
              <a:t>z</a:t>
            </a:r>
            <a:r>
              <a:rPr lang="zh-CN" altLang="en-US" sz="1000">
                <a:ea typeface="宋体" charset="-122"/>
              </a:rPr>
              <a:t>就是索引的逻辑顺序，而页码</a:t>
            </a:r>
            <a:r>
              <a:rPr lang="en-US" altLang="zh-CN" sz="1000">
                <a:ea typeface="宋体" charset="-122"/>
              </a:rPr>
              <a:t>1</a:t>
            </a:r>
            <a:r>
              <a:rPr lang="zh-CN" altLang="en-US" sz="1000">
                <a:ea typeface="宋体" charset="-122"/>
              </a:rPr>
              <a:t>，</a:t>
            </a:r>
            <a:r>
              <a:rPr lang="en-US" altLang="zh-CN" sz="1000">
                <a:ea typeface="宋体" charset="-122"/>
              </a:rPr>
              <a:t>2</a:t>
            </a:r>
            <a:r>
              <a:rPr lang="zh-CN" altLang="en-US" sz="1000">
                <a:ea typeface="宋体" charset="-122"/>
              </a:rPr>
              <a:t>，</a:t>
            </a:r>
            <a:r>
              <a:rPr lang="en-US" altLang="zh-CN" sz="1000">
                <a:ea typeface="宋体" charset="-122"/>
              </a:rPr>
              <a:t>3……</a:t>
            </a:r>
            <a:r>
              <a:rPr lang="zh-CN" altLang="en-US" sz="1000">
                <a:ea typeface="宋体" charset="-122"/>
              </a:rPr>
              <a:t>就是物理顺序。默认按拼音排序的字典，其索引顺序和逻辑顺序是一致的。即拼音顺序较后的字（词）对应的页码也较大。如拼音“</a:t>
            </a:r>
            <a:r>
              <a:rPr lang="en-US" altLang="zh-CN" sz="1000">
                <a:ea typeface="宋体" charset="-122"/>
              </a:rPr>
              <a:t>ha”</a:t>
            </a:r>
            <a:r>
              <a:rPr lang="zh-CN" altLang="en-US" sz="1000">
                <a:ea typeface="宋体" charset="-122"/>
              </a:rPr>
              <a:t>对应的字</a:t>
            </a:r>
            <a:r>
              <a:rPr lang="en-US" altLang="zh-CN" sz="1000">
                <a:ea typeface="宋体" charset="-122"/>
              </a:rPr>
              <a:t>(</a:t>
            </a:r>
            <a:r>
              <a:rPr lang="zh-CN" altLang="en-US" sz="1000">
                <a:ea typeface="宋体" charset="-122"/>
              </a:rPr>
              <a:t>词</a:t>
            </a:r>
            <a:r>
              <a:rPr lang="en-US" altLang="zh-CN" sz="1000">
                <a:ea typeface="宋体" charset="-122"/>
              </a:rPr>
              <a:t>)</a:t>
            </a:r>
            <a:r>
              <a:rPr lang="zh-CN" altLang="en-US" sz="1000">
                <a:ea typeface="宋体" charset="-122"/>
              </a:rPr>
              <a:t>页码就比拼音“</a:t>
            </a:r>
            <a:r>
              <a:rPr lang="en-US" altLang="zh-CN" sz="1000">
                <a:ea typeface="宋体" charset="-122"/>
              </a:rPr>
              <a:t>ba” </a:t>
            </a:r>
            <a:r>
              <a:rPr lang="zh-CN" altLang="en-US" sz="1000">
                <a:ea typeface="宋体" charset="-122"/>
              </a:rPr>
              <a:t>对应的字</a:t>
            </a:r>
            <a:r>
              <a:rPr lang="en-US" altLang="zh-CN" sz="1000">
                <a:ea typeface="宋体" charset="-122"/>
              </a:rPr>
              <a:t>(</a:t>
            </a:r>
            <a:r>
              <a:rPr lang="zh-CN" altLang="en-US" sz="1000">
                <a:ea typeface="宋体" charset="-122"/>
              </a:rPr>
              <a:t>词</a:t>
            </a:r>
            <a:r>
              <a:rPr lang="en-US" altLang="zh-CN" sz="1000">
                <a:ea typeface="宋体" charset="-122"/>
              </a:rPr>
              <a:t>)</a:t>
            </a:r>
            <a:r>
              <a:rPr lang="zh-CN" altLang="en-US" sz="1000">
                <a:ea typeface="宋体" charset="-122"/>
              </a:rPr>
              <a:t>页码靠后。</a:t>
            </a:r>
          </a:p>
          <a:p>
            <a:pPr eaLnBrk="1" hangingPunct="1"/>
            <a:r>
              <a:rPr lang="zh-CN" altLang="en-US" sz="1000">
                <a:ea typeface="宋体" charset="-122"/>
              </a:rPr>
              <a:t>如果不是聚集索引，表中各行的物理顺序与键值的逻辑顺序不匹配。聚集索引比非聚集索引（</a:t>
            </a:r>
            <a:r>
              <a:rPr lang="en-US" altLang="zh-CN" sz="1000">
                <a:ea typeface="宋体" charset="-122"/>
              </a:rPr>
              <a:t>nonclustered index</a:t>
            </a:r>
            <a:r>
              <a:rPr lang="zh-CN" altLang="en-US" sz="1000">
                <a:ea typeface="宋体" charset="-122"/>
              </a:rPr>
              <a:t>）有更快的数据访问速度。例如，按笔画排序的索引就是非聚集索引，“</a:t>
            </a:r>
            <a:r>
              <a:rPr lang="en-US" altLang="zh-CN" sz="1000">
                <a:ea typeface="宋体" charset="-122"/>
              </a:rPr>
              <a:t>1”</a:t>
            </a:r>
            <a:r>
              <a:rPr lang="zh-CN" altLang="en-US" sz="1000">
                <a:ea typeface="宋体" charset="-122"/>
              </a:rPr>
              <a:t>画的字（词）对应的页码可能比“</a:t>
            </a:r>
            <a:r>
              <a:rPr lang="en-US" altLang="zh-CN" sz="1000">
                <a:ea typeface="宋体" charset="-122"/>
              </a:rPr>
              <a:t>3”</a:t>
            </a:r>
            <a:r>
              <a:rPr lang="zh-CN" altLang="en-US" sz="1000">
                <a:ea typeface="宋体" charset="-122"/>
              </a:rPr>
              <a:t>画的字（词）对应的页码大（靠后）。</a:t>
            </a:r>
          </a:p>
          <a:p>
            <a:pPr eaLnBrk="1" hangingPunct="1"/>
            <a:r>
              <a:rPr lang="zh-CN" altLang="en-US" sz="1000">
                <a:ea typeface="宋体" charset="-122"/>
              </a:rPr>
              <a:t>提示：</a:t>
            </a:r>
            <a:r>
              <a:rPr lang="en-US" altLang="zh-CN" sz="1000">
                <a:ea typeface="宋体" charset="-122"/>
              </a:rPr>
              <a:t>SQL Server</a:t>
            </a:r>
            <a:r>
              <a:rPr lang="zh-CN" altLang="en-US" sz="1000">
                <a:ea typeface="宋体" charset="-122"/>
              </a:rPr>
              <a:t>中，一个表只能创建</a:t>
            </a:r>
            <a:r>
              <a:rPr lang="en-US" altLang="zh-CN" sz="1000">
                <a:ea typeface="宋体" charset="-122"/>
              </a:rPr>
              <a:t>1</a:t>
            </a:r>
            <a:r>
              <a:rPr lang="zh-CN" altLang="en-US" sz="1000">
                <a:ea typeface="宋体" charset="-122"/>
              </a:rPr>
              <a:t>个聚集索引，多个非聚集索引。设置某列为主键，该列就默认为聚集索引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91</a:t>
            </a:fld>
            <a:endParaRPr lang="zh-CN" altLang="en-US"/>
          </a:p>
        </p:txBody>
      </p:sp>
    </p:spTree>
    <p:extLst>
      <p:ext uri="{BB962C8B-B14F-4D97-AF65-F5344CB8AC3E}">
        <p14:creationId xmlns:p14="http://schemas.microsoft.com/office/powerpoint/2010/main" val="385174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2328D-A30A-4EF0-B1EB-9359992A3B9D}" type="slidenum">
              <a:rPr lang="en-US" altLang="zh-CN"/>
              <a:pPr/>
              <a:t>9</a:t>
            </a:fld>
            <a:endParaRPr lang="en-US" altLang="zh-CN"/>
          </a:p>
        </p:txBody>
      </p:sp>
      <p:sp>
        <p:nvSpPr>
          <p:cNvPr id="173058" name="Rectangle 2"/>
          <p:cNvSpPr>
            <a:spLocks noGrp="1" noRot="1" noChangeAspect="1" noChangeArrowheads="1" noTextEdit="1"/>
          </p:cNvSpPr>
          <p:nvPr>
            <p:ph type="sldImg"/>
          </p:nvPr>
        </p:nvSpPr>
        <p:spPr>
          <a:xfrm>
            <a:off x="987425" y="696913"/>
            <a:ext cx="5035550" cy="3486150"/>
          </a:xfrm>
          <a:ln/>
        </p:spPr>
      </p:sp>
      <p:sp>
        <p:nvSpPr>
          <p:cNvPr id="173059" name="Rectangle 3"/>
          <p:cNvSpPr>
            <a:spLocks noGrp="1" noChangeArrowheads="1"/>
          </p:cNvSpPr>
          <p:nvPr>
            <p:ph type="body" idx="1"/>
          </p:nvPr>
        </p:nvSpPr>
        <p:spPr/>
        <p:txBody>
          <a:bodyPr/>
          <a:lstStyle/>
          <a:p>
            <a:r>
              <a:rPr lang="en-US" altLang="zh-CN"/>
              <a:t>2.</a:t>
            </a:r>
            <a:r>
              <a:rPr lang="zh-CN" altLang="en-US"/>
              <a:t>标识对象：</a:t>
            </a:r>
          </a:p>
          <a:p>
            <a:r>
              <a:rPr lang="zh-CN" altLang="en-US"/>
              <a:t>   告诉学员实体的概念：相当于</a:t>
            </a:r>
            <a:r>
              <a:rPr lang="en-US" altLang="zh-CN"/>
              <a:t>Java</a:t>
            </a:r>
            <a:r>
              <a:rPr lang="zh-CN" altLang="en-US"/>
              <a:t>中讲解的对象，现实中实实在在存在的事物都是实体，如汽车、房子、人等。</a:t>
            </a:r>
          </a:p>
          <a:p>
            <a:r>
              <a:rPr lang="zh-CN" altLang="en-US"/>
              <a:t>   强调实体一般是名词，英文是</a:t>
            </a:r>
            <a:r>
              <a:rPr lang="en-US" altLang="zh-CN"/>
              <a:t>Entity</a:t>
            </a:r>
          </a:p>
          <a:p>
            <a:r>
              <a:rPr lang="en-US" altLang="zh-CN"/>
              <a:t>   </a:t>
            </a:r>
            <a:r>
              <a:rPr lang="zh-CN" altLang="en-US"/>
              <a:t>提问学员：</a:t>
            </a:r>
            <a:r>
              <a:rPr lang="en-US" altLang="zh-CN"/>
              <a:t>BBS</a:t>
            </a:r>
            <a:r>
              <a:rPr lang="zh-CN" altLang="en-US"/>
              <a:t>论坛中有哪些实体？引导回答：用户、主贴、跟贴 。因为主贴和跟贴的信息不完全一样（如跟贴数等），  </a:t>
            </a:r>
          </a:p>
          <a:p>
            <a:r>
              <a:rPr lang="zh-CN" altLang="en-US"/>
              <a:t>   所以分开。版主不是实体，因为它属于用户实体，它只是一种拥有特权的特殊用户。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2D69D-0FDD-4DFF-8E37-7A9D7E13A7A1}" type="slidenum">
              <a:rPr lang="en-US" altLang="zh-CN"/>
              <a:pPr/>
              <a:t>10</a:t>
            </a:fld>
            <a:endParaRPr lang="en-US" altLang="zh-CN"/>
          </a:p>
        </p:txBody>
      </p:sp>
      <p:sp>
        <p:nvSpPr>
          <p:cNvPr id="175106" name="Rectangle 2"/>
          <p:cNvSpPr>
            <a:spLocks noGrp="1" noRot="1" noChangeAspect="1" noChangeArrowheads="1" noTextEdit="1"/>
          </p:cNvSpPr>
          <p:nvPr>
            <p:ph type="sldImg"/>
          </p:nvPr>
        </p:nvSpPr>
        <p:spPr>
          <a:xfrm>
            <a:off x="987425" y="696913"/>
            <a:ext cx="5035550" cy="3486150"/>
          </a:xfrm>
          <a:ln/>
        </p:spPr>
      </p:sp>
      <p:sp>
        <p:nvSpPr>
          <p:cNvPr id="175107" name="Rectangle 3"/>
          <p:cNvSpPr>
            <a:spLocks noGrp="1" noChangeArrowheads="1"/>
          </p:cNvSpPr>
          <p:nvPr>
            <p:ph type="body" idx="1"/>
          </p:nvPr>
        </p:nvSpPr>
        <p:spPr/>
        <p:txBody>
          <a:bodyPr/>
          <a:lstStyle/>
          <a:p>
            <a:r>
              <a:rPr lang="en-US" altLang="zh-CN"/>
              <a:t>3.</a:t>
            </a:r>
            <a:r>
              <a:rPr lang="zh-CN" altLang="en-US"/>
              <a:t>标识每个对象的属性。</a:t>
            </a:r>
          </a:p>
          <a:p>
            <a:r>
              <a:rPr lang="zh-CN" altLang="en-US"/>
              <a:t>   告诉学员属性的概念：相当于某个实体的子成员信息，类似</a:t>
            </a:r>
            <a:r>
              <a:rPr lang="en-US" altLang="zh-CN"/>
              <a:t>Java</a:t>
            </a:r>
            <a:r>
              <a:rPr lang="zh-CN" altLang="en-US"/>
              <a:t>中类的属性。</a:t>
            </a:r>
          </a:p>
          <a:p>
            <a:r>
              <a:rPr lang="zh-CN" altLang="en-US"/>
              <a:t>   提问学员用户、主贴、回帖、版块等实体有哪些属性，列出主要的即可。</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41FE2-E04E-41C6-93F7-3A75BC8376F8}" type="slidenum">
              <a:rPr lang="en-US" altLang="zh-CN"/>
              <a:pPr/>
              <a:t>11</a:t>
            </a:fld>
            <a:endParaRPr lang="en-US" altLang="zh-CN"/>
          </a:p>
        </p:txBody>
      </p:sp>
      <p:sp>
        <p:nvSpPr>
          <p:cNvPr id="177154" name="Rectangle 2"/>
          <p:cNvSpPr>
            <a:spLocks noGrp="1" noRot="1" noChangeAspect="1" noChangeArrowheads="1" noTextEdit="1"/>
          </p:cNvSpPr>
          <p:nvPr>
            <p:ph type="sldImg"/>
          </p:nvPr>
        </p:nvSpPr>
        <p:spPr>
          <a:xfrm>
            <a:off x="987425" y="696913"/>
            <a:ext cx="5035550" cy="3486150"/>
          </a:xfrm>
          <a:ln/>
        </p:spPr>
      </p:sp>
      <p:sp>
        <p:nvSpPr>
          <p:cNvPr id="177155" name="Rectangle 3"/>
          <p:cNvSpPr>
            <a:spLocks noGrp="1" noChangeArrowheads="1"/>
          </p:cNvSpPr>
          <p:nvPr>
            <p:ph type="body" idx="1"/>
          </p:nvPr>
        </p:nvSpPr>
        <p:spPr/>
        <p:txBody>
          <a:bodyPr/>
          <a:lstStyle/>
          <a:p>
            <a:r>
              <a:rPr lang="en-US" altLang="zh-CN" dirty="0"/>
              <a:t>4.</a:t>
            </a:r>
            <a:r>
              <a:rPr lang="zh-CN" altLang="en-US" dirty="0"/>
              <a:t>世界万物都是联系的，一个系统中的实体间也是如此，所以我们还需要标出实体间的关系。</a:t>
            </a:r>
          </a:p>
          <a:p>
            <a:r>
              <a:rPr lang="zh-CN" altLang="en-US" dirty="0"/>
              <a:t>  强调关系一般是动词。如用户发出主贴，发出就是一个关系，用于表示用户实体和主贴实体间的联系，它是一个动词。</a:t>
            </a:r>
          </a:p>
          <a:p>
            <a:r>
              <a:rPr lang="zh-CN" altLang="en-US" dirty="0"/>
              <a:t>  提问学员：</a:t>
            </a:r>
          </a:p>
          <a:p>
            <a:r>
              <a:rPr lang="zh-CN" altLang="en-US" dirty="0"/>
              <a:t>  </a:t>
            </a:r>
            <a:r>
              <a:rPr lang="en-US" altLang="zh-CN" dirty="0"/>
              <a:t>1</a:t>
            </a:r>
            <a:r>
              <a:rPr lang="zh-CN" altLang="en-US" dirty="0"/>
              <a:t>）跟贴和主贴有什么关系？</a:t>
            </a:r>
          </a:p>
          <a:p>
            <a:r>
              <a:rPr lang="zh-CN" altLang="en-US" dirty="0"/>
              <a:t>  </a:t>
            </a:r>
            <a:r>
              <a:rPr lang="en-US" altLang="zh-CN" dirty="0"/>
              <a:t>2</a:t>
            </a:r>
            <a:r>
              <a:rPr lang="zh-CN" altLang="en-US" dirty="0"/>
              <a:t>）版块和用户（版主）有什么关系</a:t>
            </a:r>
          </a:p>
          <a:p>
            <a:r>
              <a:rPr lang="zh-CN" altLang="en-US" dirty="0"/>
              <a:t>  </a:t>
            </a:r>
            <a:r>
              <a:rPr lang="en-US" altLang="zh-CN" dirty="0"/>
              <a:t>3</a:t>
            </a:r>
            <a:r>
              <a:rPr lang="zh-CN" altLang="en-US" dirty="0"/>
              <a:t>）主贴和版块有什么关系</a:t>
            </a:r>
          </a:p>
          <a:p>
            <a:r>
              <a:rPr lang="zh-CN" altLang="en-US" dirty="0"/>
              <a:t>  </a:t>
            </a:r>
            <a:r>
              <a:rPr lang="en-US" altLang="zh-CN" dirty="0"/>
              <a:t>4</a:t>
            </a:r>
            <a:r>
              <a:rPr lang="zh-CN" altLang="en-US" dirty="0"/>
              <a:t>）跟贴和版块有什么关系</a:t>
            </a:r>
          </a:p>
          <a:p>
            <a:r>
              <a:rPr lang="zh-CN" altLang="en-US" dirty="0"/>
              <a:t>  答案参考幻灯片。</a:t>
            </a:r>
          </a:p>
          <a:p>
            <a:r>
              <a:rPr lang="zh-CN" altLang="en-US" dirty="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DE878E-8302-48D6-B563-14BEB0246B3D}" type="slidenum">
              <a:rPr lang="en-US" altLang="zh-CN"/>
              <a:pPr/>
              <a:t>12</a:t>
            </a:fld>
            <a:endParaRPr lang="en-US" altLang="zh-CN"/>
          </a:p>
        </p:txBody>
      </p:sp>
      <p:sp>
        <p:nvSpPr>
          <p:cNvPr id="138242" name="Rectangle 2"/>
          <p:cNvSpPr>
            <a:spLocks noGrp="1" noRot="1" noChangeAspect="1" noChangeArrowheads="1" noTextEdit="1"/>
          </p:cNvSpPr>
          <p:nvPr>
            <p:ph type="sldImg"/>
          </p:nvPr>
        </p:nvSpPr>
        <p:spPr>
          <a:xfrm>
            <a:off x="987425" y="696913"/>
            <a:ext cx="5035550" cy="3486150"/>
          </a:xfrm>
          <a:ln/>
        </p:spPr>
      </p:sp>
      <p:sp>
        <p:nvSpPr>
          <p:cNvPr id="138243" name="Rectangle 3"/>
          <p:cNvSpPr>
            <a:spLocks noGrp="1" noChangeArrowheads="1"/>
          </p:cNvSpPr>
          <p:nvPr>
            <p:ph type="body" idx="1"/>
          </p:nvPr>
        </p:nvSpPr>
        <p:spPr/>
        <p:txBody>
          <a:bodyPr/>
          <a:lstStyle/>
          <a:p>
            <a:r>
              <a:rPr lang="zh-CN" altLang="en-US" sz="1400" dirty="0"/>
              <a:t>告诉学员：在设计阶段，设计数据库的一般步骤为：</a:t>
            </a:r>
          </a:p>
          <a:p>
            <a:r>
              <a:rPr lang="en-US" altLang="zh-CN" sz="1400" dirty="0"/>
              <a:t>1.</a:t>
            </a:r>
            <a:r>
              <a:rPr lang="zh-CN" altLang="en-US" sz="1400" dirty="0"/>
              <a:t>绘制</a:t>
            </a:r>
            <a:r>
              <a:rPr lang="en-US" altLang="zh-CN" sz="1400" dirty="0"/>
              <a:t>E-R</a:t>
            </a:r>
            <a:r>
              <a:rPr lang="zh-CN" altLang="en-US" sz="1400" dirty="0"/>
              <a:t>图图纸，用于和客户沟通交流意见，并反复修改，直到客户确认</a:t>
            </a:r>
          </a:p>
          <a:p>
            <a:r>
              <a:rPr lang="en-US" altLang="zh-CN" sz="1400" dirty="0"/>
              <a:t>2.</a:t>
            </a:r>
            <a:r>
              <a:rPr lang="zh-CN" altLang="en-US" sz="1400" dirty="0"/>
              <a:t>客户确认后，将</a:t>
            </a:r>
            <a:r>
              <a:rPr lang="en-US" altLang="zh-CN" sz="1400" dirty="0"/>
              <a:t>E-R</a:t>
            </a:r>
            <a:r>
              <a:rPr lang="zh-CN" altLang="en-US" sz="1400" dirty="0"/>
              <a:t>图转换为表</a:t>
            </a:r>
          </a:p>
          <a:p>
            <a:r>
              <a:rPr lang="en-US" altLang="zh-CN" sz="1400" dirty="0"/>
              <a:t>3.</a:t>
            </a:r>
            <a:r>
              <a:rPr lang="zh-CN" altLang="en-US" sz="1400" dirty="0"/>
              <a:t>应用三大范式对设计的多张表进行审核并规范化表的结构</a:t>
            </a:r>
          </a:p>
          <a:p>
            <a:r>
              <a:rPr lang="zh-CN" altLang="en-US" sz="1400" dirty="0"/>
              <a:t>我们先看看如何绘制</a:t>
            </a:r>
            <a:r>
              <a:rPr lang="en-US" altLang="zh-CN" sz="1400" dirty="0"/>
              <a:t>E-R</a:t>
            </a:r>
            <a:r>
              <a:rPr lang="zh-CN" altLang="en-US" sz="1400" dirty="0"/>
              <a:t>图，它和施工图一样，有许多行业规定的绘图符合，表示特殊的含义。</a:t>
            </a:r>
          </a:p>
          <a:p>
            <a:endParaRPr lang="en-US" altLang="zh-CN"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3F9A0-41A2-4CDC-B5A0-C5AD3325EA54}" type="slidenum">
              <a:rPr lang="en-US" altLang="zh-CN"/>
              <a:pPr/>
              <a:t>13</a:t>
            </a:fld>
            <a:endParaRPr lang="en-US" altLang="zh-CN"/>
          </a:p>
        </p:txBody>
      </p:sp>
      <p:sp>
        <p:nvSpPr>
          <p:cNvPr id="139266" name="Rectangle 2"/>
          <p:cNvSpPr>
            <a:spLocks noGrp="1" noRot="1" noChangeAspect="1" noChangeArrowheads="1" noTextEdit="1"/>
          </p:cNvSpPr>
          <p:nvPr>
            <p:ph type="sldImg"/>
          </p:nvPr>
        </p:nvSpPr>
        <p:spPr>
          <a:xfrm>
            <a:off x="987425" y="696913"/>
            <a:ext cx="5035550" cy="3486150"/>
          </a:xfrm>
          <a:ln/>
        </p:spPr>
      </p:sp>
      <p:sp>
        <p:nvSpPr>
          <p:cNvPr id="139267" name="Rectangle 3"/>
          <p:cNvSpPr>
            <a:spLocks noGrp="1" noChangeArrowheads="1"/>
          </p:cNvSpPr>
          <p:nvPr>
            <p:ph type="body" idx="1"/>
          </p:nvPr>
        </p:nvSpPr>
        <p:spPr/>
        <p:txBody>
          <a:bodyPr/>
          <a:lstStyle/>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p:ph type="body" sz="quarter" idx="13" hasCustomPrompt="1"/>
          </p:nvPr>
        </p:nvSpPr>
        <p:spPr>
          <a:xfrm>
            <a:off x="3516733" y="572687"/>
            <a:ext cx="3101283" cy="384442"/>
          </a:xfrm>
          <a:prstGeom prst="rect">
            <a:avLst/>
          </a:prstGeom>
        </p:spPr>
        <p:txBody>
          <a:bodyPr/>
          <a:lstStyle>
            <a:lvl1pPr>
              <a:buNone/>
              <a:defRPr sz="1800" b="0">
                <a:latin typeface="微软雅黑" pitchFamily="34" charset="-122"/>
                <a:ea typeface="微软雅黑" pitchFamily="34" charset="-122"/>
              </a:defRPr>
            </a:lvl1pPr>
          </a:lstStyle>
          <a:p>
            <a:pPr lvl="0"/>
            <a:r>
              <a:rPr lang="zh-CN" altLang="en-US" dirty="0" smtClean="0"/>
              <a:t>作者，日期</a:t>
            </a:r>
          </a:p>
        </p:txBody>
      </p:sp>
      <p:sp>
        <p:nvSpPr>
          <p:cNvPr id="7" name="Text Placeholder 1"/>
          <p:cNvSpPr>
            <a:spLocks noGrp="1"/>
          </p:cNvSpPr>
          <p:nvPr>
            <p:ph type="body" sz="quarter" idx="14" hasCustomPrompt="1"/>
          </p:nvPr>
        </p:nvSpPr>
        <p:spPr>
          <a:xfrm>
            <a:off x="3515190" y="972915"/>
            <a:ext cx="5889467" cy="384442"/>
          </a:xfrm>
          <a:prstGeom prst="rect">
            <a:avLst/>
          </a:prstGeom>
        </p:spPr>
        <p:txBody>
          <a:bodyPr/>
          <a:lstStyle>
            <a:lvl1pPr>
              <a:buNone/>
              <a:defRPr sz="3200" b="1">
                <a:latin typeface="微软雅黑" pitchFamily="34" charset="-122"/>
                <a:ea typeface="微软雅黑" pitchFamily="34" charset="-122"/>
              </a:defRPr>
            </a:lvl1pPr>
          </a:lstStyle>
          <a:p>
            <a:pPr lvl="0"/>
            <a:r>
              <a:rPr lang="en-US" altLang="zh-CN" dirty="0" smtClean="0"/>
              <a:t>PPT</a:t>
            </a:r>
            <a:r>
              <a:rPr lang="zh-CN" altLang="en-US" dirty="0" smtClean="0"/>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13" name="文本占位符 12"/>
          <p:cNvSpPr>
            <a:spLocks noGrp="1"/>
          </p:cNvSpPr>
          <p:nvPr>
            <p:ph type="body" sz="quarter" idx="10" hasCustomPrompt="1"/>
          </p:nvPr>
        </p:nvSpPr>
        <p:spPr>
          <a:xfrm>
            <a:off x="481541" y="1255790"/>
            <a:ext cx="9047019" cy="4948457"/>
          </a:xfrm>
          <a:prstGeom prst="rect">
            <a:avLst/>
          </a:prstGeom>
        </p:spPr>
        <p:txBody>
          <a:bodyPr/>
          <a:lstStyle>
            <a:lvl1pPr>
              <a:defRPr sz="1800">
                <a:solidFill>
                  <a:srgbClr val="CC0000"/>
                </a:solidFill>
                <a:latin typeface="微软雅黑" pitchFamily="34" charset="-122"/>
                <a:ea typeface="微软雅黑" pitchFamily="34" charset="-122"/>
              </a:defRPr>
            </a:lvl1pPr>
          </a:lstStyle>
          <a:p>
            <a:pPr lvl="0"/>
            <a:r>
              <a:rPr lang="zh-CN" altLang="en-US" dirty="0" smtClean="0"/>
              <a:t>第一章 此处输入章节标题</a:t>
            </a:r>
            <a:endParaRPr lang="zh-CN" altLang="en-US" dirty="0"/>
          </a:p>
        </p:txBody>
      </p:sp>
      <p:sp>
        <p:nvSpPr>
          <p:cNvPr id="5" name="矩形 197"/>
          <p:cNvSpPr>
            <a:spLocks noChangeArrowheads="1"/>
          </p:cNvSpPr>
          <p:nvPr userDrawn="1"/>
        </p:nvSpPr>
        <p:spPr bwMode="auto">
          <a:xfrm>
            <a:off x="468313" y="782638"/>
            <a:ext cx="1460500" cy="146050"/>
          </a:xfrm>
          <a:prstGeom prst="rect">
            <a:avLst/>
          </a:prstGeom>
          <a:solidFill>
            <a:srgbClr val="373C64"/>
          </a:solidFill>
          <a:ln w="3175">
            <a:solidFill>
              <a:schemeClr val="bg1"/>
            </a:solidFill>
            <a:miter lim="800000"/>
            <a:headEnd/>
            <a:tailEnd/>
          </a:ln>
        </p:spPr>
        <p:txBody>
          <a:bodyPr anchor="ctr"/>
          <a:lstStyle/>
          <a:p>
            <a:pPr algn="ctr">
              <a:defRPr/>
            </a:pPr>
            <a:endParaRPr lang="zh-CN" altLang="en-US" b="1" dirty="0">
              <a:solidFill>
                <a:srgbClr val="262626"/>
              </a:solidFill>
              <a:latin typeface="微软雅黑" pitchFamily="34" charset="-122"/>
              <a:ea typeface="微软雅黑" pitchFamily="34" charset="-122"/>
            </a:endParaRPr>
          </a:p>
        </p:txBody>
      </p:sp>
      <p:sp>
        <p:nvSpPr>
          <p:cNvPr id="6" name="矩形 193"/>
          <p:cNvSpPr>
            <a:spLocks noChangeArrowheads="1"/>
          </p:cNvSpPr>
          <p:nvPr userDrawn="1"/>
        </p:nvSpPr>
        <p:spPr bwMode="auto">
          <a:xfrm>
            <a:off x="2001407" y="785813"/>
            <a:ext cx="1428750" cy="142875"/>
          </a:xfrm>
          <a:prstGeom prst="rect">
            <a:avLst/>
          </a:prstGeom>
          <a:solidFill>
            <a:srgbClr val="373C64"/>
          </a:solidFill>
          <a:ln w="3175">
            <a:solidFill>
              <a:schemeClr val="bg1"/>
            </a:solidFill>
            <a:miter lim="800000"/>
            <a:headEnd/>
            <a:tailEnd/>
          </a:ln>
        </p:spPr>
        <p:txBody>
          <a:bodyPr anchor="ctr"/>
          <a:lstStyle/>
          <a:p>
            <a:pPr algn="ctr">
              <a:defRPr/>
            </a:pPr>
            <a:endParaRPr lang="zh-CN" altLang="en-US" b="1" dirty="0">
              <a:solidFill>
                <a:srgbClr val="262626"/>
              </a:solidFill>
              <a:latin typeface="微软雅黑" pitchFamily="34" charset="-122"/>
              <a:ea typeface="微软雅黑" pitchFamily="34" charset="-122"/>
            </a:endParaRPr>
          </a:p>
        </p:txBody>
      </p:sp>
      <p:sp>
        <p:nvSpPr>
          <p:cNvPr id="7" name="矩形 193"/>
          <p:cNvSpPr>
            <a:spLocks noChangeArrowheads="1"/>
          </p:cNvSpPr>
          <p:nvPr userDrawn="1"/>
        </p:nvSpPr>
        <p:spPr bwMode="auto">
          <a:xfrm>
            <a:off x="3502751" y="785813"/>
            <a:ext cx="1500187" cy="142875"/>
          </a:xfrm>
          <a:prstGeom prst="rect">
            <a:avLst/>
          </a:prstGeom>
          <a:solidFill>
            <a:srgbClr val="373C64"/>
          </a:solidFill>
          <a:ln w="3175">
            <a:solidFill>
              <a:schemeClr val="bg1"/>
            </a:solidFill>
            <a:miter lim="800000"/>
            <a:headEnd/>
            <a:tailEnd/>
          </a:ln>
        </p:spPr>
        <p:txBody>
          <a:bodyPr anchor="ctr"/>
          <a:lstStyle/>
          <a:p>
            <a:pPr algn="ctr">
              <a:defRPr/>
            </a:pPr>
            <a:endParaRPr lang="zh-CN" altLang="en-US" b="1" dirty="0">
              <a:solidFill>
                <a:srgbClr val="262626"/>
              </a:solidFill>
              <a:latin typeface="微软雅黑" pitchFamily="34" charset="-122"/>
              <a:ea typeface="微软雅黑" pitchFamily="34" charset="-122"/>
            </a:endParaRPr>
          </a:p>
        </p:txBody>
      </p:sp>
      <p:sp>
        <p:nvSpPr>
          <p:cNvPr id="8" name="矩形 193"/>
          <p:cNvSpPr>
            <a:spLocks noChangeArrowheads="1"/>
          </p:cNvSpPr>
          <p:nvPr userDrawn="1"/>
        </p:nvSpPr>
        <p:spPr bwMode="auto">
          <a:xfrm>
            <a:off x="5075532" y="785813"/>
            <a:ext cx="1500187" cy="142875"/>
          </a:xfrm>
          <a:prstGeom prst="rect">
            <a:avLst/>
          </a:prstGeom>
          <a:solidFill>
            <a:srgbClr val="373C64"/>
          </a:solidFill>
          <a:ln w="3175">
            <a:solidFill>
              <a:schemeClr val="bg1"/>
            </a:solidFill>
            <a:miter lim="800000"/>
            <a:headEnd/>
            <a:tailEnd/>
          </a:ln>
        </p:spPr>
        <p:txBody>
          <a:bodyPr anchor="ctr"/>
          <a:lstStyle/>
          <a:p>
            <a:pPr algn="ctr">
              <a:defRPr/>
            </a:pPr>
            <a:endParaRPr lang="zh-CN" altLang="en-US" b="1" dirty="0">
              <a:solidFill>
                <a:srgbClr val="262626"/>
              </a:solidFill>
              <a:latin typeface="微软雅黑" pitchFamily="34" charset="-122"/>
              <a:ea typeface="微软雅黑" pitchFamily="34" charset="-122"/>
            </a:endParaRPr>
          </a:p>
        </p:txBody>
      </p:sp>
      <p:sp>
        <p:nvSpPr>
          <p:cNvPr id="9" name="矩形 193"/>
          <p:cNvSpPr>
            <a:spLocks noChangeArrowheads="1"/>
          </p:cNvSpPr>
          <p:nvPr userDrawn="1"/>
        </p:nvSpPr>
        <p:spPr bwMode="auto">
          <a:xfrm>
            <a:off x="6648314" y="785813"/>
            <a:ext cx="1500187" cy="142875"/>
          </a:xfrm>
          <a:prstGeom prst="rect">
            <a:avLst/>
          </a:prstGeom>
          <a:solidFill>
            <a:srgbClr val="373C64"/>
          </a:solidFill>
          <a:ln w="3175">
            <a:solidFill>
              <a:schemeClr val="bg1"/>
            </a:solidFill>
            <a:miter lim="800000"/>
            <a:headEnd/>
            <a:tailEnd/>
          </a:ln>
        </p:spPr>
        <p:txBody>
          <a:bodyPr anchor="ctr"/>
          <a:lstStyle/>
          <a:p>
            <a:pPr algn="ctr">
              <a:defRPr/>
            </a:pPr>
            <a:endParaRPr lang="zh-CN" altLang="en-US" b="1" dirty="0">
              <a:solidFill>
                <a:srgbClr val="262626"/>
              </a:solidFill>
              <a:latin typeface="微软雅黑" pitchFamily="34" charset="-122"/>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7" name="Text Placeholder 1"/>
          <p:cNvSpPr>
            <a:spLocks noGrp="1"/>
          </p:cNvSpPr>
          <p:nvPr userDrawn="1">
            <p:ph type="body" sz="quarter" idx="13" hasCustomPrompt="1"/>
          </p:nvPr>
        </p:nvSpPr>
        <p:spPr>
          <a:xfrm>
            <a:off x="481543" y="444500"/>
            <a:ext cx="7739511"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8" name="Text Placeholder 2"/>
          <p:cNvSpPr>
            <a:spLocks noGrp="1"/>
          </p:cNvSpPr>
          <p:nvPr userDrawn="1">
            <p:ph type="body" sz="quarter" idx="14" hasCustomPrompt="1"/>
          </p:nvPr>
        </p:nvSpPr>
        <p:spPr>
          <a:xfrm>
            <a:off x="481541" y="1371600"/>
            <a:ext cx="8984192" cy="4622800"/>
          </a:xfrm>
          <a:prstGeom prst="rect">
            <a:avLst/>
          </a:prstGeom>
        </p:spPr>
        <p:txBody>
          <a:bodyPr/>
          <a:lstStyle>
            <a:lvl1pPr>
              <a:buNone/>
              <a:defRPr sz="1600"/>
            </a:lvl1pPr>
          </a:lstStyle>
          <a:p>
            <a:pPr lvl="0"/>
            <a:r>
              <a:rPr lang="zh-CN" altLang="en-US" dirty="0" smtClean="0"/>
              <a:t>副标题范例</a:t>
            </a:r>
          </a:p>
        </p:txBody>
      </p:sp>
      <p:sp>
        <p:nvSpPr>
          <p:cNvPr id="10" name="Text Placeholder 2"/>
          <p:cNvSpPr>
            <a:spLocks noGrp="1"/>
          </p:cNvSpPr>
          <p:nvPr userDrawn="1"/>
        </p:nvSpPr>
        <p:spPr>
          <a:xfrm>
            <a:off x="460904" y="1581150"/>
            <a:ext cx="8984192" cy="462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None/>
              <a:defRPr sz="16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隔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Placeholder 1"/>
          <p:cNvSpPr>
            <a:spLocks noGrp="1"/>
          </p:cNvSpPr>
          <p:nvPr>
            <p:ph type="body" sz="quarter" idx="13" hasCustomPrompt="1"/>
          </p:nvPr>
        </p:nvSpPr>
        <p:spPr>
          <a:xfrm>
            <a:off x="416737" y="5272874"/>
            <a:ext cx="7137745" cy="635000"/>
          </a:xfrm>
          <a:prstGeom prst="rect">
            <a:avLst/>
          </a:prstGeom>
          <a:ln>
            <a:noFill/>
          </a:ln>
        </p:spPr>
        <p:txBody>
          <a:bodyPr/>
          <a:lstStyle>
            <a:lvl1pP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隔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3" hasCustomPrompt="1"/>
          </p:nvPr>
        </p:nvSpPr>
        <p:spPr>
          <a:xfrm>
            <a:off x="1083308" y="3144972"/>
            <a:ext cx="7761590" cy="635000"/>
          </a:xfrm>
          <a:prstGeom prst="rect">
            <a:avLst/>
          </a:prstGeom>
        </p:spPr>
        <p:txBody>
          <a:bodyPr/>
          <a:lstStyle>
            <a:lvl1pPr algn="ct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userDrawn="1">
            <p:ph type="body" sz="quarter" idx="13" hasCustomPrompt="1"/>
          </p:nvPr>
        </p:nvSpPr>
        <p:spPr>
          <a:xfrm>
            <a:off x="481543" y="444500"/>
            <a:ext cx="8048625"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4" name="内容占位符 3"/>
          <p:cNvSpPr>
            <a:spLocks noGrp="1"/>
          </p:cNvSpPr>
          <p:nvPr>
            <p:ph sz="quarter" idx="14"/>
          </p:nvPr>
        </p:nvSpPr>
        <p:spPr>
          <a:xfrm>
            <a:off x="481543" y="1273178"/>
            <a:ext cx="8100219" cy="4786313"/>
          </a:xfrm>
          <a:prstGeom prst="rect">
            <a:avLst/>
          </a:prstGeom>
        </p:spPr>
        <p:txBody>
          <a:bodyPr/>
          <a:lstStyle>
            <a:lvl1pPr>
              <a:defRPr sz="24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200">
                <a:latin typeface="微软雅黑" pitchFamily="34" charset="-122"/>
                <a:ea typeface="微软雅黑" pitchFamily="34" charset="-122"/>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封底">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1" y="274638"/>
            <a:ext cx="8915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1" y="1600203"/>
            <a:ext cx="89154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95301" y="6356353"/>
            <a:ext cx="2311400" cy="365125"/>
          </a:xfrm>
          <a:prstGeom prst="rect">
            <a:avLst/>
          </a:prstGeom>
        </p:spPr>
        <p:txBody>
          <a:bodyPr/>
          <a:lstStyle>
            <a:lvl1pPr>
              <a:defRPr/>
            </a:lvl1pPr>
          </a:lstStyle>
          <a:p>
            <a:pPr>
              <a:defRPr/>
            </a:pPr>
            <a:fld id="{D59F8FCE-5D55-4E71-A8F7-F64FD56A61C3}" type="datetimeFigureOut">
              <a:rPr lang="zh-CN" altLang="en-US"/>
              <a:pPr>
                <a:defRPr/>
              </a:pPr>
              <a:t>2015/3/4</a:t>
            </a:fld>
            <a:endParaRPr lang="zh-CN" altLang="en-US"/>
          </a:p>
        </p:txBody>
      </p:sp>
      <p:sp>
        <p:nvSpPr>
          <p:cNvPr id="5" name="页脚占位符 4"/>
          <p:cNvSpPr>
            <a:spLocks noGrp="1"/>
          </p:cNvSpPr>
          <p:nvPr>
            <p:ph type="ftr" sz="quarter" idx="11"/>
          </p:nvPr>
        </p:nvSpPr>
        <p:spPr>
          <a:xfrm>
            <a:off x="3384551" y="6356353"/>
            <a:ext cx="31369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099301" y="6356353"/>
            <a:ext cx="2311400" cy="365125"/>
          </a:xfrm>
          <a:prstGeom prst="rect">
            <a:avLst/>
          </a:prstGeom>
        </p:spPr>
        <p:txBody>
          <a:bodyPr/>
          <a:lstStyle>
            <a:lvl1pPr>
              <a:defRPr/>
            </a:lvl1pPr>
          </a:lstStyle>
          <a:p>
            <a:pPr>
              <a:defRPr/>
            </a:pPr>
            <a:fld id="{597A2581-9420-4548-8A21-DDE86C817AD4}" type="slidenum">
              <a:rPr lang="zh-CN" altLang="en-US"/>
              <a:pPr>
                <a:defRPr/>
              </a:pPr>
              <a:t>‹#›</a:t>
            </a:fld>
            <a:endParaRPr lang="zh-CN" altLang="en-US"/>
          </a:p>
        </p:txBody>
      </p:sp>
    </p:spTree>
    <p:extLst>
      <p:ext uri="{BB962C8B-B14F-4D97-AF65-F5344CB8AC3E}">
        <p14:creationId xmlns:p14="http://schemas.microsoft.com/office/powerpoint/2010/main" val="108237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38250" y="228600"/>
            <a:ext cx="8255000" cy="609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066800"/>
            <a:ext cx="4416425" cy="5410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76825" y="1066800"/>
            <a:ext cx="4416425" cy="5410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642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blip>
          <a:srcRect/>
          <a:stretch>
            <a:fillRect t="-2000" b="-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8.xml"/><Relationship Id="rId4" Type="http://schemas.openxmlformats.org/officeDocument/2006/relationships/slide" Target="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4"/>
          </p:nvPr>
        </p:nvSpPr>
        <p:spPr>
          <a:xfrm>
            <a:off x="3515190" y="901664"/>
            <a:ext cx="5854097" cy="1929311"/>
          </a:xfrm>
        </p:spPr>
        <p:txBody>
          <a:bodyPr anchor="t"/>
          <a:lstStyle/>
          <a:p>
            <a:r>
              <a:rPr lang="zh-CN" altLang="en-US" dirty="0" smtClean="0">
                <a:latin typeface="Arial" pitchFamily="34" charset="0"/>
                <a:cs typeface="Arial" pitchFamily="34" charset="0"/>
              </a:rPr>
              <a:t>数据库基础</a:t>
            </a:r>
            <a:r>
              <a:rPr lang="en-US" altLang="zh-CN" dirty="0" smtClean="0">
                <a:latin typeface="Arial" pitchFamily="34" charset="0"/>
                <a:cs typeface="Arial" pitchFamily="34" charset="0"/>
              </a:rPr>
              <a:t>				</a:t>
            </a:r>
            <a:endParaRPr lang="en-US" altLang="zh-CN"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07340" y="192974"/>
            <a:ext cx="5272881" cy="609600"/>
          </a:xfrm>
        </p:spPr>
        <p:txBody>
          <a:bodyPr/>
          <a:lstStyle/>
          <a:p>
            <a:r>
              <a:rPr lang="zh-CN" altLang="en-US" dirty="0"/>
              <a:t>设计数据库的步骤</a:t>
            </a:r>
          </a:p>
        </p:txBody>
      </p:sp>
      <p:sp>
        <p:nvSpPr>
          <p:cNvPr id="174084" name="AutoShape 4"/>
          <p:cNvSpPr>
            <a:spLocks noChangeArrowheads="1"/>
          </p:cNvSpPr>
          <p:nvPr/>
        </p:nvSpPr>
        <p:spPr bwMode="auto">
          <a:xfrm>
            <a:off x="507340" y="2043114"/>
            <a:ext cx="2225410" cy="3230404"/>
          </a:xfrm>
          <a:prstGeom prst="roundRect">
            <a:avLst>
              <a:gd name="adj" fmla="val 8037"/>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论坛用户</a:t>
            </a:r>
          </a:p>
          <a:p>
            <a:pPr algn="l"/>
            <a:r>
              <a:rPr lang="zh-CN" altLang="en-US">
                <a:latin typeface="Arial" charset="0"/>
              </a:rPr>
              <a:t>呢称</a:t>
            </a:r>
          </a:p>
          <a:p>
            <a:pPr algn="l"/>
            <a:r>
              <a:rPr lang="zh-CN" altLang="en-US">
                <a:latin typeface="Arial" charset="0"/>
              </a:rPr>
              <a:t>密码</a:t>
            </a:r>
          </a:p>
          <a:p>
            <a:pPr algn="l"/>
            <a:r>
              <a:rPr lang="zh-CN" altLang="en-US">
                <a:latin typeface="Arial" charset="0"/>
              </a:rPr>
              <a:t>电子邮件</a:t>
            </a:r>
          </a:p>
          <a:p>
            <a:pPr algn="l"/>
            <a:r>
              <a:rPr lang="zh-CN" altLang="en-US">
                <a:latin typeface="Arial" charset="0"/>
              </a:rPr>
              <a:t>生日</a:t>
            </a:r>
          </a:p>
          <a:p>
            <a:pPr algn="l"/>
            <a:r>
              <a:rPr lang="zh-CN" altLang="en-US">
                <a:latin typeface="Arial" charset="0"/>
              </a:rPr>
              <a:t>性别</a:t>
            </a:r>
          </a:p>
          <a:p>
            <a:pPr algn="l"/>
            <a:r>
              <a:rPr lang="zh-CN" altLang="en-US">
                <a:latin typeface="Arial" charset="0"/>
              </a:rPr>
              <a:t>用户的等级</a:t>
            </a:r>
          </a:p>
          <a:p>
            <a:pPr algn="l"/>
            <a:r>
              <a:rPr lang="zh-CN" altLang="en-US">
                <a:latin typeface="Arial" charset="0"/>
              </a:rPr>
              <a:t>备注信息</a:t>
            </a:r>
          </a:p>
          <a:p>
            <a:pPr algn="l"/>
            <a:r>
              <a:rPr lang="zh-CN" altLang="en-US">
                <a:latin typeface="Arial" charset="0"/>
              </a:rPr>
              <a:t>注册日期</a:t>
            </a:r>
          </a:p>
          <a:p>
            <a:pPr algn="l"/>
            <a:r>
              <a:rPr lang="zh-CN" altLang="en-US">
                <a:latin typeface="Arial" charset="0"/>
              </a:rPr>
              <a:t>状态</a:t>
            </a:r>
          </a:p>
          <a:p>
            <a:pPr algn="l"/>
            <a:r>
              <a:rPr lang="zh-CN" altLang="en-US">
                <a:latin typeface="Arial" charset="0"/>
              </a:rPr>
              <a:t>积分</a:t>
            </a:r>
          </a:p>
        </p:txBody>
      </p:sp>
      <p:sp>
        <p:nvSpPr>
          <p:cNvPr id="174090" name="AutoShape 10"/>
          <p:cNvSpPr>
            <a:spLocks noChangeArrowheads="1"/>
          </p:cNvSpPr>
          <p:nvPr/>
        </p:nvSpPr>
        <p:spPr bwMode="auto">
          <a:xfrm>
            <a:off x="2837657" y="2035175"/>
            <a:ext cx="2397390" cy="2973050"/>
          </a:xfrm>
          <a:prstGeom prst="roundRect">
            <a:avLst>
              <a:gd name="adj" fmla="val 8606"/>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主贴</a:t>
            </a:r>
          </a:p>
          <a:p>
            <a:pPr algn="l"/>
            <a:r>
              <a:rPr lang="zh-CN" altLang="en-US">
                <a:latin typeface="Arial" charset="0"/>
              </a:rPr>
              <a:t>发贴人</a:t>
            </a:r>
          </a:p>
          <a:p>
            <a:pPr algn="l"/>
            <a:r>
              <a:rPr lang="zh-CN" altLang="en-US">
                <a:latin typeface="Arial" charset="0"/>
              </a:rPr>
              <a:t>发贴表情</a:t>
            </a:r>
          </a:p>
          <a:p>
            <a:pPr algn="l"/>
            <a:r>
              <a:rPr lang="zh-CN" altLang="en-US">
                <a:latin typeface="Arial" charset="0"/>
              </a:rPr>
              <a:t>回复数量</a:t>
            </a:r>
          </a:p>
          <a:p>
            <a:pPr algn="l"/>
            <a:r>
              <a:rPr lang="zh-CN" altLang="en-US">
                <a:latin typeface="Arial" charset="0"/>
              </a:rPr>
              <a:t>标题</a:t>
            </a:r>
          </a:p>
          <a:p>
            <a:pPr algn="l"/>
            <a:r>
              <a:rPr lang="zh-CN" altLang="en-US">
                <a:latin typeface="Arial" charset="0"/>
              </a:rPr>
              <a:t>正文</a:t>
            </a:r>
          </a:p>
          <a:p>
            <a:pPr algn="l"/>
            <a:r>
              <a:rPr lang="zh-CN" altLang="en-US">
                <a:latin typeface="Arial" charset="0"/>
              </a:rPr>
              <a:t>发贴时间</a:t>
            </a:r>
          </a:p>
          <a:p>
            <a:pPr algn="l"/>
            <a:r>
              <a:rPr lang="zh-CN" altLang="en-US">
                <a:latin typeface="Arial" charset="0"/>
              </a:rPr>
              <a:t>点击数</a:t>
            </a:r>
          </a:p>
          <a:p>
            <a:pPr algn="l"/>
            <a:r>
              <a:rPr lang="zh-CN" altLang="en-US">
                <a:latin typeface="Arial" charset="0"/>
              </a:rPr>
              <a:t>状态</a:t>
            </a:r>
          </a:p>
          <a:p>
            <a:pPr algn="l"/>
            <a:r>
              <a:rPr lang="zh-CN" altLang="en-US">
                <a:latin typeface="Arial" charset="0"/>
              </a:rPr>
              <a:t>最后回复时间</a:t>
            </a:r>
          </a:p>
        </p:txBody>
      </p:sp>
      <p:sp>
        <p:nvSpPr>
          <p:cNvPr id="174092" name="AutoShape 12"/>
          <p:cNvSpPr>
            <a:spLocks noChangeArrowheads="1"/>
          </p:cNvSpPr>
          <p:nvPr/>
        </p:nvSpPr>
        <p:spPr bwMode="auto">
          <a:xfrm>
            <a:off x="5350273" y="2049464"/>
            <a:ext cx="2053431" cy="2375297"/>
          </a:xfrm>
          <a:prstGeom prst="roundRect">
            <a:avLst>
              <a:gd name="adj" fmla="val 6616"/>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回贴</a:t>
            </a:r>
          </a:p>
          <a:p>
            <a:pPr algn="l"/>
            <a:r>
              <a:rPr lang="zh-CN" altLang="en-US">
                <a:latin typeface="Arial" charset="0"/>
              </a:rPr>
              <a:t>贴子编号</a:t>
            </a:r>
          </a:p>
          <a:p>
            <a:pPr algn="l"/>
            <a:r>
              <a:rPr lang="zh-CN" altLang="en-US">
                <a:latin typeface="Arial" charset="0"/>
              </a:rPr>
              <a:t>回贴人</a:t>
            </a:r>
            <a:r>
              <a:rPr lang="en-US" altLang="zh-CN">
                <a:latin typeface="Arial" charset="0"/>
              </a:rPr>
              <a:t>,</a:t>
            </a:r>
          </a:p>
          <a:p>
            <a:pPr algn="l"/>
            <a:r>
              <a:rPr lang="zh-CN" altLang="en-US">
                <a:latin typeface="Arial" charset="0"/>
              </a:rPr>
              <a:t>回贴表情</a:t>
            </a:r>
          </a:p>
          <a:p>
            <a:pPr algn="l"/>
            <a:r>
              <a:rPr lang="zh-CN" altLang="en-US">
                <a:latin typeface="Arial" charset="0"/>
              </a:rPr>
              <a:t>标题</a:t>
            </a:r>
          </a:p>
          <a:p>
            <a:pPr algn="l"/>
            <a:r>
              <a:rPr lang="zh-CN" altLang="en-US">
                <a:latin typeface="Arial" charset="0"/>
              </a:rPr>
              <a:t>正文</a:t>
            </a:r>
          </a:p>
          <a:p>
            <a:pPr algn="l"/>
            <a:r>
              <a:rPr lang="zh-CN" altLang="en-US">
                <a:latin typeface="Arial" charset="0"/>
              </a:rPr>
              <a:t>回贴时间</a:t>
            </a:r>
          </a:p>
          <a:p>
            <a:pPr algn="l"/>
            <a:r>
              <a:rPr lang="zh-CN" altLang="en-US">
                <a:latin typeface="Arial" charset="0"/>
              </a:rPr>
              <a:t>点击数</a:t>
            </a:r>
          </a:p>
        </p:txBody>
      </p:sp>
      <p:sp>
        <p:nvSpPr>
          <p:cNvPr id="174093" name="AutoShape 13"/>
          <p:cNvSpPr>
            <a:spLocks noChangeArrowheads="1"/>
          </p:cNvSpPr>
          <p:nvPr/>
        </p:nvSpPr>
        <p:spPr bwMode="auto">
          <a:xfrm>
            <a:off x="7534409" y="2049463"/>
            <a:ext cx="2053431" cy="1808162"/>
          </a:xfrm>
          <a:prstGeom prst="roundRect">
            <a:avLst>
              <a:gd name="adj" fmla="val 5944"/>
            </a:avLst>
          </a:prstGeom>
          <a:gradFill rotWithShape="1">
            <a:gsLst>
              <a:gs pos="0">
                <a:srgbClr val="CCFFFF"/>
              </a:gs>
              <a:gs pos="100000">
                <a:srgbClr val="CCFFFF">
                  <a:gamma/>
                  <a:tint val="0"/>
                  <a:invGamma/>
                </a:srgbClr>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版块</a:t>
            </a:r>
          </a:p>
          <a:p>
            <a:pPr algn="l"/>
            <a:r>
              <a:rPr lang="zh-CN" altLang="en-US">
                <a:latin typeface="Arial" charset="0"/>
              </a:rPr>
              <a:t>版块名称</a:t>
            </a:r>
          </a:p>
          <a:p>
            <a:pPr algn="l"/>
            <a:r>
              <a:rPr lang="zh-CN" altLang="en-US">
                <a:latin typeface="Arial" charset="0"/>
              </a:rPr>
              <a:t>版主</a:t>
            </a:r>
          </a:p>
          <a:p>
            <a:pPr algn="l"/>
            <a:r>
              <a:rPr lang="zh-CN" altLang="en-US">
                <a:latin typeface="Arial" charset="0"/>
              </a:rPr>
              <a:t>本版格言</a:t>
            </a:r>
          </a:p>
          <a:p>
            <a:pPr algn="l"/>
            <a:r>
              <a:rPr lang="zh-CN" altLang="en-US">
                <a:latin typeface="Arial" charset="0"/>
              </a:rPr>
              <a:t>点击率</a:t>
            </a:r>
          </a:p>
          <a:p>
            <a:pPr algn="l"/>
            <a:r>
              <a:rPr lang="zh-CN" altLang="en-US">
                <a:latin typeface="Arial" charset="0"/>
              </a:rPr>
              <a:t>发贴数</a:t>
            </a:r>
          </a:p>
        </p:txBody>
      </p:sp>
      <p:sp>
        <p:nvSpPr>
          <p:cNvPr id="174094" name="Rectangle 14"/>
          <p:cNvSpPr>
            <a:spLocks noChangeArrowheads="1"/>
          </p:cNvSpPr>
          <p:nvPr/>
        </p:nvSpPr>
        <p:spPr bwMode="auto">
          <a:xfrm>
            <a:off x="741231" y="1341439"/>
            <a:ext cx="8915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2400">
                <a:solidFill>
                  <a:schemeClr val="tx1"/>
                </a:solidFill>
                <a:latin typeface="Lucida Console" pitchFamily="49" charset="0"/>
                <a:ea typeface="黑体" pitchFamily="2" charset="-122"/>
              </a:defRPr>
            </a:lvl1pPr>
            <a:lvl2pPr marL="742950" indent="-285750" algn="l">
              <a:spcBef>
                <a:spcPct val="20000"/>
              </a:spcBef>
              <a:buChar char="–"/>
              <a:defRPr sz="2400">
                <a:solidFill>
                  <a:schemeClr val="tx1"/>
                </a:solidFill>
                <a:latin typeface="Lucida Console" pitchFamily="49" charset="0"/>
                <a:ea typeface="黑体" pitchFamily="2" charset="-122"/>
              </a:defRPr>
            </a:lvl2pPr>
            <a:lvl3pPr marL="1143000" indent="-228600" algn="l">
              <a:spcBef>
                <a:spcPct val="20000"/>
              </a:spcBef>
              <a:buChar char="•"/>
              <a:defRPr sz="2400">
                <a:solidFill>
                  <a:schemeClr val="tx1"/>
                </a:solidFill>
                <a:latin typeface="Lucida Console" pitchFamily="49" charset="0"/>
                <a:ea typeface="黑体" pitchFamily="2" charset="-122"/>
              </a:defRPr>
            </a:lvl3pPr>
            <a:lvl4pPr marL="1600200" indent="-228600" algn="l">
              <a:spcBef>
                <a:spcPct val="20000"/>
              </a:spcBef>
              <a:buChar char="–"/>
              <a:defRPr sz="2400">
                <a:solidFill>
                  <a:schemeClr val="tx1"/>
                </a:solidFill>
                <a:latin typeface="Lucida Console" pitchFamily="49" charset="0"/>
                <a:ea typeface="黑体" pitchFamily="2" charset="-122"/>
              </a:defRPr>
            </a:lvl4pPr>
            <a:lvl5pPr marL="2057400" indent="-228600" algn="l">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r>
              <a:rPr lang="en-GB" altLang="zh-CN" b="0"/>
              <a:t>标识</a:t>
            </a:r>
            <a:r>
              <a:rPr lang="zh-CN" altLang="en-GB" b="0"/>
              <a:t>每个实体的属性（</a:t>
            </a:r>
            <a:r>
              <a:rPr lang="en-GB" altLang="zh-CN" b="0"/>
              <a:t>Attribute</a:t>
            </a:r>
            <a:r>
              <a:rPr lang="zh-CN" altLang="en-GB" b="0"/>
              <a:t>）</a:t>
            </a:r>
            <a:endParaRPr lang="zh-CN" altLang="en-GB" sz="2100" b="0"/>
          </a:p>
        </p:txBody>
      </p:sp>
    </p:spTree>
    <p:extLst>
      <p:ext uri="{BB962C8B-B14F-4D97-AF65-F5344CB8AC3E}">
        <p14:creationId xmlns:p14="http://schemas.microsoft.com/office/powerpoint/2010/main" val="1088409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linds(horizontal)">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90"/>
                                        </p:tgtEl>
                                        <p:attrNameLst>
                                          <p:attrName>style.visibility</p:attrName>
                                        </p:attrNameLst>
                                      </p:cBhvr>
                                      <p:to>
                                        <p:strVal val="visible"/>
                                      </p:to>
                                    </p:set>
                                    <p:animEffect transition="in" filter="blinds(horizontal)">
                                      <p:cBhvr>
                                        <p:cTn id="12" dur="500"/>
                                        <p:tgtEl>
                                          <p:spTgt spid="174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092"/>
                                        </p:tgtEl>
                                        <p:attrNameLst>
                                          <p:attrName>style.visibility</p:attrName>
                                        </p:attrNameLst>
                                      </p:cBhvr>
                                      <p:to>
                                        <p:strVal val="visible"/>
                                      </p:to>
                                    </p:set>
                                    <p:animEffect transition="in" filter="blinds(horizontal)">
                                      <p:cBhvr>
                                        <p:cTn id="17" dur="500"/>
                                        <p:tgtEl>
                                          <p:spTgt spid="174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093"/>
                                        </p:tgtEl>
                                        <p:attrNameLst>
                                          <p:attrName>style.visibility</p:attrName>
                                        </p:attrNameLst>
                                      </p:cBhvr>
                                      <p:to>
                                        <p:strVal val="visible"/>
                                      </p:to>
                                    </p:set>
                                    <p:animEffect transition="in" filter="blinds(horizontal)">
                                      <p:cBhvr>
                                        <p:cTn id="22" dur="500"/>
                                        <p:tgtEl>
                                          <p:spTgt spid="174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nimBg="1"/>
      <p:bldP spid="174090" grpId="0" animBg="1"/>
      <p:bldP spid="174092" grpId="0" animBg="1"/>
      <p:bldP spid="17409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98426" y="215263"/>
            <a:ext cx="8915400" cy="853516"/>
          </a:xfrm>
        </p:spPr>
        <p:txBody>
          <a:bodyPr/>
          <a:lstStyle/>
          <a:p>
            <a:pPr algn="l"/>
            <a:r>
              <a:rPr lang="zh-CN" altLang="en-US" dirty="0" smtClean="0"/>
              <a:t>设计</a:t>
            </a:r>
            <a:r>
              <a:rPr lang="zh-CN" altLang="en-US" dirty="0"/>
              <a:t>数据库的步骤</a:t>
            </a:r>
          </a:p>
        </p:txBody>
      </p:sp>
      <p:sp>
        <p:nvSpPr>
          <p:cNvPr id="176131" name="Rectangle 3"/>
          <p:cNvSpPr>
            <a:spLocks noGrp="1" noChangeArrowheads="1"/>
          </p:cNvSpPr>
          <p:nvPr>
            <p:ph type="body" idx="1"/>
          </p:nvPr>
        </p:nvSpPr>
        <p:spPr>
          <a:xfrm>
            <a:off x="495300" y="1066801"/>
            <a:ext cx="8997950" cy="862013"/>
          </a:xfrm>
          <a:ln/>
          <a:extLst>
            <a:ext uri="{91240B29-F687-4F45-9708-019B960494DF}">
              <a14:hiddenLine xmlns:a14="http://schemas.microsoft.com/office/drawing/2010/main" w="9525">
                <a:solidFill>
                  <a:srgbClr val="339966"/>
                </a:solidFill>
                <a:miter lim="800000"/>
                <a:headEnd/>
                <a:tailEnd/>
              </a14:hiddenLine>
            </a:ext>
          </a:extLst>
        </p:spPr>
        <p:txBody>
          <a:bodyPr/>
          <a:lstStyle/>
          <a:p>
            <a:r>
              <a:rPr lang="en-GB" altLang="zh-CN" dirty="0" err="1"/>
              <a:t>标识对象之间的关系</a:t>
            </a:r>
            <a:r>
              <a:rPr lang="zh-CN" altLang="en-GB" dirty="0"/>
              <a:t>（</a:t>
            </a:r>
            <a:r>
              <a:rPr lang="en-GB" altLang="zh-CN" dirty="0"/>
              <a:t>Relationship</a:t>
            </a:r>
            <a:r>
              <a:rPr lang="zh-CN" altLang="en-GB" dirty="0"/>
              <a:t>）</a:t>
            </a:r>
          </a:p>
          <a:p>
            <a:pPr>
              <a:buFontTx/>
              <a:buNone/>
            </a:pPr>
            <a:endParaRPr lang="en-GB" altLang="zh-CN" dirty="0"/>
          </a:p>
          <a:p>
            <a:endParaRPr lang="en-GB" altLang="zh-CN" sz="2500" dirty="0"/>
          </a:p>
          <a:p>
            <a:pPr>
              <a:buFontTx/>
              <a:buNone/>
            </a:pPr>
            <a:endParaRPr lang="en-GB" altLang="zh-CN" sz="2500" dirty="0"/>
          </a:p>
        </p:txBody>
      </p:sp>
      <p:sp>
        <p:nvSpPr>
          <p:cNvPr id="176132" name="AutoShape 4"/>
          <p:cNvSpPr>
            <a:spLocks noChangeArrowheads="1"/>
          </p:cNvSpPr>
          <p:nvPr/>
        </p:nvSpPr>
        <p:spPr bwMode="auto">
          <a:xfrm>
            <a:off x="509058" y="2132013"/>
            <a:ext cx="9034066" cy="1258372"/>
          </a:xfrm>
          <a:prstGeom prst="roundRect">
            <a:avLst>
              <a:gd name="adj" fmla="val 8894"/>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跟贴和主贴有主从关系：我们需要在跟贴对象中表明它是谁的跟贴；</a:t>
            </a:r>
          </a:p>
          <a:p>
            <a:pPr algn="l"/>
            <a:r>
              <a:rPr lang="zh-CN" altLang="en-US">
                <a:latin typeface="Arial" charset="0"/>
              </a:rPr>
              <a:t>版块和用户有关系：从用户对象中可以根据版块对象查出对应的版主用户的情况；</a:t>
            </a:r>
          </a:p>
          <a:p>
            <a:pPr algn="l"/>
            <a:r>
              <a:rPr lang="zh-CN" altLang="en-US">
                <a:latin typeface="Arial" charset="0"/>
              </a:rPr>
              <a:t>主贴和版块有主从关系：需要表明发贴是属于哪个版块的；</a:t>
            </a:r>
          </a:p>
          <a:p>
            <a:pPr algn="l"/>
            <a:r>
              <a:rPr lang="zh-CN" altLang="en-US">
                <a:latin typeface="Arial" charset="0"/>
              </a:rPr>
              <a:t>跟贴和版块有主从关系：需要表明跟贴是属于哪个版块的；</a:t>
            </a:r>
          </a:p>
        </p:txBody>
      </p:sp>
    </p:spTree>
    <p:extLst>
      <p:ext uri="{BB962C8B-B14F-4D97-AF65-F5344CB8AC3E}">
        <p14:creationId xmlns:p14="http://schemas.microsoft.com/office/powerpoint/2010/main" val="715841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blinds(horizontal)">
                                      <p:cBhvr>
                                        <p:cTn id="7"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83250" y="228600"/>
            <a:ext cx="8255000" cy="609600"/>
          </a:xfrm>
        </p:spPr>
        <p:txBody>
          <a:bodyPr/>
          <a:lstStyle/>
          <a:p>
            <a:pPr algn="l"/>
            <a:r>
              <a:rPr lang="zh-CN" altLang="en-US" b="1" dirty="0"/>
              <a:t>绘制</a:t>
            </a:r>
            <a:r>
              <a:rPr lang="en-US" altLang="zh-CN" b="1" dirty="0"/>
              <a:t>E-R</a:t>
            </a:r>
            <a:r>
              <a:rPr lang="zh-CN" altLang="en-US" b="1" dirty="0"/>
              <a:t>图</a:t>
            </a:r>
          </a:p>
        </p:txBody>
      </p:sp>
      <p:sp>
        <p:nvSpPr>
          <p:cNvPr id="55299" name="Rectangle 3"/>
          <p:cNvSpPr>
            <a:spLocks noGrp="1" noChangeArrowheads="1"/>
          </p:cNvSpPr>
          <p:nvPr>
            <p:ph type="body" sz="half" idx="1"/>
          </p:nvPr>
        </p:nvSpPr>
        <p:spPr>
          <a:xfrm>
            <a:off x="741232" y="1341438"/>
            <a:ext cx="8346148" cy="576262"/>
          </a:xfrm>
        </p:spPr>
        <p:txBody>
          <a:bodyPr/>
          <a:lstStyle/>
          <a:p>
            <a:r>
              <a:rPr lang="en-US" altLang="zh-CN"/>
              <a:t>E-R</a:t>
            </a:r>
            <a:r>
              <a:rPr lang="zh-CN" altLang="en-US"/>
              <a:t>（</a:t>
            </a:r>
            <a:r>
              <a:rPr lang="en-US" altLang="zh-CN"/>
              <a:t>Entity</a:t>
            </a:r>
            <a:r>
              <a:rPr lang="zh-CN" altLang="en-US"/>
              <a:t>－</a:t>
            </a:r>
            <a:r>
              <a:rPr lang="en-US" altLang="zh-CN"/>
              <a:t>Relationship</a:t>
            </a:r>
            <a:r>
              <a:rPr lang="zh-CN" altLang="en-US"/>
              <a:t>）实体关系图 </a:t>
            </a:r>
            <a:endParaRPr lang="en-US" altLang="zh-CN"/>
          </a:p>
        </p:txBody>
      </p:sp>
      <p:graphicFrame>
        <p:nvGraphicFramePr>
          <p:cNvPr id="55353" name="Group 57"/>
          <p:cNvGraphicFramePr>
            <a:graphicFrameLocks noGrp="1"/>
          </p:cNvGraphicFramePr>
          <p:nvPr>
            <p:ph sz="half" idx="2"/>
          </p:nvPr>
        </p:nvGraphicFramePr>
        <p:xfrm>
          <a:off x="968243" y="2185989"/>
          <a:ext cx="7202488" cy="3706813"/>
        </p:xfrm>
        <a:graphic>
          <a:graphicData uri="http://schemas.openxmlformats.org/drawingml/2006/table">
            <a:tbl>
              <a:tblPr/>
              <a:tblGrid>
                <a:gridCol w="3620161"/>
                <a:gridCol w="3582327"/>
              </a:tblGrid>
              <a:tr h="601663">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Lucida Console" pitchFamily="49" charset="0"/>
                          <a:ea typeface="黑体" pitchFamily="2" charset="-122"/>
                        </a:rPr>
                        <a:t>符合</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bg1"/>
                          </a:solidFill>
                          <a:effectLst/>
                          <a:latin typeface="Lucida Console" pitchFamily="49" charset="0"/>
                          <a:ea typeface="黑体" pitchFamily="2" charset="-122"/>
                        </a:rPr>
                        <a:t>含义</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035050">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Lucida Console" pitchFamily="49" charset="0"/>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Lucida Console" pitchFamily="49" charset="0"/>
                          <a:ea typeface="黑体" pitchFamily="2" charset="-122"/>
                        </a:rPr>
                        <a:t>实体，一般是名词</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Lucida Console" pitchFamily="49" charset="0"/>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Lucida Console" pitchFamily="49" charset="0"/>
                          <a:ea typeface="黑体" pitchFamily="2" charset="-122"/>
                        </a:rPr>
                        <a:t>属性，一般是名词</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3950">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Lucida Console" pitchFamily="49" charset="0"/>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Lucida Console" pitchFamily="49" charset="0"/>
                          <a:ea typeface="黑体" pitchFamily="2" charset="-122"/>
                        </a:defRPr>
                      </a:lvl1pPr>
                      <a:lvl2pPr algn="l">
                        <a:spcBef>
                          <a:spcPct val="20000"/>
                        </a:spcBef>
                        <a:defRPr sz="2000">
                          <a:solidFill>
                            <a:schemeClr val="tx1"/>
                          </a:solidFill>
                          <a:latin typeface="Lucida Console" pitchFamily="49" charset="0"/>
                          <a:ea typeface="黑体" pitchFamily="2" charset="-122"/>
                        </a:defRPr>
                      </a:lvl2pPr>
                      <a:lvl3pPr algn="l">
                        <a:spcBef>
                          <a:spcPct val="20000"/>
                        </a:spcBef>
                        <a:defRPr sz="2000">
                          <a:solidFill>
                            <a:schemeClr val="tx1"/>
                          </a:solidFill>
                          <a:latin typeface="Lucida Console" pitchFamily="49" charset="0"/>
                          <a:ea typeface="黑体" pitchFamily="2" charset="-122"/>
                        </a:defRPr>
                      </a:lvl3pPr>
                      <a:lvl4pPr algn="l">
                        <a:spcBef>
                          <a:spcPct val="20000"/>
                        </a:spcBef>
                        <a:defRPr sz="2000">
                          <a:solidFill>
                            <a:schemeClr val="tx1"/>
                          </a:solidFill>
                          <a:latin typeface="Lucida Console" pitchFamily="49" charset="0"/>
                          <a:ea typeface="黑体" pitchFamily="2" charset="-122"/>
                        </a:defRPr>
                      </a:lvl4pPr>
                      <a:lvl5pPr algn="l">
                        <a:spcBef>
                          <a:spcPct val="20000"/>
                        </a:spcBef>
                        <a:defRPr sz="2000">
                          <a:solidFill>
                            <a:schemeClr val="tx1"/>
                          </a:solidFill>
                          <a:latin typeface="Lucida Console" pitchFamily="49" charset="0"/>
                          <a:ea typeface="黑体" pitchFamily="2" charset="-122"/>
                        </a:defRPr>
                      </a:lvl5pPr>
                      <a:lvl6pPr fontAlgn="base">
                        <a:spcBef>
                          <a:spcPct val="20000"/>
                        </a:spcBef>
                        <a:spcAft>
                          <a:spcPct val="0"/>
                        </a:spcAft>
                        <a:defRPr sz="2000">
                          <a:solidFill>
                            <a:schemeClr val="tx1"/>
                          </a:solidFill>
                          <a:latin typeface="Lucida Console" pitchFamily="49" charset="0"/>
                          <a:ea typeface="黑体" pitchFamily="2" charset="-122"/>
                        </a:defRPr>
                      </a:lvl6pPr>
                      <a:lvl7pPr fontAlgn="base">
                        <a:spcBef>
                          <a:spcPct val="20000"/>
                        </a:spcBef>
                        <a:spcAft>
                          <a:spcPct val="0"/>
                        </a:spcAft>
                        <a:defRPr sz="2000">
                          <a:solidFill>
                            <a:schemeClr val="tx1"/>
                          </a:solidFill>
                          <a:latin typeface="Lucida Console" pitchFamily="49" charset="0"/>
                          <a:ea typeface="黑体" pitchFamily="2" charset="-122"/>
                        </a:defRPr>
                      </a:lvl7pPr>
                      <a:lvl8pPr fontAlgn="base">
                        <a:spcBef>
                          <a:spcPct val="20000"/>
                        </a:spcBef>
                        <a:spcAft>
                          <a:spcPct val="0"/>
                        </a:spcAft>
                        <a:defRPr sz="2000">
                          <a:solidFill>
                            <a:schemeClr val="tx1"/>
                          </a:solidFill>
                          <a:latin typeface="Lucida Console" pitchFamily="49" charset="0"/>
                          <a:ea typeface="黑体" pitchFamily="2" charset="-122"/>
                        </a:defRPr>
                      </a:lvl8pPr>
                      <a:lvl9pPr fontAlgn="base">
                        <a:spcBef>
                          <a:spcPct val="20000"/>
                        </a:spcBef>
                        <a:spcAft>
                          <a:spcPct val="0"/>
                        </a:spcAft>
                        <a:defRPr sz="2000">
                          <a:solidFill>
                            <a:schemeClr val="tx1"/>
                          </a:solidFill>
                          <a:latin typeface="Lucida Console" pitchFamily="49" charset="0"/>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Lucida Console" pitchFamily="49" charset="0"/>
                          <a:ea typeface="黑体" pitchFamily="2" charset="-122"/>
                        </a:rPr>
                        <a:t>关系，一般是动词</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351" name="Group 55"/>
          <p:cNvGrpSpPr>
            <a:grpSpLocks/>
          </p:cNvGrpSpPr>
          <p:nvPr/>
        </p:nvGrpSpPr>
        <p:grpSpPr bwMode="auto">
          <a:xfrm>
            <a:off x="1988079" y="2992582"/>
            <a:ext cx="1637242" cy="2731323"/>
            <a:chOff x="1156" y="1933"/>
            <a:chExt cx="952" cy="1496"/>
          </a:xfrm>
        </p:grpSpPr>
        <p:sp>
          <p:nvSpPr>
            <p:cNvPr id="55319" name="Rectangle 23"/>
            <p:cNvSpPr>
              <a:spLocks noChangeArrowheads="1"/>
            </p:cNvSpPr>
            <p:nvPr/>
          </p:nvSpPr>
          <p:spPr bwMode="auto">
            <a:xfrm>
              <a:off x="1156" y="1933"/>
              <a:ext cx="907" cy="36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0" name="Oval 24"/>
            <p:cNvSpPr>
              <a:spLocks noChangeArrowheads="1"/>
            </p:cNvSpPr>
            <p:nvPr/>
          </p:nvSpPr>
          <p:spPr bwMode="auto">
            <a:xfrm>
              <a:off x="1156" y="2478"/>
              <a:ext cx="952" cy="317"/>
            </a:xfrm>
            <a:prstGeom prst="ellipse">
              <a:avLst/>
            </a:prstGeom>
            <a:noFill/>
            <a:ln w="254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1" name="AutoShape 25"/>
            <p:cNvSpPr>
              <a:spLocks noChangeArrowheads="1"/>
            </p:cNvSpPr>
            <p:nvPr/>
          </p:nvSpPr>
          <p:spPr bwMode="auto">
            <a:xfrm>
              <a:off x="1383" y="2938"/>
              <a:ext cx="590" cy="491"/>
            </a:xfrm>
            <a:prstGeom prst="diamond">
              <a:avLst/>
            </a:prstGeom>
            <a:noFill/>
            <a:ln w="254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917758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5353"/>
                                        </p:tgtEl>
                                        <p:attrNameLst>
                                          <p:attrName>style.visibility</p:attrName>
                                        </p:attrNameLst>
                                      </p:cBhvr>
                                      <p:to>
                                        <p:strVal val="visible"/>
                                      </p:to>
                                    </p:set>
                                    <p:animEffect transition="in" filter="checkerboard(across)">
                                      <p:cBhvr>
                                        <p:cTn id="12" dur="500"/>
                                        <p:tgtEl>
                                          <p:spTgt spid="55353"/>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55351"/>
                                        </p:tgtEl>
                                        <p:attrNameLst>
                                          <p:attrName>style.visibility</p:attrName>
                                        </p:attrNameLst>
                                      </p:cBhvr>
                                      <p:to>
                                        <p:strVal val="visible"/>
                                      </p:to>
                                    </p:set>
                                    <p:animEffect transition="in" filter="checkerboard(across)">
                                      <p:cBhvr>
                                        <p:cTn id="16" dur="500"/>
                                        <p:tgtEl>
                                          <p:spTgt spid="5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55" name="AutoShape 35"/>
          <p:cNvSpPr>
            <a:spLocks noChangeArrowheads="1"/>
          </p:cNvSpPr>
          <p:nvPr/>
        </p:nvSpPr>
        <p:spPr bwMode="auto">
          <a:xfrm>
            <a:off x="4094824" y="2420938"/>
            <a:ext cx="1559851" cy="1008062"/>
          </a:xfrm>
          <a:prstGeom prst="flowChartDecision">
            <a:avLst/>
          </a:prstGeom>
          <a:gradFill rotWithShape="1">
            <a:gsLst>
              <a:gs pos="0">
                <a:schemeClr val="bg1"/>
              </a:gs>
              <a:gs pos="100000">
                <a:srgbClr val="FF9900"/>
              </a:gs>
            </a:gsLst>
            <a:lin ang="18900000" scaled="1"/>
          </a:gradFill>
          <a:ln w="19050" algn="ctr">
            <a:solidFill>
              <a:srgbClr val="993300"/>
            </a:solidFill>
            <a:miter lim="800000"/>
            <a:headEnd/>
            <a:tailEnd/>
          </a:ln>
          <a:effectLst>
            <a:outerShdw dist="56796" dir="3806097" algn="ctr" rotWithShape="0">
              <a:schemeClr val="bg2">
                <a:alpha val="50000"/>
              </a:schemeClr>
            </a:outerShdw>
          </a:effectLst>
        </p:spPr>
        <p:txBody>
          <a:bodyPr wrap="none" anchor="ctr"/>
          <a:lstStyle/>
          <a:p>
            <a:r>
              <a:rPr lang="zh-CN" altLang="en-US"/>
              <a:t>管理</a:t>
            </a:r>
          </a:p>
        </p:txBody>
      </p:sp>
      <p:sp>
        <p:nvSpPr>
          <p:cNvPr id="107556" name="Line 36"/>
          <p:cNvSpPr>
            <a:spLocks noChangeShapeType="1"/>
          </p:cNvSpPr>
          <p:nvPr/>
        </p:nvSpPr>
        <p:spPr bwMode="auto">
          <a:xfrm>
            <a:off x="3393150" y="2924175"/>
            <a:ext cx="70167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57" name="Line 37"/>
          <p:cNvSpPr>
            <a:spLocks noChangeShapeType="1"/>
          </p:cNvSpPr>
          <p:nvPr/>
        </p:nvSpPr>
        <p:spPr bwMode="auto">
          <a:xfrm>
            <a:off x="5654675" y="2924175"/>
            <a:ext cx="858177"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7575" name="Group 55"/>
          <p:cNvGrpSpPr>
            <a:grpSpLocks/>
          </p:cNvGrpSpPr>
          <p:nvPr/>
        </p:nvGrpSpPr>
        <p:grpSpPr bwMode="auto">
          <a:xfrm>
            <a:off x="6512852" y="3429000"/>
            <a:ext cx="2418027" cy="503238"/>
            <a:chOff x="3787" y="2160"/>
            <a:chExt cx="1406" cy="317"/>
          </a:xfrm>
        </p:grpSpPr>
        <p:sp>
          <p:nvSpPr>
            <p:cNvPr id="107567" name="Line 47"/>
            <p:cNvSpPr>
              <a:spLocks noChangeShapeType="1"/>
            </p:cNvSpPr>
            <p:nvPr/>
          </p:nvSpPr>
          <p:spPr bwMode="auto">
            <a:xfrm flipH="1">
              <a:off x="3787" y="2160"/>
              <a:ext cx="590" cy="317"/>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8" name="Line 48"/>
            <p:cNvSpPr>
              <a:spLocks noChangeShapeType="1"/>
            </p:cNvSpPr>
            <p:nvPr/>
          </p:nvSpPr>
          <p:spPr bwMode="auto">
            <a:xfrm>
              <a:off x="4513" y="2160"/>
              <a:ext cx="0" cy="317"/>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9" name="Line 49"/>
            <p:cNvSpPr>
              <a:spLocks noChangeShapeType="1"/>
            </p:cNvSpPr>
            <p:nvPr/>
          </p:nvSpPr>
          <p:spPr bwMode="auto">
            <a:xfrm>
              <a:off x="4604" y="2160"/>
              <a:ext cx="589" cy="317"/>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574" name="Group 54"/>
          <p:cNvGrpSpPr>
            <a:grpSpLocks/>
          </p:cNvGrpSpPr>
          <p:nvPr/>
        </p:nvGrpSpPr>
        <p:grpSpPr bwMode="auto">
          <a:xfrm>
            <a:off x="1209015" y="3357563"/>
            <a:ext cx="2340636" cy="576262"/>
            <a:chOff x="703" y="2160"/>
            <a:chExt cx="1361" cy="363"/>
          </a:xfrm>
        </p:grpSpPr>
        <p:sp>
          <p:nvSpPr>
            <p:cNvPr id="107564" name="Line 44"/>
            <p:cNvSpPr>
              <a:spLocks noChangeShapeType="1"/>
            </p:cNvSpPr>
            <p:nvPr/>
          </p:nvSpPr>
          <p:spPr bwMode="auto">
            <a:xfrm flipH="1">
              <a:off x="703" y="2160"/>
              <a:ext cx="499" cy="3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66" name="Line 46"/>
            <p:cNvSpPr>
              <a:spLocks noChangeShapeType="1"/>
            </p:cNvSpPr>
            <p:nvPr/>
          </p:nvSpPr>
          <p:spPr bwMode="auto">
            <a:xfrm>
              <a:off x="1429" y="2160"/>
              <a:ext cx="635" cy="3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70" name="Line 50"/>
            <p:cNvSpPr>
              <a:spLocks noChangeShapeType="1"/>
            </p:cNvSpPr>
            <p:nvPr/>
          </p:nvSpPr>
          <p:spPr bwMode="auto">
            <a:xfrm>
              <a:off x="1293" y="2160"/>
              <a:ext cx="0" cy="3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7552" name="Rectangle 32"/>
          <p:cNvSpPr>
            <a:spLocks noChangeArrowheads="1"/>
          </p:cNvSpPr>
          <p:nvPr/>
        </p:nvSpPr>
        <p:spPr bwMode="auto">
          <a:xfrm>
            <a:off x="975123" y="2565400"/>
            <a:ext cx="2419746" cy="788988"/>
          </a:xfrm>
          <a:prstGeom prst="rect">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outerShdw>
          </a:effectLst>
        </p:spPr>
        <p:txBody>
          <a:bodyPr anchor="ctr" anchorCtr="1">
            <a:spAutoFit/>
          </a:bodyPr>
          <a:lstStyle/>
          <a:p>
            <a:pPr algn="l">
              <a:spcBef>
                <a:spcPct val="50000"/>
              </a:spcBef>
            </a:pPr>
            <a:r>
              <a:rPr lang="en-US" altLang="zh-CN">
                <a:solidFill>
                  <a:schemeClr val="tx2"/>
                </a:solidFill>
                <a:latin typeface="Arial" charset="0"/>
              </a:rPr>
              <a:t>bbsUser</a:t>
            </a:r>
          </a:p>
          <a:p>
            <a:pPr algn="l">
              <a:spcBef>
                <a:spcPct val="50000"/>
              </a:spcBef>
            </a:pPr>
            <a:r>
              <a:rPr lang="zh-CN" altLang="en-US">
                <a:solidFill>
                  <a:schemeClr val="tx2"/>
                </a:solidFill>
                <a:latin typeface="Arial" charset="0"/>
              </a:rPr>
              <a:t>（用户，版主）</a:t>
            </a:r>
          </a:p>
        </p:txBody>
      </p:sp>
      <p:sp>
        <p:nvSpPr>
          <p:cNvPr id="107562" name="Oval 42"/>
          <p:cNvSpPr>
            <a:spLocks noChangeArrowheads="1"/>
          </p:cNvSpPr>
          <p:nvPr/>
        </p:nvSpPr>
        <p:spPr bwMode="auto">
          <a:xfrm>
            <a:off x="3157538" y="3860800"/>
            <a:ext cx="1248569" cy="577850"/>
          </a:xfrm>
          <a:prstGeom prst="ellipse">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charset="0"/>
              </a:rPr>
              <a:t>……</a:t>
            </a:r>
          </a:p>
        </p:txBody>
      </p:sp>
      <p:sp>
        <p:nvSpPr>
          <p:cNvPr id="107559" name="Oval 39"/>
          <p:cNvSpPr>
            <a:spLocks noChangeArrowheads="1"/>
          </p:cNvSpPr>
          <p:nvPr/>
        </p:nvSpPr>
        <p:spPr bwMode="auto">
          <a:xfrm>
            <a:off x="1442906" y="3860801"/>
            <a:ext cx="1638961" cy="576263"/>
          </a:xfrm>
          <a:prstGeom prst="ellipse">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Arial" charset="0"/>
              </a:rPr>
              <a:t>出生日期</a:t>
            </a:r>
          </a:p>
        </p:txBody>
      </p:sp>
      <p:sp>
        <p:nvSpPr>
          <p:cNvPr id="107558" name="Oval 38"/>
          <p:cNvSpPr>
            <a:spLocks noChangeArrowheads="1"/>
          </p:cNvSpPr>
          <p:nvPr/>
        </p:nvSpPr>
        <p:spPr bwMode="auto">
          <a:xfrm>
            <a:off x="350837" y="3860801"/>
            <a:ext cx="1012958" cy="576263"/>
          </a:xfrm>
          <a:prstGeom prst="ellipse">
            <a:avLst/>
          </a:prstGeom>
          <a:gradFill rotWithShape="1">
            <a:gsLst>
              <a:gs pos="0">
                <a:srgbClr val="CC99FF"/>
              </a:gs>
              <a:gs pos="100000">
                <a:srgbClr val="CC99FF">
                  <a:gamma/>
                  <a:tint val="0"/>
                  <a:invGamma/>
                </a:srgbClr>
              </a:gs>
            </a:gsLst>
            <a:lin ang="5400000" scaled="1"/>
          </a:gradFill>
          <a:ln w="952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Arial" charset="0"/>
              </a:rPr>
              <a:t>昵称</a:t>
            </a:r>
          </a:p>
        </p:txBody>
      </p:sp>
      <p:sp>
        <p:nvSpPr>
          <p:cNvPr id="107560" name="Oval 40"/>
          <p:cNvSpPr>
            <a:spLocks noChangeArrowheads="1"/>
          </p:cNvSpPr>
          <p:nvPr/>
        </p:nvSpPr>
        <p:spPr bwMode="auto">
          <a:xfrm>
            <a:off x="5499895" y="3932238"/>
            <a:ext cx="1482460" cy="577850"/>
          </a:xfrm>
          <a:prstGeom prst="ellipse">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Arial" charset="0"/>
              </a:rPr>
              <a:t>版块名称</a:t>
            </a:r>
          </a:p>
        </p:txBody>
      </p:sp>
      <p:sp>
        <p:nvSpPr>
          <p:cNvPr id="107561" name="Oval 41"/>
          <p:cNvSpPr>
            <a:spLocks noChangeArrowheads="1"/>
          </p:cNvSpPr>
          <p:nvPr/>
        </p:nvSpPr>
        <p:spPr bwMode="auto">
          <a:xfrm>
            <a:off x="7099300" y="3932238"/>
            <a:ext cx="1248569" cy="576262"/>
          </a:xfrm>
          <a:prstGeom prst="ellipse">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Arial" charset="0"/>
              </a:rPr>
              <a:t>版主</a:t>
            </a:r>
          </a:p>
        </p:txBody>
      </p:sp>
      <p:sp>
        <p:nvSpPr>
          <p:cNvPr id="107563" name="Oval 43"/>
          <p:cNvSpPr>
            <a:spLocks noChangeArrowheads="1"/>
          </p:cNvSpPr>
          <p:nvPr/>
        </p:nvSpPr>
        <p:spPr bwMode="auto">
          <a:xfrm>
            <a:off x="8463096" y="3932238"/>
            <a:ext cx="1248569" cy="576262"/>
          </a:xfrm>
          <a:prstGeom prst="ellipse">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charset="0"/>
              </a:rPr>
              <a:t>……</a:t>
            </a:r>
          </a:p>
        </p:txBody>
      </p:sp>
      <p:sp>
        <p:nvSpPr>
          <p:cNvPr id="107554" name="Rectangle 34"/>
          <p:cNvSpPr>
            <a:spLocks noChangeArrowheads="1"/>
          </p:cNvSpPr>
          <p:nvPr/>
        </p:nvSpPr>
        <p:spPr bwMode="auto">
          <a:xfrm>
            <a:off x="6512852" y="2492376"/>
            <a:ext cx="2419746" cy="936625"/>
          </a:xfrm>
          <a:prstGeom prst="rect">
            <a:avLst/>
          </a:prstGeom>
          <a:gradFill rotWithShape="1">
            <a:gsLst>
              <a:gs pos="0">
                <a:srgbClr val="FFFF99"/>
              </a:gs>
              <a:gs pos="100000">
                <a:srgbClr val="FFFF99">
                  <a:gamma/>
                  <a:tint val="0"/>
                  <a:invGamma/>
                </a:srgbClr>
              </a:gs>
            </a:gsLst>
            <a:lin ang="5400000" scaled="1"/>
          </a:gradFill>
          <a:ln w="12700" algn="ctr">
            <a:solidFill>
              <a:srgbClr val="FFCC00"/>
            </a:solidFill>
            <a:miter lim="800000"/>
            <a:headEnd/>
            <a:tailEnd/>
          </a:ln>
          <a:effectLst>
            <a:outerShdw dist="71842" dir="2700000" algn="ctr" rotWithShape="0">
              <a:schemeClr val="bg2">
                <a:alpha val="50000"/>
              </a:schemeClr>
            </a:outerShdw>
          </a:effectLst>
        </p:spPr>
        <p:txBody>
          <a:bodyPr wrap="none" anchor="ctr"/>
          <a:lstStyle/>
          <a:p>
            <a:r>
              <a:rPr lang="en-US" altLang="zh-CN">
                <a:latin typeface="Arial" charset="0"/>
              </a:rPr>
              <a:t>bbsSection</a:t>
            </a:r>
          </a:p>
          <a:p>
            <a:r>
              <a:rPr lang="zh-CN" altLang="en-US">
                <a:latin typeface="Arial" charset="0"/>
              </a:rPr>
              <a:t>（版块）</a:t>
            </a:r>
          </a:p>
        </p:txBody>
      </p:sp>
      <p:sp>
        <p:nvSpPr>
          <p:cNvPr id="24" name="Rectangle 2"/>
          <p:cNvSpPr>
            <a:spLocks noGrp="1" noChangeArrowheads="1"/>
          </p:cNvSpPr>
          <p:nvPr>
            <p:ph type="title"/>
          </p:nvPr>
        </p:nvSpPr>
        <p:spPr>
          <a:xfrm>
            <a:off x="383250" y="228600"/>
            <a:ext cx="8255000" cy="609600"/>
          </a:xfrm>
        </p:spPr>
        <p:txBody>
          <a:bodyPr/>
          <a:lstStyle/>
          <a:p>
            <a:pPr algn="l"/>
            <a:r>
              <a:rPr lang="zh-CN" altLang="en-US" b="1" dirty="0"/>
              <a:t>绘制</a:t>
            </a:r>
            <a:r>
              <a:rPr lang="en-US" altLang="zh-CN" b="1" dirty="0"/>
              <a:t>E-R</a:t>
            </a:r>
            <a:r>
              <a:rPr lang="zh-CN" altLang="en-US" b="1" dirty="0"/>
              <a:t>图</a:t>
            </a:r>
          </a:p>
        </p:txBody>
      </p:sp>
    </p:spTree>
    <p:extLst>
      <p:ext uri="{BB962C8B-B14F-4D97-AF65-F5344CB8AC3E}">
        <p14:creationId xmlns:p14="http://schemas.microsoft.com/office/powerpoint/2010/main" val="3375322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sz="half" idx="1"/>
          </p:nvPr>
        </p:nvSpPr>
        <p:spPr>
          <a:xfrm>
            <a:off x="662121" y="1125538"/>
            <a:ext cx="8580040" cy="1008062"/>
          </a:xfrm>
        </p:spPr>
        <p:txBody>
          <a:bodyPr/>
          <a:lstStyle/>
          <a:p>
            <a:r>
              <a:rPr lang="zh-CN" altLang="en-US"/>
              <a:t>映射基数</a:t>
            </a:r>
          </a:p>
        </p:txBody>
      </p:sp>
      <p:sp>
        <p:nvSpPr>
          <p:cNvPr id="181258" name="Text Box 10"/>
          <p:cNvSpPr txBox="1">
            <a:spLocks noChangeArrowheads="1"/>
          </p:cNvSpPr>
          <p:nvPr/>
        </p:nvSpPr>
        <p:spPr bwMode="auto">
          <a:xfrm>
            <a:off x="2320496" y="3255964"/>
            <a:ext cx="99526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一对一</a:t>
            </a:r>
          </a:p>
        </p:txBody>
      </p:sp>
      <p:sp>
        <p:nvSpPr>
          <p:cNvPr id="181253" name="AutoShape 5"/>
          <p:cNvSpPr>
            <a:spLocks noChangeArrowheads="1"/>
          </p:cNvSpPr>
          <p:nvPr/>
        </p:nvSpPr>
        <p:spPr bwMode="auto">
          <a:xfrm>
            <a:off x="1442906" y="1849438"/>
            <a:ext cx="816901"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X  </a:t>
            </a:r>
          </a:p>
          <a:p>
            <a:r>
              <a:rPr lang="en-US" altLang="zh-CN" b="0">
                <a:latin typeface="Arial" charset="0"/>
              </a:rPr>
              <a:t>X  </a:t>
            </a:r>
          </a:p>
          <a:p>
            <a:r>
              <a:rPr lang="en-US" altLang="zh-CN" b="0">
                <a:latin typeface="Arial" charset="0"/>
              </a:rPr>
              <a:t>X  </a:t>
            </a:r>
          </a:p>
          <a:p>
            <a:r>
              <a:rPr lang="en-US" altLang="zh-CN" b="0">
                <a:latin typeface="Arial" charset="0"/>
              </a:rPr>
              <a:t>X  </a:t>
            </a:r>
          </a:p>
        </p:txBody>
      </p:sp>
      <p:sp>
        <p:nvSpPr>
          <p:cNvPr id="181254" name="AutoShape 6"/>
          <p:cNvSpPr>
            <a:spLocks noChangeArrowheads="1"/>
          </p:cNvSpPr>
          <p:nvPr/>
        </p:nvSpPr>
        <p:spPr bwMode="auto">
          <a:xfrm>
            <a:off x="3400028" y="1846263"/>
            <a:ext cx="816901"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solidFill>
              <a:srgbClr val="800080"/>
            </a:solidFill>
            <a:round/>
            <a:headEnd/>
            <a:tailEnd/>
          </a:ln>
        </p:spPr>
        <p:txBody>
          <a:bodyPr/>
          <a:lstStyle/>
          <a:p>
            <a:r>
              <a:rPr lang="en-US" altLang="zh-CN" b="0">
                <a:latin typeface="Arial" charset="0"/>
              </a:rPr>
              <a:t>Y </a:t>
            </a:r>
          </a:p>
          <a:p>
            <a:r>
              <a:rPr lang="en-US" altLang="zh-CN" b="0">
                <a:latin typeface="Arial" charset="0"/>
              </a:rPr>
              <a:t>Y </a:t>
            </a:r>
          </a:p>
          <a:p>
            <a:r>
              <a:rPr lang="en-US" altLang="zh-CN" b="0">
                <a:latin typeface="Arial" charset="0"/>
              </a:rPr>
              <a:t>Y </a:t>
            </a:r>
          </a:p>
          <a:p>
            <a:r>
              <a:rPr lang="en-US" altLang="zh-CN" b="0">
                <a:latin typeface="Arial" charset="0"/>
              </a:rPr>
              <a:t>Y </a:t>
            </a:r>
          </a:p>
        </p:txBody>
      </p:sp>
      <p:sp>
        <p:nvSpPr>
          <p:cNvPr id="181255" name="Line 7"/>
          <p:cNvSpPr>
            <a:spLocks noChangeShapeType="1"/>
          </p:cNvSpPr>
          <p:nvPr/>
        </p:nvSpPr>
        <p:spPr bwMode="auto">
          <a:xfrm>
            <a:off x="1902090" y="2195513"/>
            <a:ext cx="183845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56" name="Line 8"/>
          <p:cNvSpPr>
            <a:spLocks noChangeShapeType="1"/>
          </p:cNvSpPr>
          <p:nvPr/>
        </p:nvSpPr>
        <p:spPr bwMode="auto">
          <a:xfrm>
            <a:off x="1902090" y="2455863"/>
            <a:ext cx="183845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57" name="Line 9"/>
          <p:cNvSpPr>
            <a:spLocks noChangeShapeType="1"/>
          </p:cNvSpPr>
          <p:nvPr/>
        </p:nvSpPr>
        <p:spPr bwMode="auto">
          <a:xfrm>
            <a:off x="1938206" y="2684463"/>
            <a:ext cx="183845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59" name="AutoShape 11"/>
          <p:cNvSpPr>
            <a:spLocks noChangeArrowheads="1"/>
          </p:cNvSpPr>
          <p:nvPr/>
        </p:nvSpPr>
        <p:spPr bwMode="auto">
          <a:xfrm>
            <a:off x="5714868" y="1849438"/>
            <a:ext cx="816901"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X  </a:t>
            </a:r>
          </a:p>
          <a:p>
            <a:r>
              <a:rPr lang="en-US" altLang="zh-CN" b="0">
                <a:latin typeface="Arial" charset="0"/>
              </a:rPr>
              <a:t>X  </a:t>
            </a:r>
          </a:p>
          <a:p>
            <a:r>
              <a:rPr lang="en-US" altLang="zh-CN" b="0">
                <a:latin typeface="Arial" charset="0"/>
              </a:rPr>
              <a:t>X  </a:t>
            </a:r>
          </a:p>
          <a:p>
            <a:r>
              <a:rPr lang="en-US" altLang="zh-CN" b="0">
                <a:latin typeface="Arial" charset="0"/>
              </a:rPr>
              <a:t>X  </a:t>
            </a:r>
          </a:p>
        </p:txBody>
      </p:sp>
      <p:sp>
        <p:nvSpPr>
          <p:cNvPr id="181260" name="AutoShape 12"/>
          <p:cNvSpPr>
            <a:spLocks noChangeArrowheads="1"/>
          </p:cNvSpPr>
          <p:nvPr/>
        </p:nvSpPr>
        <p:spPr bwMode="auto">
          <a:xfrm>
            <a:off x="7739063" y="1846263"/>
            <a:ext cx="816902"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Y </a:t>
            </a:r>
          </a:p>
          <a:p>
            <a:r>
              <a:rPr lang="en-US" altLang="zh-CN" b="0">
                <a:latin typeface="Arial" charset="0"/>
              </a:rPr>
              <a:t>Y </a:t>
            </a:r>
          </a:p>
          <a:p>
            <a:r>
              <a:rPr lang="en-US" altLang="zh-CN" b="0">
                <a:latin typeface="Arial" charset="0"/>
              </a:rPr>
              <a:t>Y </a:t>
            </a:r>
          </a:p>
          <a:p>
            <a:r>
              <a:rPr lang="en-US" altLang="zh-CN" b="0">
                <a:latin typeface="Arial" charset="0"/>
              </a:rPr>
              <a:t>Y </a:t>
            </a:r>
          </a:p>
        </p:txBody>
      </p:sp>
      <p:sp>
        <p:nvSpPr>
          <p:cNvPr id="181261" name="Line 13"/>
          <p:cNvSpPr>
            <a:spLocks noChangeShapeType="1"/>
          </p:cNvSpPr>
          <p:nvPr/>
        </p:nvSpPr>
        <p:spPr bwMode="auto">
          <a:xfrm>
            <a:off x="6242844" y="2214563"/>
            <a:ext cx="1836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3" name="Line 15"/>
          <p:cNvSpPr>
            <a:spLocks noChangeShapeType="1"/>
          </p:cNvSpPr>
          <p:nvPr/>
        </p:nvSpPr>
        <p:spPr bwMode="auto">
          <a:xfrm>
            <a:off x="6232525" y="2751138"/>
            <a:ext cx="1860815" cy="1587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5" name="Line 17"/>
          <p:cNvSpPr>
            <a:spLocks noChangeShapeType="1"/>
          </p:cNvSpPr>
          <p:nvPr/>
        </p:nvSpPr>
        <p:spPr bwMode="auto">
          <a:xfrm>
            <a:off x="6246283" y="2227263"/>
            <a:ext cx="1836738" cy="184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6" name="Line 18"/>
          <p:cNvSpPr>
            <a:spLocks noChangeShapeType="1"/>
          </p:cNvSpPr>
          <p:nvPr/>
        </p:nvSpPr>
        <p:spPr bwMode="auto">
          <a:xfrm>
            <a:off x="6242844" y="2717800"/>
            <a:ext cx="1836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7" name="Text Box 19"/>
          <p:cNvSpPr txBox="1">
            <a:spLocks noChangeArrowheads="1"/>
          </p:cNvSpPr>
          <p:nvPr/>
        </p:nvSpPr>
        <p:spPr bwMode="auto">
          <a:xfrm>
            <a:off x="6278960" y="3254375"/>
            <a:ext cx="18367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charset="0"/>
              </a:rPr>
              <a:t>一对多</a:t>
            </a:r>
          </a:p>
        </p:txBody>
      </p:sp>
      <p:sp>
        <p:nvSpPr>
          <p:cNvPr id="181268" name="AutoShape 20"/>
          <p:cNvSpPr>
            <a:spLocks noChangeArrowheads="1"/>
          </p:cNvSpPr>
          <p:nvPr/>
        </p:nvSpPr>
        <p:spPr bwMode="auto">
          <a:xfrm>
            <a:off x="1442906" y="4510088"/>
            <a:ext cx="816901"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X  </a:t>
            </a:r>
          </a:p>
          <a:p>
            <a:r>
              <a:rPr lang="en-US" altLang="zh-CN" b="0">
                <a:latin typeface="Arial" charset="0"/>
              </a:rPr>
              <a:t>X  </a:t>
            </a:r>
          </a:p>
          <a:p>
            <a:r>
              <a:rPr lang="en-US" altLang="zh-CN" b="0">
                <a:latin typeface="Arial" charset="0"/>
              </a:rPr>
              <a:t>X  </a:t>
            </a:r>
          </a:p>
          <a:p>
            <a:r>
              <a:rPr lang="en-US" altLang="zh-CN" b="0">
                <a:latin typeface="Arial" charset="0"/>
              </a:rPr>
              <a:t>X  </a:t>
            </a:r>
          </a:p>
        </p:txBody>
      </p:sp>
      <p:sp>
        <p:nvSpPr>
          <p:cNvPr id="181269" name="AutoShape 21"/>
          <p:cNvSpPr>
            <a:spLocks noChangeArrowheads="1"/>
          </p:cNvSpPr>
          <p:nvPr/>
        </p:nvSpPr>
        <p:spPr bwMode="auto">
          <a:xfrm>
            <a:off x="3467100" y="4506913"/>
            <a:ext cx="816902"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Y </a:t>
            </a:r>
          </a:p>
          <a:p>
            <a:r>
              <a:rPr lang="en-US" altLang="zh-CN" b="0">
                <a:latin typeface="Arial" charset="0"/>
              </a:rPr>
              <a:t> </a:t>
            </a:r>
          </a:p>
          <a:p>
            <a:r>
              <a:rPr lang="en-US" altLang="zh-CN" b="0">
                <a:latin typeface="Arial" charset="0"/>
              </a:rPr>
              <a:t>Y </a:t>
            </a:r>
          </a:p>
          <a:p>
            <a:r>
              <a:rPr lang="en-US" altLang="zh-CN" b="0">
                <a:latin typeface="Arial" charset="0"/>
              </a:rPr>
              <a:t>Y </a:t>
            </a:r>
          </a:p>
          <a:p>
            <a:endParaRPr lang="en-US" altLang="zh-CN" b="0">
              <a:latin typeface="Arial" charset="0"/>
            </a:endParaRPr>
          </a:p>
        </p:txBody>
      </p:sp>
      <p:sp>
        <p:nvSpPr>
          <p:cNvPr id="181270" name="Line 22"/>
          <p:cNvSpPr>
            <a:spLocks noChangeShapeType="1"/>
          </p:cNvSpPr>
          <p:nvPr/>
        </p:nvSpPr>
        <p:spPr bwMode="auto">
          <a:xfrm>
            <a:off x="1919288" y="4872038"/>
            <a:ext cx="176966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1" name="Line 23"/>
          <p:cNvSpPr>
            <a:spLocks noChangeShapeType="1"/>
          </p:cNvSpPr>
          <p:nvPr/>
        </p:nvSpPr>
        <p:spPr bwMode="auto">
          <a:xfrm flipV="1">
            <a:off x="1929607" y="4911725"/>
            <a:ext cx="1759347" cy="141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2" name="Line 24"/>
          <p:cNvSpPr>
            <a:spLocks noChangeShapeType="1"/>
          </p:cNvSpPr>
          <p:nvPr/>
        </p:nvSpPr>
        <p:spPr bwMode="auto">
          <a:xfrm>
            <a:off x="1953683" y="5322888"/>
            <a:ext cx="176966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3" name="Line 25"/>
          <p:cNvSpPr>
            <a:spLocks noChangeShapeType="1"/>
          </p:cNvSpPr>
          <p:nvPr/>
        </p:nvSpPr>
        <p:spPr bwMode="auto">
          <a:xfrm flipV="1">
            <a:off x="1946805" y="5359401"/>
            <a:ext cx="1793743" cy="2190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4" name="Text Box 26"/>
          <p:cNvSpPr txBox="1">
            <a:spLocks noChangeArrowheads="1"/>
          </p:cNvSpPr>
          <p:nvPr/>
        </p:nvSpPr>
        <p:spPr bwMode="auto">
          <a:xfrm>
            <a:off x="2320496" y="5967413"/>
            <a:ext cx="107953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多对一</a:t>
            </a:r>
          </a:p>
        </p:txBody>
      </p:sp>
      <p:sp>
        <p:nvSpPr>
          <p:cNvPr id="181275" name="AutoShape 27"/>
          <p:cNvSpPr>
            <a:spLocks noChangeArrowheads="1"/>
          </p:cNvSpPr>
          <p:nvPr/>
        </p:nvSpPr>
        <p:spPr bwMode="auto">
          <a:xfrm>
            <a:off x="5680472" y="4510088"/>
            <a:ext cx="816901"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X  </a:t>
            </a:r>
          </a:p>
          <a:p>
            <a:r>
              <a:rPr lang="en-US" altLang="zh-CN" b="0">
                <a:latin typeface="Arial" charset="0"/>
              </a:rPr>
              <a:t>X  </a:t>
            </a:r>
          </a:p>
          <a:p>
            <a:r>
              <a:rPr lang="en-US" altLang="zh-CN" b="0">
                <a:latin typeface="Arial" charset="0"/>
              </a:rPr>
              <a:t>X  </a:t>
            </a:r>
          </a:p>
          <a:p>
            <a:r>
              <a:rPr lang="en-US" altLang="zh-CN" b="0">
                <a:latin typeface="Arial" charset="0"/>
              </a:rPr>
              <a:t>X  </a:t>
            </a:r>
          </a:p>
        </p:txBody>
      </p:sp>
      <p:sp>
        <p:nvSpPr>
          <p:cNvPr id="181276" name="AutoShape 28"/>
          <p:cNvSpPr>
            <a:spLocks noChangeArrowheads="1"/>
          </p:cNvSpPr>
          <p:nvPr/>
        </p:nvSpPr>
        <p:spPr bwMode="auto">
          <a:xfrm>
            <a:off x="7756261" y="4506913"/>
            <a:ext cx="816902" cy="14605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b="0">
                <a:latin typeface="Arial" charset="0"/>
              </a:rPr>
              <a:t>Y </a:t>
            </a:r>
          </a:p>
          <a:p>
            <a:r>
              <a:rPr lang="en-US" altLang="zh-CN" b="0">
                <a:latin typeface="Arial" charset="0"/>
              </a:rPr>
              <a:t>Y  </a:t>
            </a:r>
          </a:p>
          <a:p>
            <a:r>
              <a:rPr lang="en-US" altLang="zh-CN" b="0">
                <a:latin typeface="Arial" charset="0"/>
              </a:rPr>
              <a:t>Y </a:t>
            </a:r>
          </a:p>
          <a:p>
            <a:r>
              <a:rPr lang="en-US" altLang="zh-CN" b="0">
                <a:latin typeface="Arial" charset="0"/>
              </a:rPr>
              <a:t>Y </a:t>
            </a:r>
          </a:p>
          <a:p>
            <a:endParaRPr lang="en-US" altLang="zh-CN" b="0">
              <a:latin typeface="Arial" charset="0"/>
            </a:endParaRPr>
          </a:p>
        </p:txBody>
      </p:sp>
      <p:sp>
        <p:nvSpPr>
          <p:cNvPr id="181277" name="Line 29"/>
          <p:cNvSpPr>
            <a:spLocks noChangeShapeType="1"/>
          </p:cNvSpPr>
          <p:nvPr/>
        </p:nvSpPr>
        <p:spPr bwMode="auto">
          <a:xfrm>
            <a:off x="6208448" y="4872038"/>
            <a:ext cx="176966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8" name="Line 30"/>
          <p:cNvSpPr>
            <a:spLocks noChangeShapeType="1"/>
          </p:cNvSpPr>
          <p:nvPr/>
        </p:nvSpPr>
        <p:spPr bwMode="auto">
          <a:xfrm>
            <a:off x="6208448" y="5091113"/>
            <a:ext cx="17627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79" name="Line 31"/>
          <p:cNvSpPr>
            <a:spLocks noChangeShapeType="1"/>
          </p:cNvSpPr>
          <p:nvPr/>
        </p:nvSpPr>
        <p:spPr bwMode="auto">
          <a:xfrm>
            <a:off x="6191251" y="4872039"/>
            <a:ext cx="1786864" cy="2190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0" name="Line 32"/>
          <p:cNvSpPr>
            <a:spLocks noChangeShapeType="1"/>
          </p:cNvSpPr>
          <p:nvPr/>
        </p:nvSpPr>
        <p:spPr bwMode="auto">
          <a:xfrm>
            <a:off x="6227366" y="5343525"/>
            <a:ext cx="17937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1" name="Line 33"/>
          <p:cNvSpPr>
            <a:spLocks noChangeShapeType="1"/>
          </p:cNvSpPr>
          <p:nvPr/>
        </p:nvSpPr>
        <p:spPr bwMode="auto">
          <a:xfrm>
            <a:off x="6227366" y="5610225"/>
            <a:ext cx="17937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2" name="Line 34"/>
          <p:cNvSpPr>
            <a:spLocks noChangeShapeType="1"/>
          </p:cNvSpPr>
          <p:nvPr/>
        </p:nvSpPr>
        <p:spPr bwMode="auto">
          <a:xfrm flipV="1">
            <a:off x="6266922" y="5091114"/>
            <a:ext cx="1711193" cy="496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3" name="Text Box 35"/>
          <p:cNvSpPr txBox="1">
            <a:spLocks noChangeArrowheads="1"/>
          </p:cNvSpPr>
          <p:nvPr/>
        </p:nvSpPr>
        <p:spPr bwMode="auto">
          <a:xfrm>
            <a:off x="6497373" y="5951497"/>
            <a:ext cx="204139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charset="0"/>
              </a:rPr>
              <a:t>多对多</a:t>
            </a:r>
          </a:p>
        </p:txBody>
      </p:sp>
      <p:sp>
        <p:nvSpPr>
          <p:cNvPr id="181284" name="Line 36"/>
          <p:cNvSpPr>
            <a:spLocks noChangeShapeType="1"/>
          </p:cNvSpPr>
          <p:nvPr/>
        </p:nvSpPr>
        <p:spPr bwMode="auto">
          <a:xfrm>
            <a:off x="1922727" y="2947988"/>
            <a:ext cx="1836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1293" name="Group 45"/>
          <p:cNvGrpSpPr>
            <a:grpSpLocks/>
          </p:cNvGrpSpPr>
          <p:nvPr/>
        </p:nvGrpSpPr>
        <p:grpSpPr bwMode="auto">
          <a:xfrm>
            <a:off x="2067190" y="3500439"/>
            <a:ext cx="5692510" cy="955675"/>
            <a:chOff x="975" y="1416"/>
            <a:chExt cx="3310" cy="602"/>
          </a:xfrm>
        </p:grpSpPr>
        <p:sp>
          <p:nvSpPr>
            <p:cNvPr id="181294" name="AutoShape 46"/>
            <p:cNvSpPr>
              <a:spLocks noChangeArrowheads="1"/>
            </p:cNvSpPr>
            <p:nvPr/>
          </p:nvSpPr>
          <p:spPr bwMode="auto">
            <a:xfrm>
              <a:off x="975" y="1661"/>
              <a:ext cx="499" cy="312"/>
            </a:xfrm>
            <a:prstGeom prst="roundRect">
              <a:avLst>
                <a:gd name="adj" fmla="val 16667"/>
              </a:avLst>
            </a:prstGeom>
            <a:gradFill rotWithShape="0">
              <a:gsLst>
                <a:gs pos="0">
                  <a:srgbClr val="3399FF"/>
                </a:gs>
                <a:gs pos="100000">
                  <a:srgbClr val="333399"/>
                </a:gs>
              </a:gsLst>
              <a:lin ang="0" scaled="1"/>
            </a:gradFill>
            <a:ln w="9525" algn="ctr">
              <a:solidFill>
                <a:schemeClr val="tx1"/>
              </a:solidFill>
              <a:round/>
              <a:headEnd/>
              <a:tailEnd/>
            </a:ln>
            <a:effectLst>
              <a:outerShdw dist="53882" dir="2700000" algn="ctr" rotWithShape="0">
                <a:schemeClr val="tx1"/>
              </a:outerShdw>
            </a:effectLst>
          </p:spPr>
          <p:txBody>
            <a:bodyPr wrap="none" anchor="ctr"/>
            <a:lstStyle>
              <a:lvl1pPr algn="l">
                <a:tabLst>
                  <a:tab pos="1657350" algn="l"/>
                </a:tabLst>
                <a:defRPr>
                  <a:solidFill>
                    <a:schemeClr val="tx1"/>
                  </a:solidFill>
                  <a:latin typeface="Arial" charset="0"/>
                  <a:ea typeface="宋体" charset="-122"/>
                </a:defRPr>
              </a:lvl1pPr>
              <a:lvl2pPr algn="l">
                <a:tabLst>
                  <a:tab pos="1657350" algn="l"/>
                </a:tabLst>
                <a:defRPr>
                  <a:solidFill>
                    <a:schemeClr val="tx1"/>
                  </a:solidFill>
                  <a:latin typeface="Arial" charset="0"/>
                  <a:ea typeface="宋体" charset="-122"/>
                </a:defRPr>
              </a:lvl2pPr>
              <a:lvl3pPr algn="l">
                <a:tabLst>
                  <a:tab pos="1657350" algn="l"/>
                </a:tabLst>
                <a:defRPr>
                  <a:solidFill>
                    <a:schemeClr val="tx1"/>
                  </a:solidFill>
                  <a:latin typeface="Arial" charset="0"/>
                  <a:ea typeface="宋体" charset="-122"/>
                </a:defRPr>
              </a:lvl3pPr>
              <a:lvl4pPr algn="l">
                <a:tabLst>
                  <a:tab pos="1657350" algn="l"/>
                </a:tabLst>
                <a:defRPr>
                  <a:solidFill>
                    <a:schemeClr val="tx1"/>
                  </a:solidFill>
                  <a:latin typeface="Arial" charset="0"/>
                  <a:ea typeface="宋体" charset="-122"/>
                </a:defRPr>
              </a:lvl4pPr>
              <a:lvl5pPr algn="l">
                <a:tabLst>
                  <a:tab pos="1657350" algn="l"/>
                </a:tabLst>
                <a:defRPr>
                  <a:solidFill>
                    <a:schemeClr val="tx1"/>
                  </a:solidFill>
                  <a:latin typeface="Arial" charset="0"/>
                  <a:ea typeface="宋体" charset="-122"/>
                </a:defRPr>
              </a:lvl5pPr>
              <a:lvl6pPr fontAlgn="base">
                <a:spcBef>
                  <a:spcPct val="0"/>
                </a:spcBef>
                <a:spcAft>
                  <a:spcPct val="0"/>
                </a:spcAft>
                <a:tabLst>
                  <a:tab pos="1657350" algn="l"/>
                </a:tabLst>
                <a:defRPr>
                  <a:solidFill>
                    <a:schemeClr val="tx1"/>
                  </a:solidFill>
                  <a:latin typeface="Arial" charset="0"/>
                  <a:ea typeface="宋体" charset="-122"/>
                </a:defRPr>
              </a:lvl6pPr>
              <a:lvl7pPr fontAlgn="base">
                <a:spcBef>
                  <a:spcPct val="0"/>
                </a:spcBef>
                <a:spcAft>
                  <a:spcPct val="0"/>
                </a:spcAft>
                <a:tabLst>
                  <a:tab pos="1657350" algn="l"/>
                </a:tabLst>
                <a:defRPr>
                  <a:solidFill>
                    <a:schemeClr val="tx1"/>
                  </a:solidFill>
                  <a:latin typeface="Arial" charset="0"/>
                  <a:ea typeface="宋体" charset="-122"/>
                </a:defRPr>
              </a:lvl7pPr>
              <a:lvl8pPr fontAlgn="base">
                <a:spcBef>
                  <a:spcPct val="0"/>
                </a:spcBef>
                <a:spcAft>
                  <a:spcPct val="0"/>
                </a:spcAft>
                <a:tabLst>
                  <a:tab pos="1657350" algn="l"/>
                </a:tabLst>
                <a:defRPr>
                  <a:solidFill>
                    <a:schemeClr val="tx1"/>
                  </a:solidFill>
                  <a:latin typeface="Arial" charset="0"/>
                  <a:ea typeface="宋体" charset="-122"/>
                </a:defRPr>
              </a:lvl8pPr>
              <a:lvl9pPr fontAlgn="base">
                <a:spcBef>
                  <a:spcPct val="0"/>
                </a:spcBef>
                <a:spcAft>
                  <a:spcPct val="0"/>
                </a:spcAft>
                <a:tabLst>
                  <a:tab pos="1657350" algn="l"/>
                </a:tabLst>
                <a:defRPr>
                  <a:solidFill>
                    <a:schemeClr val="tx1"/>
                  </a:solidFill>
                  <a:latin typeface="Arial" charset="0"/>
                  <a:ea typeface="宋体" charset="-122"/>
                </a:defRPr>
              </a:lvl9pPr>
            </a:lstStyle>
            <a:p>
              <a:pPr algn="ctr" eaLnBrk="0" hangingPunct="0"/>
              <a:r>
                <a:rPr lang="zh-CN" altLang="en-US" b="0">
                  <a:solidFill>
                    <a:schemeClr val="bg1"/>
                  </a:solidFill>
                  <a:effectLst>
                    <a:outerShdw blurRad="38100" dist="38100" dir="2700000" algn="tl">
                      <a:srgbClr val="000000"/>
                    </a:outerShdw>
                  </a:effectLst>
                  <a:ea typeface="黑体" pitchFamily="2" charset="-122"/>
                </a:rPr>
                <a:t>客户</a:t>
              </a:r>
            </a:p>
          </p:txBody>
        </p:sp>
        <p:sp>
          <p:nvSpPr>
            <p:cNvPr id="181295" name="AutoShape 47"/>
            <p:cNvSpPr>
              <a:spLocks noChangeArrowheads="1"/>
            </p:cNvSpPr>
            <p:nvPr/>
          </p:nvSpPr>
          <p:spPr bwMode="auto">
            <a:xfrm>
              <a:off x="2472" y="1661"/>
              <a:ext cx="499" cy="312"/>
            </a:xfrm>
            <a:prstGeom prst="roundRect">
              <a:avLst>
                <a:gd name="adj" fmla="val 16667"/>
              </a:avLst>
            </a:prstGeom>
            <a:gradFill rotWithShape="0">
              <a:gsLst>
                <a:gs pos="0">
                  <a:srgbClr val="3399FF"/>
                </a:gs>
                <a:gs pos="100000">
                  <a:srgbClr val="333399"/>
                </a:gs>
              </a:gsLst>
              <a:lin ang="0" scaled="1"/>
            </a:gradFill>
            <a:ln w="9525" algn="ctr">
              <a:solidFill>
                <a:schemeClr val="tx1"/>
              </a:solidFill>
              <a:round/>
              <a:headEnd/>
              <a:tailEnd/>
            </a:ln>
            <a:effectLst>
              <a:outerShdw dist="53882" dir="2700000" algn="ctr" rotWithShape="0">
                <a:schemeClr val="tx1"/>
              </a:outerShdw>
            </a:effectLst>
          </p:spPr>
          <p:txBody>
            <a:bodyPr wrap="none" anchor="ctr"/>
            <a:lstStyle>
              <a:lvl1pPr algn="l">
                <a:tabLst>
                  <a:tab pos="1657350" algn="l"/>
                </a:tabLst>
                <a:defRPr>
                  <a:solidFill>
                    <a:schemeClr val="tx1"/>
                  </a:solidFill>
                  <a:latin typeface="Arial" charset="0"/>
                  <a:ea typeface="宋体" charset="-122"/>
                </a:defRPr>
              </a:lvl1pPr>
              <a:lvl2pPr algn="l">
                <a:tabLst>
                  <a:tab pos="1657350" algn="l"/>
                </a:tabLst>
                <a:defRPr>
                  <a:solidFill>
                    <a:schemeClr val="tx1"/>
                  </a:solidFill>
                  <a:latin typeface="Arial" charset="0"/>
                  <a:ea typeface="宋体" charset="-122"/>
                </a:defRPr>
              </a:lvl2pPr>
              <a:lvl3pPr algn="l">
                <a:tabLst>
                  <a:tab pos="1657350" algn="l"/>
                </a:tabLst>
                <a:defRPr>
                  <a:solidFill>
                    <a:schemeClr val="tx1"/>
                  </a:solidFill>
                  <a:latin typeface="Arial" charset="0"/>
                  <a:ea typeface="宋体" charset="-122"/>
                </a:defRPr>
              </a:lvl3pPr>
              <a:lvl4pPr algn="l">
                <a:tabLst>
                  <a:tab pos="1657350" algn="l"/>
                </a:tabLst>
                <a:defRPr>
                  <a:solidFill>
                    <a:schemeClr val="tx1"/>
                  </a:solidFill>
                  <a:latin typeface="Arial" charset="0"/>
                  <a:ea typeface="宋体" charset="-122"/>
                </a:defRPr>
              </a:lvl4pPr>
              <a:lvl5pPr algn="l">
                <a:tabLst>
                  <a:tab pos="1657350" algn="l"/>
                </a:tabLst>
                <a:defRPr>
                  <a:solidFill>
                    <a:schemeClr val="tx1"/>
                  </a:solidFill>
                  <a:latin typeface="Arial" charset="0"/>
                  <a:ea typeface="宋体" charset="-122"/>
                </a:defRPr>
              </a:lvl5pPr>
              <a:lvl6pPr fontAlgn="base">
                <a:spcBef>
                  <a:spcPct val="0"/>
                </a:spcBef>
                <a:spcAft>
                  <a:spcPct val="0"/>
                </a:spcAft>
                <a:tabLst>
                  <a:tab pos="1657350" algn="l"/>
                </a:tabLst>
                <a:defRPr>
                  <a:solidFill>
                    <a:schemeClr val="tx1"/>
                  </a:solidFill>
                  <a:latin typeface="Arial" charset="0"/>
                  <a:ea typeface="宋体" charset="-122"/>
                </a:defRPr>
              </a:lvl6pPr>
              <a:lvl7pPr fontAlgn="base">
                <a:spcBef>
                  <a:spcPct val="0"/>
                </a:spcBef>
                <a:spcAft>
                  <a:spcPct val="0"/>
                </a:spcAft>
                <a:tabLst>
                  <a:tab pos="1657350" algn="l"/>
                </a:tabLst>
                <a:defRPr>
                  <a:solidFill>
                    <a:schemeClr val="tx1"/>
                  </a:solidFill>
                  <a:latin typeface="Arial" charset="0"/>
                  <a:ea typeface="宋体" charset="-122"/>
                </a:defRPr>
              </a:lvl7pPr>
              <a:lvl8pPr fontAlgn="base">
                <a:spcBef>
                  <a:spcPct val="0"/>
                </a:spcBef>
                <a:spcAft>
                  <a:spcPct val="0"/>
                </a:spcAft>
                <a:tabLst>
                  <a:tab pos="1657350" algn="l"/>
                </a:tabLst>
                <a:defRPr>
                  <a:solidFill>
                    <a:schemeClr val="tx1"/>
                  </a:solidFill>
                  <a:latin typeface="Arial" charset="0"/>
                  <a:ea typeface="宋体" charset="-122"/>
                </a:defRPr>
              </a:lvl8pPr>
              <a:lvl9pPr fontAlgn="base">
                <a:spcBef>
                  <a:spcPct val="0"/>
                </a:spcBef>
                <a:spcAft>
                  <a:spcPct val="0"/>
                </a:spcAft>
                <a:tabLst>
                  <a:tab pos="1657350" algn="l"/>
                </a:tabLst>
                <a:defRPr>
                  <a:solidFill>
                    <a:schemeClr val="tx1"/>
                  </a:solidFill>
                  <a:latin typeface="Arial" charset="0"/>
                  <a:ea typeface="宋体" charset="-122"/>
                </a:defRPr>
              </a:lvl9pPr>
            </a:lstStyle>
            <a:p>
              <a:pPr algn="ctr" eaLnBrk="0" hangingPunct="0"/>
              <a:r>
                <a:rPr lang="zh-CN" altLang="en-US" b="0">
                  <a:solidFill>
                    <a:schemeClr val="bg1"/>
                  </a:solidFill>
                  <a:effectLst>
                    <a:outerShdw blurRad="38100" dist="38100" dir="2700000" algn="tl">
                      <a:srgbClr val="000000"/>
                    </a:outerShdw>
                  </a:effectLst>
                  <a:ea typeface="黑体" pitchFamily="2" charset="-122"/>
                </a:rPr>
                <a:t>订单</a:t>
              </a:r>
            </a:p>
          </p:txBody>
        </p:sp>
        <p:sp>
          <p:nvSpPr>
            <p:cNvPr id="181296" name="AutoShape 48"/>
            <p:cNvSpPr>
              <a:spLocks noChangeArrowheads="1"/>
            </p:cNvSpPr>
            <p:nvPr/>
          </p:nvSpPr>
          <p:spPr bwMode="auto">
            <a:xfrm>
              <a:off x="3787" y="1706"/>
              <a:ext cx="498" cy="312"/>
            </a:xfrm>
            <a:prstGeom prst="roundRect">
              <a:avLst>
                <a:gd name="adj" fmla="val 16667"/>
              </a:avLst>
            </a:prstGeom>
            <a:gradFill rotWithShape="0">
              <a:gsLst>
                <a:gs pos="0">
                  <a:srgbClr val="3399FF"/>
                </a:gs>
                <a:gs pos="100000">
                  <a:srgbClr val="333399"/>
                </a:gs>
              </a:gsLst>
              <a:lin ang="0" scaled="1"/>
            </a:gradFill>
            <a:ln w="9525" algn="ctr">
              <a:solidFill>
                <a:schemeClr val="tx1"/>
              </a:solidFill>
              <a:round/>
              <a:headEnd/>
              <a:tailEnd/>
            </a:ln>
            <a:effectLst>
              <a:outerShdw dist="53882" dir="2700000" algn="ctr" rotWithShape="0">
                <a:schemeClr val="tx1"/>
              </a:outerShdw>
            </a:effectLst>
          </p:spPr>
          <p:txBody>
            <a:bodyPr wrap="none" anchor="ctr"/>
            <a:lstStyle>
              <a:lvl1pPr algn="l">
                <a:tabLst>
                  <a:tab pos="1657350" algn="l"/>
                </a:tabLst>
                <a:defRPr>
                  <a:solidFill>
                    <a:schemeClr val="tx1"/>
                  </a:solidFill>
                  <a:latin typeface="Arial" charset="0"/>
                  <a:ea typeface="宋体" charset="-122"/>
                </a:defRPr>
              </a:lvl1pPr>
              <a:lvl2pPr algn="l">
                <a:tabLst>
                  <a:tab pos="1657350" algn="l"/>
                </a:tabLst>
                <a:defRPr>
                  <a:solidFill>
                    <a:schemeClr val="tx1"/>
                  </a:solidFill>
                  <a:latin typeface="Arial" charset="0"/>
                  <a:ea typeface="宋体" charset="-122"/>
                </a:defRPr>
              </a:lvl2pPr>
              <a:lvl3pPr algn="l">
                <a:tabLst>
                  <a:tab pos="1657350" algn="l"/>
                </a:tabLst>
                <a:defRPr>
                  <a:solidFill>
                    <a:schemeClr val="tx1"/>
                  </a:solidFill>
                  <a:latin typeface="Arial" charset="0"/>
                  <a:ea typeface="宋体" charset="-122"/>
                </a:defRPr>
              </a:lvl3pPr>
              <a:lvl4pPr algn="l">
                <a:tabLst>
                  <a:tab pos="1657350" algn="l"/>
                </a:tabLst>
                <a:defRPr>
                  <a:solidFill>
                    <a:schemeClr val="tx1"/>
                  </a:solidFill>
                  <a:latin typeface="Arial" charset="0"/>
                  <a:ea typeface="宋体" charset="-122"/>
                </a:defRPr>
              </a:lvl4pPr>
              <a:lvl5pPr algn="l">
                <a:tabLst>
                  <a:tab pos="1657350" algn="l"/>
                </a:tabLst>
                <a:defRPr>
                  <a:solidFill>
                    <a:schemeClr val="tx1"/>
                  </a:solidFill>
                  <a:latin typeface="Arial" charset="0"/>
                  <a:ea typeface="宋体" charset="-122"/>
                </a:defRPr>
              </a:lvl5pPr>
              <a:lvl6pPr fontAlgn="base">
                <a:spcBef>
                  <a:spcPct val="0"/>
                </a:spcBef>
                <a:spcAft>
                  <a:spcPct val="0"/>
                </a:spcAft>
                <a:tabLst>
                  <a:tab pos="1657350" algn="l"/>
                </a:tabLst>
                <a:defRPr>
                  <a:solidFill>
                    <a:schemeClr val="tx1"/>
                  </a:solidFill>
                  <a:latin typeface="Arial" charset="0"/>
                  <a:ea typeface="宋体" charset="-122"/>
                </a:defRPr>
              </a:lvl6pPr>
              <a:lvl7pPr fontAlgn="base">
                <a:spcBef>
                  <a:spcPct val="0"/>
                </a:spcBef>
                <a:spcAft>
                  <a:spcPct val="0"/>
                </a:spcAft>
                <a:tabLst>
                  <a:tab pos="1657350" algn="l"/>
                </a:tabLst>
                <a:defRPr>
                  <a:solidFill>
                    <a:schemeClr val="tx1"/>
                  </a:solidFill>
                  <a:latin typeface="Arial" charset="0"/>
                  <a:ea typeface="宋体" charset="-122"/>
                </a:defRPr>
              </a:lvl7pPr>
              <a:lvl8pPr fontAlgn="base">
                <a:spcBef>
                  <a:spcPct val="0"/>
                </a:spcBef>
                <a:spcAft>
                  <a:spcPct val="0"/>
                </a:spcAft>
                <a:tabLst>
                  <a:tab pos="1657350" algn="l"/>
                </a:tabLst>
                <a:defRPr>
                  <a:solidFill>
                    <a:schemeClr val="tx1"/>
                  </a:solidFill>
                  <a:latin typeface="Arial" charset="0"/>
                  <a:ea typeface="宋体" charset="-122"/>
                </a:defRPr>
              </a:lvl8pPr>
              <a:lvl9pPr fontAlgn="base">
                <a:spcBef>
                  <a:spcPct val="0"/>
                </a:spcBef>
                <a:spcAft>
                  <a:spcPct val="0"/>
                </a:spcAft>
                <a:tabLst>
                  <a:tab pos="1657350" algn="l"/>
                </a:tabLst>
                <a:defRPr>
                  <a:solidFill>
                    <a:schemeClr val="tx1"/>
                  </a:solidFill>
                  <a:latin typeface="Arial" charset="0"/>
                  <a:ea typeface="宋体" charset="-122"/>
                </a:defRPr>
              </a:lvl9pPr>
            </a:lstStyle>
            <a:p>
              <a:pPr algn="ctr" eaLnBrk="0" hangingPunct="0"/>
              <a:r>
                <a:rPr lang="zh-CN" altLang="en-US" b="0">
                  <a:solidFill>
                    <a:schemeClr val="bg1"/>
                  </a:solidFill>
                  <a:effectLst>
                    <a:outerShdw blurRad="38100" dist="38100" dir="2700000" algn="tl">
                      <a:srgbClr val="000000"/>
                    </a:outerShdw>
                  </a:effectLst>
                  <a:ea typeface="黑体" pitchFamily="2" charset="-122"/>
                </a:rPr>
                <a:t>产品</a:t>
              </a:r>
            </a:p>
          </p:txBody>
        </p:sp>
        <p:sp>
          <p:nvSpPr>
            <p:cNvPr id="181297" name="AutoShape 49"/>
            <p:cNvSpPr>
              <a:spLocks noChangeArrowheads="1"/>
            </p:cNvSpPr>
            <p:nvPr/>
          </p:nvSpPr>
          <p:spPr bwMode="auto">
            <a:xfrm>
              <a:off x="1701" y="1752"/>
              <a:ext cx="589" cy="227"/>
            </a:xfrm>
            <a:prstGeom prst="rightArrow">
              <a:avLst>
                <a:gd name="adj1" fmla="val 50000"/>
                <a:gd name="adj2" fmla="val 64868"/>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98" name="Rectangle 50"/>
            <p:cNvSpPr>
              <a:spLocks noChangeArrowheads="1"/>
            </p:cNvSpPr>
            <p:nvPr/>
          </p:nvSpPr>
          <p:spPr bwMode="auto">
            <a:xfrm>
              <a:off x="2925" y="1434"/>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ts val="2900"/>
                </a:lnSpc>
                <a:spcBef>
                  <a:spcPct val="20000"/>
                </a:spcBef>
                <a:buClr>
                  <a:srgbClr val="6600CC"/>
                </a:buClr>
                <a:buFont typeface="Wingdings" pitchFamily="2" charset="2"/>
                <a:buNone/>
              </a:pPr>
              <a:r>
                <a:rPr kumimoji="1" lang="en-US" altLang="zh-CN" sz="4000" baseline="-25000">
                  <a:ea typeface="黑体" pitchFamily="2" charset="-122"/>
                </a:rPr>
                <a:t> </a:t>
              </a:r>
              <a:r>
                <a:rPr kumimoji="1" lang="en-US" altLang="zh-CN" sz="4000" b="0" baseline="-25000">
                  <a:ea typeface="黑体" pitchFamily="2" charset="-122"/>
                </a:rPr>
                <a:t>M      N</a:t>
              </a:r>
            </a:p>
          </p:txBody>
        </p:sp>
        <p:sp>
          <p:nvSpPr>
            <p:cNvPr id="181299" name="Rectangle 51"/>
            <p:cNvSpPr>
              <a:spLocks noChangeArrowheads="1"/>
            </p:cNvSpPr>
            <p:nvPr/>
          </p:nvSpPr>
          <p:spPr bwMode="auto">
            <a:xfrm>
              <a:off x="1474" y="1416"/>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ts val="2900"/>
                </a:lnSpc>
                <a:spcBef>
                  <a:spcPct val="20000"/>
                </a:spcBef>
                <a:buClr>
                  <a:srgbClr val="6600CC"/>
                </a:buClr>
                <a:buFont typeface="Wingdings" pitchFamily="2" charset="2"/>
                <a:buNone/>
              </a:pPr>
              <a:r>
                <a:rPr kumimoji="1" lang="en-US" altLang="zh-CN" sz="4000" baseline="-25000">
                  <a:ea typeface="黑体" pitchFamily="2" charset="-122"/>
                </a:rPr>
                <a:t> </a:t>
              </a:r>
              <a:r>
                <a:rPr kumimoji="1" lang="en-US" altLang="zh-CN" sz="4000" b="0" baseline="-25000">
                  <a:ea typeface="黑体" pitchFamily="2" charset="-122"/>
                </a:rPr>
                <a:t>1      N</a:t>
              </a:r>
            </a:p>
          </p:txBody>
        </p:sp>
        <p:sp>
          <p:nvSpPr>
            <p:cNvPr id="181300" name="AutoShape 52"/>
            <p:cNvSpPr>
              <a:spLocks noChangeArrowheads="1"/>
            </p:cNvSpPr>
            <p:nvPr/>
          </p:nvSpPr>
          <p:spPr bwMode="auto">
            <a:xfrm>
              <a:off x="3107" y="1752"/>
              <a:ext cx="589" cy="227"/>
            </a:xfrm>
            <a:prstGeom prst="rightArrow">
              <a:avLst>
                <a:gd name="adj1" fmla="val 50000"/>
                <a:gd name="adj2" fmla="val 64868"/>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 name="Rectangle 2"/>
          <p:cNvSpPr>
            <a:spLocks noGrp="1" noChangeArrowheads="1"/>
          </p:cNvSpPr>
          <p:nvPr>
            <p:ph type="title"/>
          </p:nvPr>
        </p:nvSpPr>
        <p:spPr>
          <a:xfrm>
            <a:off x="383250" y="228600"/>
            <a:ext cx="8255000" cy="609600"/>
          </a:xfrm>
        </p:spPr>
        <p:txBody>
          <a:bodyPr/>
          <a:lstStyle/>
          <a:p>
            <a:pPr algn="l"/>
            <a:r>
              <a:rPr lang="zh-CN" altLang="en-US" b="1" dirty="0"/>
              <a:t>绘制</a:t>
            </a:r>
            <a:r>
              <a:rPr lang="en-US" altLang="zh-CN" b="1" dirty="0"/>
              <a:t>E-R</a:t>
            </a:r>
            <a:r>
              <a:rPr lang="zh-CN" altLang="en-US" b="1" dirty="0"/>
              <a:t>图</a:t>
            </a:r>
          </a:p>
        </p:txBody>
      </p:sp>
    </p:spTree>
    <p:extLst>
      <p:ext uri="{BB962C8B-B14F-4D97-AF65-F5344CB8AC3E}">
        <p14:creationId xmlns:p14="http://schemas.microsoft.com/office/powerpoint/2010/main" val="2904608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1293"/>
                                        </p:tgtEl>
                                        <p:attrNameLst>
                                          <p:attrName>style.visibility</p:attrName>
                                        </p:attrNameLst>
                                      </p:cBhvr>
                                      <p:to>
                                        <p:strVal val="visible"/>
                                      </p:to>
                                    </p:set>
                                    <p:anim calcmode="lin" valueType="num">
                                      <p:cBhvr additive="base">
                                        <p:cTn id="7" dur="500" fill="hold"/>
                                        <p:tgtEl>
                                          <p:spTgt spid="181293"/>
                                        </p:tgtEl>
                                        <p:attrNameLst>
                                          <p:attrName>ppt_x</p:attrName>
                                        </p:attrNameLst>
                                      </p:cBhvr>
                                      <p:tavLst>
                                        <p:tav tm="0">
                                          <p:val>
                                            <p:strVal val="0-#ppt_w/2"/>
                                          </p:val>
                                        </p:tav>
                                        <p:tav tm="100000">
                                          <p:val>
                                            <p:strVal val="#ppt_x"/>
                                          </p:val>
                                        </p:tav>
                                      </p:tavLst>
                                    </p:anim>
                                    <p:anim calcmode="lin" valueType="num">
                                      <p:cBhvr additive="base">
                                        <p:cTn id="8" dur="500" fill="hold"/>
                                        <p:tgtEl>
                                          <p:spTgt spid="181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450" name="Group 154"/>
          <p:cNvGrpSpPr>
            <a:grpSpLocks/>
          </p:cNvGrpSpPr>
          <p:nvPr/>
        </p:nvGrpSpPr>
        <p:grpSpPr bwMode="auto">
          <a:xfrm>
            <a:off x="37837" y="177654"/>
            <a:ext cx="9868165" cy="6510915"/>
            <a:chOff x="11" y="129"/>
            <a:chExt cx="5738" cy="4327"/>
          </a:xfrm>
        </p:grpSpPr>
        <p:sp>
          <p:nvSpPr>
            <p:cNvPr id="183449" name="AutoShape 153"/>
            <p:cNvSpPr>
              <a:spLocks noChangeArrowheads="1"/>
            </p:cNvSpPr>
            <p:nvPr/>
          </p:nvSpPr>
          <p:spPr bwMode="auto">
            <a:xfrm>
              <a:off x="11" y="129"/>
              <a:ext cx="5738" cy="4327"/>
            </a:xfrm>
            <a:prstGeom prst="roundRect">
              <a:avLst>
                <a:gd name="adj" fmla="val 16667"/>
              </a:avLst>
            </a:prstGeom>
            <a:gradFill rotWithShape="1">
              <a:gsLst>
                <a:gs pos="0">
                  <a:schemeClr val="bg1">
                    <a:alpha val="55000"/>
                  </a:schemeClr>
                </a:gs>
                <a:gs pos="50000">
                  <a:schemeClr val="bg1"/>
                </a:gs>
                <a:gs pos="100000">
                  <a:schemeClr val="bg1">
                    <a:alpha val="55000"/>
                  </a:schemeClr>
                </a:gs>
              </a:gsLst>
              <a:lin ang="5400000" scaled="1"/>
            </a:gra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83344" name="Group 48"/>
            <p:cNvGrpSpPr>
              <a:grpSpLocks/>
            </p:cNvGrpSpPr>
            <p:nvPr/>
          </p:nvGrpSpPr>
          <p:grpSpPr bwMode="auto">
            <a:xfrm>
              <a:off x="68" y="491"/>
              <a:ext cx="5534" cy="3189"/>
              <a:chOff x="158" y="346"/>
              <a:chExt cx="5527" cy="3185"/>
            </a:xfrm>
          </p:grpSpPr>
          <p:sp>
            <p:nvSpPr>
              <p:cNvPr id="183345" name="Line 49"/>
              <p:cNvSpPr>
                <a:spLocks noChangeShapeType="1"/>
              </p:cNvSpPr>
              <p:nvPr/>
            </p:nvSpPr>
            <p:spPr bwMode="auto">
              <a:xfrm>
                <a:off x="476" y="527"/>
                <a:ext cx="998"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46" name="Line 50"/>
              <p:cNvSpPr>
                <a:spLocks noChangeShapeType="1"/>
              </p:cNvSpPr>
              <p:nvPr/>
            </p:nvSpPr>
            <p:spPr bwMode="auto">
              <a:xfrm>
                <a:off x="944" y="527"/>
                <a:ext cx="536" cy="2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47" name="Line 51"/>
              <p:cNvSpPr>
                <a:spLocks noChangeShapeType="1"/>
              </p:cNvSpPr>
              <p:nvPr/>
            </p:nvSpPr>
            <p:spPr bwMode="auto">
              <a:xfrm>
                <a:off x="1383" y="527"/>
                <a:ext cx="115" cy="2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48" name="Line 52"/>
              <p:cNvSpPr>
                <a:spLocks noChangeShapeType="1"/>
              </p:cNvSpPr>
              <p:nvPr/>
            </p:nvSpPr>
            <p:spPr bwMode="auto">
              <a:xfrm flipV="1">
                <a:off x="1519" y="527"/>
                <a:ext cx="363"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49" name="Line 53"/>
              <p:cNvSpPr>
                <a:spLocks noChangeShapeType="1"/>
              </p:cNvSpPr>
              <p:nvPr/>
            </p:nvSpPr>
            <p:spPr bwMode="auto">
              <a:xfrm flipV="1">
                <a:off x="1519" y="527"/>
                <a:ext cx="862"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0" name="Line 54"/>
              <p:cNvSpPr>
                <a:spLocks noChangeShapeType="1"/>
              </p:cNvSpPr>
              <p:nvPr/>
            </p:nvSpPr>
            <p:spPr bwMode="auto">
              <a:xfrm>
                <a:off x="3787" y="527"/>
                <a:ext cx="479" cy="2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1" name="Line 55"/>
              <p:cNvSpPr>
                <a:spLocks noChangeShapeType="1"/>
              </p:cNvSpPr>
              <p:nvPr/>
            </p:nvSpPr>
            <p:spPr bwMode="auto">
              <a:xfrm flipH="1">
                <a:off x="4265" y="498"/>
                <a:ext cx="19" cy="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2" name="Line 56"/>
              <p:cNvSpPr>
                <a:spLocks noChangeShapeType="1"/>
              </p:cNvSpPr>
              <p:nvPr/>
            </p:nvSpPr>
            <p:spPr bwMode="auto">
              <a:xfrm flipV="1">
                <a:off x="4284" y="504"/>
                <a:ext cx="55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3" name="Line 57"/>
              <p:cNvSpPr>
                <a:spLocks noChangeShapeType="1"/>
              </p:cNvSpPr>
              <p:nvPr/>
            </p:nvSpPr>
            <p:spPr bwMode="auto">
              <a:xfrm flipV="1">
                <a:off x="521" y="954"/>
                <a:ext cx="937" cy="2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4" name="Line 58"/>
              <p:cNvSpPr>
                <a:spLocks noChangeShapeType="1"/>
              </p:cNvSpPr>
              <p:nvPr/>
            </p:nvSpPr>
            <p:spPr bwMode="auto">
              <a:xfrm flipV="1">
                <a:off x="846" y="960"/>
                <a:ext cx="636"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5" name="Line 59"/>
              <p:cNvSpPr>
                <a:spLocks noChangeShapeType="1"/>
              </p:cNvSpPr>
              <p:nvPr/>
            </p:nvSpPr>
            <p:spPr bwMode="auto">
              <a:xfrm flipV="1">
                <a:off x="1194" y="936"/>
                <a:ext cx="330"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6" name="Line 60"/>
              <p:cNvSpPr>
                <a:spLocks noChangeShapeType="1"/>
              </p:cNvSpPr>
              <p:nvPr/>
            </p:nvSpPr>
            <p:spPr bwMode="auto">
              <a:xfrm>
                <a:off x="1500" y="924"/>
                <a:ext cx="312"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7" name="Line 61"/>
              <p:cNvSpPr>
                <a:spLocks noChangeShapeType="1"/>
              </p:cNvSpPr>
              <p:nvPr/>
            </p:nvSpPr>
            <p:spPr bwMode="auto">
              <a:xfrm>
                <a:off x="1506" y="942"/>
                <a:ext cx="70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8" name="Line 62"/>
              <p:cNvSpPr>
                <a:spLocks noChangeShapeType="1"/>
              </p:cNvSpPr>
              <p:nvPr/>
            </p:nvSpPr>
            <p:spPr bwMode="auto">
              <a:xfrm flipH="1">
                <a:off x="3742" y="935"/>
                <a:ext cx="508"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59" name="Line 63"/>
              <p:cNvSpPr>
                <a:spLocks noChangeShapeType="1"/>
              </p:cNvSpPr>
              <p:nvPr/>
            </p:nvSpPr>
            <p:spPr bwMode="auto">
              <a:xfrm>
                <a:off x="4241" y="935"/>
                <a:ext cx="63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0" name="Line 64"/>
              <p:cNvSpPr>
                <a:spLocks noChangeShapeType="1"/>
              </p:cNvSpPr>
              <p:nvPr/>
            </p:nvSpPr>
            <p:spPr bwMode="auto">
              <a:xfrm>
                <a:off x="3020" y="1975"/>
                <a:ext cx="624" cy="9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1" name="Line 65"/>
              <p:cNvSpPr>
                <a:spLocks noChangeShapeType="1"/>
              </p:cNvSpPr>
              <p:nvPr/>
            </p:nvSpPr>
            <p:spPr bwMode="auto">
              <a:xfrm flipH="1" flipV="1">
                <a:off x="2137" y="880"/>
                <a:ext cx="515" cy="6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2" name="Line 66"/>
              <p:cNvSpPr>
                <a:spLocks noChangeShapeType="1"/>
              </p:cNvSpPr>
              <p:nvPr/>
            </p:nvSpPr>
            <p:spPr bwMode="auto">
              <a:xfrm flipV="1">
                <a:off x="1498" y="960"/>
                <a:ext cx="0" cy="74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3" name="Line 67"/>
              <p:cNvSpPr>
                <a:spLocks noChangeShapeType="1"/>
              </p:cNvSpPr>
              <p:nvPr/>
            </p:nvSpPr>
            <p:spPr bwMode="auto">
              <a:xfrm flipH="1">
                <a:off x="2146" y="866"/>
                <a:ext cx="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4" name="Line 68"/>
              <p:cNvSpPr>
                <a:spLocks noChangeShapeType="1"/>
              </p:cNvSpPr>
              <p:nvPr/>
            </p:nvSpPr>
            <p:spPr bwMode="auto">
              <a:xfrm>
                <a:off x="2394" y="864"/>
                <a:ext cx="1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5" name="Text Box 69"/>
              <p:cNvSpPr txBox="1">
                <a:spLocks noChangeArrowheads="1"/>
              </p:cNvSpPr>
              <p:nvPr/>
            </p:nvSpPr>
            <p:spPr bwMode="auto">
              <a:xfrm>
                <a:off x="2302" y="767"/>
                <a:ext cx="104"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sp>
            <p:nvSpPr>
              <p:cNvPr id="183366" name="Text Box 70"/>
              <p:cNvSpPr txBox="1">
                <a:spLocks noChangeArrowheads="1"/>
              </p:cNvSpPr>
              <p:nvPr/>
            </p:nvSpPr>
            <p:spPr bwMode="auto">
              <a:xfrm>
                <a:off x="3330" y="770"/>
                <a:ext cx="103"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sp>
            <p:nvSpPr>
              <p:cNvPr id="183367" name="Line 71"/>
              <p:cNvSpPr>
                <a:spLocks noChangeShapeType="1"/>
              </p:cNvSpPr>
              <p:nvPr/>
            </p:nvSpPr>
            <p:spPr bwMode="auto">
              <a:xfrm>
                <a:off x="3170" y="864"/>
                <a:ext cx="1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8" name="Line 72"/>
              <p:cNvSpPr>
                <a:spLocks noChangeShapeType="1"/>
              </p:cNvSpPr>
              <p:nvPr/>
            </p:nvSpPr>
            <p:spPr bwMode="auto">
              <a:xfrm flipH="1">
                <a:off x="3426" y="866"/>
                <a:ext cx="20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69" name="Line 73"/>
              <p:cNvSpPr>
                <a:spLocks noChangeShapeType="1"/>
              </p:cNvSpPr>
              <p:nvPr/>
            </p:nvSpPr>
            <p:spPr bwMode="auto">
              <a:xfrm flipV="1">
                <a:off x="3692" y="971"/>
                <a:ext cx="564" cy="5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70" name="Text Box 74"/>
              <p:cNvSpPr txBox="1">
                <a:spLocks noChangeArrowheads="1"/>
              </p:cNvSpPr>
              <p:nvPr/>
            </p:nvSpPr>
            <p:spPr bwMode="auto">
              <a:xfrm rot="18773179">
                <a:off x="3822" y="1260"/>
                <a:ext cx="117" cy="16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sp>
            <p:nvSpPr>
              <p:cNvPr id="183371" name="Line 75"/>
              <p:cNvSpPr>
                <a:spLocks noChangeShapeType="1"/>
              </p:cNvSpPr>
              <p:nvPr/>
            </p:nvSpPr>
            <p:spPr bwMode="auto">
              <a:xfrm flipV="1">
                <a:off x="4262" y="973"/>
                <a:ext cx="12" cy="86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72" name="Text Box 76"/>
              <p:cNvSpPr txBox="1">
                <a:spLocks noChangeArrowheads="1"/>
              </p:cNvSpPr>
              <p:nvPr/>
            </p:nvSpPr>
            <p:spPr bwMode="auto">
              <a:xfrm>
                <a:off x="4203" y="1314"/>
                <a:ext cx="119"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sp>
            <p:nvSpPr>
              <p:cNvPr id="183373" name="Line 77"/>
              <p:cNvSpPr>
                <a:spLocks noChangeShapeType="1"/>
              </p:cNvSpPr>
              <p:nvPr/>
            </p:nvSpPr>
            <p:spPr bwMode="auto">
              <a:xfrm>
                <a:off x="4266" y="2160"/>
                <a:ext cx="0" cy="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74" name="Text Box 78"/>
              <p:cNvSpPr txBox="1">
                <a:spLocks noChangeArrowheads="1"/>
              </p:cNvSpPr>
              <p:nvPr/>
            </p:nvSpPr>
            <p:spPr bwMode="auto">
              <a:xfrm>
                <a:off x="4195" y="2364"/>
                <a:ext cx="145"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M</a:t>
                </a:r>
              </a:p>
            </p:txBody>
          </p:sp>
          <p:sp>
            <p:nvSpPr>
              <p:cNvPr id="183375" name="Text Box 79"/>
              <p:cNvSpPr txBox="1">
                <a:spLocks noChangeArrowheads="1"/>
              </p:cNvSpPr>
              <p:nvPr/>
            </p:nvSpPr>
            <p:spPr bwMode="auto">
              <a:xfrm>
                <a:off x="1436" y="1392"/>
                <a:ext cx="113" cy="18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sp>
            <p:nvSpPr>
              <p:cNvPr id="183376" name="Line 80"/>
              <p:cNvSpPr>
                <a:spLocks noChangeShapeType="1"/>
              </p:cNvSpPr>
              <p:nvPr/>
            </p:nvSpPr>
            <p:spPr bwMode="auto">
              <a:xfrm>
                <a:off x="1498" y="2058"/>
                <a:ext cx="0" cy="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77" name="Text Box 81"/>
              <p:cNvSpPr txBox="1">
                <a:spLocks noChangeArrowheads="1"/>
              </p:cNvSpPr>
              <p:nvPr/>
            </p:nvSpPr>
            <p:spPr bwMode="auto">
              <a:xfrm>
                <a:off x="1383" y="2387"/>
                <a:ext cx="243"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400">
                    <a:latin typeface="Arial" charset="0"/>
                    <a:ea typeface="宋体" charset="-122"/>
                  </a:rPr>
                  <a:t>M</a:t>
                </a:r>
              </a:p>
            </p:txBody>
          </p:sp>
          <p:sp>
            <p:nvSpPr>
              <p:cNvPr id="183378" name="Line 82"/>
              <p:cNvSpPr>
                <a:spLocks noChangeShapeType="1"/>
              </p:cNvSpPr>
              <p:nvPr/>
            </p:nvSpPr>
            <p:spPr bwMode="auto">
              <a:xfrm flipV="1">
                <a:off x="567" y="3022"/>
                <a:ext cx="907"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79" name="Line 83"/>
              <p:cNvSpPr>
                <a:spLocks noChangeShapeType="1"/>
              </p:cNvSpPr>
              <p:nvPr/>
            </p:nvSpPr>
            <p:spPr bwMode="auto">
              <a:xfrm flipV="1">
                <a:off x="975" y="2994"/>
                <a:ext cx="537"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0" name="Line 84"/>
              <p:cNvSpPr>
                <a:spLocks noChangeShapeType="1"/>
              </p:cNvSpPr>
              <p:nvPr/>
            </p:nvSpPr>
            <p:spPr bwMode="auto">
              <a:xfrm flipV="1">
                <a:off x="1362" y="2988"/>
                <a:ext cx="126"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1" name="Line 85"/>
              <p:cNvSpPr>
                <a:spLocks noChangeShapeType="1"/>
              </p:cNvSpPr>
              <p:nvPr/>
            </p:nvSpPr>
            <p:spPr bwMode="auto">
              <a:xfrm flipH="1" flipV="1">
                <a:off x="1476" y="300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2" name="Line 86"/>
              <p:cNvSpPr>
                <a:spLocks noChangeShapeType="1"/>
              </p:cNvSpPr>
              <p:nvPr/>
            </p:nvSpPr>
            <p:spPr bwMode="auto">
              <a:xfrm flipH="1" flipV="1">
                <a:off x="1488" y="3024"/>
                <a:ext cx="792" cy="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3" name="Line 87"/>
              <p:cNvSpPr>
                <a:spLocks noChangeShapeType="1"/>
              </p:cNvSpPr>
              <p:nvPr/>
            </p:nvSpPr>
            <p:spPr bwMode="auto">
              <a:xfrm flipH="1" flipV="1">
                <a:off x="1458" y="3018"/>
                <a:ext cx="1416"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3384" name="Group 88"/>
              <p:cNvGrpSpPr>
                <a:grpSpLocks/>
              </p:cNvGrpSpPr>
              <p:nvPr/>
            </p:nvGrpSpPr>
            <p:grpSpPr bwMode="auto">
              <a:xfrm>
                <a:off x="2148" y="1988"/>
                <a:ext cx="1112" cy="943"/>
                <a:chOff x="2128" y="1988"/>
                <a:chExt cx="1132" cy="960"/>
              </a:xfrm>
            </p:grpSpPr>
            <p:sp>
              <p:nvSpPr>
                <p:cNvPr id="183385" name="Freeform 89"/>
                <p:cNvSpPr>
                  <a:spLocks/>
                </p:cNvSpPr>
                <p:nvPr/>
              </p:nvSpPr>
              <p:spPr bwMode="auto">
                <a:xfrm rot="-834162">
                  <a:off x="3059" y="2059"/>
                  <a:ext cx="97" cy="78"/>
                </a:xfrm>
                <a:custGeom>
                  <a:avLst/>
                  <a:gdLst>
                    <a:gd name="T0" fmla="*/ 6 w 129"/>
                    <a:gd name="T1" fmla="*/ 96 h 96"/>
                    <a:gd name="T2" fmla="*/ 6 w 129"/>
                    <a:gd name="T3" fmla="*/ 51 h 96"/>
                    <a:gd name="T4" fmla="*/ 45 w 129"/>
                    <a:gd name="T5" fmla="*/ 2 h 96"/>
                    <a:gd name="T6" fmla="*/ 129 w 129"/>
                    <a:gd name="T7" fmla="*/ 38 h 96"/>
                  </a:gdLst>
                  <a:ahLst/>
                  <a:cxnLst>
                    <a:cxn ang="0">
                      <a:pos x="T0" y="T1"/>
                    </a:cxn>
                    <a:cxn ang="0">
                      <a:pos x="T2" y="T3"/>
                    </a:cxn>
                    <a:cxn ang="0">
                      <a:pos x="T4" y="T5"/>
                    </a:cxn>
                    <a:cxn ang="0">
                      <a:pos x="T6" y="T7"/>
                    </a:cxn>
                  </a:cxnLst>
                  <a:rect l="0" t="0" r="r" b="b"/>
                  <a:pathLst>
                    <a:path w="129" h="96">
                      <a:moveTo>
                        <a:pt x="6" y="96"/>
                      </a:moveTo>
                      <a:cubicBezTo>
                        <a:pt x="3" y="81"/>
                        <a:pt x="0" y="67"/>
                        <a:pt x="6" y="51"/>
                      </a:cubicBezTo>
                      <a:cubicBezTo>
                        <a:pt x="12" y="35"/>
                        <a:pt x="25" y="4"/>
                        <a:pt x="45" y="2"/>
                      </a:cubicBezTo>
                      <a:cubicBezTo>
                        <a:pt x="65" y="0"/>
                        <a:pt x="113" y="30"/>
                        <a:pt x="129" y="38"/>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6" name="Line 90"/>
                <p:cNvSpPr>
                  <a:spLocks noChangeShapeType="1"/>
                </p:cNvSpPr>
                <p:nvPr/>
              </p:nvSpPr>
              <p:spPr bwMode="auto">
                <a:xfrm flipV="1">
                  <a:off x="2128" y="2144"/>
                  <a:ext cx="952" cy="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87" name="Line 91"/>
                <p:cNvSpPr>
                  <a:spLocks noChangeShapeType="1"/>
                </p:cNvSpPr>
                <p:nvPr/>
              </p:nvSpPr>
              <p:spPr bwMode="auto">
                <a:xfrm flipV="1">
                  <a:off x="3152" y="1988"/>
                  <a:ext cx="108"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3388" name="Text Box 92"/>
              <p:cNvSpPr txBox="1">
                <a:spLocks noChangeArrowheads="1"/>
              </p:cNvSpPr>
              <p:nvPr/>
            </p:nvSpPr>
            <p:spPr bwMode="auto">
              <a:xfrm>
                <a:off x="2602" y="2387"/>
                <a:ext cx="142"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M</a:t>
                </a:r>
              </a:p>
            </p:txBody>
          </p:sp>
          <p:sp>
            <p:nvSpPr>
              <p:cNvPr id="183389" name="Text Box 93"/>
              <p:cNvSpPr txBox="1">
                <a:spLocks noChangeArrowheads="1"/>
              </p:cNvSpPr>
              <p:nvPr/>
            </p:nvSpPr>
            <p:spPr bwMode="auto">
              <a:xfrm>
                <a:off x="3206" y="2387"/>
                <a:ext cx="243"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400">
                    <a:latin typeface="Arial" charset="0"/>
                    <a:ea typeface="宋体" charset="-122"/>
                  </a:rPr>
                  <a:t>M</a:t>
                </a:r>
              </a:p>
            </p:txBody>
          </p:sp>
          <p:sp>
            <p:nvSpPr>
              <p:cNvPr id="183390" name="Text Box 94"/>
              <p:cNvSpPr txBox="1">
                <a:spLocks noChangeArrowheads="1"/>
              </p:cNvSpPr>
              <p:nvPr/>
            </p:nvSpPr>
            <p:spPr bwMode="auto">
              <a:xfrm>
                <a:off x="3249" y="2387"/>
                <a:ext cx="135"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M</a:t>
                </a:r>
              </a:p>
            </p:txBody>
          </p:sp>
          <p:sp>
            <p:nvSpPr>
              <p:cNvPr id="183391" name="Line 95"/>
              <p:cNvSpPr>
                <a:spLocks noChangeShapeType="1"/>
              </p:cNvSpPr>
              <p:nvPr/>
            </p:nvSpPr>
            <p:spPr bwMode="auto">
              <a:xfrm>
                <a:off x="657" y="2614"/>
                <a:ext cx="834"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92" name="Line 96"/>
              <p:cNvSpPr>
                <a:spLocks noChangeShapeType="1"/>
              </p:cNvSpPr>
              <p:nvPr/>
            </p:nvSpPr>
            <p:spPr bwMode="auto">
              <a:xfrm>
                <a:off x="1156" y="2614"/>
                <a:ext cx="3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93" name="Line 97"/>
              <p:cNvSpPr>
                <a:spLocks noChangeShapeType="1"/>
              </p:cNvSpPr>
              <p:nvPr/>
            </p:nvSpPr>
            <p:spPr bwMode="auto">
              <a:xfrm flipH="1">
                <a:off x="1496" y="2612"/>
                <a:ext cx="208" cy="2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94" name="Line 98"/>
              <p:cNvSpPr>
                <a:spLocks noChangeShapeType="1"/>
              </p:cNvSpPr>
              <p:nvPr/>
            </p:nvSpPr>
            <p:spPr bwMode="auto">
              <a:xfrm flipV="1">
                <a:off x="1516" y="2612"/>
                <a:ext cx="436" cy="2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95" name="Line 99"/>
              <p:cNvSpPr>
                <a:spLocks noChangeShapeType="1"/>
              </p:cNvSpPr>
              <p:nvPr/>
            </p:nvSpPr>
            <p:spPr bwMode="auto">
              <a:xfrm flipV="1">
                <a:off x="1552" y="2608"/>
                <a:ext cx="796"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96" name="Oval 100"/>
              <p:cNvSpPr>
                <a:spLocks noChangeArrowheads="1"/>
              </p:cNvSpPr>
              <p:nvPr/>
            </p:nvSpPr>
            <p:spPr bwMode="auto">
              <a:xfrm>
                <a:off x="158" y="346"/>
                <a:ext cx="585"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用户积分</a:t>
                </a:r>
              </a:p>
            </p:txBody>
          </p:sp>
          <p:sp>
            <p:nvSpPr>
              <p:cNvPr id="183397" name="Oval 101"/>
              <p:cNvSpPr>
                <a:spLocks noChangeArrowheads="1"/>
              </p:cNvSpPr>
              <p:nvPr/>
            </p:nvSpPr>
            <p:spPr bwMode="auto">
              <a:xfrm>
                <a:off x="724" y="346"/>
                <a:ext cx="38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性别</a:t>
                </a:r>
              </a:p>
            </p:txBody>
          </p:sp>
          <p:sp>
            <p:nvSpPr>
              <p:cNvPr id="183398" name="Oval 102"/>
              <p:cNvSpPr>
                <a:spLocks noChangeArrowheads="1"/>
              </p:cNvSpPr>
              <p:nvPr/>
            </p:nvSpPr>
            <p:spPr bwMode="auto">
              <a:xfrm>
                <a:off x="1124" y="346"/>
                <a:ext cx="475"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用户等级</a:t>
                </a:r>
              </a:p>
            </p:txBody>
          </p:sp>
          <p:sp>
            <p:nvSpPr>
              <p:cNvPr id="183399" name="Oval 103"/>
              <p:cNvSpPr>
                <a:spLocks noChangeArrowheads="1"/>
              </p:cNvSpPr>
              <p:nvPr/>
            </p:nvSpPr>
            <p:spPr bwMode="auto">
              <a:xfrm>
                <a:off x="1602" y="346"/>
                <a:ext cx="50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备注信息</a:t>
                </a:r>
              </a:p>
            </p:txBody>
          </p:sp>
          <p:sp>
            <p:nvSpPr>
              <p:cNvPr id="183400" name="Oval 104"/>
              <p:cNvSpPr>
                <a:spLocks noChangeArrowheads="1"/>
              </p:cNvSpPr>
              <p:nvPr/>
            </p:nvSpPr>
            <p:spPr bwMode="auto">
              <a:xfrm>
                <a:off x="2109" y="346"/>
                <a:ext cx="555"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注册日期</a:t>
                </a:r>
              </a:p>
            </p:txBody>
          </p:sp>
          <p:sp>
            <p:nvSpPr>
              <p:cNvPr id="183401" name="Oval 105"/>
              <p:cNvSpPr>
                <a:spLocks noChangeArrowheads="1"/>
              </p:cNvSpPr>
              <p:nvPr/>
            </p:nvSpPr>
            <p:spPr bwMode="auto">
              <a:xfrm>
                <a:off x="3497" y="346"/>
                <a:ext cx="543"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版块名称</a:t>
                </a:r>
              </a:p>
            </p:txBody>
          </p:sp>
          <p:sp>
            <p:nvSpPr>
              <p:cNvPr id="183402" name="Oval 106"/>
              <p:cNvSpPr>
                <a:spLocks noChangeArrowheads="1"/>
              </p:cNvSpPr>
              <p:nvPr/>
            </p:nvSpPr>
            <p:spPr bwMode="auto">
              <a:xfrm>
                <a:off x="4043" y="346"/>
                <a:ext cx="573"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本版留言</a:t>
                </a:r>
              </a:p>
            </p:txBody>
          </p:sp>
          <p:sp>
            <p:nvSpPr>
              <p:cNvPr id="183403" name="Oval 107"/>
              <p:cNvSpPr>
                <a:spLocks noChangeArrowheads="1"/>
              </p:cNvSpPr>
              <p:nvPr/>
            </p:nvSpPr>
            <p:spPr bwMode="auto">
              <a:xfrm>
                <a:off x="4613" y="346"/>
                <a:ext cx="555"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发贴数</a:t>
                </a:r>
              </a:p>
            </p:txBody>
          </p:sp>
          <p:sp>
            <p:nvSpPr>
              <p:cNvPr id="183404" name="Oval 108"/>
              <p:cNvSpPr>
                <a:spLocks noChangeArrowheads="1"/>
              </p:cNvSpPr>
              <p:nvPr/>
            </p:nvSpPr>
            <p:spPr bwMode="auto">
              <a:xfrm>
                <a:off x="612" y="1207"/>
                <a:ext cx="38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状态</a:t>
                </a:r>
              </a:p>
            </p:txBody>
          </p:sp>
          <p:sp>
            <p:nvSpPr>
              <p:cNvPr id="183405" name="Oval 109"/>
              <p:cNvSpPr>
                <a:spLocks noChangeArrowheads="1"/>
              </p:cNvSpPr>
              <p:nvPr/>
            </p:nvSpPr>
            <p:spPr bwMode="auto">
              <a:xfrm>
                <a:off x="222" y="1207"/>
                <a:ext cx="38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密码</a:t>
                </a:r>
              </a:p>
            </p:txBody>
          </p:sp>
          <p:sp>
            <p:nvSpPr>
              <p:cNvPr id="183406" name="Oval 110"/>
              <p:cNvSpPr>
                <a:spLocks noChangeArrowheads="1"/>
              </p:cNvSpPr>
              <p:nvPr/>
            </p:nvSpPr>
            <p:spPr bwMode="auto">
              <a:xfrm>
                <a:off x="990" y="1207"/>
                <a:ext cx="38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昵称</a:t>
                </a:r>
              </a:p>
            </p:txBody>
          </p:sp>
          <p:sp>
            <p:nvSpPr>
              <p:cNvPr id="183407" name="Oval 111"/>
              <p:cNvSpPr>
                <a:spLocks noChangeArrowheads="1"/>
              </p:cNvSpPr>
              <p:nvPr/>
            </p:nvSpPr>
            <p:spPr bwMode="auto">
              <a:xfrm>
                <a:off x="1593" y="1208"/>
                <a:ext cx="456"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电子邮件</a:t>
                </a:r>
              </a:p>
            </p:txBody>
          </p:sp>
          <p:sp>
            <p:nvSpPr>
              <p:cNvPr id="183408" name="Oval 112"/>
              <p:cNvSpPr>
                <a:spLocks noChangeArrowheads="1"/>
              </p:cNvSpPr>
              <p:nvPr/>
            </p:nvSpPr>
            <p:spPr bwMode="auto">
              <a:xfrm>
                <a:off x="2057" y="1207"/>
                <a:ext cx="369"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生日</a:t>
                </a:r>
              </a:p>
            </p:txBody>
          </p:sp>
          <p:sp>
            <p:nvSpPr>
              <p:cNvPr id="183409" name="Text Box 113"/>
              <p:cNvSpPr txBox="1">
                <a:spLocks noChangeArrowheads="1"/>
              </p:cNvSpPr>
              <p:nvPr/>
            </p:nvSpPr>
            <p:spPr bwMode="auto">
              <a:xfrm>
                <a:off x="863" y="754"/>
                <a:ext cx="1270" cy="213"/>
              </a:xfrm>
              <a:prstGeom prst="rect">
                <a:avLst/>
              </a:prstGeom>
              <a:gradFill rotWithShape="1">
                <a:gsLst>
                  <a:gs pos="0">
                    <a:srgbClr val="CCFF99"/>
                  </a:gs>
                  <a:gs pos="100000">
                    <a:schemeClr val="bg1"/>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论坛用户（</a:t>
                </a:r>
                <a:r>
                  <a:rPr lang="en-US" altLang="zh-CN" sz="1200">
                    <a:latin typeface="Arial" charset="0"/>
                  </a:rPr>
                  <a:t>BBSUser</a:t>
                </a:r>
                <a:r>
                  <a:rPr lang="zh-CN" altLang="en-US" sz="1200">
                    <a:latin typeface="Arial" charset="0"/>
                  </a:rPr>
                  <a:t>）</a:t>
                </a:r>
              </a:p>
            </p:txBody>
          </p:sp>
          <p:sp>
            <p:nvSpPr>
              <p:cNvPr id="183410" name="AutoShape 114"/>
              <p:cNvSpPr>
                <a:spLocks noChangeArrowheads="1"/>
              </p:cNvSpPr>
              <p:nvPr/>
            </p:nvSpPr>
            <p:spPr bwMode="auto">
              <a:xfrm>
                <a:off x="2562" y="663"/>
                <a:ext cx="635" cy="408"/>
              </a:xfrm>
              <a:prstGeom prst="flowChartDecision">
                <a:avLst/>
              </a:prstGeom>
              <a:gradFill rotWithShape="1">
                <a:gsLst>
                  <a:gs pos="0">
                    <a:srgbClr val="FF990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管理</a:t>
                </a:r>
              </a:p>
            </p:txBody>
          </p:sp>
          <p:sp>
            <p:nvSpPr>
              <p:cNvPr id="183411" name="AutoShape 115"/>
              <p:cNvSpPr>
                <a:spLocks noChangeArrowheads="1"/>
              </p:cNvSpPr>
              <p:nvPr/>
            </p:nvSpPr>
            <p:spPr bwMode="auto">
              <a:xfrm rot="2978101">
                <a:off x="2512" y="1548"/>
                <a:ext cx="635" cy="408"/>
              </a:xfrm>
              <a:prstGeom prst="flowChartDecision">
                <a:avLst/>
              </a:prstGeom>
              <a:gradFill rotWithShape="1">
                <a:gsLst>
                  <a:gs pos="0">
                    <a:srgbClr val="FF9900"/>
                  </a:gs>
                  <a:gs pos="100000">
                    <a:schemeClr val="bg1"/>
                  </a:gs>
                </a:gsLst>
                <a:lin ang="27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发表</a:t>
                </a:r>
              </a:p>
            </p:txBody>
          </p:sp>
          <p:sp>
            <p:nvSpPr>
              <p:cNvPr id="183412" name="AutoShape 116"/>
              <p:cNvSpPr>
                <a:spLocks noChangeArrowheads="1"/>
              </p:cNvSpPr>
              <p:nvPr/>
            </p:nvSpPr>
            <p:spPr bwMode="auto">
              <a:xfrm>
                <a:off x="1177" y="1706"/>
                <a:ext cx="635" cy="408"/>
              </a:xfrm>
              <a:prstGeom prst="flowChartDecision">
                <a:avLst/>
              </a:prstGeom>
              <a:gradFill rotWithShape="1">
                <a:gsLst>
                  <a:gs pos="0">
                    <a:srgbClr val="FF9900"/>
                  </a:gs>
                  <a:gs pos="100000">
                    <a:schemeClr val="bg1"/>
                  </a:gs>
                </a:gsLst>
                <a:lin ang="27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发表</a:t>
                </a:r>
              </a:p>
            </p:txBody>
          </p:sp>
          <p:sp>
            <p:nvSpPr>
              <p:cNvPr id="183413" name="AutoShape 117"/>
              <p:cNvSpPr>
                <a:spLocks noChangeArrowheads="1"/>
              </p:cNvSpPr>
              <p:nvPr/>
            </p:nvSpPr>
            <p:spPr bwMode="auto">
              <a:xfrm>
                <a:off x="2592" y="2740"/>
                <a:ext cx="635" cy="408"/>
              </a:xfrm>
              <a:prstGeom prst="flowChartDecision">
                <a:avLst/>
              </a:prstGeom>
              <a:gradFill rotWithShape="1">
                <a:gsLst>
                  <a:gs pos="0">
                    <a:srgbClr val="FF9900"/>
                  </a:gs>
                  <a:gs pos="100000">
                    <a:schemeClr val="bg1"/>
                  </a:gs>
                </a:gsLst>
                <a:lin ang="27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跟随</a:t>
                </a:r>
              </a:p>
            </p:txBody>
          </p:sp>
          <p:sp>
            <p:nvSpPr>
              <p:cNvPr id="183414" name="AutoShape 118"/>
              <p:cNvSpPr>
                <a:spLocks noChangeArrowheads="1"/>
              </p:cNvSpPr>
              <p:nvPr/>
            </p:nvSpPr>
            <p:spPr bwMode="auto">
              <a:xfrm>
                <a:off x="3946" y="1798"/>
                <a:ext cx="635" cy="408"/>
              </a:xfrm>
              <a:prstGeom prst="flowChartDecision">
                <a:avLst/>
              </a:prstGeom>
              <a:gradFill rotWithShape="1">
                <a:gsLst>
                  <a:gs pos="0">
                    <a:srgbClr val="FF9900"/>
                  </a:gs>
                  <a:gs pos="100000">
                    <a:schemeClr val="bg1"/>
                  </a:gs>
                </a:gsLst>
                <a:lin ang="27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属于</a:t>
                </a:r>
              </a:p>
            </p:txBody>
          </p:sp>
          <p:sp>
            <p:nvSpPr>
              <p:cNvPr id="183415" name="AutoShape 119"/>
              <p:cNvSpPr>
                <a:spLocks noChangeArrowheads="1"/>
              </p:cNvSpPr>
              <p:nvPr/>
            </p:nvSpPr>
            <p:spPr bwMode="auto">
              <a:xfrm rot="-2736750">
                <a:off x="3154" y="1570"/>
                <a:ext cx="635" cy="408"/>
              </a:xfrm>
              <a:prstGeom prst="flowChartDecision">
                <a:avLst/>
              </a:prstGeom>
              <a:gradFill rotWithShape="1">
                <a:gsLst>
                  <a:gs pos="0">
                    <a:srgbClr val="FF9900"/>
                  </a:gs>
                  <a:gs pos="100000">
                    <a:schemeClr val="bg1"/>
                  </a:gs>
                </a:gsLst>
                <a:lin ang="27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latin typeface="Arial" charset="0"/>
                  </a:rPr>
                  <a:t>属于</a:t>
                </a:r>
              </a:p>
            </p:txBody>
          </p:sp>
          <p:sp>
            <p:nvSpPr>
              <p:cNvPr id="183416" name="Oval 120"/>
              <p:cNvSpPr>
                <a:spLocks noChangeArrowheads="1"/>
              </p:cNvSpPr>
              <p:nvPr/>
            </p:nvSpPr>
            <p:spPr bwMode="auto">
              <a:xfrm>
                <a:off x="4558" y="1174"/>
                <a:ext cx="597"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点击率</a:t>
                </a:r>
              </a:p>
            </p:txBody>
          </p:sp>
          <p:sp>
            <p:nvSpPr>
              <p:cNvPr id="183417" name="Oval 121"/>
              <p:cNvSpPr>
                <a:spLocks noChangeArrowheads="1"/>
              </p:cNvSpPr>
              <p:nvPr/>
            </p:nvSpPr>
            <p:spPr bwMode="auto">
              <a:xfrm>
                <a:off x="3424" y="1117"/>
                <a:ext cx="453" cy="181"/>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版主</a:t>
                </a:r>
              </a:p>
            </p:txBody>
          </p:sp>
          <p:sp>
            <p:nvSpPr>
              <p:cNvPr id="183418" name="Oval 122"/>
              <p:cNvSpPr>
                <a:spLocks noChangeArrowheads="1"/>
              </p:cNvSpPr>
              <p:nvPr/>
            </p:nvSpPr>
            <p:spPr bwMode="auto">
              <a:xfrm>
                <a:off x="3506" y="2444"/>
                <a:ext cx="327"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标题</a:t>
                </a:r>
              </a:p>
            </p:txBody>
          </p:sp>
          <p:sp>
            <p:nvSpPr>
              <p:cNvPr id="183419" name="Oval 123"/>
              <p:cNvSpPr>
                <a:spLocks noChangeArrowheads="1"/>
              </p:cNvSpPr>
              <p:nvPr/>
            </p:nvSpPr>
            <p:spPr bwMode="auto">
              <a:xfrm>
                <a:off x="3830" y="2438"/>
                <a:ext cx="387"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发贴人</a:t>
                </a:r>
              </a:p>
            </p:txBody>
          </p:sp>
          <p:sp>
            <p:nvSpPr>
              <p:cNvPr id="183420" name="Oval 124"/>
              <p:cNvSpPr>
                <a:spLocks noChangeArrowheads="1"/>
              </p:cNvSpPr>
              <p:nvPr/>
            </p:nvSpPr>
            <p:spPr bwMode="auto">
              <a:xfrm>
                <a:off x="4332" y="2444"/>
                <a:ext cx="488"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贴子编号</a:t>
                </a:r>
              </a:p>
            </p:txBody>
          </p:sp>
          <p:sp>
            <p:nvSpPr>
              <p:cNvPr id="183421" name="Oval 125"/>
              <p:cNvSpPr>
                <a:spLocks noChangeArrowheads="1"/>
              </p:cNvSpPr>
              <p:nvPr/>
            </p:nvSpPr>
            <p:spPr bwMode="auto">
              <a:xfrm>
                <a:off x="4822" y="2444"/>
                <a:ext cx="359"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正文</a:t>
                </a:r>
              </a:p>
            </p:txBody>
          </p:sp>
          <p:sp>
            <p:nvSpPr>
              <p:cNvPr id="183422" name="Oval 126"/>
              <p:cNvSpPr>
                <a:spLocks noChangeArrowheads="1"/>
              </p:cNvSpPr>
              <p:nvPr/>
            </p:nvSpPr>
            <p:spPr bwMode="auto">
              <a:xfrm>
                <a:off x="5190" y="2444"/>
                <a:ext cx="401"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点击率</a:t>
                </a:r>
              </a:p>
            </p:txBody>
          </p:sp>
          <p:sp>
            <p:nvSpPr>
              <p:cNvPr id="183423" name="Rectangle 127"/>
              <p:cNvSpPr>
                <a:spLocks noChangeArrowheads="1"/>
              </p:cNvSpPr>
              <p:nvPr/>
            </p:nvSpPr>
            <p:spPr bwMode="auto">
              <a:xfrm>
                <a:off x="3627" y="754"/>
                <a:ext cx="1270" cy="213"/>
              </a:xfrm>
              <a:prstGeom prst="rect">
                <a:avLst/>
              </a:prstGeom>
              <a:gradFill rotWithShape="1">
                <a:gsLst>
                  <a:gs pos="0">
                    <a:srgbClr val="CCFF99"/>
                  </a:gs>
                  <a:gs pos="100000">
                    <a:schemeClr val="bg1"/>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版块（</a:t>
                </a:r>
                <a:r>
                  <a:rPr lang="en-US" altLang="zh-CN" sz="1200">
                    <a:latin typeface="Arial" charset="0"/>
                  </a:rPr>
                  <a:t>BBSSection</a:t>
                </a:r>
                <a:r>
                  <a:rPr lang="zh-CN" altLang="en-US" sz="1200">
                    <a:latin typeface="Arial" charset="0"/>
                  </a:rPr>
                  <a:t>）</a:t>
                </a:r>
              </a:p>
            </p:txBody>
          </p:sp>
          <p:sp>
            <p:nvSpPr>
              <p:cNvPr id="183424" name="Rectangle 128"/>
              <p:cNvSpPr>
                <a:spLocks noChangeArrowheads="1"/>
              </p:cNvSpPr>
              <p:nvPr/>
            </p:nvSpPr>
            <p:spPr bwMode="auto">
              <a:xfrm>
                <a:off x="857" y="2824"/>
                <a:ext cx="1270" cy="213"/>
              </a:xfrm>
              <a:prstGeom prst="rect">
                <a:avLst/>
              </a:prstGeom>
              <a:gradFill rotWithShape="1">
                <a:gsLst>
                  <a:gs pos="0">
                    <a:srgbClr val="CCFF99"/>
                  </a:gs>
                  <a:gs pos="100000">
                    <a:schemeClr val="bg1"/>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a:t>
                </a:r>
                <a:r>
                  <a:rPr lang="en-US" altLang="zh-CN" sz="1200">
                    <a:latin typeface="Arial" charset="0"/>
                  </a:rPr>
                  <a:t>BBSTopic</a:t>
                </a:r>
                <a:r>
                  <a:rPr lang="zh-CN" altLang="en-US" sz="1200">
                    <a:latin typeface="Arial" charset="0"/>
                  </a:rPr>
                  <a:t>）</a:t>
                </a:r>
              </a:p>
            </p:txBody>
          </p:sp>
          <p:sp>
            <p:nvSpPr>
              <p:cNvPr id="183425" name="Oval 129"/>
              <p:cNvSpPr>
                <a:spLocks noChangeArrowheads="1"/>
              </p:cNvSpPr>
              <p:nvPr/>
            </p:nvSpPr>
            <p:spPr bwMode="auto">
              <a:xfrm>
                <a:off x="2174" y="2444"/>
                <a:ext cx="375" cy="169"/>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发贴人</a:t>
                </a:r>
              </a:p>
            </p:txBody>
          </p:sp>
          <p:sp>
            <p:nvSpPr>
              <p:cNvPr id="183426" name="Oval 130"/>
              <p:cNvSpPr>
                <a:spLocks noChangeArrowheads="1"/>
              </p:cNvSpPr>
              <p:nvPr/>
            </p:nvSpPr>
            <p:spPr bwMode="auto">
              <a:xfrm>
                <a:off x="1822" y="2444"/>
                <a:ext cx="341"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正文</a:t>
                </a:r>
              </a:p>
            </p:txBody>
          </p:sp>
          <p:sp>
            <p:nvSpPr>
              <p:cNvPr id="183427" name="Oval 131"/>
              <p:cNvSpPr>
                <a:spLocks noChangeArrowheads="1"/>
              </p:cNvSpPr>
              <p:nvPr/>
            </p:nvSpPr>
            <p:spPr bwMode="auto">
              <a:xfrm>
                <a:off x="1552" y="2444"/>
                <a:ext cx="275"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状态</a:t>
                </a:r>
              </a:p>
            </p:txBody>
          </p:sp>
          <p:sp>
            <p:nvSpPr>
              <p:cNvPr id="183428" name="Oval 132"/>
              <p:cNvSpPr>
                <a:spLocks noChangeArrowheads="1"/>
              </p:cNvSpPr>
              <p:nvPr/>
            </p:nvSpPr>
            <p:spPr bwMode="auto">
              <a:xfrm>
                <a:off x="876" y="2444"/>
                <a:ext cx="512"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贴子编号</a:t>
                </a:r>
              </a:p>
            </p:txBody>
          </p:sp>
          <p:sp>
            <p:nvSpPr>
              <p:cNvPr id="183429" name="Oval 133"/>
              <p:cNvSpPr>
                <a:spLocks noChangeArrowheads="1"/>
              </p:cNvSpPr>
              <p:nvPr/>
            </p:nvSpPr>
            <p:spPr bwMode="auto">
              <a:xfrm>
                <a:off x="354" y="2444"/>
                <a:ext cx="512" cy="175"/>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所在版块</a:t>
                </a:r>
              </a:p>
            </p:txBody>
          </p:sp>
          <p:sp>
            <p:nvSpPr>
              <p:cNvPr id="183430" name="Oval 134"/>
              <p:cNvSpPr>
                <a:spLocks noChangeArrowheads="1"/>
              </p:cNvSpPr>
              <p:nvPr/>
            </p:nvSpPr>
            <p:spPr bwMode="auto">
              <a:xfrm>
                <a:off x="2556" y="3344"/>
                <a:ext cx="704"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最后回复时间</a:t>
                </a:r>
              </a:p>
            </p:txBody>
          </p:sp>
          <p:sp>
            <p:nvSpPr>
              <p:cNvPr id="183431" name="Oval 135"/>
              <p:cNvSpPr>
                <a:spLocks noChangeArrowheads="1"/>
              </p:cNvSpPr>
              <p:nvPr/>
            </p:nvSpPr>
            <p:spPr bwMode="auto">
              <a:xfrm>
                <a:off x="2059" y="3333"/>
                <a:ext cx="494"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发贴表情</a:t>
                </a:r>
              </a:p>
            </p:txBody>
          </p:sp>
          <p:sp>
            <p:nvSpPr>
              <p:cNvPr id="183432" name="Oval 136"/>
              <p:cNvSpPr>
                <a:spLocks noChangeArrowheads="1"/>
              </p:cNvSpPr>
              <p:nvPr/>
            </p:nvSpPr>
            <p:spPr bwMode="auto">
              <a:xfrm>
                <a:off x="1567" y="3333"/>
                <a:ext cx="494"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回复数量</a:t>
                </a:r>
              </a:p>
            </p:txBody>
          </p:sp>
          <p:sp>
            <p:nvSpPr>
              <p:cNvPr id="183433" name="Oval 137"/>
              <p:cNvSpPr>
                <a:spLocks noChangeArrowheads="1"/>
              </p:cNvSpPr>
              <p:nvPr/>
            </p:nvSpPr>
            <p:spPr bwMode="auto">
              <a:xfrm>
                <a:off x="1174" y="3339"/>
                <a:ext cx="401" cy="186"/>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点击率</a:t>
                </a:r>
              </a:p>
            </p:txBody>
          </p:sp>
          <p:sp>
            <p:nvSpPr>
              <p:cNvPr id="183434" name="Oval 138"/>
              <p:cNvSpPr>
                <a:spLocks noChangeArrowheads="1"/>
              </p:cNvSpPr>
              <p:nvPr/>
            </p:nvSpPr>
            <p:spPr bwMode="auto">
              <a:xfrm>
                <a:off x="685" y="3339"/>
                <a:ext cx="488"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发贴时间</a:t>
                </a:r>
              </a:p>
            </p:txBody>
          </p:sp>
          <p:sp>
            <p:nvSpPr>
              <p:cNvPr id="183435" name="Oval 139"/>
              <p:cNvSpPr>
                <a:spLocks noChangeArrowheads="1"/>
              </p:cNvSpPr>
              <p:nvPr/>
            </p:nvSpPr>
            <p:spPr bwMode="auto">
              <a:xfrm>
                <a:off x="340" y="3339"/>
                <a:ext cx="341" cy="186"/>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标题</a:t>
                </a:r>
              </a:p>
            </p:txBody>
          </p:sp>
          <p:sp>
            <p:nvSpPr>
              <p:cNvPr id="183436" name="Line 140"/>
              <p:cNvSpPr>
                <a:spLocks noChangeShapeType="1"/>
              </p:cNvSpPr>
              <p:nvPr/>
            </p:nvSpPr>
            <p:spPr bwMode="auto">
              <a:xfrm flipH="1">
                <a:off x="2121" y="2951"/>
                <a:ext cx="4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37" name="Line 141"/>
              <p:cNvSpPr>
                <a:spLocks noChangeShapeType="1"/>
              </p:cNvSpPr>
              <p:nvPr/>
            </p:nvSpPr>
            <p:spPr bwMode="auto">
              <a:xfrm>
                <a:off x="3235" y="2943"/>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38" name="Text Box 142"/>
              <p:cNvSpPr txBox="1">
                <a:spLocks noChangeArrowheads="1"/>
              </p:cNvSpPr>
              <p:nvPr/>
            </p:nvSpPr>
            <p:spPr bwMode="auto">
              <a:xfrm>
                <a:off x="3327" y="2847"/>
                <a:ext cx="147"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M</a:t>
                </a:r>
              </a:p>
            </p:txBody>
          </p:sp>
          <p:sp>
            <p:nvSpPr>
              <p:cNvPr id="183439" name="Line 143"/>
              <p:cNvSpPr>
                <a:spLocks noChangeShapeType="1"/>
              </p:cNvSpPr>
              <p:nvPr/>
            </p:nvSpPr>
            <p:spPr bwMode="auto">
              <a:xfrm flipV="1">
                <a:off x="3742" y="3022"/>
                <a:ext cx="499"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40" name="Line 144"/>
              <p:cNvSpPr>
                <a:spLocks noChangeShapeType="1"/>
              </p:cNvSpPr>
              <p:nvPr/>
            </p:nvSpPr>
            <p:spPr bwMode="auto">
              <a:xfrm flipV="1">
                <a:off x="4195" y="3022"/>
                <a:ext cx="46"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41" name="Line 145"/>
              <p:cNvSpPr>
                <a:spLocks noChangeShapeType="1"/>
              </p:cNvSpPr>
              <p:nvPr/>
            </p:nvSpPr>
            <p:spPr bwMode="auto">
              <a:xfrm>
                <a:off x="4286" y="3022"/>
                <a:ext cx="398"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42" name="Line 146"/>
              <p:cNvSpPr>
                <a:spLocks noChangeShapeType="1"/>
              </p:cNvSpPr>
              <p:nvPr/>
            </p:nvSpPr>
            <p:spPr bwMode="auto">
              <a:xfrm>
                <a:off x="4332" y="3028"/>
                <a:ext cx="1028" cy="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443" name="Rectangle 147"/>
              <p:cNvSpPr>
                <a:spLocks noChangeArrowheads="1"/>
              </p:cNvSpPr>
              <p:nvPr/>
            </p:nvSpPr>
            <p:spPr bwMode="auto">
              <a:xfrm>
                <a:off x="3641" y="2819"/>
                <a:ext cx="1270" cy="213"/>
              </a:xfrm>
              <a:prstGeom prst="rect">
                <a:avLst/>
              </a:prstGeom>
              <a:gradFill rotWithShape="1">
                <a:gsLst>
                  <a:gs pos="0">
                    <a:srgbClr val="CCFF99"/>
                  </a:gs>
                  <a:gs pos="100000">
                    <a:schemeClr val="bg1"/>
                  </a:gs>
                </a:gsLst>
                <a:lin ang="5400000" scaled="1"/>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跟贴（</a:t>
                </a:r>
                <a:r>
                  <a:rPr lang="en-US" altLang="zh-CN" sz="1200">
                    <a:latin typeface="Arial" charset="0"/>
                  </a:rPr>
                  <a:t>BBSReply</a:t>
                </a:r>
                <a:r>
                  <a:rPr lang="zh-CN" altLang="en-US" sz="1200">
                    <a:latin typeface="Arial" charset="0"/>
                  </a:rPr>
                  <a:t>）</a:t>
                </a:r>
              </a:p>
            </p:txBody>
          </p:sp>
          <p:sp>
            <p:nvSpPr>
              <p:cNvPr id="183444" name="Oval 148"/>
              <p:cNvSpPr>
                <a:spLocks noChangeArrowheads="1"/>
              </p:cNvSpPr>
              <p:nvPr/>
            </p:nvSpPr>
            <p:spPr bwMode="auto">
              <a:xfrm>
                <a:off x="4002" y="3321"/>
                <a:ext cx="470"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所在版块</a:t>
                </a:r>
              </a:p>
            </p:txBody>
          </p:sp>
          <p:sp>
            <p:nvSpPr>
              <p:cNvPr id="183445" name="Oval 149"/>
              <p:cNvSpPr>
                <a:spLocks noChangeArrowheads="1"/>
              </p:cNvSpPr>
              <p:nvPr/>
            </p:nvSpPr>
            <p:spPr bwMode="auto">
              <a:xfrm>
                <a:off x="3510" y="3322"/>
                <a:ext cx="488"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发贴时间</a:t>
                </a:r>
              </a:p>
            </p:txBody>
          </p:sp>
          <p:sp>
            <p:nvSpPr>
              <p:cNvPr id="183446" name="Oval 150"/>
              <p:cNvSpPr>
                <a:spLocks noChangeArrowheads="1"/>
              </p:cNvSpPr>
              <p:nvPr/>
            </p:nvSpPr>
            <p:spPr bwMode="auto">
              <a:xfrm>
                <a:off x="4476" y="3322"/>
                <a:ext cx="716"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最后回复时间</a:t>
                </a:r>
              </a:p>
            </p:txBody>
          </p:sp>
          <p:sp>
            <p:nvSpPr>
              <p:cNvPr id="183447" name="Oval 151"/>
              <p:cNvSpPr>
                <a:spLocks noChangeArrowheads="1"/>
              </p:cNvSpPr>
              <p:nvPr/>
            </p:nvSpPr>
            <p:spPr bwMode="auto">
              <a:xfrm>
                <a:off x="5191" y="3327"/>
                <a:ext cx="494" cy="187"/>
              </a:xfrm>
              <a:prstGeom prst="ellipse">
                <a:avLst/>
              </a:prstGeom>
              <a:gradFill rotWithShape="1">
                <a:gsLst>
                  <a:gs pos="0">
                    <a:srgbClr val="CCFF99"/>
                  </a:gs>
                  <a:gs pos="100000">
                    <a:schemeClr val="bg1"/>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a:latin typeface="Arial" charset="0"/>
                  </a:rPr>
                  <a:t>发贴表情</a:t>
                </a:r>
              </a:p>
            </p:txBody>
          </p:sp>
          <p:sp>
            <p:nvSpPr>
              <p:cNvPr id="183448" name="Text Box 152"/>
              <p:cNvSpPr txBox="1">
                <a:spLocks noChangeArrowheads="1"/>
              </p:cNvSpPr>
              <p:nvPr/>
            </p:nvSpPr>
            <p:spPr bwMode="auto">
              <a:xfrm>
                <a:off x="2336" y="2840"/>
                <a:ext cx="113" cy="18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l"/>
                <a:r>
                  <a:rPr lang="en-US" altLang="zh-CN" sz="1400">
                    <a:latin typeface="Arial" charset="0"/>
                    <a:ea typeface="宋体" charset="-122"/>
                  </a:rPr>
                  <a:t>1</a:t>
                </a:r>
              </a:p>
            </p:txBody>
          </p:sp>
        </p:grpSp>
      </p:grpSp>
      <p:sp>
        <p:nvSpPr>
          <p:cNvPr id="183343" name="AutoShape 47"/>
          <p:cNvSpPr>
            <a:spLocks noChangeArrowheads="1"/>
          </p:cNvSpPr>
          <p:nvPr/>
        </p:nvSpPr>
        <p:spPr bwMode="auto">
          <a:xfrm>
            <a:off x="3166137" y="3670300"/>
            <a:ext cx="1879732"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outerShdw>
          </a:effectLst>
        </p:spPr>
        <p:txBody>
          <a:bodyPr anchor="ctr" anchorCtr="1">
            <a:spAutoFit/>
          </a:bodyPr>
          <a:lstStyle/>
          <a:p>
            <a:pPr algn="l">
              <a:spcBef>
                <a:spcPct val="50000"/>
              </a:spcBef>
            </a:pPr>
            <a:r>
              <a:rPr lang="zh-CN" altLang="en-GB">
                <a:solidFill>
                  <a:schemeClr val="tx2"/>
                </a:solidFill>
                <a:latin typeface="Arial" charset="0"/>
              </a:rPr>
              <a:t>论坛</a:t>
            </a:r>
            <a:r>
              <a:rPr lang="en-GB" altLang="zh-CN">
                <a:solidFill>
                  <a:schemeClr val="tx2"/>
                </a:solidFill>
                <a:latin typeface="Arial" charset="0"/>
              </a:rPr>
              <a:t>E-R</a:t>
            </a:r>
            <a:r>
              <a:rPr lang="zh-CN" altLang="en-GB">
                <a:solidFill>
                  <a:schemeClr val="tx2"/>
                </a:solidFill>
                <a:latin typeface="Arial" charset="0"/>
              </a:rPr>
              <a:t>图</a:t>
            </a:r>
            <a:r>
              <a:rPr lang="zh-CN" altLang="en-US">
                <a:solidFill>
                  <a:schemeClr val="tx2"/>
                </a:solidFill>
                <a:latin typeface="Arial" charset="0"/>
              </a:rPr>
              <a:t> </a:t>
            </a:r>
          </a:p>
        </p:txBody>
      </p:sp>
      <p:sp>
        <p:nvSpPr>
          <p:cNvPr id="112" name="Rectangle 2"/>
          <p:cNvSpPr>
            <a:spLocks noGrp="1" noChangeArrowheads="1"/>
          </p:cNvSpPr>
          <p:nvPr>
            <p:ph type="title"/>
          </p:nvPr>
        </p:nvSpPr>
        <p:spPr>
          <a:xfrm>
            <a:off x="57427" y="-24138"/>
            <a:ext cx="8255000" cy="609600"/>
          </a:xfrm>
        </p:spPr>
        <p:txBody>
          <a:bodyPr/>
          <a:lstStyle/>
          <a:p>
            <a:pPr algn="l"/>
            <a:r>
              <a:rPr lang="zh-CN" altLang="en-US" b="1" dirty="0"/>
              <a:t>绘制</a:t>
            </a:r>
            <a:r>
              <a:rPr lang="en-US" altLang="zh-CN" b="1" dirty="0"/>
              <a:t>E-R</a:t>
            </a:r>
            <a:r>
              <a:rPr lang="zh-CN" altLang="en-US" b="1" dirty="0"/>
              <a:t>图</a:t>
            </a:r>
          </a:p>
        </p:txBody>
      </p:sp>
    </p:spTree>
    <p:extLst>
      <p:ext uri="{BB962C8B-B14F-4D97-AF65-F5344CB8AC3E}">
        <p14:creationId xmlns:p14="http://schemas.microsoft.com/office/powerpoint/2010/main" val="3967425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83450"/>
                                        </p:tgtEl>
                                        <p:attrNameLst>
                                          <p:attrName>style.visibility</p:attrName>
                                        </p:attrNameLst>
                                      </p:cBhvr>
                                      <p:to>
                                        <p:strVal val="visible"/>
                                      </p:to>
                                    </p:set>
                                    <p:animEffect transition="in" filter="checkerboard(across)">
                                      <p:cBhvr>
                                        <p:cTn id="7" dur="500"/>
                                        <p:tgtEl>
                                          <p:spTgt spid="18345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3343"/>
                                        </p:tgtEl>
                                        <p:attrNameLst>
                                          <p:attrName>style.visibility</p:attrName>
                                        </p:attrNameLst>
                                      </p:cBhvr>
                                      <p:to>
                                        <p:strVal val="visible"/>
                                      </p:to>
                                    </p:set>
                                    <p:animEffect transition="in" filter="wipe(left)">
                                      <p:cBhvr>
                                        <p:cTn id="11" dur="500"/>
                                        <p:tgtEl>
                                          <p:spTgt spid="183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0" y="91952"/>
            <a:ext cx="5616840" cy="792163"/>
          </a:xfrm>
        </p:spPr>
        <p:txBody>
          <a:bodyPr/>
          <a:lstStyle/>
          <a:p>
            <a:r>
              <a:rPr lang="zh-CN" altLang="en-US" dirty="0"/>
              <a:t>如何将</a:t>
            </a:r>
            <a:r>
              <a:rPr lang="en-US" altLang="zh-CN" dirty="0"/>
              <a:t>E-R</a:t>
            </a:r>
            <a:r>
              <a:rPr lang="zh-CN" altLang="en-US" dirty="0"/>
              <a:t>图转换为表</a:t>
            </a:r>
          </a:p>
        </p:txBody>
      </p:sp>
      <p:sp>
        <p:nvSpPr>
          <p:cNvPr id="179222" name="Rectangle 22"/>
          <p:cNvSpPr>
            <a:spLocks noChangeArrowheads="1"/>
          </p:cNvSpPr>
          <p:nvPr/>
        </p:nvSpPr>
        <p:spPr bwMode="auto">
          <a:xfrm>
            <a:off x="741231" y="1341438"/>
            <a:ext cx="889304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2400">
                <a:solidFill>
                  <a:schemeClr val="tx1"/>
                </a:solidFill>
                <a:latin typeface="Lucida Console" pitchFamily="49" charset="0"/>
                <a:ea typeface="黑体" pitchFamily="2" charset="-122"/>
              </a:defRPr>
            </a:lvl1pPr>
            <a:lvl2pPr marL="742950" indent="-285750" algn="l">
              <a:spcBef>
                <a:spcPct val="20000"/>
              </a:spcBef>
              <a:buChar char="–"/>
              <a:defRPr sz="2400">
                <a:solidFill>
                  <a:schemeClr val="tx1"/>
                </a:solidFill>
                <a:latin typeface="Lucida Console" pitchFamily="49" charset="0"/>
                <a:ea typeface="黑体" pitchFamily="2" charset="-122"/>
              </a:defRPr>
            </a:lvl2pPr>
            <a:lvl3pPr marL="1143000" indent="-228600" algn="l">
              <a:spcBef>
                <a:spcPct val="20000"/>
              </a:spcBef>
              <a:buChar char="•"/>
              <a:defRPr sz="2400">
                <a:solidFill>
                  <a:schemeClr val="tx1"/>
                </a:solidFill>
                <a:latin typeface="Lucida Console" pitchFamily="49" charset="0"/>
                <a:ea typeface="黑体" pitchFamily="2" charset="-122"/>
              </a:defRPr>
            </a:lvl3pPr>
            <a:lvl4pPr marL="1600200" indent="-228600" algn="l">
              <a:spcBef>
                <a:spcPct val="20000"/>
              </a:spcBef>
              <a:buChar char="–"/>
              <a:defRPr sz="2400">
                <a:solidFill>
                  <a:schemeClr val="tx1"/>
                </a:solidFill>
                <a:latin typeface="Lucida Console" pitchFamily="49" charset="0"/>
                <a:ea typeface="黑体" pitchFamily="2" charset="-122"/>
              </a:defRPr>
            </a:lvl4pPr>
            <a:lvl5pPr marL="2057400" indent="-228600" algn="l">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pPr>
              <a:spcAft>
                <a:spcPct val="10000"/>
              </a:spcAft>
            </a:pPr>
            <a:r>
              <a:rPr lang="zh-CN" altLang="en-US" b="0"/>
              <a:t>将各实体转换为对应的表，将各属性转换为各表对应的列</a:t>
            </a:r>
          </a:p>
          <a:p>
            <a:pPr>
              <a:spcAft>
                <a:spcPct val="10000"/>
              </a:spcAft>
            </a:pPr>
            <a:r>
              <a:rPr lang="zh-CN" altLang="en-US" b="0"/>
              <a:t>标识每个表的主键列，需要注意的是：没有主键的表添加</a:t>
            </a:r>
            <a:r>
              <a:rPr lang="en-US" altLang="zh-CN" b="0"/>
              <a:t>ID</a:t>
            </a:r>
            <a:r>
              <a:rPr lang="zh-CN" altLang="en-US" b="0"/>
              <a:t>编号列，它没有实际含义，用于做主键或外键，例如用户表中的“</a:t>
            </a:r>
            <a:r>
              <a:rPr lang="en-US" altLang="zh-CN" b="0"/>
              <a:t>UID”</a:t>
            </a:r>
            <a:r>
              <a:rPr lang="zh-CN" altLang="en-US" b="0"/>
              <a:t>列，版块表中添加“</a:t>
            </a:r>
            <a:r>
              <a:rPr lang="en-US" altLang="zh-CN" b="0"/>
              <a:t>SID”</a:t>
            </a:r>
            <a:r>
              <a:rPr lang="zh-CN" altLang="en-US" b="0"/>
              <a:t>列，发贴表和跟贴表中的“</a:t>
            </a:r>
            <a:r>
              <a:rPr lang="en-US" altLang="zh-CN" b="0"/>
              <a:t>TID”</a:t>
            </a:r>
            <a:r>
              <a:rPr lang="zh-CN" altLang="en-US" b="0"/>
              <a:t>列 </a:t>
            </a:r>
          </a:p>
          <a:p>
            <a:pPr>
              <a:spcAft>
                <a:spcPct val="10000"/>
              </a:spcAft>
            </a:pPr>
            <a:r>
              <a:rPr lang="zh-CN" altLang="en-US" b="0"/>
              <a:t>在表之间建立主外键，体现实体之间的映射关系 </a:t>
            </a:r>
            <a:endParaRPr lang="zh-CN" altLang="en-GB" b="0"/>
          </a:p>
        </p:txBody>
      </p:sp>
    </p:spTree>
    <p:extLst>
      <p:ext uri="{BB962C8B-B14F-4D97-AF65-F5344CB8AC3E}">
        <p14:creationId xmlns:p14="http://schemas.microsoft.com/office/powerpoint/2010/main" val="1259097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9222"/>
                                        </p:tgtEl>
                                        <p:attrNameLst>
                                          <p:attrName>style.visibility</p:attrName>
                                        </p:attrNameLst>
                                      </p:cBhvr>
                                      <p:to>
                                        <p:strVal val="visible"/>
                                      </p:to>
                                    </p:set>
                                    <p:animEffect transition="in" filter="wipe(left)">
                                      <p:cBhvr>
                                        <p:cTn id="7" dur="500"/>
                                        <p:tgtEl>
                                          <p:spTgt spid="17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8030" y="103827"/>
            <a:ext cx="6297016" cy="792163"/>
          </a:xfrm>
        </p:spPr>
        <p:txBody>
          <a:bodyPr/>
          <a:lstStyle/>
          <a:p>
            <a:r>
              <a:rPr lang="en-US" altLang="zh-CN" dirty="0"/>
              <a:t> </a:t>
            </a:r>
            <a:r>
              <a:rPr lang="zh-CN" altLang="en-US" dirty="0"/>
              <a:t>如何将</a:t>
            </a:r>
            <a:r>
              <a:rPr lang="en-US" altLang="zh-CN" dirty="0"/>
              <a:t>E-R</a:t>
            </a:r>
            <a:r>
              <a:rPr lang="zh-CN" altLang="en-US" dirty="0"/>
              <a:t>图转换为表</a:t>
            </a:r>
          </a:p>
        </p:txBody>
      </p:sp>
      <p:pic>
        <p:nvPicPr>
          <p:cNvPr id="57363" name="Picture 19"/>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701675" y="1917701"/>
            <a:ext cx="2017316"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65" name="Picture 21"/>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2760267" y="1916113"/>
            <a:ext cx="2466181"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67" name="AutoShape 23"/>
          <p:cNvSpPr>
            <a:spLocks noChangeArrowheads="1"/>
          </p:cNvSpPr>
          <p:nvPr/>
        </p:nvSpPr>
        <p:spPr bwMode="auto">
          <a:xfrm>
            <a:off x="724034" y="1352550"/>
            <a:ext cx="1982919"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spAutoFit/>
          </a:bodyPr>
          <a:lstStyle>
            <a:lvl1pPr marL="228600" indent="-2286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r>
              <a:rPr lang="en-US" altLang="zh-CN">
                <a:ea typeface="黑体" pitchFamily="2" charset="-122"/>
              </a:rPr>
              <a:t>UID</a:t>
            </a:r>
            <a:r>
              <a:rPr lang="zh-CN" altLang="en-US">
                <a:ea typeface="黑体" pitchFamily="2" charset="-122"/>
              </a:rPr>
              <a:t>主键</a:t>
            </a:r>
          </a:p>
        </p:txBody>
      </p:sp>
      <p:sp>
        <p:nvSpPr>
          <p:cNvPr id="57368" name="AutoShape 24"/>
          <p:cNvSpPr>
            <a:spLocks noChangeArrowheads="1"/>
          </p:cNvSpPr>
          <p:nvPr/>
        </p:nvSpPr>
        <p:spPr bwMode="auto">
          <a:xfrm>
            <a:off x="2829059" y="1352550"/>
            <a:ext cx="1982919"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spAutoFit/>
          </a:bodyPr>
          <a:lstStyle>
            <a:lvl1pPr marL="228600" indent="-2286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r>
              <a:rPr lang="en-US" altLang="zh-CN">
                <a:ea typeface="黑体" pitchFamily="2" charset="-122"/>
              </a:rPr>
              <a:t>TID</a:t>
            </a:r>
            <a:r>
              <a:rPr lang="zh-CN" altLang="en-US">
                <a:ea typeface="黑体" pitchFamily="2" charset="-122"/>
              </a:rPr>
              <a:t>主键</a:t>
            </a:r>
          </a:p>
        </p:txBody>
      </p:sp>
      <p:sp>
        <p:nvSpPr>
          <p:cNvPr id="57369" name="AutoShape 25"/>
          <p:cNvSpPr>
            <a:spLocks noChangeArrowheads="1"/>
          </p:cNvSpPr>
          <p:nvPr/>
        </p:nvSpPr>
        <p:spPr bwMode="auto">
          <a:xfrm>
            <a:off x="5403586" y="1352550"/>
            <a:ext cx="198292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spAutoFit/>
          </a:bodyPr>
          <a:lstStyle>
            <a:lvl1pPr marL="228600" indent="-2286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r>
              <a:rPr lang="en-US" altLang="zh-CN">
                <a:ea typeface="黑体" pitchFamily="2" charset="-122"/>
              </a:rPr>
              <a:t>RID</a:t>
            </a:r>
            <a:r>
              <a:rPr lang="zh-CN" altLang="en-US">
                <a:ea typeface="黑体" pitchFamily="2" charset="-122"/>
              </a:rPr>
              <a:t>主键</a:t>
            </a:r>
          </a:p>
        </p:txBody>
      </p:sp>
      <p:sp>
        <p:nvSpPr>
          <p:cNvPr id="57370" name="AutoShape 26"/>
          <p:cNvSpPr>
            <a:spLocks noChangeArrowheads="1"/>
          </p:cNvSpPr>
          <p:nvPr/>
        </p:nvSpPr>
        <p:spPr bwMode="auto">
          <a:xfrm>
            <a:off x="7666831" y="1352550"/>
            <a:ext cx="198292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35921" dir="2700000" algn="ctr" rotWithShape="0">
              <a:schemeClr val="bg2"/>
            </a:outerShdw>
          </a:effectLst>
        </p:spPr>
        <p:txBody>
          <a:bodyPr>
            <a:spAutoFit/>
          </a:bodyPr>
          <a:lstStyle>
            <a:lvl1pPr marL="228600" indent="-228600" algn="l">
              <a:defRPr>
                <a:solidFill>
                  <a:schemeClr val="tx1"/>
                </a:solidFill>
                <a:latin typeface="Arial" charset="0"/>
                <a:ea typeface="宋体" charset="-122"/>
              </a:defRPr>
            </a:lvl1pPr>
            <a:lvl2pPr algn="l">
              <a:defRPr>
                <a:solidFill>
                  <a:schemeClr val="tx1"/>
                </a:solidFill>
                <a:latin typeface="Arial" charset="0"/>
                <a:ea typeface="宋体" charset="-122"/>
              </a:defRPr>
            </a:lvl2pPr>
            <a:lvl3pPr algn="l">
              <a:defRPr>
                <a:solidFill>
                  <a:schemeClr val="tx1"/>
                </a:solidFill>
                <a:latin typeface="Arial" charset="0"/>
                <a:ea typeface="宋体" charset="-122"/>
              </a:defRPr>
            </a:lvl3pPr>
            <a:lvl4pPr algn="l">
              <a:defRPr>
                <a:solidFill>
                  <a:schemeClr val="tx1"/>
                </a:solidFill>
                <a:latin typeface="Arial" charset="0"/>
                <a:ea typeface="宋体" charset="-122"/>
              </a:defRPr>
            </a:lvl4pPr>
            <a:lvl5pPr algn="l">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r>
              <a:rPr lang="en-US" altLang="zh-CN">
                <a:ea typeface="黑体" pitchFamily="2" charset="-122"/>
              </a:rPr>
              <a:t>SID</a:t>
            </a:r>
            <a:r>
              <a:rPr lang="zh-CN" altLang="en-US">
                <a:ea typeface="黑体" pitchFamily="2" charset="-122"/>
              </a:rPr>
              <a:t>主键</a:t>
            </a:r>
          </a:p>
        </p:txBody>
      </p:sp>
      <p:pic>
        <p:nvPicPr>
          <p:cNvPr id="57372" name="Picture 28"/>
          <p:cNvPicPr>
            <a:picLocks noChangeAspect="1" noChangeArrowheads="1"/>
          </p:cNvPicPr>
          <p:nvPr/>
        </p:nvPicPr>
        <p:blipFill>
          <a:blip r:embed="rId5">
            <a:lum contrast="18000"/>
            <a:extLst>
              <a:ext uri="{28A0092B-C50C-407E-A947-70E740481C1C}">
                <a14:useLocalDpi xmlns:a14="http://schemas.microsoft.com/office/drawing/2010/main" val="0"/>
              </a:ext>
            </a:extLst>
          </a:blip>
          <a:srcRect/>
          <a:stretch>
            <a:fillRect/>
          </a:stretch>
        </p:blipFill>
        <p:spPr bwMode="auto">
          <a:xfrm>
            <a:off x="7604919" y="1916113"/>
            <a:ext cx="2144581"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73" name="Picture 29"/>
          <p:cNvPicPr>
            <a:picLocks noChangeAspect="1" noChangeArrowheads="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5343394" y="1916113"/>
            <a:ext cx="2106744"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303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7363"/>
                                        </p:tgtEl>
                                        <p:attrNameLst>
                                          <p:attrName>style.visibility</p:attrName>
                                        </p:attrNameLst>
                                      </p:cBhvr>
                                      <p:to>
                                        <p:strVal val="visible"/>
                                      </p:to>
                                    </p:set>
                                    <p:animEffect transition="in" filter="checkerboard(across)">
                                      <p:cBhvr>
                                        <p:cTn id="7" dur="500"/>
                                        <p:tgtEl>
                                          <p:spTgt spid="57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7365"/>
                                        </p:tgtEl>
                                        <p:attrNameLst>
                                          <p:attrName>style.visibility</p:attrName>
                                        </p:attrNameLst>
                                      </p:cBhvr>
                                      <p:to>
                                        <p:strVal val="visible"/>
                                      </p:to>
                                    </p:set>
                                    <p:animEffect transition="in" filter="checkerboard(across)">
                                      <p:cBhvr>
                                        <p:cTn id="12" dur="500"/>
                                        <p:tgtEl>
                                          <p:spTgt spid="57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7373"/>
                                        </p:tgtEl>
                                        <p:attrNameLst>
                                          <p:attrName>style.visibility</p:attrName>
                                        </p:attrNameLst>
                                      </p:cBhvr>
                                      <p:to>
                                        <p:strVal val="visible"/>
                                      </p:to>
                                    </p:set>
                                    <p:animEffect transition="in" filter="checkerboard(across)">
                                      <p:cBhvr>
                                        <p:cTn id="17" dur="500"/>
                                        <p:tgtEl>
                                          <p:spTgt spid="57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7372"/>
                                        </p:tgtEl>
                                        <p:attrNameLst>
                                          <p:attrName>style.visibility</p:attrName>
                                        </p:attrNameLst>
                                      </p:cBhvr>
                                      <p:to>
                                        <p:strVal val="visible"/>
                                      </p:to>
                                    </p:set>
                                    <p:animEffect transition="in" filter="checkerboard(across)">
                                      <p:cBhvr>
                                        <p:cTn id="22" dur="500"/>
                                        <p:tgtEl>
                                          <p:spTgt spid="57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67"/>
                                        </p:tgtEl>
                                        <p:attrNameLst>
                                          <p:attrName>style.visibility</p:attrName>
                                        </p:attrNameLst>
                                      </p:cBhvr>
                                      <p:to>
                                        <p:strVal val="visible"/>
                                      </p:to>
                                    </p:set>
                                    <p:animEffect transition="in" filter="wipe(left)">
                                      <p:cBhvr>
                                        <p:cTn id="27" dur="500"/>
                                        <p:tgtEl>
                                          <p:spTgt spid="573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68"/>
                                        </p:tgtEl>
                                        <p:attrNameLst>
                                          <p:attrName>style.visibility</p:attrName>
                                        </p:attrNameLst>
                                      </p:cBhvr>
                                      <p:to>
                                        <p:strVal val="visible"/>
                                      </p:to>
                                    </p:set>
                                    <p:animEffect transition="in" filter="wipe(left)">
                                      <p:cBhvr>
                                        <p:cTn id="32" dur="500"/>
                                        <p:tgtEl>
                                          <p:spTgt spid="573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369"/>
                                        </p:tgtEl>
                                        <p:attrNameLst>
                                          <p:attrName>style.visibility</p:attrName>
                                        </p:attrNameLst>
                                      </p:cBhvr>
                                      <p:to>
                                        <p:strVal val="visible"/>
                                      </p:to>
                                    </p:set>
                                    <p:animEffect transition="in" filter="wipe(left)">
                                      <p:cBhvr>
                                        <p:cTn id="37" dur="500"/>
                                        <p:tgtEl>
                                          <p:spTgt spid="573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70"/>
                                        </p:tgtEl>
                                        <p:attrNameLst>
                                          <p:attrName>style.visibility</p:attrName>
                                        </p:attrNameLst>
                                      </p:cBhvr>
                                      <p:to>
                                        <p:strVal val="visible"/>
                                      </p:to>
                                    </p:set>
                                    <p:animEffect transition="in" filter="wipe(left)">
                                      <p:cBhvr>
                                        <p:cTn id="42" dur="500"/>
                                        <p:tgtEl>
                                          <p:spTgt spid="5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7" grpId="0" animBg="1"/>
      <p:bldP spid="57368" grpId="0" animBg="1"/>
      <p:bldP spid="57369" grpId="0" animBg="1"/>
      <p:bldP spid="573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18621" y="260351"/>
            <a:ext cx="8915400" cy="792163"/>
          </a:xfrm>
        </p:spPr>
        <p:txBody>
          <a:bodyPr/>
          <a:lstStyle/>
          <a:p>
            <a:r>
              <a:rPr lang="zh-CN" altLang="en-US"/>
              <a:t>如何将</a:t>
            </a:r>
            <a:r>
              <a:rPr lang="en-US" altLang="zh-CN"/>
              <a:t>E-R</a:t>
            </a:r>
            <a:r>
              <a:rPr lang="zh-CN" altLang="en-US"/>
              <a:t>图转换为表</a:t>
            </a:r>
          </a:p>
        </p:txBody>
      </p:sp>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1" y="44450"/>
            <a:ext cx="8970433"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45" name="AutoShape 33"/>
          <p:cNvSpPr>
            <a:spLocks noChangeArrowheads="1"/>
          </p:cNvSpPr>
          <p:nvPr/>
        </p:nvSpPr>
        <p:spPr bwMode="auto">
          <a:xfrm>
            <a:off x="5793979" y="2789238"/>
            <a:ext cx="321429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outerShdw>
          </a:effectLst>
        </p:spPr>
        <p:txBody>
          <a:bodyPr anchor="ctr" anchorCtr="1">
            <a:spAutoFit/>
          </a:bodyPr>
          <a:lstStyle/>
          <a:p>
            <a:pPr algn="l">
              <a:spcBef>
                <a:spcPct val="50000"/>
              </a:spcBef>
            </a:pPr>
            <a:r>
              <a:rPr lang="zh-CN" altLang="en-US">
                <a:solidFill>
                  <a:schemeClr val="tx2"/>
                </a:solidFill>
                <a:latin typeface="Arial" charset="0"/>
              </a:rPr>
              <a:t>添加各表之间的关系</a:t>
            </a:r>
          </a:p>
        </p:txBody>
      </p:sp>
    </p:spTree>
    <p:extLst>
      <p:ext uri="{BB962C8B-B14F-4D97-AF65-F5344CB8AC3E}">
        <p14:creationId xmlns:p14="http://schemas.microsoft.com/office/powerpoint/2010/main" val="3635720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4547"/>
                                        </p:tgtEl>
                                        <p:attrNameLst>
                                          <p:attrName>style.visibility</p:attrName>
                                        </p:attrNameLst>
                                      </p:cBhvr>
                                      <p:to>
                                        <p:strVal val="visible"/>
                                      </p:to>
                                    </p:set>
                                    <p:animEffect transition="in" filter="checkerboard(across)">
                                      <p:cBhvr>
                                        <p:cTn id="7" dur="500"/>
                                        <p:tgtEl>
                                          <p:spTgt spid="6454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545"/>
                                        </p:tgtEl>
                                        <p:attrNameLst>
                                          <p:attrName>style.visibility</p:attrName>
                                        </p:attrNameLst>
                                      </p:cBhvr>
                                      <p:to>
                                        <p:strVal val="visible"/>
                                      </p:to>
                                    </p:set>
                                    <p:animEffect transition="in" filter="wipe(left)">
                                      <p:cBhvr>
                                        <p:cTn id="11" dur="500"/>
                                        <p:tgtEl>
                                          <p:spTgt spid="64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1827" y="2633271"/>
            <a:ext cx="6297016" cy="792163"/>
          </a:xfrm>
        </p:spPr>
        <p:txBody>
          <a:bodyPr/>
          <a:lstStyle/>
          <a:p>
            <a:r>
              <a:rPr lang="en-US" altLang="zh-CN" dirty="0"/>
              <a:t> </a:t>
            </a:r>
            <a:r>
              <a:rPr lang="zh-CN" altLang="en-US" dirty="0" smtClean="0"/>
              <a:t>数据库设计范式</a:t>
            </a:r>
            <a:endParaRPr lang="zh-CN" altLang="en-US" dirty="0"/>
          </a:p>
        </p:txBody>
      </p:sp>
    </p:spTree>
    <p:extLst>
      <p:ext uri="{BB962C8B-B14F-4D97-AF65-F5344CB8AC3E}">
        <p14:creationId xmlns:p14="http://schemas.microsoft.com/office/powerpoint/2010/main" val="2205048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915400" cy="346050"/>
          </a:xfrm>
        </p:spPr>
        <p:txBody>
          <a:bodyPr/>
          <a:lstStyle/>
          <a:p>
            <a:r>
              <a:rPr lang="en-US" altLang="zh-CN" sz="2400" b="1" dirty="0" smtClean="0">
                <a:latin typeface="微软雅黑" pitchFamily="34" charset="-122"/>
                <a:ea typeface="微软雅黑" pitchFamily="34" charset="-122"/>
              </a:rPr>
              <a:t>Agenda</a:t>
            </a:r>
            <a:endParaRPr lang="zh-CN" altLang="en-US" sz="2400" b="1" dirty="0">
              <a:latin typeface="微软雅黑" pitchFamily="34" charset="-122"/>
              <a:ea typeface="微软雅黑" pitchFamily="34" charset="-122"/>
            </a:endParaRPr>
          </a:p>
        </p:txBody>
      </p:sp>
      <p:sp>
        <p:nvSpPr>
          <p:cNvPr id="3" name="内容占位符 2"/>
          <p:cNvSpPr>
            <a:spLocks noGrp="1"/>
          </p:cNvSpPr>
          <p:nvPr>
            <p:ph idx="1"/>
          </p:nvPr>
        </p:nvSpPr>
        <p:spPr>
          <a:xfrm>
            <a:off x="495300" y="836712"/>
            <a:ext cx="8915400" cy="5289451"/>
          </a:xfrm>
        </p:spPr>
        <p:txBody>
          <a:bodyPr/>
          <a:lstStyle/>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endParaRPr lang="zh-CN" altLang="en-US" dirty="0"/>
          </a:p>
        </p:txBody>
      </p:sp>
      <p:graphicFrame>
        <p:nvGraphicFramePr>
          <p:cNvPr id="6" name="图示 5"/>
          <p:cNvGraphicFramePr/>
          <p:nvPr>
            <p:extLst>
              <p:ext uri="{D42A27DB-BD31-4B8C-83A1-F6EECF244321}">
                <p14:modId xmlns:p14="http://schemas.microsoft.com/office/powerpoint/2010/main" val="3663013599"/>
              </p:ext>
            </p:extLst>
          </p:nvPr>
        </p:nvGraphicFramePr>
        <p:xfrm>
          <a:off x="1651000" y="1397000"/>
          <a:ext cx="6604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533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en-US" dirty="0"/>
              <a:t>引言</a:t>
            </a:r>
          </a:p>
        </p:txBody>
      </p:sp>
      <p:sp>
        <p:nvSpPr>
          <p:cNvPr id="3075" name="Rectangle 3"/>
          <p:cNvSpPr>
            <a:spLocks noGrp="1" noChangeArrowheads="1"/>
          </p:cNvSpPr>
          <p:nvPr>
            <p:ph type="body" idx="1"/>
          </p:nvPr>
        </p:nvSpPr>
        <p:spPr/>
        <p:txBody>
          <a:bodyPr/>
          <a:lstStyle/>
          <a:p>
            <a:pPr>
              <a:buFontTx/>
              <a:buNone/>
            </a:pPr>
            <a:r>
              <a:rPr lang="zh-CN" altLang="en-US" dirty="0" smtClean="0"/>
              <a:t>　  </a:t>
            </a:r>
            <a:r>
              <a:rPr lang="zh-CN" altLang="en-US" sz="2800" dirty="0" smtClean="0">
                <a:latin typeface="微软雅黑" panose="020B0503020204020204" pitchFamily="34" charset="-122"/>
                <a:ea typeface="微软雅黑" panose="020B0503020204020204" pitchFamily="34" charset="-122"/>
              </a:rPr>
              <a:t>数据库</a:t>
            </a:r>
            <a:r>
              <a:rPr lang="zh-CN" altLang="en-US" sz="2800" dirty="0">
                <a:latin typeface="微软雅黑" panose="020B0503020204020204" pitchFamily="34" charset="-122"/>
                <a:ea typeface="微软雅黑" panose="020B0503020204020204" pitchFamily="34" charset="-122"/>
              </a:rPr>
              <a:t>的设计范式是数据库设计所需要</a:t>
            </a:r>
            <a:r>
              <a:rPr lang="zh-CN" altLang="en-US" sz="2800" dirty="0" smtClean="0">
                <a:latin typeface="微软雅黑" panose="020B0503020204020204" pitchFamily="34" charset="-122"/>
                <a:ea typeface="微软雅黑" panose="020B0503020204020204" pitchFamily="34" charset="-122"/>
              </a:rPr>
              <a:t>满足的</a:t>
            </a:r>
          </a:p>
          <a:p>
            <a:pPr fontAlgn="ctr">
              <a:buFontTx/>
              <a:buNone/>
            </a:pPr>
            <a:r>
              <a:rPr lang="zh-CN" altLang="en-US" sz="2800" dirty="0" smtClean="0">
                <a:latin typeface="微软雅黑" panose="020B0503020204020204" pitchFamily="34" charset="-122"/>
                <a:ea typeface="微软雅黑" panose="020B0503020204020204" pitchFamily="34" charset="-122"/>
              </a:rPr>
              <a:t>规范，满足这些规范的数据库是简洁的、结构</a:t>
            </a:r>
          </a:p>
          <a:p>
            <a:pPr>
              <a:buFontTx/>
              <a:buNone/>
            </a:pPr>
            <a:r>
              <a:rPr lang="zh-CN" altLang="en-US" sz="2800" dirty="0" smtClean="0">
                <a:latin typeface="微软雅黑" panose="020B0503020204020204" pitchFamily="34" charset="-122"/>
                <a:ea typeface="微软雅黑" panose="020B0503020204020204" pitchFamily="34" charset="-122"/>
              </a:rPr>
              <a:t>明晰</a:t>
            </a:r>
            <a:r>
              <a:rPr lang="zh-CN" altLang="en-US" sz="2800" dirty="0">
                <a:latin typeface="微软雅黑" panose="020B0503020204020204" pitchFamily="34" charset="-122"/>
                <a:ea typeface="微软雅黑" panose="020B0503020204020204" pitchFamily="34" charset="-122"/>
              </a:rPr>
              <a:t>的，同时，不会发生插入（</a:t>
            </a:r>
            <a:r>
              <a:rPr lang="zh-CN" altLang="zh-CN" sz="2800" dirty="0">
                <a:latin typeface="微软雅黑" panose="020B0503020204020204" pitchFamily="34" charset="-122"/>
                <a:ea typeface="微软雅黑" panose="020B0503020204020204" pitchFamily="34" charset="-122"/>
              </a:rPr>
              <a:t>insert</a:t>
            </a:r>
            <a:r>
              <a:rPr lang="zh-CN" altLang="en-US" sz="2800" dirty="0">
                <a:latin typeface="微软雅黑" panose="020B0503020204020204" pitchFamily="34" charset="-122"/>
                <a:ea typeface="微软雅黑" panose="020B0503020204020204" pitchFamily="34" charset="-122"/>
              </a:rPr>
              <a:t>）、删除</a:t>
            </a:r>
          </a:p>
          <a:p>
            <a:pPr>
              <a:buFontTx/>
              <a:buNone/>
            </a:pP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delete</a:t>
            </a:r>
            <a:r>
              <a:rPr lang="zh-CN" altLang="en-US" sz="2800" dirty="0">
                <a:latin typeface="微软雅黑" panose="020B0503020204020204" pitchFamily="34" charset="-122"/>
                <a:ea typeface="微软雅黑" panose="020B0503020204020204" pitchFamily="34" charset="-122"/>
              </a:rPr>
              <a:t>）和更新（</a:t>
            </a:r>
            <a:r>
              <a:rPr lang="zh-CN" altLang="zh-CN" sz="2800" dirty="0">
                <a:latin typeface="微软雅黑" panose="020B0503020204020204" pitchFamily="34" charset="-122"/>
                <a:ea typeface="微软雅黑" panose="020B0503020204020204" pitchFamily="34" charset="-122"/>
              </a:rPr>
              <a:t>update</a:t>
            </a:r>
            <a:r>
              <a:rPr lang="zh-CN" altLang="en-US" sz="2800" dirty="0">
                <a:latin typeface="微软雅黑" panose="020B0503020204020204" pitchFamily="34" charset="-122"/>
                <a:ea typeface="微软雅黑" panose="020B0503020204020204" pitchFamily="34" charset="-122"/>
              </a:rPr>
              <a:t>）操作异常。反之则</a:t>
            </a:r>
          </a:p>
          <a:p>
            <a:pPr>
              <a:buFontTx/>
              <a:buNone/>
            </a:pPr>
            <a:r>
              <a:rPr lang="zh-CN" altLang="en-US" sz="2800" dirty="0">
                <a:latin typeface="微软雅黑" panose="020B0503020204020204" pitchFamily="34" charset="-122"/>
                <a:ea typeface="微软雅黑" panose="020B0503020204020204" pitchFamily="34" charset="-122"/>
              </a:rPr>
              <a:t>是乱七八糟，不仅给数据库的编程人员制造麻</a:t>
            </a:r>
          </a:p>
          <a:p>
            <a:pPr>
              <a:buFontTx/>
              <a:buNone/>
            </a:pPr>
            <a:r>
              <a:rPr lang="zh-CN" altLang="en-US" sz="2800" dirty="0">
                <a:latin typeface="微软雅黑" panose="020B0503020204020204" pitchFamily="34" charset="-122"/>
                <a:ea typeface="微软雅黑" panose="020B0503020204020204" pitchFamily="34" charset="-122"/>
              </a:rPr>
              <a:t>烦，而且面目可憎，可能存储了大量不需要的冗余信息。 </a:t>
            </a:r>
          </a:p>
        </p:txBody>
      </p:sp>
    </p:spTree>
    <p:extLst>
      <p:ext uri="{BB962C8B-B14F-4D97-AF65-F5344CB8AC3E}">
        <p14:creationId xmlns:p14="http://schemas.microsoft.com/office/powerpoint/2010/main" val="2367572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3" name="Rectangle 23"/>
          <p:cNvSpPr>
            <a:spLocks noGrp="1" noChangeArrowheads="1"/>
          </p:cNvSpPr>
          <p:nvPr>
            <p:ph type="title"/>
          </p:nvPr>
        </p:nvSpPr>
        <p:spPr/>
        <p:txBody>
          <a:bodyPr/>
          <a:lstStyle/>
          <a:p>
            <a:r>
              <a:rPr lang="zh-CN" altLang="en-US" sz="3200"/>
              <a:t>第一范式（</a:t>
            </a:r>
            <a:r>
              <a:rPr lang="zh-CN" altLang="zh-CN" sz="3200"/>
              <a:t>1NF</a:t>
            </a:r>
            <a:r>
              <a:rPr lang="zh-CN" altLang="en-US" sz="3200"/>
              <a:t>）</a:t>
            </a:r>
          </a:p>
        </p:txBody>
      </p:sp>
      <p:sp>
        <p:nvSpPr>
          <p:cNvPr id="5123" name="Rectangle 3"/>
          <p:cNvSpPr>
            <a:spLocks noGrp="1" noChangeArrowheads="1"/>
          </p:cNvSpPr>
          <p:nvPr>
            <p:ph type="body" idx="1"/>
          </p:nvPr>
        </p:nvSpPr>
        <p:spPr/>
        <p:txBody>
          <a:bodyPr/>
          <a:lstStyle/>
          <a:p>
            <a:pPr>
              <a:buNone/>
            </a:pPr>
            <a:r>
              <a:rPr lang="zh-CN" altLang="en-US" sz="2800" dirty="0" smtClean="0">
                <a:latin typeface="微软雅黑" panose="020B0503020204020204" pitchFamily="34" charset="-122"/>
                <a:ea typeface="微软雅黑" panose="020B0503020204020204" pitchFamily="34" charset="-122"/>
              </a:rPr>
              <a:t>          数据库</a:t>
            </a:r>
            <a:r>
              <a:rPr lang="zh-CN" altLang="en-US" sz="2800" dirty="0">
                <a:latin typeface="微软雅黑" panose="020B0503020204020204" pitchFamily="34" charset="-122"/>
                <a:ea typeface="微软雅黑" panose="020B0503020204020204" pitchFamily="34" charset="-122"/>
              </a:rPr>
              <a:t>表中的字段都是单一属性的，不可再分。这个单一属性由基本类型构成，包括整型、实数、字符型、逻辑型、日期型等。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a:buNone/>
            </a:pPr>
            <a:r>
              <a:rPr lang="zh-CN" altLang="en-US" sz="2800" dirty="0" smtClean="0">
                <a:latin typeface="微软雅黑" panose="020B0503020204020204" pitchFamily="34" charset="-122"/>
                <a:ea typeface="微软雅黑" panose="020B0503020204020204" pitchFamily="34" charset="-122"/>
              </a:rPr>
              <a:t>   例如</a:t>
            </a:r>
            <a:r>
              <a:rPr lang="zh-CN" altLang="en-US" sz="2800" dirty="0">
                <a:latin typeface="微软雅黑" panose="020B0503020204020204" pitchFamily="34" charset="-122"/>
                <a:ea typeface="微软雅黑" panose="020B0503020204020204" pitchFamily="34" charset="-122"/>
              </a:rPr>
              <a:t>，如下的数据库表是符合第一范式的： </a:t>
            </a:r>
            <a:r>
              <a:rPr lang="zh-CN" altLang="en-US" dirty="0"/>
              <a:t>　　 　　 　　 </a:t>
            </a:r>
          </a:p>
        </p:txBody>
      </p:sp>
      <p:graphicFrame>
        <p:nvGraphicFramePr>
          <p:cNvPr id="5124" name="Group 4"/>
          <p:cNvGraphicFramePr>
            <a:graphicFrameLocks noGrp="1"/>
          </p:cNvGraphicFramePr>
          <p:nvPr>
            <p:ph sz="half" idx="4294967295"/>
          </p:nvPr>
        </p:nvGraphicFramePr>
        <p:xfrm>
          <a:off x="1052513" y="4508500"/>
          <a:ext cx="7799255" cy="914400"/>
        </p:xfrm>
        <a:graphic>
          <a:graphicData uri="http://schemas.openxmlformats.org/drawingml/2006/table">
            <a:tbl>
              <a:tblPr/>
              <a:tblGrid>
                <a:gridCol w="1948524"/>
                <a:gridCol w="1951963"/>
                <a:gridCol w="1950244"/>
                <a:gridCol w="1948524"/>
              </a:tblGrid>
              <a:tr h="455613">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aramond" pitchFamily="18" charset="0"/>
                          <a:ea typeface="华文新魏" pitchFamily="2" charset="-122"/>
                        </a:rPr>
                        <a:t>字段</a:t>
                      </a:r>
                      <a:r>
                        <a:rPr kumimoji="0" lang="zh-CN" altLang="zh-CN" sz="2400" b="0" i="0" u="none" strike="noStrike" cap="none" normalizeH="0" baseline="0" smtClean="0">
                          <a:ln>
                            <a:noFill/>
                          </a:ln>
                          <a:solidFill>
                            <a:schemeClr val="tx1"/>
                          </a:solidFill>
                          <a:effectLst/>
                          <a:latin typeface="Garamond" pitchFamily="18" charset="0"/>
                          <a:ea typeface="华文新魏" pitchFamily="2" charset="-122"/>
                        </a:rPr>
                        <a:t>1</a:t>
                      </a:r>
                      <a:endParaRPr kumimoji="0" lang="en-US"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aramond" pitchFamily="18" charset="0"/>
                          <a:ea typeface="华文新魏" pitchFamily="2" charset="-122"/>
                        </a:rPr>
                        <a:t>字段</a:t>
                      </a:r>
                      <a:r>
                        <a:rPr kumimoji="0" lang="zh-CN" altLang="zh-CN" sz="2400" b="0" i="0" u="none" strike="noStrike" cap="none" normalizeH="0" baseline="0" smtClean="0">
                          <a:ln>
                            <a:noFill/>
                          </a:ln>
                          <a:solidFill>
                            <a:schemeClr val="tx1"/>
                          </a:solidFill>
                          <a:effectLst/>
                          <a:latin typeface="Garamond" pitchFamily="18" charset="0"/>
                          <a:ea typeface="华文新魏" pitchFamily="2" charset="-122"/>
                        </a:rPr>
                        <a:t>2</a:t>
                      </a:r>
                      <a:endParaRPr kumimoji="0" lang="en-US"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aramond" pitchFamily="18" charset="0"/>
                          <a:ea typeface="华文新魏" pitchFamily="2" charset="-122"/>
                        </a:rPr>
                        <a:t>字段</a:t>
                      </a:r>
                      <a:r>
                        <a:rPr kumimoji="0" lang="zh-CN" altLang="zh-CN" sz="2400" b="0" i="0" u="none" strike="noStrike" cap="none" normalizeH="0" baseline="0" smtClean="0">
                          <a:ln>
                            <a:noFill/>
                          </a:ln>
                          <a:solidFill>
                            <a:schemeClr val="tx1"/>
                          </a:solidFill>
                          <a:effectLst/>
                          <a:latin typeface="Garamond" pitchFamily="18" charset="0"/>
                          <a:ea typeface="华文新魏" pitchFamily="2" charset="-122"/>
                        </a:rPr>
                        <a:t>3</a:t>
                      </a:r>
                      <a:endParaRPr kumimoji="0" lang="en-US"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aramond" pitchFamily="18" charset="0"/>
                          <a:ea typeface="华文新魏" pitchFamily="2" charset="-122"/>
                        </a:rPr>
                        <a:t>字段</a:t>
                      </a:r>
                      <a:r>
                        <a:rPr kumimoji="0" lang="zh-CN" altLang="zh-CN" sz="2400" b="0" i="0" u="none" strike="noStrike" cap="none" normalizeH="0" baseline="0" smtClean="0">
                          <a:ln>
                            <a:noFill/>
                          </a:ln>
                          <a:solidFill>
                            <a:schemeClr val="tx1"/>
                          </a:solidFill>
                          <a:effectLst/>
                          <a:latin typeface="Garamond" pitchFamily="18" charset="0"/>
                          <a:ea typeface="华文新魏" pitchFamily="2" charset="-122"/>
                        </a:rPr>
                        <a:t>4</a:t>
                      </a:r>
                      <a:endParaRPr kumimoji="0" lang="en-US"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Garamond" pitchFamily="18" charset="0"/>
                          <a:ea typeface="华文新魏" pitchFamily="2" charset="-122"/>
                        </a:defRPr>
                      </a:lvl1pPr>
                      <a:lvl2pPr>
                        <a:spcBef>
                          <a:spcPct val="20000"/>
                        </a:spcBef>
                        <a:defRPr sz="2400">
                          <a:solidFill>
                            <a:schemeClr val="tx1"/>
                          </a:solidFill>
                          <a:latin typeface="Garamond" pitchFamily="18" charset="0"/>
                          <a:ea typeface="华文新魏" pitchFamily="2" charset="-122"/>
                        </a:defRPr>
                      </a:lvl2pPr>
                      <a:lvl3pPr>
                        <a:spcBef>
                          <a:spcPct val="20000"/>
                        </a:spcBef>
                        <a:defRPr sz="2400">
                          <a:solidFill>
                            <a:schemeClr val="tx1"/>
                          </a:solidFill>
                          <a:latin typeface="Garamond" pitchFamily="18" charset="0"/>
                          <a:ea typeface="华文新魏" pitchFamily="2" charset="-122"/>
                        </a:defRPr>
                      </a:lvl3pPr>
                      <a:lvl4pPr>
                        <a:spcBef>
                          <a:spcPct val="20000"/>
                        </a:spcBef>
                        <a:defRPr sz="2400">
                          <a:solidFill>
                            <a:schemeClr val="tx1"/>
                          </a:solidFill>
                          <a:latin typeface="Garamond" pitchFamily="18" charset="0"/>
                          <a:ea typeface="华文新魏" pitchFamily="2" charset="-122"/>
                        </a:defRPr>
                      </a:lvl4pPr>
                      <a:lvl5pPr>
                        <a:spcBef>
                          <a:spcPct val="20000"/>
                        </a:spcBef>
                        <a:defRPr sz="2400">
                          <a:solidFill>
                            <a:schemeClr val="tx1"/>
                          </a:solidFill>
                          <a:latin typeface="Garamond" pitchFamily="18" charset="0"/>
                          <a:ea typeface="华文新魏" pitchFamily="2" charset="-122"/>
                        </a:defRPr>
                      </a:lvl5pPr>
                      <a:lvl6pPr fontAlgn="base">
                        <a:spcBef>
                          <a:spcPct val="20000"/>
                        </a:spcBef>
                        <a:spcAft>
                          <a:spcPct val="0"/>
                        </a:spcAft>
                        <a:defRPr sz="2400">
                          <a:solidFill>
                            <a:schemeClr val="tx1"/>
                          </a:solidFill>
                          <a:latin typeface="Garamond" pitchFamily="18" charset="0"/>
                          <a:ea typeface="华文新魏" pitchFamily="2" charset="-122"/>
                        </a:defRPr>
                      </a:lvl6pPr>
                      <a:lvl7pPr fontAlgn="base">
                        <a:spcBef>
                          <a:spcPct val="20000"/>
                        </a:spcBef>
                        <a:spcAft>
                          <a:spcPct val="0"/>
                        </a:spcAft>
                        <a:defRPr sz="2400">
                          <a:solidFill>
                            <a:schemeClr val="tx1"/>
                          </a:solidFill>
                          <a:latin typeface="Garamond" pitchFamily="18" charset="0"/>
                          <a:ea typeface="华文新魏" pitchFamily="2" charset="-122"/>
                        </a:defRPr>
                      </a:lvl7pPr>
                      <a:lvl8pPr fontAlgn="base">
                        <a:spcBef>
                          <a:spcPct val="20000"/>
                        </a:spcBef>
                        <a:spcAft>
                          <a:spcPct val="0"/>
                        </a:spcAft>
                        <a:defRPr sz="2400">
                          <a:solidFill>
                            <a:schemeClr val="tx1"/>
                          </a:solidFill>
                          <a:latin typeface="Garamond" pitchFamily="18" charset="0"/>
                          <a:ea typeface="华文新魏" pitchFamily="2" charset="-122"/>
                        </a:defRPr>
                      </a:lvl8pPr>
                      <a:lvl9pPr fontAlgn="base">
                        <a:spcBef>
                          <a:spcPct val="20000"/>
                        </a:spcBef>
                        <a:spcAft>
                          <a:spcPct val="0"/>
                        </a:spcAft>
                        <a:defRPr sz="2400">
                          <a:solidFill>
                            <a:schemeClr val="tx1"/>
                          </a:solidFill>
                          <a:latin typeface="Garamond" pitchFamily="18" charset="0"/>
                          <a:ea typeface="华文新魏"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Garamond" pitchFamily="18" charset="0"/>
                        <a:ea typeface="华文新魏"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77611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第一范式（</a:t>
            </a:r>
            <a:r>
              <a:rPr lang="zh-CN" altLang="zh-CN"/>
              <a:t>1NF</a:t>
            </a:r>
            <a:r>
              <a:rPr lang="zh-CN" altLang="en-US"/>
              <a:t>）</a:t>
            </a:r>
          </a:p>
        </p:txBody>
      </p:sp>
      <p:sp>
        <p:nvSpPr>
          <p:cNvPr id="6147" name="Rectangle 3"/>
          <p:cNvSpPr>
            <a:spLocks noGrp="1" noChangeArrowheads="1"/>
          </p:cNvSpPr>
          <p:nvPr>
            <p:ph type="body" idx="1"/>
          </p:nvPr>
        </p:nvSpPr>
        <p:spPr/>
        <p:txBody>
          <a:bodyPr/>
          <a:lstStyle/>
          <a:p>
            <a:pPr>
              <a:buFontTx/>
              <a:buNone/>
            </a:pPr>
            <a:r>
              <a:rPr lang="zh-CN" altLang="en-US" dirty="0" smtClean="0"/>
              <a:t>　      </a:t>
            </a:r>
            <a:r>
              <a:rPr lang="zh-CN" altLang="en-US" sz="2800" dirty="0" smtClean="0">
                <a:latin typeface="微软雅黑" panose="020B0503020204020204" pitchFamily="34" charset="-122"/>
                <a:ea typeface="微软雅黑" panose="020B0503020204020204" pitchFamily="34" charset="-122"/>
              </a:rPr>
              <a:t>很</a:t>
            </a:r>
            <a:r>
              <a:rPr lang="zh-CN" altLang="en-US" sz="2800" dirty="0">
                <a:latin typeface="微软雅黑" panose="020B0503020204020204" pitchFamily="34" charset="-122"/>
                <a:ea typeface="微软雅黑" panose="020B0503020204020204" pitchFamily="34" charset="-122"/>
              </a:rPr>
              <a:t>显然，在当前的任何关系数据库管理系统（</a:t>
            </a:r>
            <a:r>
              <a:rPr lang="zh-CN" altLang="zh-CN" sz="2800" dirty="0">
                <a:latin typeface="微软雅黑" panose="020B0503020204020204" pitchFamily="34" charset="-122"/>
                <a:ea typeface="微软雅黑" panose="020B0503020204020204" pitchFamily="34" charset="-122"/>
              </a:rPr>
              <a:t>DBMS</a:t>
            </a:r>
            <a:r>
              <a:rPr lang="zh-CN" altLang="en-US" sz="2800" dirty="0">
                <a:latin typeface="微软雅黑" panose="020B0503020204020204" pitchFamily="34" charset="-122"/>
                <a:ea typeface="微软雅黑" panose="020B0503020204020204" pitchFamily="34" charset="-122"/>
              </a:rPr>
              <a:t>）中，傻瓜也不可能做出不符合第一范式的数据库，因为这些</a:t>
            </a:r>
            <a:r>
              <a:rPr lang="zh-CN" altLang="zh-CN" sz="2800" dirty="0">
                <a:latin typeface="微软雅黑" panose="020B0503020204020204" pitchFamily="34" charset="-122"/>
                <a:ea typeface="微软雅黑" panose="020B0503020204020204" pitchFamily="34" charset="-122"/>
              </a:rPr>
              <a:t>DBMS</a:t>
            </a:r>
            <a:r>
              <a:rPr lang="zh-CN" altLang="en-US" sz="2800" dirty="0">
                <a:latin typeface="微软雅黑" panose="020B0503020204020204" pitchFamily="34" charset="-122"/>
                <a:ea typeface="微软雅黑" panose="020B0503020204020204" pitchFamily="34" charset="-122"/>
              </a:rPr>
              <a:t>不允许你把数据库表的一列再分成二列或多列。因此，你想在现有的</a:t>
            </a:r>
            <a:r>
              <a:rPr lang="zh-CN" altLang="zh-CN" sz="2800" dirty="0">
                <a:latin typeface="微软雅黑" panose="020B0503020204020204" pitchFamily="34" charset="-122"/>
                <a:ea typeface="微软雅黑" panose="020B0503020204020204" pitchFamily="34" charset="-122"/>
              </a:rPr>
              <a:t>DBMS</a:t>
            </a:r>
            <a:r>
              <a:rPr lang="zh-CN" altLang="en-US" sz="2800" dirty="0">
                <a:latin typeface="微软雅黑" panose="020B0503020204020204" pitchFamily="34" charset="-122"/>
                <a:ea typeface="微软雅黑" panose="020B0503020204020204" pitchFamily="34" charset="-122"/>
              </a:rPr>
              <a:t>中设计出不符合第一范式的数据库都是不可能的</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46747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66553" y="120258"/>
            <a:ext cx="8915400" cy="1143000"/>
          </a:xfrm>
        </p:spPr>
        <p:txBody>
          <a:bodyPr/>
          <a:lstStyle/>
          <a:p>
            <a:r>
              <a:rPr lang="zh-CN" altLang="en-US"/>
              <a:t>第二范式（</a:t>
            </a:r>
            <a:r>
              <a:rPr lang="zh-CN" altLang="zh-CN"/>
              <a:t>2NF</a:t>
            </a:r>
            <a:r>
              <a:rPr lang="zh-CN" altLang="en-US"/>
              <a:t>）</a:t>
            </a:r>
          </a:p>
        </p:txBody>
      </p:sp>
      <p:sp>
        <p:nvSpPr>
          <p:cNvPr id="7171" name="Rectangle 3"/>
          <p:cNvSpPr>
            <a:spLocks noGrp="1" noChangeArrowheads="1"/>
          </p:cNvSpPr>
          <p:nvPr>
            <p:ph type="body" idx="1"/>
          </p:nvPr>
        </p:nvSpPr>
        <p:spPr>
          <a:xfrm>
            <a:off x="471551" y="1101439"/>
            <a:ext cx="8915400" cy="4525963"/>
          </a:xfrm>
        </p:spPr>
        <p:txBody>
          <a:bodyPr/>
          <a:lstStyle/>
          <a:p>
            <a:pPr>
              <a:lnSpc>
                <a:spcPct val="90000"/>
              </a:lnSpc>
              <a:buFontTx/>
              <a:buNone/>
            </a:pPr>
            <a:r>
              <a:rPr lang="zh-CN" altLang="en-US" sz="2800" dirty="0" smtClean="0">
                <a:latin typeface="微软雅黑" panose="020B0503020204020204" pitchFamily="34" charset="-122"/>
                <a:ea typeface="微软雅黑" panose="020B0503020204020204" pitchFamily="34" charset="-122"/>
              </a:rPr>
              <a:t>          数据库</a:t>
            </a:r>
            <a:r>
              <a:rPr lang="zh-CN" altLang="en-US" sz="2800" dirty="0">
                <a:latin typeface="微软雅黑" panose="020B0503020204020204" pitchFamily="34" charset="-122"/>
                <a:ea typeface="微软雅黑" panose="020B0503020204020204" pitchFamily="34" charset="-122"/>
              </a:rPr>
              <a:t>表中不存在非关键字段对任一候选关键字段的部分函数依赖（部分函数依赖指的是存在组合关键字中的某些字段决定非关键字段的情况），也即所有非关键字段都完全依赖于任意一组候选关键字。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a:lnSpc>
                <a:spcPct val="90000"/>
              </a:lnSpc>
              <a:buFontTx/>
              <a:buNone/>
            </a:pPr>
            <a:r>
              <a:rPr lang="zh-CN" altLang="en-US" sz="2800" dirty="0" smtClean="0">
                <a:latin typeface="微软雅黑" panose="020B0503020204020204" pitchFamily="34" charset="-122"/>
                <a:ea typeface="微软雅黑" panose="020B0503020204020204" pitchFamily="34" charset="-122"/>
              </a:rPr>
              <a:t>         假定</a:t>
            </a:r>
            <a:r>
              <a:rPr lang="zh-CN" altLang="en-US" sz="2800" dirty="0">
                <a:latin typeface="微软雅黑" panose="020B0503020204020204" pitchFamily="34" charset="-122"/>
                <a:ea typeface="微软雅黑" panose="020B0503020204020204" pitchFamily="34" charset="-122"/>
              </a:rPr>
              <a:t>选课关系表为</a:t>
            </a:r>
            <a:r>
              <a:rPr lang="zh-CN" altLang="zh-CN" sz="2800" dirty="0">
                <a:latin typeface="微软雅黑" panose="020B0503020204020204" pitchFamily="34" charset="-122"/>
                <a:ea typeface="微软雅黑" panose="020B0503020204020204" pitchFamily="34" charset="-122"/>
              </a:rPr>
              <a:t>SelectCourse(</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成绩</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，关键字为组合关键字</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，因为存在如下决定关系： </a:t>
            </a:r>
            <a:r>
              <a:rPr lang="zh-CN" altLang="en-US" dirty="0"/>
              <a:t/>
            </a:r>
            <a:br>
              <a:rPr lang="zh-CN" altLang="en-US" dirty="0"/>
            </a:b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1938200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第二范式（</a:t>
            </a:r>
            <a:r>
              <a:rPr lang="zh-CN" altLang="zh-CN"/>
              <a:t>2NF</a:t>
            </a:r>
            <a:r>
              <a:rPr lang="zh-CN" altLang="en-US"/>
              <a:t>）</a:t>
            </a:r>
          </a:p>
        </p:txBody>
      </p:sp>
      <p:sp>
        <p:nvSpPr>
          <p:cNvPr id="8195" name="Rectangle 3"/>
          <p:cNvSpPr>
            <a:spLocks noGrp="1" noChangeArrowheads="1"/>
          </p:cNvSpPr>
          <p:nvPr>
            <p:ph type="body" idx="1"/>
          </p:nvPr>
        </p:nvSpPr>
        <p:spPr>
          <a:xfrm>
            <a:off x="495301" y="1208328"/>
            <a:ext cx="8915400" cy="5049968"/>
          </a:xfrm>
        </p:spPr>
        <p:txBody>
          <a:bodyPr/>
          <a:lstStyle/>
          <a:p>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成绩</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这个数据库表不满足第二范式，因为存在如下决定关系： </a:t>
            </a:r>
            <a:br>
              <a:rPr lang="zh-CN" altLang="en-US" sz="2800" dirty="0">
                <a:latin typeface="微软雅黑" panose="020B0503020204020204" pitchFamily="34" charset="-122"/>
                <a:ea typeface="微软雅黑" panose="020B0503020204020204" pitchFamily="34" charset="-122"/>
              </a:rPr>
            </a:b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r>
              <a:rPr lang="zh-CN" altLang="zh-CN" sz="2800" dirty="0">
                <a:latin typeface="微软雅黑" panose="020B0503020204020204" pitchFamily="34" charset="-122"/>
                <a:ea typeface="微软雅黑" panose="020B0503020204020204" pitchFamily="34" charset="-122"/>
              </a:rPr>
              <a:t/>
            </a:r>
            <a:br>
              <a:rPr lang="zh-CN" altLang="zh-CN"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即存在组合关键字中的字段决定非关键字的情况。</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由于不符合</a:t>
            </a:r>
            <a:r>
              <a:rPr lang="zh-CN" altLang="zh-CN" sz="2800" dirty="0">
                <a:latin typeface="微软雅黑" panose="020B0503020204020204" pitchFamily="34" charset="-122"/>
                <a:ea typeface="微软雅黑" panose="020B0503020204020204" pitchFamily="34" charset="-122"/>
              </a:rPr>
              <a:t>2NF</a:t>
            </a:r>
            <a:r>
              <a:rPr lang="zh-CN" altLang="en-US" sz="2800" dirty="0">
                <a:latin typeface="微软雅黑" panose="020B0503020204020204" pitchFamily="34" charset="-122"/>
                <a:ea typeface="微软雅黑" panose="020B0503020204020204" pitchFamily="34" charset="-122"/>
              </a:rPr>
              <a:t>，这个选课关系表会存在如下问题： </a:t>
            </a:r>
            <a:br>
              <a:rPr lang="zh-CN" altLang="en-US" sz="2800" dirty="0">
                <a:latin typeface="微软雅黑" panose="020B0503020204020204" pitchFamily="34" charset="-122"/>
                <a:ea typeface="微软雅黑" panose="020B0503020204020204" pitchFamily="34" charset="-122"/>
              </a:rPr>
            </a:b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1402036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第二范式（</a:t>
            </a:r>
            <a:r>
              <a:rPr lang="zh-CN" altLang="zh-CN" dirty="0"/>
              <a:t>2NF</a:t>
            </a:r>
            <a:r>
              <a:rPr lang="zh-CN" altLang="en-US" dirty="0"/>
              <a:t>）</a:t>
            </a:r>
          </a:p>
        </p:txBody>
      </p:sp>
      <p:sp>
        <p:nvSpPr>
          <p:cNvPr id="9219" name="Rectangle 3"/>
          <p:cNvSpPr>
            <a:spLocks noGrp="1" noChangeArrowheads="1"/>
          </p:cNvSpPr>
          <p:nvPr>
            <p:ph type="body" idx="1"/>
          </p:nvPr>
        </p:nvSpPr>
        <p:spPr>
          <a:xfrm>
            <a:off x="495301" y="935203"/>
            <a:ext cx="8915400" cy="4525963"/>
          </a:xfrm>
        </p:spPr>
        <p:txBody>
          <a:bodyPr/>
          <a:lstStyle/>
          <a:p>
            <a:pPr marL="0" indent="0">
              <a:buFontTx/>
              <a:buNone/>
            </a:pPr>
            <a:r>
              <a:rPr lang="zh-CN"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数据冗余：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同一门课程由</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个学生选修，</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就重复</a:t>
            </a:r>
            <a:r>
              <a:rPr lang="zh-CN" altLang="zh-CN" sz="2800" dirty="0">
                <a:latin typeface="微软雅黑" panose="020B0503020204020204" pitchFamily="34" charset="-122"/>
                <a:ea typeface="微软雅黑" panose="020B0503020204020204" pitchFamily="34" charset="-122"/>
              </a:rPr>
              <a:t>n-1</a:t>
            </a:r>
            <a:r>
              <a:rPr lang="zh-CN" altLang="en-US" sz="2800" dirty="0">
                <a:latin typeface="微软雅黑" panose="020B0503020204020204" pitchFamily="34" charset="-122"/>
                <a:ea typeface="微软雅黑" panose="020B0503020204020204" pitchFamily="34" charset="-122"/>
              </a:rPr>
              <a:t>次；同一个学生选修了</a:t>
            </a:r>
            <a:r>
              <a:rPr lang="zh-CN"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门课程，姓名和年龄就重复了</a:t>
            </a:r>
            <a:r>
              <a:rPr lang="zh-CN" altLang="zh-CN" sz="2800" dirty="0">
                <a:latin typeface="微软雅黑" panose="020B0503020204020204" pitchFamily="34" charset="-122"/>
                <a:ea typeface="微软雅黑" panose="020B0503020204020204" pitchFamily="34" charset="-122"/>
              </a:rPr>
              <a:t>m-1</a:t>
            </a:r>
            <a:r>
              <a:rPr lang="zh-CN" altLang="en-US" sz="2800" dirty="0">
                <a:latin typeface="微软雅黑" panose="020B0503020204020204" pitchFamily="34" charset="-122"/>
                <a:ea typeface="微软雅黑" panose="020B0503020204020204" pitchFamily="34" charset="-122"/>
              </a:rPr>
              <a:t>次。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更新异常：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若调整了某门课程的学分，数据表中所有行的</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值都要更新，否则会出现同一门课程学分不同的情况。</a:t>
            </a:r>
          </a:p>
        </p:txBody>
      </p:sp>
    </p:spTree>
    <p:extLst>
      <p:ext uri="{BB962C8B-B14F-4D97-AF65-F5344CB8AC3E}">
        <p14:creationId xmlns:p14="http://schemas.microsoft.com/office/powerpoint/2010/main" val="3387483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第二范式（</a:t>
            </a:r>
            <a:r>
              <a:rPr lang="zh-CN" altLang="zh-CN"/>
              <a:t>2NF</a:t>
            </a:r>
            <a:r>
              <a:rPr lang="zh-CN" altLang="en-US"/>
              <a:t>）</a:t>
            </a:r>
          </a:p>
        </p:txBody>
      </p:sp>
      <p:sp>
        <p:nvSpPr>
          <p:cNvPr id="10243" name="Rectangle 3"/>
          <p:cNvSpPr>
            <a:spLocks noGrp="1" noChangeArrowheads="1"/>
          </p:cNvSpPr>
          <p:nvPr>
            <p:ph idx="1"/>
          </p:nvPr>
        </p:nvSpPr>
        <p:spPr>
          <a:xfrm>
            <a:off x="364672" y="1137066"/>
            <a:ext cx="8915400" cy="4525963"/>
          </a:xfrm>
        </p:spPr>
        <p:txBody>
          <a:bodyPr/>
          <a:lstStyle/>
          <a:p>
            <a:pPr marL="0" indent="0">
              <a:lnSpc>
                <a:spcPct val="90000"/>
              </a:lnSpc>
              <a:buNone/>
            </a:pPr>
            <a:r>
              <a:rPr lang="zh-CN"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插入异常：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假设要开设一门新的课程，暂时还没有人选修。这样，由于还没有</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关键字，课程名称和学分也无法记录入数据库。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删除异常：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假设一批学生已经完成课程的选修，这些选修记录就应该从数据库表中删除。但是，与此同时，课程名称和学分信息也被删除了。很显然，这也会导致插入异常。</a:t>
            </a:r>
          </a:p>
        </p:txBody>
      </p:sp>
    </p:spTree>
    <p:extLst>
      <p:ext uri="{BB962C8B-B14F-4D97-AF65-F5344CB8AC3E}">
        <p14:creationId xmlns:p14="http://schemas.microsoft.com/office/powerpoint/2010/main" val="34067506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第二范式（</a:t>
            </a:r>
            <a:r>
              <a:rPr lang="zh-CN" altLang="zh-CN"/>
              <a:t>2NF</a:t>
            </a:r>
            <a:r>
              <a:rPr lang="zh-CN" altLang="en-US"/>
              <a:t>）</a:t>
            </a:r>
          </a:p>
        </p:txBody>
      </p:sp>
      <p:sp>
        <p:nvSpPr>
          <p:cNvPr id="28675" name="Rectangle 3"/>
          <p:cNvSpPr>
            <a:spLocks noGrp="1" noChangeArrowheads="1"/>
          </p:cNvSpPr>
          <p:nvPr>
            <p:ph type="body" idx="1"/>
          </p:nvPr>
        </p:nvSpPr>
        <p:spPr/>
        <p:txBody>
          <a:bodyPr/>
          <a:lstStyle/>
          <a:p>
            <a:pPr marL="0" indent="0">
              <a:lnSpc>
                <a:spcPct val="90000"/>
              </a:lnSpc>
              <a:buNone/>
            </a:pPr>
            <a:r>
              <a:rPr lang="zh-CN" altLang="en-US" sz="2800" dirty="0">
                <a:latin typeface="微软雅黑" panose="020B0503020204020204" pitchFamily="34" charset="-122"/>
                <a:ea typeface="微软雅黑" panose="020B0503020204020204" pitchFamily="34" charset="-122"/>
              </a:rPr>
              <a:t>把选课关系表</a:t>
            </a:r>
            <a:r>
              <a:rPr lang="zh-CN" altLang="zh-CN" sz="2800" dirty="0">
                <a:latin typeface="微软雅黑" panose="020B0503020204020204" pitchFamily="34" charset="-122"/>
                <a:ea typeface="微软雅黑" panose="020B0503020204020204" pitchFamily="34" charset="-122"/>
              </a:rPr>
              <a:t>SelectCourse</a:t>
            </a:r>
            <a:r>
              <a:rPr lang="zh-CN" altLang="en-US" sz="2800" dirty="0">
                <a:latin typeface="微软雅黑" panose="020B0503020204020204" pitchFamily="34" charset="-122"/>
                <a:ea typeface="微软雅黑" panose="020B0503020204020204" pitchFamily="34" charset="-122"/>
              </a:rPr>
              <a:t>改为如下三个表：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学生：</a:t>
            </a:r>
            <a:r>
              <a:rPr lang="zh-CN" altLang="zh-CN" sz="2800" dirty="0">
                <a:latin typeface="微软雅黑" panose="020B0503020204020204" pitchFamily="34" charset="-122"/>
                <a:ea typeface="微软雅黑" panose="020B0503020204020204" pitchFamily="34" charset="-122"/>
              </a:rPr>
              <a:t>Student(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课程：</a:t>
            </a:r>
            <a:r>
              <a:rPr lang="zh-CN" altLang="zh-CN" sz="2800" dirty="0">
                <a:latin typeface="微软雅黑" panose="020B0503020204020204" pitchFamily="34" charset="-122"/>
                <a:ea typeface="微软雅黑" panose="020B0503020204020204" pitchFamily="34" charset="-122"/>
              </a:rPr>
              <a:t>Course(</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学分</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选课关系：</a:t>
            </a:r>
            <a:r>
              <a:rPr lang="zh-CN" altLang="zh-CN" sz="2800" dirty="0">
                <a:latin typeface="微软雅黑" panose="020B0503020204020204" pitchFamily="34" charset="-122"/>
                <a:ea typeface="微软雅黑" panose="020B0503020204020204" pitchFamily="34" charset="-122"/>
              </a:rPr>
              <a:t>SelectCourse(</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课程名称</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成绩</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这样的数据库表是符合第二范式的， 消除了数据冗余、更新异常、插入异常和删除异常。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另外，所有单关键字的数据库表都符合第二范式，因为不可能存在组合关键字。 </a:t>
            </a:r>
            <a:br>
              <a:rPr lang="zh-CN" altLang="en-US" sz="2800" dirty="0">
                <a:latin typeface="微软雅黑" panose="020B0503020204020204" pitchFamily="34" charset="-122"/>
                <a:ea typeface="微软雅黑" panose="020B0503020204020204" pitchFamily="34" charset="-122"/>
              </a:rPr>
            </a:br>
            <a:r>
              <a:rPr lang="zh-CN" altLang="en-US" dirty="0"/>
              <a:t/>
            </a:r>
            <a:br>
              <a:rPr lang="zh-CN" altLang="en-US" dirty="0"/>
            </a:br>
            <a:endParaRPr lang="zh-CN" altLang="en-US" dirty="0"/>
          </a:p>
        </p:txBody>
      </p:sp>
    </p:spTree>
    <p:extLst>
      <p:ext uri="{BB962C8B-B14F-4D97-AF65-F5344CB8AC3E}">
        <p14:creationId xmlns:p14="http://schemas.microsoft.com/office/powerpoint/2010/main" val="4162681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1267" name="Rectangle 3"/>
          <p:cNvSpPr>
            <a:spLocks noGrp="1" noChangeArrowheads="1"/>
          </p:cNvSpPr>
          <p:nvPr>
            <p:ph type="body" idx="1"/>
          </p:nvPr>
        </p:nvSpPr>
        <p:spPr/>
        <p:txBody>
          <a:bodyPr/>
          <a:lstStyle/>
          <a:p>
            <a:pPr marL="0" indent="0">
              <a:lnSpc>
                <a:spcPct val="90000"/>
              </a:lnSpc>
              <a:buNone/>
            </a:pPr>
            <a:r>
              <a:rPr lang="zh-CN" altLang="en-US" sz="2800" dirty="0">
                <a:latin typeface="微软雅黑" panose="020B0503020204020204" pitchFamily="34" charset="-122"/>
                <a:ea typeface="微软雅黑" panose="020B0503020204020204" pitchFamily="34" charset="-122"/>
              </a:rPr>
              <a:t>在第二范式的基础上，数据表中如果不存在非关键字段对任一候选关键字段的传递函数依赖则符合第三范式。所谓传递函数依赖，指的是如果存在</a:t>
            </a:r>
            <a:r>
              <a:rPr lang="zh-CN" altLang="zh-CN" sz="2800" dirty="0">
                <a:latin typeface="微软雅黑" panose="020B0503020204020204" pitchFamily="34" charset="-122"/>
                <a:ea typeface="微软雅黑" panose="020B0503020204020204" pitchFamily="34" charset="-122"/>
              </a:rPr>
              <a:t>"A → B → C"</a:t>
            </a:r>
            <a:r>
              <a:rPr lang="zh-CN" altLang="en-US" sz="2800" dirty="0">
                <a:latin typeface="微软雅黑" panose="020B0503020204020204" pitchFamily="34" charset="-122"/>
                <a:ea typeface="微软雅黑" panose="020B0503020204020204" pitchFamily="34" charset="-122"/>
              </a:rPr>
              <a:t>的决定关系，则</a:t>
            </a:r>
            <a:r>
              <a:rPr lang="zh-CN"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传递函数依赖于</a:t>
            </a:r>
            <a:r>
              <a:rPr lang="zh-CN"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。因此，满足第三范式的数据库表应该不存在如下依赖关系：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关键字段 → 非关键字段</a:t>
            </a:r>
            <a:r>
              <a:rPr lang="zh-CN" altLang="zh-CN" sz="2800" dirty="0">
                <a:latin typeface="微软雅黑" panose="020B0503020204020204" pitchFamily="34" charset="-122"/>
                <a:ea typeface="微软雅黑" panose="020B0503020204020204" pitchFamily="34" charset="-122"/>
              </a:rPr>
              <a:t>x → </a:t>
            </a:r>
            <a:r>
              <a:rPr lang="zh-CN" altLang="en-US" sz="2800" dirty="0">
                <a:latin typeface="微软雅黑" panose="020B0503020204020204" pitchFamily="34" charset="-122"/>
                <a:ea typeface="微软雅黑" panose="020B0503020204020204" pitchFamily="34" charset="-122"/>
              </a:rPr>
              <a:t>非关键字段</a:t>
            </a:r>
            <a:r>
              <a:rPr lang="zh-CN" altLang="zh-CN" sz="2800" dirty="0">
                <a:latin typeface="微软雅黑" panose="020B0503020204020204" pitchFamily="34" charset="-122"/>
                <a:ea typeface="微软雅黑" panose="020B0503020204020204" pitchFamily="34" charset="-122"/>
              </a:rPr>
              <a:t>y </a:t>
            </a:r>
            <a:r>
              <a:rPr lang="zh-CN" altLang="zh-CN" dirty="0">
                <a:solidFill>
                  <a:schemeClr val="accent2"/>
                </a:solidFill>
              </a:rPr>
              <a:t/>
            </a:r>
            <a:br>
              <a:rPr lang="zh-CN" altLang="zh-CN" dirty="0">
                <a:solidFill>
                  <a:schemeClr val="accent2"/>
                </a:solidFill>
              </a:rPr>
            </a:br>
            <a:r>
              <a:rPr lang="zh-CN" altLang="zh-CN" dirty="0"/>
              <a:t/>
            </a:r>
            <a:br>
              <a:rPr lang="zh-CN" altLang="zh-CN" dirty="0"/>
            </a:br>
            <a:r>
              <a:rPr lang="zh-CN" altLang="zh-CN" dirty="0"/>
              <a:t/>
            </a:r>
            <a:br>
              <a:rPr lang="zh-CN" altLang="zh-CN" dirty="0"/>
            </a:br>
            <a:endParaRPr lang="en-US" altLang="zh-CN" dirty="0"/>
          </a:p>
        </p:txBody>
      </p:sp>
    </p:spTree>
    <p:extLst>
      <p:ext uri="{BB962C8B-B14F-4D97-AF65-F5344CB8AC3E}">
        <p14:creationId xmlns:p14="http://schemas.microsoft.com/office/powerpoint/2010/main" val="2302777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2291" name="Rectangle 3"/>
          <p:cNvSpPr>
            <a:spLocks noGrp="1" noChangeArrowheads="1"/>
          </p:cNvSpPr>
          <p:nvPr>
            <p:ph type="body" idx="1"/>
          </p:nvPr>
        </p:nvSpPr>
        <p:spPr>
          <a:xfrm>
            <a:off x="495301" y="1148953"/>
            <a:ext cx="8915400" cy="4525963"/>
          </a:xfrm>
        </p:spPr>
        <p:txBody>
          <a:bodyPr/>
          <a:lstStyle/>
          <a:p>
            <a:pPr marL="0" indent="0">
              <a:lnSpc>
                <a:spcPct val="90000"/>
              </a:lnSpc>
              <a:buNone/>
            </a:pPr>
            <a:r>
              <a:rPr lang="zh-CN" altLang="en-US" sz="2800" dirty="0">
                <a:latin typeface="微软雅黑" panose="020B0503020204020204" pitchFamily="34" charset="-122"/>
                <a:ea typeface="微软雅黑" panose="020B0503020204020204" pitchFamily="34" charset="-122"/>
              </a:rPr>
              <a:t>假定学生关系表为</a:t>
            </a:r>
            <a:r>
              <a:rPr lang="zh-CN" altLang="zh-CN" sz="2800" dirty="0">
                <a:latin typeface="微软雅黑" panose="020B0503020204020204" pitchFamily="34" charset="-122"/>
                <a:ea typeface="微软雅黑" panose="020B0503020204020204" pitchFamily="34" charset="-122"/>
              </a:rPr>
              <a:t>Student(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所在学院</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学院地点</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学院电话</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，关键字为单一关键字</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，因为存在如下决定关系： </a:t>
            </a:r>
          </a:p>
          <a:p>
            <a:pPr marL="0" indent="0">
              <a:lnSpc>
                <a:spcPct val="90000"/>
              </a:lnSpc>
              <a:buNone/>
            </a:pPr>
            <a:r>
              <a:rPr lang="zh-CN" altLang="en-US"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所在学院</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学院地点</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学院电话</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endParaRPr lang="en-US" altLang="zh-CN"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这个数据库是符合</a:t>
            </a:r>
            <a:r>
              <a:rPr lang="zh-CN" altLang="zh-CN" sz="2800" dirty="0">
                <a:latin typeface="微软雅黑" panose="020B0503020204020204" pitchFamily="34" charset="-122"/>
                <a:ea typeface="微软雅黑" panose="020B0503020204020204" pitchFamily="34" charset="-122"/>
              </a:rPr>
              <a:t>2NF</a:t>
            </a:r>
            <a:r>
              <a:rPr lang="zh-CN" altLang="en-US" sz="2800" dirty="0">
                <a:latin typeface="微软雅黑" panose="020B0503020204020204" pitchFamily="34" charset="-122"/>
                <a:ea typeface="微软雅黑" panose="020B0503020204020204" pitchFamily="34" charset="-122"/>
              </a:rPr>
              <a:t>的，但是不符合</a:t>
            </a:r>
            <a:r>
              <a:rPr lang="zh-CN" altLang="zh-CN" sz="2800" dirty="0">
                <a:latin typeface="微软雅黑" panose="020B0503020204020204" pitchFamily="34" charset="-122"/>
                <a:ea typeface="微软雅黑" panose="020B0503020204020204" pitchFamily="34" charset="-122"/>
              </a:rPr>
              <a:t>3NF</a:t>
            </a:r>
            <a:r>
              <a:rPr lang="zh-CN" altLang="en-US" sz="2800" dirty="0">
                <a:latin typeface="微软雅黑" panose="020B0503020204020204" pitchFamily="34" charset="-122"/>
                <a:ea typeface="微软雅黑" panose="020B0503020204020204" pitchFamily="34" charset="-122"/>
              </a:rPr>
              <a:t>，因为存在如下决定关系：</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marL="0" indent="0">
              <a:lnSpc>
                <a:spcPct val="90000"/>
              </a:lnSpc>
              <a:buNone/>
            </a:pP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所在学院</a:t>
            </a:r>
            <a:r>
              <a:rPr lang="zh-CN" altLang="zh-CN" sz="2800" dirty="0">
                <a:latin typeface="微软雅黑" panose="020B0503020204020204" pitchFamily="34" charset="-122"/>
                <a:ea typeface="微软雅黑" panose="020B0503020204020204" pitchFamily="34" charset="-122"/>
              </a:rPr>
              <a:t>) → (</a:t>
            </a:r>
            <a:r>
              <a:rPr lang="zh-CN" altLang="en-US" sz="2800" dirty="0">
                <a:latin typeface="微软雅黑" panose="020B0503020204020204" pitchFamily="34" charset="-122"/>
                <a:ea typeface="微软雅黑" panose="020B0503020204020204" pitchFamily="34" charset="-122"/>
              </a:rPr>
              <a:t>学院地点</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学院电话</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endParaRPr lang="en-US" altLang="zh-CN" sz="2800" dirty="0">
              <a:latin typeface="微软雅黑" panose="020B0503020204020204" pitchFamily="34" charset="-122"/>
              <a:ea typeface="微软雅黑" panose="020B0503020204020204" pitchFamily="34" charset="-122"/>
            </a:endParaRPr>
          </a:p>
          <a:p>
            <a:pPr marL="0" indent="0">
              <a:lnSpc>
                <a:spcPct val="90000"/>
              </a:lnSpc>
              <a:buNone/>
            </a:pPr>
            <a:r>
              <a:rPr lang="zh-CN" altLang="en-US" sz="2800" dirty="0">
                <a:latin typeface="微软雅黑" panose="020B0503020204020204" pitchFamily="34" charset="-122"/>
                <a:ea typeface="微软雅黑" panose="020B0503020204020204" pitchFamily="34" charset="-122"/>
              </a:rPr>
              <a:t>即存在非关键字段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学院地点</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学院电话</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的传递函数依赖。</a:t>
            </a:r>
          </a:p>
        </p:txBody>
      </p:sp>
    </p:spTree>
    <p:extLst>
      <p:ext uri="{BB962C8B-B14F-4D97-AF65-F5344CB8AC3E}">
        <p14:creationId xmlns:p14="http://schemas.microsoft.com/office/powerpoint/2010/main" val="2846040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426" y="274638"/>
            <a:ext cx="7710548" cy="627887"/>
          </a:xfrm>
        </p:spPr>
        <p:txBody>
          <a:bodyPr/>
          <a:lstStyle/>
          <a:p>
            <a:pPr lvl="0" algn="l"/>
            <a:r>
              <a:rPr lang="zh-CN" altLang="en-US" sz="3200" b="0" dirty="0" smtClean="0"/>
              <a:t>　</a:t>
            </a:r>
            <a:r>
              <a:rPr lang="zh-CN" altLang="en-US" sz="3200" b="1" dirty="0" smtClean="0"/>
              <a:t>数据库</a:t>
            </a:r>
            <a:r>
              <a:rPr lang="zh-CN" altLang="en-US" sz="3200" b="1" dirty="0"/>
              <a:t>简介</a:t>
            </a:r>
          </a:p>
        </p:txBody>
      </p:sp>
      <p:sp>
        <p:nvSpPr>
          <p:cNvPr id="44035" name="Rectangle 3"/>
          <p:cNvSpPr>
            <a:spLocks noGrp="1" noChangeArrowheads="1"/>
          </p:cNvSpPr>
          <p:nvPr>
            <p:ph type="body" idx="1"/>
          </p:nvPr>
        </p:nvSpPr>
        <p:spPr>
          <a:xfrm>
            <a:off x="495301" y="1243954"/>
            <a:ext cx="8915400" cy="3838684"/>
          </a:xfrm>
        </p:spPr>
        <p:txBody>
          <a:bodyPr/>
          <a:lstStyle/>
          <a:p>
            <a:pPr>
              <a:lnSpc>
                <a:spcPct val="90000"/>
              </a:lnSpc>
            </a:pPr>
            <a:r>
              <a:rPr lang="zh-CN" altLang="en-US" sz="2000" b="1" dirty="0">
                <a:latin typeface="微软雅黑" panose="020B0503020204020204" pitchFamily="34" charset="-122"/>
                <a:ea typeface="微软雅黑" panose="020B0503020204020204" pitchFamily="34" charset="-122"/>
              </a:rPr>
              <a:t>一、数据（</a:t>
            </a:r>
            <a:r>
              <a:rPr lang="zh-CN" altLang="zh-CN" sz="2000" b="1" dirty="0">
                <a:latin typeface="微软雅黑" panose="020B0503020204020204" pitchFamily="34" charset="-122"/>
                <a:ea typeface="微软雅黑" panose="020B0503020204020204" pitchFamily="34" charset="-122"/>
              </a:rPr>
              <a:t>Data</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数据实际上就是描述事物的符号记录。</a:t>
            </a:r>
          </a:p>
          <a:p>
            <a:pPr>
              <a:lnSpc>
                <a:spcPct val="90000"/>
              </a:lnSpc>
            </a:pPr>
            <a:r>
              <a:rPr lang="zh-CN" altLang="en-US" sz="2000" b="1" dirty="0">
                <a:latin typeface="微软雅黑" panose="020B0503020204020204" pitchFamily="34" charset="-122"/>
                <a:ea typeface="微软雅黑" panose="020B0503020204020204" pitchFamily="34" charset="-122"/>
              </a:rPr>
              <a:t>二、数据库（</a:t>
            </a:r>
            <a:r>
              <a:rPr lang="zh-CN" altLang="zh-CN" sz="2000" b="1" dirty="0">
                <a:latin typeface="微软雅黑" panose="020B0503020204020204" pitchFamily="34" charset="-122"/>
                <a:ea typeface="微软雅黑" panose="020B0503020204020204" pitchFamily="34" charset="-122"/>
              </a:rPr>
              <a:t>Database</a:t>
            </a:r>
            <a:r>
              <a:rPr lang="zh-CN" altLang="en-US" sz="2000" b="1" dirty="0">
                <a:latin typeface="微软雅黑" panose="020B0503020204020204" pitchFamily="34" charset="-122"/>
                <a:ea typeface="微软雅黑" panose="020B0503020204020204" pitchFamily="34" charset="-122"/>
              </a:rPr>
              <a:t>，简称</a:t>
            </a:r>
            <a:r>
              <a:rPr lang="zh-CN" altLang="zh-CN" sz="2000" b="1" dirty="0">
                <a:latin typeface="微软雅黑" panose="020B0503020204020204" pitchFamily="34" charset="-122"/>
                <a:ea typeface="微软雅黑" panose="020B0503020204020204" pitchFamily="34" charset="-122"/>
              </a:rPr>
              <a:t>DB</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数据库是长期存储在计算机内有结 构的大量的共享的数据集合。</a:t>
            </a:r>
          </a:p>
          <a:p>
            <a:pPr>
              <a:lnSpc>
                <a:spcPct val="90000"/>
              </a:lnSpc>
            </a:pPr>
            <a:r>
              <a:rPr lang="zh-CN" altLang="en-US" sz="2000" b="1" dirty="0">
                <a:latin typeface="微软雅黑" panose="020B0503020204020204" pitchFamily="34" charset="-122"/>
                <a:ea typeface="微软雅黑" panose="020B0503020204020204" pitchFamily="34" charset="-122"/>
              </a:rPr>
              <a:t>三、数据库管理系统（</a:t>
            </a:r>
            <a:r>
              <a:rPr lang="zh-CN" altLang="zh-CN" sz="2000" b="1" dirty="0">
                <a:latin typeface="微软雅黑" panose="020B0503020204020204" pitchFamily="34" charset="-122"/>
                <a:ea typeface="微软雅黑" panose="020B0503020204020204" pitchFamily="34" charset="-122"/>
              </a:rPr>
              <a:t>Database Management System</a:t>
            </a:r>
            <a:r>
              <a:rPr lang="zh-CN" altLang="en-US" sz="2000" b="1" dirty="0">
                <a:latin typeface="微软雅黑" panose="020B0503020204020204" pitchFamily="34" charset="-122"/>
                <a:ea typeface="微软雅黑" panose="020B0503020204020204" pitchFamily="34" charset="-122"/>
              </a:rPr>
              <a:t>，简称</a:t>
            </a:r>
            <a:r>
              <a:rPr lang="zh-CN" altLang="zh-CN" sz="2000" b="1" dirty="0">
                <a:latin typeface="微软雅黑" panose="020B0503020204020204" pitchFamily="34" charset="-122"/>
                <a:ea typeface="微软雅黑" panose="020B0503020204020204" pitchFamily="34" charset="-122"/>
              </a:rPr>
              <a:t>DBMS</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数据库管理系统是位于用户与操作系统之间的一层数据管理软件。</a:t>
            </a:r>
          </a:p>
          <a:p>
            <a:pPr>
              <a:lnSpc>
                <a:spcPct val="90000"/>
              </a:lnSpc>
            </a:pPr>
            <a:r>
              <a:rPr lang="zh-CN" altLang="en-US" sz="2000" b="1" dirty="0">
                <a:latin typeface="微软雅黑" panose="020B0503020204020204" pitchFamily="34" charset="-122"/>
                <a:ea typeface="微软雅黑" panose="020B0503020204020204" pitchFamily="34" charset="-122"/>
              </a:rPr>
              <a:t>四、数据库系统（</a:t>
            </a:r>
            <a:r>
              <a:rPr lang="zh-CN" altLang="zh-CN" sz="2000" b="1" dirty="0">
                <a:latin typeface="微软雅黑" panose="020B0503020204020204" pitchFamily="34" charset="-122"/>
                <a:ea typeface="微软雅黑" panose="020B0503020204020204" pitchFamily="34" charset="-122"/>
              </a:rPr>
              <a:t>Database System</a:t>
            </a:r>
            <a:r>
              <a:rPr lang="zh-CN" altLang="en-US" sz="2000" b="1" dirty="0">
                <a:latin typeface="微软雅黑" panose="020B0503020204020204" pitchFamily="34" charset="-122"/>
                <a:ea typeface="微软雅黑" panose="020B0503020204020204" pitchFamily="34" charset="-122"/>
              </a:rPr>
              <a:t>，简称</a:t>
            </a:r>
            <a:r>
              <a:rPr lang="zh-CN" altLang="zh-CN" sz="2000" b="1" dirty="0">
                <a:latin typeface="微软雅黑" panose="020B0503020204020204" pitchFamily="34" charset="-122"/>
                <a:ea typeface="微软雅黑" panose="020B0503020204020204" pitchFamily="34" charset="-122"/>
              </a:rPr>
              <a:t>DBS</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数据库系统是指在计算机系统中引入数据库后的系统构成，一般由数据库、数据库管理系统（及其开发工具）、应用系统、数据库管理员和用户构成。</a:t>
            </a:r>
          </a:p>
          <a:p>
            <a:pPr>
              <a:lnSpc>
                <a:spcPct val="90000"/>
              </a:lnSpc>
            </a:pPr>
            <a:r>
              <a:rPr lang="zh-CN" altLang="en-US" sz="2000" b="1" dirty="0">
                <a:latin typeface="微软雅黑" panose="020B0503020204020204" pitchFamily="34" charset="-122"/>
                <a:ea typeface="微软雅黑" panose="020B0503020204020204" pitchFamily="34" charset="-122"/>
              </a:rPr>
              <a:t>五、数据库系统管理员（</a:t>
            </a:r>
            <a:r>
              <a:rPr lang="zh-CN" altLang="zh-CN" sz="2000" b="1" dirty="0">
                <a:latin typeface="微软雅黑" panose="020B0503020204020204" pitchFamily="34" charset="-122"/>
                <a:ea typeface="微软雅黑" panose="020B0503020204020204" pitchFamily="34" charset="-122"/>
              </a:rPr>
              <a:t>Database Administrator</a:t>
            </a:r>
            <a:r>
              <a:rPr lang="zh-CN" altLang="en-US" sz="2000" b="1" dirty="0">
                <a:latin typeface="微软雅黑" panose="020B0503020204020204" pitchFamily="34" charset="-122"/>
                <a:ea typeface="微软雅黑" panose="020B0503020204020204" pitchFamily="34" charset="-122"/>
              </a:rPr>
              <a:t>，简称</a:t>
            </a:r>
            <a:r>
              <a:rPr lang="zh-CN" altLang="zh-CN" sz="2000" b="1" dirty="0">
                <a:latin typeface="微软雅黑" panose="020B0503020204020204" pitchFamily="34" charset="-122"/>
                <a:ea typeface="微软雅黑" panose="020B0503020204020204" pitchFamily="34" charset="-122"/>
              </a:rPr>
              <a:t>DBA</a:t>
            </a:r>
            <a:r>
              <a:rPr lang="zh-CN" altLang="en-US" sz="2000" b="1" dirty="0">
                <a:latin typeface="微软雅黑" panose="020B0503020204020204" pitchFamily="34" charset="-122"/>
                <a:ea typeface="微软雅黑" panose="020B0503020204020204" pitchFamily="34" charset="-122"/>
              </a:rPr>
              <a:t>）</a:t>
            </a:r>
            <a:r>
              <a:rPr lang="zh-CN" altLang="en-US" sz="2000" u="sng" dirty="0">
                <a:latin typeface="微软雅黑" panose="020B0503020204020204" pitchFamily="34" charset="-122"/>
                <a:ea typeface="微软雅黑" panose="020B0503020204020204" pitchFamily="34" charset="-122"/>
              </a:rPr>
              <a:t>数据库系统管理员</a:t>
            </a:r>
            <a:r>
              <a:rPr lang="zh-CN" altLang="en-US" sz="2000" dirty="0">
                <a:latin typeface="微软雅黑" panose="020B0503020204020204" pitchFamily="34" charset="-122"/>
                <a:ea typeface="微软雅黑" panose="020B0503020204020204" pitchFamily="34" charset="-122"/>
              </a:rPr>
              <a:t>负责数据库的建立、使用和维护的专门的人员。</a:t>
            </a:r>
          </a:p>
        </p:txBody>
      </p:sp>
    </p:spTree>
    <p:extLst>
      <p:ext uri="{BB962C8B-B14F-4D97-AF65-F5344CB8AC3E}">
        <p14:creationId xmlns:p14="http://schemas.microsoft.com/office/powerpoint/2010/main" val="413217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3315" name="Rectangle 3"/>
          <p:cNvSpPr>
            <a:spLocks noGrp="1" noChangeArrowheads="1"/>
          </p:cNvSpPr>
          <p:nvPr>
            <p:ph type="body" idx="1"/>
          </p:nvPr>
        </p:nvSpPr>
        <p:spPr/>
        <p:txBody>
          <a:bodyPr/>
          <a:lstStyle/>
          <a:p>
            <a:pPr>
              <a:buFontTx/>
              <a:buNone/>
            </a:pPr>
            <a:r>
              <a:rPr lang="zh-CN" altLang="en-US" sz="2800" dirty="0">
                <a:latin typeface="微软雅黑" panose="020B0503020204020204" pitchFamily="34" charset="-122"/>
                <a:ea typeface="微软雅黑" panose="020B0503020204020204" pitchFamily="34" charset="-122"/>
              </a:rPr>
              <a:t>它也会存在数据冗余、更新异常、插入异常和删除异常的情况，读者可自行分析得知。</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a:buFontTx/>
              <a:buNone/>
            </a:pPr>
            <a:r>
              <a:rPr lang="zh-CN" altLang="en-US" sz="2800" dirty="0">
                <a:latin typeface="微软雅黑" panose="020B0503020204020204" pitchFamily="34" charset="-122"/>
                <a:ea typeface="微软雅黑" panose="020B0503020204020204" pitchFamily="34" charset="-122"/>
              </a:rPr>
              <a:t>把学生关系表分为如下两个表：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p>
          <a:p>
            <a:pPr>
              <a:buFontTx/>
              <a:buNone/>
            </a:pPr>
            <a:r>
              <a:rPr lang="zh-CN" altLang="en-US" sz="2800" dirty="0">
                <a:latin typeface="微软雅黑" panose="020B0503020204020204" pitchFamily="34" charset="-122"/>
                <a:ea typeface="微软雅黑" panose="020B0503020204020204" pitchFamily="34" charset="-122"/>
              </a:rPr>
              <a:t>学生：</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学号</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姓名</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年龄</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所在学院</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p>
          <a:p>
            <a:pPr>
              <a:buFontTx/>
              <a:buNone/>
            </a:pPr>
            <a:r>
              <a:rPr lang="zh-CN" altLang="en-US" sz="2800" dirty="0">
                <a:latin typeface="微软雅黑" panose="020B0503020204020204" pitchFamily="34" charset="-122"/>
                <a:ea typeface="微软雅黑" panose="020B0503020204020204" pitchFamily="34" charset="-122"/>
              </a:rPr>
              <a:t>学院：</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学院</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地点</a:t>
            </a:r>
            <a:r>
              <a:rPr lang="zh-CN"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电话</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94242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4339" name="Rectangle 3"/>
          <p:cNvSpPr>
            <a:spLocks noGrp="1" noChangeArrowheads="1"/>
          </p:cNvSpPr>
          <p:nvPr>
            <p:ph type="body" idx="1"/>
          </p:nvPr>
        </p:nvSpPr>
        <p:spPr/>
        <p:txBody>
          <a:bodyPr/>
          <a:lstStyle/>
          <a:p>
            <a:pPr>
              <a:lnSpc>
                <a:spcPct val="90000"/>
              </a:lnSpc>
              <a:buNone/>
            </a:pPr>
            <a:r>
              <a:rPr lang="zh-CN" altLang="en-US" dirty="0"/>
              <a:t> </a:t>
            </a:r>
            <a:r>
              <a:rPr lang="zh-CN" altLang="en-US" sz="2800" dirty="0">
                <a:latin typeface="微软雅黑" panose="020B0503020204020204" pitchFamily="34" charset="-122"/>
                <a:ea typeface="微软雅黑" panose="020B0503020204020204" pitchFamily="34" charset="-122"/>
              </a:rPr>
              <a:t>这样的数据库表是符合第三范式的，消除了数据冗余、更新异常、插入异常和删除异常。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p>
          <a:p>
            <a:pPr>
              <a:lnSpc>
                <a:spcPct val="90000"/>
              </a:lnSpc>
              <a:buNone/>
            </a:pPr>
            <a:r>
              <a:rPr lang="zh-CN" altLang="en-US" sz="2800" dirty="0">
                <a:latin typeface="微软雅黑" panose="020B0503020204020204" pitchFamily="34" charset="-122"/>
                <a:ea typeface="微软雅黑" panose="020B0503020204020204" pitchFamily="34" charset="-122"/>
              </a:rPr>
              <a:t>鲍依斯</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科得范式（</a:t>
            </a:r>
            <a:r>
              <a:rPr lang="zh-CN" altLang="zh-CN" sz="2800" dirty="0">
                <a:latin typeface="微软雅黑" panose="020B0503020204020204" pitchFamily="34" charset="-122"/>
                <a:ea typeface="微软雅黑" panose="020B0503020204020204" pitchFamily="34" charset="-122"/>
              </a:rPr>
              <a:t>BCNF</a:t>
            </a:r>
            <a:r>
              <a:rPr lang="zh-CN" altLang="en-US" sz="2800" dirty="0">
                <a:latin typeface="微软雅黑" panose="020B0503020204020204" pitchFamily="34" charset="-122"/>
                <a:ea typeface="微软雅黑" panose="020B0503020204020204" pitchFamily="34" charset="-122"/>
              </a:rPr>
              <a:t>）：在第三范式的基础上，数据库表中如果不存在任何字段对任一候选关键字段的传递函数依赖则符合第三范式。</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p>
          <a:p>
            <a:pPr>
              <a:lnSpc>
                <a:spcPct val="90000"/>
              </a:lnSpc>
              <a:buNone/>
            </a:pPr>
            <a:r>
              <a:rPr lang="zh-CN" altLang="en-US" sz="2800" dirty="0">
                <a:latin typeface="微软雅黑" panose="020B0503020204020204" pitchFamily="34" charset="-122"/>
                <a:ea typeface="微软雅黑" panose="020B0503020204020204" pitchFamily="34" charset="-122"/>
              </a:rPr>
              <a:t>假设仓库管理关系表为</a:t>
            </a:r>
            <a:r>
              <a:rPr lang="zh-CN" altLang="zh-CN" sz="2800" dirty="0">
                <a:latin typeface="微软雅黑" panose="020B0503020204020204" pitchFamily="34" charset="-122"/>
                <a:ea typeface="微软雅黑" panose="020B0503020204020204" pitchFamily="34" charset="-122"/>
              </a:rPr>
              <a:t>StorehouseManage(</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数量</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，且有一个管理员只在一个仓库工作；一个仓库可以存储多种物品。这个数据库表中存在如下决定关系：</a:t>
            </a:r>
          </a:p>
        </p:txBody>
      </p:sp>
    </p:spTree>
    <p:extLst>
      <p:ext uri="{BB962C8B-B14F-4D97-AF65-F5344CB8AC3E}">
        <p14:creationId xmlns:p14="http://schemas.microsoft.com/office/powerpoint/2010/main" val="2126053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5363" name="Rectangle 3"/>
          <p:cNvSpPr>
            <a:spLocks noGrp="1" noChangeArrowheads="1"/>
          </p:cNvSpPr>
          <p:nvPr>
            <p:ph type="body" idx="1"/>
          </p:nvPr>
        </p:nvSpPr>
        <p:spPr/>
        <p:txBody>
          <a:bodyPr/>
          <a:lstStyle/>
          <a:p>
            <a:pPr>
              <a:lnSpc>
                <a:spcPct val="90000"/>
              </a:lnSpc>
              <a:buNone/>
            </a:pPr>
            <a:r>
              <a:rPr lang="zh-CN" altLang="en-US" dirty="0"/>
              <a:t>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数量</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endParaRPr lang="en-US" altLang="zh-CN" sz="2800" dirty="0">
              <a:latin typeface="微软雅黑" panose="020B0503020204020204" pitchFamily="34" charset="-122"/>
              <a:ea typeface="微软雅黑" panose="020B0503020204020204" pitchFamily="34" charset="-122"/>
            </a:endParaRPr>
          </a:p>
          <a:p>
            <a:pPr>
              <a:lnSpc>
                <a:spcPct val="90000"/>
              </a:lnSpc>
              <a:buNone/>
            </a:pP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 → (</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数量</a:t>
            </a:r>
            <a:r>
              <a:rPr lang="zh-CN" altLang="zh-CN" sz="2800" dirty="0">
                <a:latin typeface="微软雅黑" panose="020B0503020204020204" pitchFamily="34" charset="-122"/>
                <a:ea typeface="微软雅黑" panose="020B0503020204020204" pitchFamily="34" charset="-122"/>
              </a:rPr>
              <a:t>) </a:t>
            </a:r>
            <a:br>
              <a:rPr lang="zh-CN" altLang="zh-CN"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t>
            </a:r>
          </a:p>
          <a:p>
            <a:pPr>
              <a:lnSpc>
                <a:spcPct val="90000"/>
              </a:lnSpc>
              <a:buNone/>
            </a:pPr>
            <a:r>
              <a:rPr lang="zh-CN" altLang="en-US" sz="2800" dirty="0">
                <a:latin typeface="微软雅黑" panose="020B0503020204020204" pitchFamily="34" charset="-122"/>
                <a:ea typeface="微软雅黑" panose="020B0503020204020204" pitchFamily="34" charset="-122"/>
              </a:rPr>
              <a:t>所以，</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和</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都是</a:t>
            </a:r>
            <a:r>
              <a:rPr lang="zh-CN" altLang="zh-CN" sz="2800" dirty="0">
                <a:latin typeface="微软雅黑" panose="020B0503020204020204" pitchFamily="34" charset="-122"/>
                <a:ea typeface="微软雅黑" panose="020B0503020204020204" pitchFamily="34" charset="-122"/>
              </a:rPr>
              <a:t>StorehouseManage</a:t>
            </a:r>
            <a:r>
              <a:rPr lang="zh-CN" altLang="en-US" sz="2800" dirty="0">
                <a:latin typeface="微软雅黑" panose="020B0503020204020204" pitchFamily="34" charset="-122"/>
                <a:ea typeface="微软雅黑" panose="020B0503020204020204" pitchFamily="34" charset="-122"/>
              </a:rPr>
              <a:t>的候选关键字，表中的唯一非关键字段为数量，它是符合第三范式的。但是，由于存在如下决定关系： 　　</a:t>
            </a:r>
          </a:p>
          <a:p>
            <a:pPr>
              <a:lnSpc>
                <a:spcPct val="90000"/>
              </a:lnSpc>
              <a:buNone/>
            </a:pPr>
            <a:r>
              <a:rPr lang="zh-CN" altLang="en-US" sz="2800"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 (</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a:t>
            </a:r>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pPr>
              <a:lnSpc>
                <a:spcPct val="90000"/>
              </a:lnSpc>
              <a:buNone/>
            </a:pP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 → (</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 </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518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6387" name="Rectangle 3"/>
          <p:cNvSpPr>
            <a:spLocks noGrp="1" noChangeArrowheads="1"/>
          </p:cNvSpPr>
          <p:nvPr>
            <p:ph type="body" idx="1"/>
          </p:nvPr>
        </p:nvSpPr>
        <p:spPr/>
        <p:txBody>
          <a:bodyPr/>
          <a:lstStyle/>
          <a:p>
            <a:pPr>
              <a:lnSpc>
                <a:spcPct val="90000"/>
              </a:lnSpc>
              <a:buNone/>
            </a:pPr>
            <a:r>
              <a:rPr lang="zh-CN" altLang="en-US" sz="2800" dirty="0">
                <a:latin typeface="微软雅黑" panose="020B0503020204020204" pitchFamily="34" charset="-122"/>
                <a:ea typeface="微软雅黑" panose="020B0503020204020204" pitchFamily="34" charset="-122"/>
              </a:rPr>
              <a:t>即存在关键字段决定关键字段的情况，所以其不符合</a:t>
            </a:r>
            <a:r>
              <a:rPr lang="zh-CN" altLang="zh-CN" sz="2800" dirty="0">
                <a:latin typeface="微软雅黑" panose="020B0503020204020204" pitchFamily="34" charset="-122"/>
                <a:ea typeface="微软雅黑" panose="020B0503020204020204" pitchFamily="34" charset="-122"/>
              </a:rPr>
              <a:t>BCNF</a:t>
            </a:r>
            <a:r>
              <a:rPr lang="zh-CN" altLang="en-US" sz="2800" dirty="0">
                <a:latin typeface="微软雅黑" panose="020B0503020204020204" pitchFamily="34" charset="-122"/>
                <a:ea typeface="微软雅黑" panose="020B0503020204020204" pitchFamily="34" charset="-122"/>
              </a:rPr>
              <a:t>范式。它会出现如下异常情况：　　</a:t>
            </a:r>
          </a:p>
          <a:p>
            <a:pPr>
              <a:lnSpc>
                <a:spcPct val="90000"/>
              </a:lnSpc>
              <a:buNone/>
            </a:pPr>
            <a:r>
              <a:rPr lang="zh-CN"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删除异常：</a:t>
            </a:r>
          </a:p>
          <a:p>
            <a:pPr>
              <a:lnSpc>
                <a:spcPct val="90000"/>
              </a:lnSpc>
              <a:buNone/>
            </a:pPr>
            <a:r>
              <a:rPr lang="zh-CN" altLang="en-US" sz="2800" dirty="0">
                <a:latin typeface="微软雅黑" panose="020B0503020204020204" pitchFamily="34" charset="-122"/>
                <a:ea typeface="微软雅黑" panose="020B0503020204020204" pitchFamily="34" charset="-122"/>
              </a:rPr>
              <a:t>当仓库被清空后，所有</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存储物品</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和</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数量</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信息被删除的同时，</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仓库</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和</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管理员</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信息也被删除了。　　</a:t>
            </a:r>
          </a:p>
          <a:p>
            <a:pPr>
              <a:lnSpc>
                <a:spcPct val="90000"/>
              </a:lnSpc>
              <a:buNone/>
            </a:pPr>
            <a:r>
              <a:rPr lang="zh-CN"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插入异常：　 </a:t>
            </a:r>
          </a:p>
          <a:p>
            <a:pPr>
              <a:lnSpc>
                <a:spcPct val="90000"/>
              </a:lnSpc>
              <a:buNone/>
            </a:pPr>
            <a:r>
              <a:rPr lang="zh-CN" altLang="en-US" sz="2800" dirty="0">
                <a:latin typeface="微软雅黑" panose="020B0503020204020204" pitchFamily="34" charset="-122"/>
                <a:ea typeface="微软雅黑" panose="020B0503020204020204" pitchFamily="34" charset="-122"/>
              </a:rPr>
              <a:t>当仓库没有存储任何物品时，无法给仓库分配管理员。　　</a:t>
            </a:r>
          </a:p>
          <a:p>
            <a:pPr>
              <a:lnSpc>
                <a:spcPct val="90000"/>
              </a:lnSpc>
              <a:buNone/>
            </a:pPr>
            <a:r>
              <a:rPr lang="zh-CN"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更新异常：</a:t>
            </a:r>
          </a:p>
        </p:txBody>
      </p:sp>
    </p:spTree>
    <p:extLst>
      <p:ext uri="{BB962C8B-B14F-4D97-AF65-F5344CB8AC3E}">
        <p14:creationId xmlns:p14="http://schemas.microsoft.com/office/powerpoint/2010/main" val="2156435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a:t>第三范式（</a:t>
            </a:r>
            <a:r>
              <a:rPr lang="zh-CN" altLang="zh-CN"/>
              <a:t>3NF</a:t>
            </a:r>
            <a:r>
              <a:rPr lang="zh-CN" altLang="en-US"/>
              <a:t>）</a:t>
            </a:r>
          </a:p>
        </p:txBody>
      </p:sp>
      <p:sp>
        <p:nvSpPr>
          <p:cNvPr id="17411" name="Rectangle 3"/>
          <p:cNvSpPr>
            <a:spLocks noGrp="1" noChangeArrowheads="1"/>
          </p:cNvSpPr>
          <p:nvPr>
            <p:ph type="body" idx="1"/>
          </p:nvPr>
        </p:nvSpPr>
        <p:spPr/>
        <p:txBody>
          <a:bodyPr/>
          <a:lstStyle/>
          <a:p>
            <a:r>
              <a:rPr lang="zh-CN" altLang="en-US"/>
              <a:t>如果仓库换了管理员，则表中所有行的管理员</a:t>
            </a:r>
            <a:r>
              <a:rPr lang="zh-CN" altLang="zh-CN"/>
              <a:t>ID</a:t>
            </a:r>
            <a:r>
              <a:rPr lang="zh-CN" altLang="en-US"/>
              <a:t>都要修改。　 </a:t>
            </a:r>
          </a:p>
          <a:p>
            <a:r>
              <a:rPr lang="zh-CN" altLang="en-US"/>
              <a:t>把仓库管理关系表分解为二个关系表：　　 </a:t>
            </a:r>
          </a:p>
          <a:p>
            <a:r>
              <a:rPr lang="zh-CN" altLang="en-US"/>
              <a:t>仓库管理：</a:t>
            </a:r>
            <a:r>
              <a:rPr lang="zh-CN" altLang="zh-CN"/>
              <a:t>StorehouseManage(</a:t>
            </a:r>
            <a:r>
              <a:rPr lang="zh-CN" altLang="en-US"/>
              <a:t>仓库</a:t>
            </a:r>
            <a:r>
              <a:rPr lang="zh-CN" altLang="zh-CN"/>
              <a:t>ID, </a:t>
            </a:r>
            <a:r>
              <a:rPr lang="zh-CN" altLang="en-US"/>
              <a:t>管理员</a:t>
            </a:r>
            <a:r>
              <a:rPr lang="zh-CN" altLang="zh-CN"/>
              <a:t>ID)</a:t>
            </a:r>
            <a:r>
              <a:rPr lang="zh-CN" altLang="en-US"/>
              <a:t>；　　 </a:t>
            </a:r>
          </a:p>
          <a:p>
            <a:r>
              <a:rPr lang="zh-CN" altLang="en-US"/>
              <a:t>仓库：</a:t>
            </a:r>
            <a:r>
              <a:rPr lang="zh-CN" altLang="zh-CN"/>
              <a:t>Storehouse(</a:t>
            </a:r>
            <a:r>
              <a:rPr lang="zh-CN" altLang="en-US"/>
              <a:t>仓库</a:t>
            </a:r>
            <a:r>
              <a:rPr lang="zh-CN" altLang="zh-CN"/>
              <a:t>ID, </a:t>
            </a:r>
            <a:r>
              <a:rPr lang="zh-CN" altLang="en-US"/>
              <a:t>存储物品</a:t>
            </a:r>
            <a:r>
              <a:rPr lang="zh-CN" altLang="zh-CN"/>
              <a:t>ID, </a:t>
            </a:r>
            <a:r>
              <a:rPr lang="zh-CN" altLang="en-US"/>
              <a:t>数量</a:t>
            </a:r>
            <a:r>
              <a:rPr lang="zh-CN" altLang="zh-CN"/>
              <a:t>)</a:t>
            </a:r>
            <a:r>
              <a:rPr lang="zh-CN" altLang="en-US"/>
              <a:t>。　　 </a:t>
            </a:r>
          </a:p>
          <a:p>
            <a:r>
              <a:rPr lang="zh-CN" altLang="en-US"/>
              <a:t>这样的数据库表是符合</a:t>
            </a:r>
            <a:r>
              <a:rPr lang="zh-CN" altLang="zh-CN"/>
              <a:t>BCNF</a:t>
            </a:r>
            <a:r>
              <a:rPr lang="zh-CN" altLang="en-US"/>
              <a:t>范式的，消除了删除异常、插入异常和更新异常。 </a:t>
            </a:r>
            <a:r>
              <a:rPr lang="zh-CN" altLang="en-US" b="1"/>
              <a:t>　　 </a:t>
            </a:r>
          </a:p>
        </p:txBody>
      </p:sp>
    </p:spTree>
    <p:extLst>
      <p:ext uri="{BB962C8B-B14F-4D97-AF65-F5344CB8AC3E}">
        <p14:creationId xmlns:p14="http://schemas.microsoft.com/office/powerpoint/2010/main" val="1665384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0"/>
              <a:t>范式应用</a:t>
            </a:r>
            <a:endParaRPr lang="zh-CN" altLang="en-US"/>
          </a:p>
        </p:txBody>
      </p:sp>
      <p:sp>
        <p:nvSpPr>
          <p:cNvPr id="18435" name="Rectangle 3"/>
          <p:cNvSpPr>
            <a:spLocks noGrp="1" noChangeArrowheads="1"/>
          </p:cNvSpPr>
          <p:nvPr>
            <p:ph type="body" idx="1"/>
          </p:nvPr>
        </p:nvSpPr>
        <p:spPr>
          <a:xfrm>
            <a:off x="495301" y="1137078"/>
            <a:ext cx="8915400" cy="4525963"/>
          </a:xfrm>
        </p:spPr>
        <p:txBody>
          <a:bodyPr/>
          <a:lstStyle/>
          <a:p>
            <a:pPr>
              <a:lnSpc>
                <a:spcPct val="90000"/>
              </a:lnSpc>
            </a:pPr>
            <a:r>
              <a:rPr lang="zh-CN" altLang="en-US" sz="2800" dirty="0">
                <a:latin typeface="微软雅黑" panose="020B0503020204020204" pitchFamily="34" charset="-122"/>
                <a:ea typeface="微软雅黑" panose="020B0503020204020204" pitchFamily="34" charset="-122"/>
              </a:rPr>
              <a:t> 数据库表</a:t>
            </a:r>
            <a:r>
              <a:rPr lang="zh-CN"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中存在非关键字段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标题</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内容</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发帖</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的部分函数依赖，即不满足第二范式的要求，但是这一设计并不会导致数据冗余和操作异常；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　　 数据库表</a:t>
            </a:r>
            <a:r>
              <a:rPr lang="zh-CN"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中也存在非关键字段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标题</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内容</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对关键字段</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回复</a:t>
            </a:r>
            <a:r>
              <a:rPr lang="zh-CN"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的部分函数依赖，也不满足第二范式的要求，但是与数据库表</a:t>
            </a:r>
            <a:r>
              <a:rPr lang="zh-CN"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相似，这一设计也不会导致数据冗余和操作异常</a:t>
            </a:r>
            <a:r>
              <a:rPr lang="zh-CN" altLang="en-US" dirty="0"/>
              <a:t>。 </a:t>
            </a:r>
            <a:br>
              <a:rPr lang="zh-CN" altLang="en-US" dirty="0"/>
            </a:b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26000169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0"/>
              <a:t>范式应用</a:t>
            </a:r>
          </a:p>
        </p:txBody>
      </p:sp>
      <p:sp>
        <p:nvSpPr>
          <p:cNvPr id="19459" name="Rectangle 3"/>
          <p:cNvSpPr>
            <a:spLocks noGrp="1" noChangeArrowheads="1"/>
          </p:cNvSpPr>
          <p:nvPr>
            <p:ph type="body" idx="1"/>
          </p:nvPr>
        </p:nvSpPr>
        <p:spPr>
          <a:xfrm>
            <a:off x="471551" y="1148940"/>
            <a:ext cx="8915400" cy="4525963"/>
          </a:xfrm>
        </p:spPr>
        <p:txBody>
          <a:bodyPr/>
          <a:lstStyle/>
          <a:p>
            <a:r>
              <a:rPr lang="zh-CN" altLang="en-US" dirty="0"/>
              <a:t> </a:t>
            </a:r>
            <a:r>
              <a:rPr lang="zh-CN" altLang="en-US" sz="2800" dirty="0">
                <a:latin typeface="微软雅黑" panose="020B0503020204020204" pitchFamily="34" charset="-122"/>
                <a:ea typeface="微软雅黑" panose="020B0503020204020204" pitchFamily="34" charset="-122"/>
              </a:rPr>
              <a:t>由此可以看出，并不一定要强行满足范式的要求，对于</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关系，当</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的一边合并到</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的那边后，</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的那边就不再满足第二范式了，但是这种设计反而比较好！　　 </a:t>
            </a:r>
          </a:p>
          <a:p>
            <a:r>
              <a:rPr lang="zh-CN" altLang="en-US" sz="2800" dirty="0">
                <a:latin typeface="微软雅黑" panose="020B0503020204020204" pitchFamily="34" charset="-122"/>
                <a:ea typeface="微软雅黑" panose="020B0503020204020204" pitchFamily="34" charset="-122"/>
              </a:rPr>
              <a:t>对于</a:t>
            </a:r>
            <a:r>
              <a:rPr lang="zh-CN"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的关系，不能将</a:t>
            </a:r>
            <a:r>
              <a:rPr lang="zh-CN" altLang="zh-CN" sz="2800" dirty="0">
                <a:latin typeface="微软雅黑" panose="020B0503020204020204" pitchFamily="34" charset="-122"/>
                <a:ea typeface="微软雅黑" panose="020B0503020204020204" pitchFamily="34" charset="-122"/>
              </a:rPr>
              <a:t>M</a:t>
            </a:r>
            <a:r>
              <a:rPr lang="zh-CN" altLang="en-US" sz="2800" dirty="0">
                <a:latin typeface="微软雅黑" panose="020B0503020204020204" pitchFamily="34" charset="-122"/>
                <a:ea typeface="微软雅黑" panose="020B0503020204020204" pitchFamily="34" charset="-122"/>
              </a:rPr>
              <a:t>一边或</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一边合并到另一边去，这样会导致不符合范式要求，同时导致操作异常和数据冗余。 </a:t>
            </a:r>
            <a:br>
              <a:rPr lang="zh-CN" altLang="en-US" sz="2800" dirty="0">
                <a:latin typeface="微软雅黑" panose="020B0503020204020204" pitchFamily="34" charset="-122"/>
                <a:ea typeface="微软雅黑" panose="020B0503020204020204" pitchFamily="34" charset="-122"/>
              </a:rPr>
            </a:br>
            <a:r>
              <a:rPr lang="zh-CN" altLang="en-US" sz="2800" dirty="0">
                <a:latin typeface="微软雅黑" panose="020B0503020204020204" pitchFamily="34" charset="-122"/>
                <a:ea typeface="微软雅黑" panose="020B0503020204020204" pitchFamily="34" charset="-122"/>
              </a:rPr>
              <a:t>对于</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的关系，我们可以将左边的</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或者右边的</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合并到另一边去，设计导致不符合范式要求，但是并不会导致操作异常和数据冗余。</a:t>
            </a:r>
          </a:p>
        </p:txBody>
      </p:sp>
    </p:spTree>
    <p:extLst>
      <p:ext uri="{BB962C8B-B14F-4D97-AF65-F5344CB8AC3E}">
        <p14:creationId xmlns:p14="http://schemas.microsoft.com/office/powerpoint/2010/main" val="860240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0"/>
              <a:t>结论</a:t>
            </a:r>
          </a:p>
        </p:txBody>
      </p:sp>
      <p:sp>
        <p:nvSpPr>
          <p:cNvPr id="20483" name="Rectangle 3"/>
          <p:cNvSpPr>
            <a:spLocks noGrp="1" noChangeArrowheads="1"/>
          </p:cNvSpPr>
          <p:nvPr>
            <p:ph type="body" idx="1"/>
          </p:nvPr>
        </p:nvSpPr>
        <p:spPr/>
        <p:txBody>
          <a:bodyPr/>
          <a:lstStyle/>
          <a:p>
            <a:pPr>
              <a:buFontTx/>
              <a:buNone/>
            </a:pPr>
            <a:r>
              <a:rPr lang="zh-CN" altLang="en-US" sz="2800" dirty="0">
                <a:latin typeface="微软雅黑" panose="020B0503020204020204" pitchFamily="34" charset="-122"/>
                <a:ea typeface="微软雅黑" panose="020B0503020204020204" pitchFamily="34" charset="-122"/>
              </a:rPr>
              <a:t>满足范式要求的数据库设计是结构清晰的，同时可避免数据冗余和操作异常。这并意味着不符合范式要求的设计一定是错误的，在数据库表中存在</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或</a:t>
            </a:r>
            <a:r>
              <a:rPr lang="zh-CN"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关系这种较特殊的情况下，合并导致的不符合范式要求反而是合理的。 </a:t>
            </a:r>
            <a:br>
              <a:rPr lang="zh-CN" altLang="en-US" sz="2800" dirty="0">
                <a:latin typeface="微软雅黑" panose="020B0503020204020204" pitchFamily="34" charset="-122"/>
                <a:ea typeface="微软雅黑" panose="020B0503020204020204" pitchFamily="34" charset="-122"/>
              </a:rPr>
            </a:br>
            <a:endParaRPr lang="zh-CN" altLang="en-US" sz="2800" dirty="0">
              <a:latin typeface="微软雅黑" panose="020B0503020204020204" pitchFamily="34" charset="-122"/>
              <a:ea typeface="微软雅黑" panose="020B0503020204020204" pitchFamily="34" charset="-122"/>
            </a:endParaRPr>
          </a:p>
          <a:p>
            <a:pPr>
              <a:buFontTx/>
              <a:buNone/>
            </a:pPr>
            <a:r>
              <a:rPr lang="zh-CN" altLang="en-US" sz="2800" dirty="0">
                <a:latin typeface="微软雅黑" panose="020B0503020204020204" pitchFamily="34" charset="-122"/>
                <a:ea typeface="微软雅黑" panose="020B0503020204020204" pitchFamily="34" charset="-122"/>
              </a:rPr>
              <a:t>在我们设计数据库的时候，一定要时刻考虑范式的要求。 </a:t>
            </a:r>
          </a:p>
        </p:txBody>
      </p:sp>
    </p:spTree>
    <p:extLst>
      <p:ext uri="{BB962C8B-B14F-4D97-AF65-F5344CB8AC3E}">
        <p14:creationId xmlns:p14="http://schemas.microsoft.com/office/powerpoint/2010/main" val="1628105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42950" y="2286000"/>
            <a:ext cx="84201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第三节</a:t>
            </a:r>
            <a:r>
              <a:rPr lang="en-US" altLang="zh-CN" dirty="0" smtClean="0"/>
              <a:t>  </a:t>
            </a:r>
            <a:r>
              <a:rPr lang="zh-CN" altLang="en-US" dirty="0" smtClean="0"/>
              <a:t>ＳＱＬ</a:t>
            </a:r>
            <a:endParaRPr lang="zh-CN" altLang="en-US" dirty="0"/>
          </a:p>
        </p:txBody>
      </p:sp>
    </p:spTree>
    <p:extLst>
      <p:ext uri="{BB962C8B-B14F-4D97-AF65-F5344CB8AC3E}">
        <p14:creationId xmlns:p14="http://schemas.microsoft.com/office/powerpoint/2010/main" val="2269259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2691475" y="2420939"/>
            <a:ext cx="4524771" cy="719137"/>
            <a:chOff x="1338" y="1208"/>
            <a:chExt cx="2631" cy="453"/>
          </a:xfrm>
        </p:grpSpPr>
        <p:sp>
          <p:nvSpPr>
            <p:cNvPr id="5123" name="AutoShape 3"/>
            <p:cNvSpPr>
              <a:spLocks noChangeArrowheads="1"/>
            </p:cNvSpPr>
            <p:nvPr/>
          </p:nvSpPr>
          <p:spPr bwMode="gray">
            <a:xfrm>
              <a:off x="1338" y="1208"/>
              <a:ext cx="2631" cy="45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5124" name="AutoShape 4"/>
            <p:cNvSpPr>
              <a:spLocks noChangeArrowheads="1"/>
            </p:cNvSpPr>
            <p:nvPr/>
          </p:nvSpPr>
          <p:spPr bwMode="gray">
            <a:xfrm>
              <a:off x="1391" y="1245"/>
              <a:ext cx="339" cy="371"/>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Freeform 5"/>
            <p:cNvSpPr>
              <a:spLocks/>
            </p:cNvSpPr>
            <p:nvPr/>
          </p:nvSpPr>
          <p:spPr bwMode="gray">
            <a:xfrm>
              <a:off x="1419" y="1274"/>
              <a:ext cx="233" cy="18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26" name="Text Box 6"/>
            <p:cNvSpPr txBox="1">
              <a:spLocks noChangeArrowheads="1"/>
            </p:cNvSpPr>
            <p:nvPr/>
          </p:nvSpPr>
          <p:spPr bwMode="gray">
            <a:xfrm>
              <a:off x="1440" y="1288"/>
              <a:ext cx="2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b="0">
                  <a:solidFill>
                    <a:srgbClr val="FFFFFF"/>
                  </a:solidFill>
                  <a:effectLst>
                    <a:outerShdw blurRad="38100" dist="38100" dir="2700000" algn="tl">
                      <a:srgbClr val="C0C0C0"/>
                    </a:outerShdw>
                  </a:effectLst>
                </a:rPr>
                <a:t>1</a:t>
              </a:r>
            </a:p>
          </p:txBody>
        </p:sp>
        <p:sp>
          <p:nvSpPr>
            <p:cNvPr id="5127" name="Text Box 7"/>
            <p:cNvSpPr txBox="1">
              <a:spLocks noChangeArrowheads="1"/>
            </p:cNvSpPr>
            <p:nvPr/>
          </p:nvSpPr>
          <p:spPr bwMode="gray">
            <a:xfrm>
              <a:off x="2200" y="1253"/>
              <a:ext cx="13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3200">
                  <a:solidFill>
                    <a:srgbClr val="000000"/>
                  </a:solidFill>
                  <a:effectLst>
                    <a:outerShdw blurRad="38100" dist="38100" dir="2700000" algn="tl">
                      <a:srgbClr val="C0C0C0"/>
                    </a:outerShdw>
                  </a:effectLst>
                  <a:ea typeface="幼圆" pitchFamily="49" charset="-122"/>
                </a:rPr>
                <a:t>SQL</a:t>
              </a:r>
              <a:r>
                <a:rPr lang="zh-CN" altLang="en-US" sz="3200">
                  <a:solidFill>
                    <a:srgbClr val="000000"/>
                  </a:solidFill>
                  <a:effectLst>
                    <a:outerShdw blurRad="38100" dist="38100" dir="2700000" algn="tl">
                      <a:srgbClr val="C0C0C0"/>
                    </a:outerShdw>
                  </a:effectLst>
                  <a:ea typeface="幼圆" pitchFamily="49" charset="-122"/>
                </a:rPr>
                <a:t>简介</a:t>
              </a:r>
              <a:endParaRPr lang="zh-CN" altLang="en-US" sz="3200" b="0">
                <a:solidFill>
                  <a:srgbClr val="000000"/>
                </a:solidFill>
                <a:effectLst>
                  <a:outerShdw blurRad="38100" dist="38100" dir="2700000" algn="tl">
                    <a:srgbClr val="C0C0C0"/>
                  </a:outerShdw>
                </a:effectLst>
                <a:ea typeface="幼圆" pitchFamily="49" charset="-122"/>
              </a:endParaRPr>
            </a:p>
          </p:txBody>
        </p:sp>
      </p:grpSp>
      <p:grpSp>
        <p:nvGrpSpPr>
          <p:cNvPr id="5128" name="Group 8"/>
          <p:cNvGrpSpPr>
            <a:grpSpLocks/>
          </p:cNvGrpSpPr>
          <p:nvPr/>
        </p:nvGrpSpPr>
        <p:grpSpPr bwMode="auto">
          <a:xfrm>
            <a:off x="2689755" y="3789364"/>
            <a:ext cx="4524772" cy="719137"/>
            <a:chOff x="1564" y="2387"/>
            <a:chExt cx="2631" cy="453"/>
          </a:xfrm>
        </p:grpSpPr>
        <p:sp>
          <p:nvSpPr>
            <p:cNvPr id="5129" name="AutoShape 9"/>
            <p:cNvSpPr>
              <a:spLocks noChangeArrowheads="1"/>
            </p:cNvSpPr>
            <p:nvPr/>
          </p:nvSpPr>
          <p:spPr bwMode="gray">
            <a:xfrm>
              <a:off x="1564" y="2387"/>
              <a:ext cx="2631" cy="453"/>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zh-CN" altLang="en-US"/>
            </a:p>
          </p:txBody>
        </p:sp>
        <p:sp>
          <p:nvSpPr>
            <p:cNvPr id="5130" name="AutoShape 10"/>
            <p:cNvSpPr>
              <a:spLocks noChangeArrowheads="1"/>
            </p:cNvSpPr>
            <p:nvPr/>
          </p:nvSpPr>
          <p:spPr bwMode="gray">
            <a:xfrm>
              <a:off x="1610" y="2431"/>
              <a:ext cx="393" cy="371"/>
            </a:xfrm>
            <a:prstGeom prst="roundRect">
              <a:avLst>
                <a:gd name="adj" fmla="val 11921"/>
              </a:avLst>
            </a:prstGeom>
            <a:gradFill rotWithShape="1">
              <a:gsLst>
                <a:gs pos="0">
                  <a:srgbClr val="0066CC"/>
                </a:gs>
                <a:gs pos="100000">
                  <a:srgbClr val="0066CC">
                    <a:gamma/>
                    <a:shade val="69804"/>
                    <a:invGamma/>
                  </a:srgbClr>
                </a:gs>
              </a:gsLst>
              <a:lin ang="5400000" scaled="1"/>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Freeform 11"/>
            <p:cNvSpPr>
              <a:spLocks/>
            </p:cNvSpPr>
            <p:nvPr/>
          </p:nvSpPr>
          <p:spPr bwMode="gray">
            <a:xfrm>
              <a:off x="1656" y="2477"/>
              <a:ext cx="270" cy="185"/>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32" name="Text Box 12"/>
            <p:cNvSpPr txBox="1">
              <a:spLocks noChangeArrowheads="1"/>
            </p:cNvSpPr>
            <p:nvPr/>
          </p:nvSpPr>
          <p:spPr bwMode="gray">
            <a:xfrm>
              <a:off x="1610" y="2467"/>
              <a:ext cx="4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0">
                  <a:solidFill>
                    <a:srgbClr val="FFFFFF"/>
                  </a:solidFill>
                  <a:effectLst>
                    <a:outerShdw blurRad="38100" dist="38100" dir="2700000" algn="tl">
                      <a:srgbClr val="C0C0C0"/>
                    </a:outerShdw>
                  </a:effectLst>
                </a:rPr>
                <a:t>2</a:t>
              </a:r>
            </a:p>
          </p:txBody>
        </p:sp>
        <p:sp>
          <p:nvSpPr>
            <p:cNvPr id="5133" name="Text Box 13"/>
            <p:cNvSpPr txBox="1">
              <a:spLocks noChangeArrowheads="1"/>
            </p:cNvSpPr>
            <p:nvPr/>
          </p:nvSpPr>
          <p:spPr bwMode="gray">
            <a:xfrm>
              <a:off x="2291" y="2432"/>
              <a:ext cx="18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3200">
                  <a:solidFill>
                    <a:srgbClr val="000000"/>
                  </a:solidFill>
                  <a:effectLst>
                    <a:outerShdw blurRad="38100" dist="38100" dir="2700000" algn="tl">
                      <a:srgbClr val="C0C0C0"/>
                    </a:outerShdw>
                  </a:effectLst>
                  <a:ea typeface="幼圆" pitchFamily="49" charset="-122"/>
                </a:rPr>
                <a:t>SQL</a:t>
              </a:r>
              <a:r>
                <a:rPr lang="zh-CN" altLang="en-US" sz="3200">
                  <a:solidFill>
                    <a:srgbClr val="000000"/>
                  </a:solidFill>
                  <a:effectLst>
                    <a:outerShdw blurRad="38100" dist="38100" dir="2700000" algn="tl">
                      <a:srgbClr val="C0C0C0"/>
                    </a:outerShdw>
                  </a:effectLst>
                  <a:ea typeface="幼圆" pitchFamily="49" charset="-122"/>
                </a:rPr>
                <a:t>基本语句</a:t>
              </a:r>
            </a:p>
          </p:txBody>
        </p:sp>
      </p:grpSp>
      <p:sp>
        <p:nvSpPr>
          <p:cNvPr id="5134" name="AutoShape 14">
            <a:hlinkClick r:id="rId2" action="ppaction://hlinksldjump"/>
          </p:cNvPr>
          <p:cNvSpPr>
            <a:spLocks noChangeArrowheads="1"/>
          </p:cNvSpPr>
          <p:nvPr/>
        </p:nvSpPr>
        <p:spPr bwMode="auto">
          <a:xfrm rot="-5400000">
            <a:off x="7380023" y="2672292"/>
            <a:ext cx="215900" cy="233892"/>
          </a:xfrm>
          <a:prstGeom prst="flowChartMerge">
            <a:avLst/>
          </a:prstGeom>
          <a:gradFill rotWithShape="1">
            <a:gsLst>
              <a:gs pos="0">
                <a:srgbClr val="0066CC">
                  <a:gamma/>
                  <a:shade val="46275"/>
                  <a:invGamma/>
                </a:srgbClr>
              </a:gs>
              <a:gs pos="100000">
                <a:srgbClr val="0066CC"/>
              </a:gs>
            </a:gsLst>
            <a:lin ang="2700000" scaled="1"/>
          </a:gra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 name="AutoShape 15">
            <a:hlinkClick r:id="rId3" action="ppaction://hlinksldjump"/>
          </p:cNvPr>
          <p:cNvSpPr>
            <a:spLocks noChangeArrowheads="1"/>
          </p:cNvSpPr>
          <p:nvPr/>
        </p:nvSpPr>
        <p:spPr bwMode="auto">
          <a:xfrm rot="-5400000">
            <a:off x="7380023" y="4042304"/>
            <a:ext cx="215900" cy="233892"/>
          </a:xfrm>
          <a:prstGeom prst="flowChartMerge">
            <a:avLst/>
          </a:prstGeom>
          <a:gradFill rotWithShape="1">
            <a:gsLst>
              <a:gs pos="0">
                <a:srgbClr val="0066CC">
                  <a:gamma/>
                  <a:shade val="46275"/>
                  <a:invGamma/>
                </a:srgbClr>
              </a:gs>
              <a:gs pos="100000">
                <a:srgbClr val="0066CC"/>
              </a:gs>
            </a:gsLst>
            <a:lin ang="2700000" scaled="1"/>
          </a:gra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36" name="Group 16"/>
          <p:cNvGrpSpPr>
            <a:grpSpLocks/>
          </p:cNvGrpSpPr>
          <p:nvPr/>
        </p:nvGrpSpPr>
        <p:grpSpPr bwMode="auto">
          <a:xfrm>
            <a:off x="584730" y="549275"/>
            <a:ext cx="8659152" cy="1079500"/>
            <a:chOff x="499" y="-57"/>
            <a:chExt cx="4896" cy="720"/>
          </a:xfrm>
        </p:grpSpPr>
        <p:sp>
          <p:nvSpPr>
            <p:cNvPr id="5137" name="Rectangle 17"/>
            <p:cNvSpPr>
              <a:spLocks noRot="1" noChangeArrowheads="1"/>
            </p:cNvSpPr>
            <p:nvPr/>
          </p:nvSpPr>
          <p:spPr bwMode="auto">
            <a:xfrm>
              <a:off x="499" y="-57"/>
              <a:ext cx="4896"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2"/>
                  </a:solidFill>
                  <a:latin typeface="Arial" charset="0"/>
                  <a:ea typeface="华文行楷" pitchFamily="2" charset="-122"/>
                </a:defRPr>
              </a:lvl1pPr>
              <a:lvl2pPr>
                <a:defRPr sz="4400">
                  <a:solidFill>
                    <a:schemeClr val="tx2"/>
                  </a:solidFill>
                  <a:latin typeface="Arial" charset="0"/>
                  <a:ea typeface="华文行楷" pitchFamily="2" charset="-122"/>
                </a:defRPr>
              </a:lvl2pPr>
              <a:lvl3pPr>
                <a:defRPr sz="4400">
                  <a:solidFill>
                    <a:schemeClr val="tx2"/>
                  </a:solidFill>
                  <a:latin typeface="Arial" charset="0"/>
                  <a:ea typeface="华文行楷" pitchFamily="2" charset="-122"/>
                </a:defRPr>
              </a:lvl3pPr>
              <a:lvl4pPr>
                <a:defRPr sz="4400">
                  <a:solidFill>
                    <a:schemeClr val="tx2"/>
                  </a:solidFill>
                  <a:latin typeface="Arial" charset="0"/>
                  <a:ea typeface="华文行楷" pitchFamily="2" charset="-122"/>
                </a:defRPr>
              </a:lvl4pPr>
              <a:lvl5pPr>
                <a:defRPr sz="4400">
                  <a:solidFill>
                    <a:schemeClr val="tx2"/>
                  </a:solidFill>
                  <a:latin typeface="Arial" charset="0"/>
                  <a:ea typeface="华文行楷" pitchFamily="2" charset="-122"/>
                </a:defRPr>
              </a:lvl5pPr>
              <a:lvl6pPr marL="457200" algn="ctr" fontAlgn="base">
                <a:spcBef>
                  <a:spcPct val="0"/>
                </a:spcBef>
                <a:spcAft>
                  <a:spcPct val="0"/>
                </a:spcAft>
                <a:defRPr sz="4400">
                  <a:solidFill>
                    <a:schemeClr val="tx2"/>
                  </a:solidFill>
                  <a:latin typeface="Arial" charset="0"/>
                  <a:ea typeface="华文行楷" pitchFamily="2" charset="-122"/>
                </a:defRPr>
              </a:lvl6pPr>
              <a:lvl7pPr marL="914400" algn="ctr" fontAlgn="base">
                <a:spcBef>
                  <a:spcPct val="0"/>
                </a:spcBef>
                <a:spcAft>
                  <a:spcPct val="0"/>
                </a:spcAft>
                <a:defRPr sz="4400">
                  <a:solidFill>
                    <a:schemeClr val="tx2"/>
                  </a:solidFill>
                  <a:latin typeface="Arial" charset="0"/>
                  <a:ea typeface="华文行楷" pitchFamily="2" charset="-122"/>
                </a:defRPr>
              </a:lvl7pPr>
              <a:lvl8pPr marL="1371600" algn="ctr" fontAlgn="base">
                <a:spcBef>
                  <a:spcPct val="0"/>
                </a:spcBef>
                <a:spcAft>
                  <a:spcPct val="0"/>
                </a:spcAft>
                <a:defRPr sz="4400">
                  <a:solidFill>
                    <a:schemeClr val="tx2"/>
                  </a:solidFill>
                  <a:latin typeface="Arial" charset="0"/>
                  <a:ea typeface="华文行楷" pitchFamily="2" charset="-122"/>
                </a:defRPr>
              </a:lvl8pPr>
              <a:lvl9pPr marL="1828800" algn="ctr" fontAlgn="base">
                <a:spcBef>
                  <a:spcPct val="0"/>
                </a:spcBef>
                <a:spcAft>
                  <a:spcPct val="0"/>
                </a:spcAft>
                <a:defRPr sz="4400">
                  <a:solidFill>
                    <a:schemeClr val="tx2"/>
                  </a:solidFill>
                  <a:latin typeface="Arial" charset="0"/>
                  <a:ea typeface="华文行楷" pitchFamily="2" charset="-122"/>
                </a:defRPr>
              </a:lvl9pPr>
            </a:lstStyle>
            <a:p>
              <a:r>
                <a:rPr lang="en-US" altLang="zh-CN" sz="3600" dirty="0" smtClean="0">
                  <a:latin typeface="Times New Roman" pitchFamily="18" charset="0"/>
                  <a:cs typeface="Times New Roman" pitchFamily="18" charset="0"/>
                </a:rPr>
                <a:t>                          SQL</a:t>
              </a:r>
              <a:r>
                <a:rPr lang="zh-CN" altLang="en-US" sz="3600" dirty="0">
                  <a:latin typeface="Times New Roman" pitchFamily="18" charset="0"/>
                  <a:cs typeface="Times New Roman" pitchFamily="18" charset="0"/>
                </a:rPr>
                <a:t>基本命令</a:t>
              </a:r>
              <a:endParaRPr lang="zh-CN" altLang="en-US" sz="3600" dirty="0">
                <a:latin typeface="宋体" charset="-122"/>
              </a:endParaRPr>
            </a:p>
          </p:txBody>
        </p:sp>
        <p:sp>
          <p:nvSpPr>
            <p:cNvPr id="5139" name="Line 19"/>
            <p:cNvSpPr>
              <a:spLocks noChangeShapeType="1"/>
            </p:cNvSpPr>
            <p:nvPr/>
          </p:nvSpPr>
          <p:spPr bwMode="auto">
            <a:xfrm>
              <a:off x="1202" y="504"/>
              <a:ext cx="3629" cy="0"/>
            </a:xfrm>
            <a:prstGeom prst="line">
              <a:avLst/>
            </a:prstGeom>
            <a:noFill/>
            <a:ln w="19050">
              <a:solidFill>
                <a:schemeClr val="folHlink"/>
              </a:solidFill>
              <a:round/>
              <a:headEnd/>
              <a:tailEnd/>
            </a:ln>
            <a:effectLst>
              <a:prstShdw prst="shdw18" dist="17961" dir="13500000">
                <a:schemeClr val="folHlink">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140" name="Oval 20"/>
            <p:cNvSpPr>
              <a:spLocks noChangeArrowheads="1"/>
            </p:cNvSpPr>
            <p:nvPr/>
          </p:nvSpPr>
          <p:spPr bwMode="auto">
            <a:xfrm>
              <a:off x="4773" y="470"/>
              <a:ext cx="91" cy="113"/>
            </a:xfrm>
            <a:prstGeom prst="ellipse">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19050" algn="ctr">
                  <a:solidFill>
                    <a:schemeClr val="folHlink"/>
                  </a:solidFill>
                  <a:round/>
                  <a:headEnd/>
                  <a:tailEnd/>
                </a14:hiddenLine>
              </a:ext>
            </a:extLst>
          </p:spPr>
          <p:txBody>
            <a:bodyPr wrap="none" anchor="ctr"/>
            <a:lstStyle/>
            <a:p>
              <a:endParaRPr lang="zh-CN" altLang="en-US"/>
            </a:p>
          </p:txBody>
        </p:sp>
        <p:sp>
          <p:nvSpPr>
            <p:cNvPr id="5141" name="Line 21"/>
            <p:cNvSpPr>
              <a:spLocks noChangeShapeType="1"/>
            </p:cNvSpPr>
            <p:nvPr/>
          </p:nvSpPr>
          <p:spPr bwMode="auto">
            <a:xfrm>
              <a:off x="1202" y="550"/>
              <a:ext cx="3581" cy="0"/>
            </a:xfrm>
            <a:prstGeom prst="line">
              <a:avLst/>
            </a:prstGeom>
            <a:noFill/>
            <a:ln w="19050">
              <a:solidFill>
                <a:schemeClr val="folHlink"/>
              </a:solidFill>
              <a:round/>
              <a:headEnd/>
              <a:tailEnd/>
            </a:ln>
            <a:effectLst>
              <a:prstShdw prst="shdw17" dist="17961" dir="2700000">
                <a:schemeClr val="folHlink">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1189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42950" y="2286000"/>
            <a:ext cx="84201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第二节</a:t>
            </a:r>
            <a:r>
              <a:rPr lang="en-US" altLang="zh-CN" dirty="0" smtClean="0"/>
              <a:t>  </a:t>
            </a:r>
            <a:r>
              <a:rPr lang="zh-CN" altLang="en-US" dirty="0" smtClean="0"/>
              <a:t>数据库设计</a:t>
            </a:r>
            <a:endParaRPr lang="zh-CN" altLang="en-US" dirty="0"/>
          </a:p>
        </p:txBody>
      </p:sp>
    </p:spTree>
    <p:extLst>
      <p:ext uri="{BB962C8B-B14F-4D97-AF65-F5344CB8AC3E}">
        <p14:creationId xmlns:p14="http://schemas.microsoft.com/office/powerpoint/2010/main" val="2043270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71728" y="1422960"/>
            <a:ext cx="9283435" cy="4401205"/>
          </a:xfrm>
          <a:prstGeom prst="rect">
            <a:avLst/>
          </a:prstGeom>
          <a:noFill/>
          <a:ln>
            <a:noFill/>
          </a:ln>
          <a:effectLst>
            <a:prstShdw prst="shdw18" dist="17961" dir="13500000">
              <a:srgbClr val="F8F8F8">
                <a:gamma/>
                <a:shade val="60000"/>
                <a:invGamma/>
              </a:srgbClr>
            </a:prstShdw>
          </a:effectLst>
          <a:extLst>
            <a:ext uri="{909E8E84-426E-40DD-AFC4-6F175D3DCCD1}">
              <a14:hiddenFill xmlns:a14="http://schemas.microsoft.com/office/drawing/2010/main">
                <a:solidFill>
                  <a:srgbClr val="F8F8F8"/>
                </a:solidFill>
              </a14:hiddenFill>
            </a:ext>
            <a:ext uri="{91240B29-F687-4F45-9708-019B960494DF}">
              <a14:hiddenLine xmlns:a14="http://schemas.microsoft.com/office/drawing/2010/main" w="19050">
                <a:solidFill>
                  <a:srgbClr val="FB8DDC"/>
                </a:solidFill>
                <a:miter lim="800000"/>
                <a:headEnd/>
                <a:tailEnd/>
              </a14:hiddenLine>
            </a:ext>
          </a:extLst>
        </p:spPr>
        <p:txBody>
          <a:bodyPr anchor="ctr">
            <a:spAutoFit/>
          </a:bodyPr>
          <a:lstStyle/>
          <a:p>
            <a:pPr algn="l"/>
            <a:r>
              <a:rPr lang="en-US" altLang="zh-CN" sz="2600" dirty="0">
                <a:solidFill>
                  <a:srgbClr val="7800A2"/>
                </a:solidFill>
                <a:latin typeface="Tahoma" pitchFamily="34" charset="0"/>
                <a:ea typeface="幼圆" pitchFamily="49" charset="-122"/>
              </a:rPr>
              <a:t>       </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Structured Query Language</a:t>
            </a:r>
            <a:r>
              <a:rPr lang="zh-CN" altLang="en-US" sz="2800" dirty="0">
                <a:latin typeface="微软雅黑" panose="020B0503020204020204" pitchFamily="34" charset="-122"/>
                <a:ea typeface="微软雅黑" panose="020B0503020204020204" pitchFamily="34" charset="-122"/>
              </a:rPr>
              <a:t>）是结构化查询语言，是操作数据库的通用语言。</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语言由数据定义语言、数据操纵语言、数据查询语言和数据控制语言（用于设置用户访问数据库的权限）四部分组成。在</a:t>
            </a:r>
            <a:r>
              <a:rPr lang="en-US" altLang="zh-CN" sz="2800" dirty="0">
                <a:latin typeface="微软雅黑" panose="020B0503020204020204" pitchFamily="34" charset="-122"/>
                <a:ea typeface="微软雅黑" panose="020B0503020204020204" pitchFamily="34" charset="-122"/>
              </a:rPr>
              <a:t>Access</a:t>
            </a:r>
            <a:r>
              <a:rPr lang="zh-CN" altLang="en-US" sz="2800" dirty="0">
                <a:latin typeface="微软雅黑" panose="020B0503020204020204" pitchFamily="34" charset="-122"/>
                <a:ea typeface="微软雅黑" panose="020B0503020204020204" pitchFamily="34" charset="-122"/>
              </a:rPr>
              <a:t>中，可以使用</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语言的前</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种语言。</a:t>
            </a:r>
          </a:p>
          <a:p>
            <a:pPr algn="l"/>
            <a:endParaRPr lang="zh-CN" altLang="en-US"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语言中语句并不多，但功能都非常强大，有些</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语句结构也比较复杂。目前各种大、中、小型关系数据库管理系统都支持</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语言，但不同数据库管理系统中支持的</a:t>
            </a:r>
            <a:r>
              <a:rPr lang="en-US" altLang="zh-CN" sz="2800" dirty="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语句也有些差异。</a:t>
            </a:r>
          </a:p>
        </p:txBody>
      </p:sp>
      <p:sp>
        <p:nvSpPr>
          <p:cNvPr id="6148" name="Rectangle 4"/>
          <p:cNvSpPr>
            <a:spLocks noChangeArrowheads="1"/>
          </p:cNvSpPr>
          <p:nvPr/>
        </p:nvSpPr>
        <p:spPr bwMode="auto">
          <a:xfrm>
            <a:off x="271728" y="403979"/>
            <a:ext cx="8245992" cy="646331"/>
          </a:xfrm>
          <a:prstGeom prst="rect">
            <a:avLst/>
          </a:prstGeom>
          <a:noFill/>
          <a:ln>
            <a:noFill/>
          </a:ln>
          <a:effectLst>
            <a:prstShdw prst="shdw18" dist="17961" dir="13500000">
              <a:schemeClr val="folHlink">
                <a:gamma/>
                <a:shade val="60000"/>
                <a:invGamma/>
              </a:schemeClr>
            </a:prstShdw>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a:spAutoFit/>
          </a:bodyPr>
          <a:lstStyle/>
          <a:p>
            <a:pPr algn="l">
              <a:spcBef>
                <a:spcPct val="20000"/>
              </a:spcBef>
              <a:buFont typeface="Wingdings" pitchFamily="2" charset="2"/>
              <a:buNone/>
            </a:pPr>
            <a:r>
              <a:rPr lang="en-US" altLang="zh-CN" sz="2800" dirty="0">
                <a:solidFill>
                  <a:srgbClr val="C80051"/>
                </a:solidFill>
              </a:rPr>
              <a:t>  </a:t>
            </a:r>
            <a:r>
              <a:rPr lang="en-US" altLang="zh-CN" sz="3600" b="1" dirty="0" smtClean="0">
                <a:solidFill>
                  <a:srgbClr val="C80051"/>
                </a:solidFill>
                <a:latin typeface="+mj-ea"/>
                <a:ea typeface="+mj-ea"/>
              </a:rPr>
              <a:t>SQL</a:t>
            </a:r>
            <a:r>
              <a:rPr lang="zh-CN" altLang="en-US" sz="3600" b="1" dirty="0">
                <a:solidFill>
                  <a:srgbClr val="C80051"/>
                </a:solidFill>
                <a:latin typeface="+mj-ea"/>
                <a:ea typeface="+mj-ea"/>
              </a:rPr>
              <a:t>简介</a:t>
            </a:r>
          </a:p>
        </p:txBody>
      </p:sp>
    </p:spTree>
    <p:extLst>
      <p:ext uri="{BB962C8B-B14F-4D97-AF65-F5344CB8AC3E}">
        <p14:creationId xmlns:p14="http://schemas.microsoft.com/office/powerpoint/2010/main" val="282580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a:hlinkClick r:id="rId2" action="ppaction://hlinksldjump"/>
          </p:cNvPr>
          <p:cNvSpPr>
            <a:spLocks noChangeArrowheads="1"/>
          </p:cNvSpPr>
          <p:nvPr/>
        </p:nvSpPr>
        <p:spPr bwMode="gray">
          <a:xfrm>
            <a:off x="2847976" y="1060605"/>
            <a:ext cx="3979598" cy="576263"/>
          </a:xfrm>
          <a:prstGeom prst="roundRect">
            <a:avLst>
              <a:gd name="adj" fmla="val 9106"/>
            </a:avLst>
          </a:prstGeom>
          <a:solidFill>
            <a:srgbClr val="66FF33">
              <a:alpha val="41000"/>
            </a:srgbClr>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dirty="0" smtClean="0">
                <a:latin typeface="Tahoma" pitchFamily="34" charset="0"/>
                <a:ea typeface="幼圆" pitchFamily="49" charset="-122"/>
              </a:rPr>
              <a:t>数据定义语言</a:t>
            </a:r>
            <a:r>
              <a:rPr lang="en-US" altLang="zh-CN" sz="2800" dirty="0" smtClean="0">
                <a:latin typeface="Tahoma" pitchFamily="34" charset="0"/>
                <a:ea typeface="幼圆" pitchFamily="49" charset="-122"/>
              </a:rPr>
              <a:t>DDL</a:t>
            </a:r>
            <a:endParaRPr lang="zh-CN" altLang="en-US" sz="2800" dirty="0">
              <a:latin typeface="Tahoma" pitchFamily="34" charset="0"/>
              <a:ea typeface="幼圆" pitchFamily="49" charset="-122"/>
            </a:endParaRPr>
          </a:p>
        </p:txBody>
      </p:sp>
      <p:sp>
        <p:nvSpPr>
          <p:cNvPr id="7173" name="AutoShape 5">
            <a:hlinkClick r:id="rId3" action="ppaction://hlinksldjump"/>
          </p:cNvPr>
          <p:cNvSpPr>
            <a:spLocks noChangeArrowheads="1"/>
          </p:cNvSpPr>
          <p:nvPr/>
        </p:nvSpPr>
        <p:spPr bwMode="gray">
          <a:xfrm>
            <a:off x="2849695" y="2149650"/>
            <a:ext cx="3977879" cy="576262"/>
          </a:xfrm>
          <a:prstGeom prst="roundRect">
            <a:avLst>
              <a:gd name="adj" fmla="val 9106"/>
            </a:avLst>
          </a:prstGeom>
          <a:gradFill rotWithShape="1">
            <a:gsLst>
              <a:gs pos="0">
                <a:srgbClr val="00CCFF"/>
              </a:gs>
              <a:gs pos="100000">
                <a:srgbClr val="00CC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dirty="0" smtClean="0">
                <a:latin typeface="Tahoma" pitchFamily="34" charset="0"/>
                <a:ea typeface="幼圆" pitchFamily="49" charset="-122"/>
              </a:rPr>
              <a:t>数据操纵语言</a:t>
            </a:r>
            <a:r>
              <a:rPr lang="en-US" altLang="zh-CN" sz="2800" dirty="0" smtClean="0">
                <a:latin typeface="Tahoma" pitchFamily="34" charset="0"/>
                <a:ea typeface="幼圆" pitchFamily="49" charset="-122"/>
              </a:rPr>
              <a:t>DML</a:t>
            </a:r>
            <a:endParaRPr lang="zh-CN" altLang="en-US" sz="2800" dirty="0">
              <a:latin typeface="Tahoma" pitchFamily="34" charset="0"/>
              <a:ea typeface="幼圆" pitchFamily="49" charset="-122"/>
            </a:endParaRPr>
          </a:p>
        </p:txBody>
      </p:sp>
      <p:sp>
        <p:nvSpPr>
          <p:cNvPr id="7174" name="AutoShape 6">
            <a:hlinkClick r:id="rId4" action="ppaction://hlinksldjump"/>
          </p:cNvPr>
          <p:cNvSpPr>
            <a:spLocks noChangeArrowheads="1"/>
          </p:cNvSpPr>
          <p:nvPr/>
        </p:nvSpPr>
        <p:spPr bwMode="gray">
          <a:xfrm>
            <a:off x="2847975" y="3179318"/>
            <a:ext cx="3979598" cy="576263"/>
          </a:xfrm>
          <a:prstGeom prst="roundRect">
            <a:avLst>
              <a:gd name="adj" fmla="val 9106"/>
            </a:avLst>
          </a:prstGeom>
          <a:solidFill>
            <a:srgbClr val="66FF33">
              <a:alpha val="42999"/>
            </a:srgbClr>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dirty="0">
                <a:latin typeface="Tahoma" pitchFamily="34" charset="0"/>
                <a:ea typeface="幼圆" pitchFamily="49" charset="-122"/>
              </a:rPr>
              <a:t>数据</a:t>
            </a:r>
            <a:r>
              <a:rPr lang="zh-CN" altLang="en-US" sz="2800" dirty="0" smtClean="0">
                <a:latin typeface="Tahoma" pitchFamily="34" charset="0"/>
                <a:ea typeface="幼圆" pitchFamily="49" charset="-122"/>
              </a:rPr>
              <a:t>查询语言</a:t>
            </a:r>
            <a:r>
              <a:rPr lang="en-US" altLang="zh-CN" sz="2800" dirty="0">
                <a:latin typeface="Tahoma" pitchFamily="34" charset="0"/>
                <a:ea typeface="幼圆" pitchFamily="49" charset="-122"/>
              </a:rPr>
              <a:t>DQL</a:t>
            </a:r>
            <a:endParaRPr lang="zh-CN" altLang="en-US" sz="2800" dirty="0">
              <a:latin typeface="Tahoma" pitchFamily="34" charset="0"/>
              <a:ea typeface="幼圆" pitchFamily="49" charset="-122"/>
            </a:endParaRPr>
          </a:p>
        </p:txBody>
      </p:sp>
      <p:sp>
        <p:nvSpPr>
          <p:cNvPr id="7175" name="AutoShape 7"/>
          <p:cNvSpPr>
            <a:spLocks noChangeArrowheads="1"/>
          </p:cNvSpPr>
          <p:nvPr/>
        </p:nvSpPr>
        <p:spPr bwMode="gray">
          <a:xfrm>
            <a:off x="2847975" y="4280607"/>
            <a:ext cx="3981317" cy="576262"/>
          </a:xfrm>
          <a:prstGeom prst="roundRect">
            <a:avLst>
              <a:gd name="adj" fmla="val 9106"/>
            </a:avLst>
          </a:prstGeom>
          <a:gradFill rotWithShape="1">
            <a:gsLst>
              <a:gs pos="0">
                <a:srgbClr val="00CCFF"/>
              </a:gs>
              <a:gs pos="100000">
                <a:srgbClr val="00CC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sz="2800" dirty="0" smtClean="0">
                <a:latin typeface="Tahoma" pitchFamily="34" charset="0"/>
                <a:ea typeface="幼圆" pitchFamily="49" charset="-122"/>
              </a:rPr>
              <a:t>数据控制语言</a:t>
            </a:r>
            <a:r>
              <a:rPr lang="en-US" altLang="zh-CN" sz="2800" dirty="0" smtClean="0">
                <a:latin typeface="Tahoma" pitchFamily="34" charset="0"/>
                <a:ea typeface="幼圆" pitchFamily="49" charset="-122"/>
              </a:rPr>
              <a:t>DCL</a:t>
            </a:r>
            <a:endParaRPr lang="zh-CN" altLang="en-US" sz="2800" dirty="0">
              <a:latin typeface="Tahoma" pitchFamily="34" charset="0"/>
              <a:ea typeface="幼圆" pitchFamily="49" charset="-122"/>
            </a:endParaRPr>
          </a:p>
        </p:txBody>
      </p:sp>
    </p:spTree>
    <p:extLst>
      <p:ext uri="{BB962C8B-B14F-4D97-AF65-F5344CB8AC3E}">
        <p14:creationId xmlns:p14="http://schemas.microsoft.com/office/powerpoint/2010/main" val="223905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84730" y="3208765"/>
            <a:ext cx="88930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latin typeface="仿宋_GB2312" pitchFamily="49" charset="-122"/>
                <a:ea typeface="仿宋_GB2312" pitchFamily="49" charset="-122"/>
              </a:rPr>
              <a:t>用于建立（</a:t>
            </a:r>
            <a:r>
              <a:rPr lang="en-US" altLang="zh-CN" sz="2400">
                <a:solidFill>
                  <a:schemeClr val="tx2"/>
                </a:solidFill>
                <a:latin typeface="仿宋_GB2312" pitchFamily="49" charset="-122"/>
                <a:ea typeface="仿宋_GB2312" pitchFamily="49" charset="-122"/>
              </a:rPr>
              <a:t>Create</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，删除</a:t>
            </a:r>
            <a:r>
              <a:rPr lang="en-US" altLang="zh-CN" sz="2400">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Drop</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数据库表以及修改</a:t>
            </a:r>
            <a:r>
              <a:rPr lang="en-US" altLang="zh-CN" sz="2400">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Alter</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数据库表结构。</a:t>
            </a:r>
          </a:p>
        </p:txBody>
      </p:sp>
      <p:sp>
        <p:nvSpPr>
          <p:cNvPr id="8195" name="Text Box 3"/>
          <p:cNvSpPr txBox="1">
            <a:spLocks noChangeArrowheads="1"/>
          </p:cNvSpPr>
          <p:nvPr/>
        </p:nvSpPr>
        <p:spPr bwMode="auto">
          <a:xfrm>
            <a:off x="584730" y="2349500"/>
            <a:ext cx="79574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latin typeface="仿宋_GB2312" pitchFamily="49" charset="-122"/>
                <a:ea typeface="仿宋_GB2312" pitchFamily="49" charset="-122"/>
              </a:rPr>
              <a:t>数据定义语言</a:t>
            </a:r>
            <a:r>
              <a:rPr lang="en-US" altLang="zh-CN" sz="2400" dirty="0">
                <a:latin typeface="仿宋_GB2312" pitchFamily="49" charset="-122"/>
                <a:ea typeface="仿宋_GB2312" pitchFamily="49" charset="-122"/>
              </a:rPr>
              <a:t>(Data Definition Language, </a:t>
            </a:r>
            <a:r>
              <a:rPr lang="en-US" altLang="zh-CN" sz="2400" dirty="0" smtClean="0">
                <a:latin typeface="仿宋_GB2312" pitchFamily="49" charset="-122"/>
                <a:ea typeface="仿宋_GB2312" pitchFamily="49" charset="-122"/>
              </a:rPr>
              <a:t>DDL</a:t>
            </a:r>
            <a:r>
              <a:rPr lang="en-US" altLang="zh-CN" sz="2400" dirty="0">
                <a:latin typeface="仿宋_GB2312" pitchFamily="49" charset="-122"/>
                <a:ea typeface="仿宋_GB2312" pitchFamily="49" charset="-122"/>
              </a:rPr>
              <a:t>)</a:t>
            </a:r>
          </a:p>
        </p:txBody>
      </p:sp>
      <p:sp>
        <p:nvSpPr>
          <p:cNvPr id="8196" name="AutoShape 4"/>
          <p:cNvSpPr>
            <a:spLocks noChangeArrowheads="1"/>
          </p:cNvSpPr>
          <p:nvPr/>
        </p:nvSpPr>
        <p:spPr bwMode="gray">
          <a:xfrm>
            <a:off x="1" y="1268413"/>
            <a:ext cx="624285" cy="647700"/>
          </a:xfrm>
          <a:prstGeom prst="rightArrow">
            <a:avLst>
              <a:gd name="adj1" fmla="val 71074"/>
              <a:gd name="adj2" fmla="val 26255"/>
            </a:avLst>
          </a:prstGeom>
          <a:gradFill rotWithShape="1">
            <a:gsLst>
              <a:gs pos="0">
                <a:srgbClr val="FF01FF">
                  <a:gamma/>
                  <a:shade val="46275"/>
                  <a:invGamma/>
                </a:srgbClr>
              </a:gs>
              <a:gs pos="50000">
                <a:srgbClr val="FF01FF"/>
              </a:gs>
              <a:gs pos="100000">
                <a:srgbClr val="FF01FF">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ahoma" pitchFamily="34" charset="0"/>
                <a:ea typeface="华文细黑" pitchFamily="2" charset="-122"/>
              </a:rPr>
              <a:t>1</a:t>
            </a:r>
          </a:p>
        </p:txBody>
      </p:sp>
      <p:sp>
        <p:nvSpPr>
          <p:cNvPr id="8197" name="AutoShape 5"/>
          <p:cNvSpPr>
            <a:spLocks noChangeArrowheads="1"/>
          </p:cNvSpPr>
          <p:nvPr/>
        </p:nvSpPr>
        <p:spPr bwMode="gray">
          <a:xfrm>
            <a:off x="818621" y="1341439"/>
            <a:ext cx="2651919"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0" hangingPunct="0"/>
            <a:r>
              <a:rPr lang="zh-CN" altLang="en-US" sz="2800">
                <a:solidFill>
                  <a:srgbClr val="CC00CC"/>
                </a:solidFill>
                <a:latin typeface="Tahoma" pitchFamily="34" charset="0"/>
                <a:ea typeface="幼圆" pitchFamily="49" charset="-122"/>
              </a:rPr>
              <a:t>数据定义语言</a:t>
            </a:r>
          </a:p>
        </p:txBody>
      </p:sp>
      <p:sp>
        <p:nvSpPr>
          <p:cNvPr id="8199" name="Rectangle 7"/>
          <p:cNvSpPr>
            <a:spLocks noChangeArrowheads="1"/>
          </p:cNvSpPr>
          <p:nvPr/>
        </p:nvSpPr>
        <p:spPr bwMode="auto">
          <a:xfrm>
            <a:off x="388656" y="557213"/>
            <a:ext cx="8245992" cy="519112"/>
          </a:xfrm>
          <a:prstGeom prst="rect">
            <a:avLst/>
          </a:prstGeom>
          <a:noFill/>
          <a:ln>
            <a:noFill/>
          </a:ln>
          <a:effectLst>
            <a:prstShdw prst="shdw18" dist="17961" dir="13500000">
              <a:schemeClr val="folHlink">
                <a:gamma/>
                <a:shade val="60000"/>
                <a:invGamma/>
              </a:schemeClr>
            </a:prstShdw>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a:spAutoFit/>
          </a:bodyPr>
          <a:lstStyle/>
          <a:p>
            <a:pPr algn="l">
              <a:spcBef>
                <a:spcPct val="20000"/>
              </a:spcBef>
              <a:buFont typeface="Wingdings" pitchFamily="2" charset="2"/>
              <a:buNone/>
            </a:pPr>
            <a:r>
              <a:rPr lang="en-US" altLang="zh-CN" sz="2800" dirty="0">
                <a:solidFill>
                  <a:srgbClr val="C80051"/>
                </a:solidFill>
              </a:rPr>
              <a:t>  </a:t>
            </a:r>
            <a:r>
              <a:rPr lang="en-US" altLang="zh-CN" sz="2800" dirty="0" smtClean="0">
                <a:solidFill>
                  <a:srgbClr val="C80051"/>
                </a:solidFill>
              </a:rPr>
              <a:t>SQL</a:t>
            </a:r>
            <a:r>
              <a:rPr lang="zh-CN" altLang="en-US" sz="2800" dirty="0">
                <a:solidFill>
                  <a:srgbClr val="C80051"/>
                </a:solidFill>
              </a:rPr>
              <a:t>基本语句</a:t>
            </a:r>
          </a:p>
        </p:txBody>
      </p:sp>
    </p:spTree>
    <p:extLst>
      <p:ext uri="{BB962C8B-B14F-4D97-AF65-F5344CB8AC3E}">
        <p14:creationId xmlns:p14="http://schemas.microsoft.com/office/powerpoint/2010/main" val="319918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wipe(left)">
                                      <p:cBhvr>
                                        <p:cTn id="16" dur="500"/>
                                        <p:tgtEl>
                                          <p:spTgt spid="8195"/>
                                        </p:tgtEl>
                                      </p:cBhvr>
                                    </p:animEffect>
                                  </p:childTnLst>
                                </p:cTn>
                              </p:par>
                            </p:childTnLst>
                          </p:cTn>
                        </p:par>
                        <p:par>
                          <p:cTn id="17" fill="hold" nodeType="afterGroup">
                            <p:stCondLst>
                              <p:cond delay="1500"/>
                            </p:stCondLst>
                            <p:childTnLst>
                              <p:par>
                                <p:cTn id="18" presetID="5" presetClass="entr" presetSubtype="5" fill="hold" grpId="0" nodeType="afterEffect">
                                  <p:stCondLst>
                                    <p:cond delay="500"/>
                                  </p:stCondLst>
                                  <p:childTnLst>
                                    <p:set>
                                      <p:cBhvr>
                                        <p:cTn id="19" dur="1" fill="hold">
                                          <p:stCondLst>
                                            <p:cond delay="0"/>
                                          </p:stCondLst>
                                        </p:cTn>
                                        <p:tgtEl>
                                          <p:spTgt spid="8194"/>
                                        </p:tgtEl>
                                        <p:attrNameLst>
                                          <p:attrName>style.visibility</p:attrName>
                                        </p:attrNameLst>
                                      </p:cBhvr>
                                      <p:to>
                                        <p:strVal val="visible"/>
                                      </p:to>
                                    </p:set>
                                    <p:animEffect transition="in" filter="checkerboard(down)">
                                      <p:cBhvr>
                                        <p:cTn id="20"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p:bldP spid="8196" grpId="0" animBg="1"/>
      <p:bldP spid="81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50838" y="1484313"/>
            <a:ext cx="9283435" cy="3822700"/>
          </a:xfrm>
          <a:prstGeom prst="rect">
            <a:avLst/>
          </a:prstGeom>
          <a:solidFill>
            <a:srgbClr val="66FF33">
              <a:alpha val="50000"/>
            </a:srgbClr>
          </a:solidFill>
          <a:ln>
            <a:noFill/>
          </a:ln>
          <a:effectLst>
            <a:prstShdw prst="shdw17" dist="17961" dir="2700000">
              <a:srgbClr val="66FF33">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r>
              <a:rPr lang="zh-CN" altLang="en-US" sz="2400">
                <a:latin typeface="仿宋_GB2312" pitchFamily="49" charset="-122"/>
                <a:ea typeface="仿宋_GB2312" pitchFamily="49" charset="-122"/>
              </a:rPr>
              <a:t>语句格式：</a:t>
            </a:r>
          </a:p>
          <a:p>
            <a:pPr algn="l">
              <a:lnSpc>
                <a:spcPct val="115000"/>
              </a:lnSpc>
            </a:pPr>
            <a:r>
              <a:rPr lang="en-US" altLang="zh-CN" sz="2400">
                <a:solidFill>
                  <a:schemeClr val="tx2"/>
                </a:solidFill>
                <a:latin typeface="仿宋_GB2312" pitchFamily="49" charset="-122"/>
                <a:ea typeface="仿宋_GB2312" pitchFamily="49" charset="-122"/>
              </a:rPr>
              <a:t>Create Table &lt;</a:t>
            </a:r>
            <a:r>
              <a:rPr lang="zh-CN" altLang="en-US" sz="2400">
                <a:solidFill>
                  <a:schemeClr val="tx2"/>
                </a:solidFill>
                <a:latin typeface="仿宋_GB2312" pitchFamily="49" charset="-122"/>
                <a:ea typeface="仿宋_GB2312" pitchFamily="49" charset="-122"/>
              </a:rPr>
              <a:t>表名</a:t>
            </a:r>
            <a:r>
              <a:rPr lang="en-US" altLang="zh-CN" sz="2400">
                <a:solidFill>
                  <a:schemeClr val="tx2"/>
                </a:solidFill>
                <a:latin typeface="仿宋_GB2312" pitchFamily="49" charset="-122"/>
                <a:ea typeface="仿宋_GB2312" pitchFamily="49" charset="-122"/>
              </a:rPr>
              <a:t>&gt;</a:t>
            </a:r>
          </a:p>
          <a:p>
            <a:pPr algn="l">
              <a:lnSpc>
                <a:spcPct val="115000"/>
              </a:lnSpc>
            </a:pPr>
            <a:r>
              <a:rPr lang="en-US" altLang="zh-CN" sz="2400">
                <a:latin typeface="仿宋_GB2312" pitchFamily="49" charset="-122"/>
                <a:ea typeface="仿宋_GB2312" pitchFamily="49" charset="-122"/>
              </a:rPr>
              <a:t> </a:t>
            </a:r>
            <a:r>
              <a:rPr lang="en-US" altLang="zh-CN" sz="2400">
                <a:solidFill>
                  <a:schemeClr val="tx2"/>
                </a:solidFill>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1&gt; &lt;</a:t>
            </a:r>
            <a:r>
              <a:rPr lang="zh-CN" altLang="en-US" sz="2400">
                <a:latin typeface="仿宋_GB2312" pitchFamily="49" charset="-122"/>
                <a:ea typeface="仿宋_GB2312" pitchFamily="49" charset="-122"/>
              </a:rPr>
              <a:t>类型描述</a:t>
            </a:r>
            <a:r>
              <a:rPr lang="en-US" altLang="zh-CN" sz="2400">
                <a:latin typeface="仿宋_GB2312" pitchFamily="49" charset="-122"/>
                <a:ea typeface="仿宋_GB2312" pitchFamily="49" charset="-122"/>
              </a:rPr>
              <a:t>&gt; [[Not] Null] [Primary  Key]</a:t>
            </a:r>
          </a:p>
          <a:p>
            <a:pPr algn="l">
              <a:lnSpc>
                <a:spcPct val="115000"/>
              </a:lnSpc>
            </a:pPr>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endParaRPr lang="en-US" altLang="zh-CN" sz="2400">
              <a:latin typeface="仿宋_GB2312" pitchFamily="49" charset="-122"/>
              <a:ea typeface="仿宋_GB2312" pitchFamily="49" charset="-122"/>
            </a:endParaRPr>
          </a:p>
          <a:p>
            <a:pPr algn="l">
              <a:lnSpc>
                <a:spcPct val="115000"/>
              </a:lnSpc>
            </a:pPr>
            <a:r>
              <a:rPr lang="zh-CN" altLang="en-US" sz="2400">
                <a:latin typeface="仿宋_GB2312" pitchFamily="49" charset="-122"/>
                <a:ea typeface="仿宋_GB2312" pitchFamily="49" charset="-122"/>
              </a:rPr>
              <a:t>　</a:t>
            </a:r>
            <a:r>
              <a:rPr lang="en-US" altLang="zh-CN" sz="2400">
                <a:latin typeface="仿宋_GB2312" pitchFamily="49" charset="-122"/>
                <a:ea typeface="仿宋_GB2312" pitchFamily="49" charset="-122"/>
              </a:rPr>
              <a:t>[</a:t>
            </a:r>
            <a:r>
              <a:rPr lang="zh-CN" altLang="en-US" sz="2400">
                <a:solidFill>
                  <a:schemeClr val="tx2"/>
                </a:solidFill>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n&gt; &lt;</a:t>
            </a:r>
            <a:r>
              <a:rPr lang="zh-CN" altLang="en-US" sz="2400">
                <a:latin typeface="仿宋_GB2312" pitchFamily="49" charset="-122"/>
                <a:ea typeface="仿宋_GB2312" pitchFamily="49" charset="-122"/>
              </a:rPr>
              <a:t>类型描述</a:t>
            </a:r>
            <a:r>
              <a:rPr lang="en-US" altLang="zh-CN" sz="2400">
                <a:latin typeface="仿宋_GB2312" pitchFamily="49" charset="-122"/>
                <a:ea typeface="仿宋_GB2312" pitchFamily="49" charset="-122"/>
              </a:rPr>
              <a:t>&gt; [[ Not] Null][ Primary  Key]</a:t>
            </a:r>
          </a:p>
          <a:p>
            <a:pPr algn="l">
              <a:lnSpc>
                <a:spcPct val="115000"/>
              </a:lnSpc>
            </a:pPr>
            <a:r>
              <a:rPr lang="en-US" altLang="zh-CN" sz="2400">
                <a:latin typeface="仿宋_GB2312" pitchFamily="49" charset="-122"/>
                <a:ea typeface="仿宋_GB2312" pitchFamily="49" charset="-122"/>
              </a:rPr>
              <a:t>  [ &lt;</a:t>
            </a:r>
            <a:r>
              <a:rPr lang="zh-CN" altLang="en-US" sz="2400">
                <a:latin typeface="仿宋_GB2312" pitchFamily="49" charset="-122"/>
                <a:ea typeface="仿宋_GB2312" pitchFamily="49" charset="-122"/>
              </a:rPr>
              <a:t>其它参数</a:t>
            </a:r>
            <a:r>
              <a:rPr lang="en-US" altLang="zh-CN" sz="2400">
                <a:latin typeface="仿宋_GB2312" pitchFamily="49" charset="-122"/>
                <a:ea typeface="仿宋_GB2312" pitchFamily="49" charset="-122"/>
              </a:rPr>
              <a:t>&gt; ]</a:t>
            </a:r>
          </a:p>
          <a:p>
            <a:pPr algn="l">
              <a:lnSpc>
                <a:spcPct val="115000"/>
              </a:lnSpc>
            </a:pP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Primary Key  ( &lt;</a:t>
            </a:r>
            <a:r>
              <a:rPr lang="zh-CN" altLang="en-US" sz="2400">
                <a:latin typeface="仿宋_GB2312" pitchFamily="49" charset="-122"/>
                <a:ea typeface="仿宋_GB2312" pitchFamily="49" charset="-122"/>
              </a:rPr>
              <a:t>字段名表</a:t>
            </a:r>
            <a:r>
              <a:rPr lang="en-US" altLang="zh-CN" sz="2400">
                <a:latin typeface="仿宋_GB2312" pitchFamily="49" charset="-122"/>
                <a:ea typeface="仿宋_GB2312" pitchFamily="49" charset="-122"/>
              </a:rPr>
              <a:t>&gt; ) ]</a:t>
            </a:r>
          </a:p>
          <a:p>
            <a:pPr algn="l">
              <a:lnSpc>
                <a:spcPct val="115000"/>
              </a:lnSpc>
            </a:pPr>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endParaRPr lang="en-US" altLang="zh-CN" sz="2400">
              <a:latin typeface="仿宋_GB2312" pitchFamily="49" charset="-122"/>
              <a:ea typeface="仿宋_GB2312" pitchFamily="49" charset="-122"/>
            </a:endParaRPr>
          </a:p>
          <a:p>
            <a:pPr algn="l">
              <a:lnSpc>
                <a:spcPct val="115000"/>
              </a:lnSpc>
            </a:pPr>
            <a:r>
              <a:rPr lang="en-US" altLang="zh-CN" sz="2400">
                <a:latin typeface="仿宋_GB2312" pitchFamily="49" charset="-122"/>
                <a:ea typeface="仿宋_GB2312" pitchFamily="49" charset="-122"/>
              </a:rPr>
              <a:t>  </a:t>
            </a:r>
            <a:r>
              <a:rPr lang="en-US" altLang="zh-CN" sz="2400">
                <a:solidFill>
                  <a:schemeClr val="tx2"/>
                </a:solidFill>
                <a:latin typeface="仿宋_GB2312" pitchFamily="49" charset="-122"/>
                <a:ea typeface="仿宋_GB2312" pitchFamily="49" charset="-122"/>
              </a:rPr>
              <a:t>)</a:t>
            </a:r>
            <a:r>
              <a:rPr lang="zh-CN" altLang="en-US" sz="2400">
                <a:solidFill>
                  <a:schemeClr val="tx2"/>
                </a:solidFill>
                <a:latin typeface="仿宋_GB2312" pitchFamily="49" charset="-122"/>
                <a:ea typeface="仿宋_GB2312" pitchFamily="49" charset="-122"/>
              </a:rPr>
              <a:t>；</a:t>
            </a:r>
          </a:p>
        </p:txBody>
      </p:sp>
      <p:sp>
        <p:nvSpPr>
          <p:cNvPr id="9219" name="Text Box 3"/>
          <p:cNvSpPr txBox="1">
            <a:spLocks noChangeArrowheads="1"/>
          </p:cNvSpPr>
          <p:nvPr/>
        </p:nvSpPr>
        <p:spPr bwMode="auto">
          <a:xfrm>
            <a:off x="584729" y="5661025"/>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Tahoma" pitchFamily="34" charset="0"/>
                <a:ea typeface="仿宋_GB2312" pitchFamily="49" charset="-122"/>
              </a:rPr>
              <a:t>语句说明：此语句用于建立数据库表。</a:t>
            </a:r>
          </a:p>
        </p:txBody>
      </p:sp>
      <p:sp>
        <p:nvSpPr>
          <p:cNvPr id="9220" name="AutoShape 4"/>
          <p:cNvSpPr>
            <a:spLocks noChangeArrowheads="1"/>
          </p:cNvSpPr>
          <p:nvPr/>
        </p:nvSpPr>
        <p:spPr bwMode="gray">
          <a:xfrm>
            <a:off x="271728" y="620713"/>
            <a:ext cx="2887531" cy="576262"/>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1.</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建立数据库表</a:t>
            </a:r>
          </a:p>
        </p:txBody>
      </p:sp>
    </p:spTree>
    <p:extLst>
      <p:ext uri="{BB962C8B-B14F-4D97-AF65-F5344CB8AC3E}">
        <p14:creationId xmlns:p14="http://schemas.microsoft.com/office/powerpoint/2010/main" val="133274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checkerboard(across)">
                                      <p:cBhvr>
                                        <p:cTn id="7" dur="500"/>
                                        <p:tgtEl>
                                          <p:spTgt spid="921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blinds(horizontal)">
                                      <p:cBhvr>
                                        <p:cTn id="11" dur="500"/>
                                        <p:tgtEl>
                                          <p:spTgt spid="9219"/>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9220"/>
                                        </p:tgtEl>
                                        <p:attrNameLst>
                                          <p:attrName>style.visibility</p:attrName>
                                        </p:attrNameLst>
                                      </p:cBhvr>
                                      <p:to>
                                        <p:strVal val="visible"/>
                                      </p:to>
                                    </p:set>
                                    <p:animEffect transition="in" filter="checkerboard(across)">
                                      <p:cBhvr>
                                        <p:cTn id="14"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p:bldP spid="92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0838" y="1557338"/>
            <a:ext cx="9126935"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指出新建数据库表名称，每个表中可以有多个属性</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字段）。</a:t>
            </a:r>
            <a:endParaRPr lang="zh-CN" altLang="en-US" sz="2400">
              <a:effectLst>
                <a:outerShdw blurRad="38100" dist="38100" dir="2700000" algn="tl">
                  <a:srgbClr val="C0C0C0"/>
                </a:outerShdw>
              </a:effectLst>
              <a:latin typeface="华文细黑" pitchFamily="2" charset="-122"/>
              <a:ea typeface="华文细黑" pitchFamily="2" charset="-122"/>
            </a:endParaRPr>
          </a:p>
        </p:txBody>
      </p:sp>
      <p:sp>
        <p:nvSpPr>
          <p:cNvPr id="10243" name="Text Box 3"/>
          <p:cNvSpPr txBox="1">
            <a:spLocks noChangeArrowheads="1"/>
          </p:cNvSpPr>
          <p:nvPr/>
        </p:nvSpPr>
        <p:spPr bwMode="auto">
          <a:xfrm>
            <a:off x="271727" y="796926"/>
            <a:ext cx="800219" cy="461665"/>
          </a:xfrm>
          <a:prstGeom prst="rect">
            <a:avLst/>
          </a:prstGeom>
          <a:gradFill rotWithShape="1">
            <a:gsLst>
              <a:gs pos="0">
                <a:srgbClr val="66FF33">
                  <a:alpha val="48000"/>
                </a:srgbClr>
              </a:gs>
              <a:gs pos="100000">
                <a:srgbClr val="66FF33">
                  <a:gamma/>
                  <a:tint val="7725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仿宋_GB2312" pitchFamily="49" charset="-122"/>
                <a:ea typeface="仿宋_GB2312" pitchFamily="49" charset="-122"/>
              </a:rPr>
              <a:t>表名</a:t>
            </a:r>
          </a:p>
        </p:txBody>
      </p:sp>
      <p:sp>
        <p:nvSpPr>
          <p:cNvPr id="10244" name="Rectangle 4"/>
          <p:cNvSpPr>
            <a:spLocks noChangeArrowheads="1"/>
          </p:cNvSpPr>
          <p:nvPr/>
        </p:nvSpPr>
        <p:spPr bwMode="auto">
          <a:xfrm>
            <a:off x="271727" y="3390901"/>
            <a:ext cx="3724096" cy="461665"/>
          </a:xfrm>
          <a:prstGeom prst="rect">
            <a:avLst/>
          </a:prstGeom>
          <a:gradFill rotWithShape="1">
            <a:gsLst>
              <a:gs pos="0">
                <a:srgbClr val="66FF33">
                  <a:alpha val="45000"/>
                </a:srgbClr>
              </a:gs>
              <a:gs pos="100000">
                <a:srgbClr val="66FF33">
                  <a:gamma/>
                  <a:tint val="94902"/>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1</a:t>
            </a:r>
            <a:r>
              <a:rPr lang="zh-CN" altLang="en-US" sz="2400">
                <a:latin typeface="仿宋_GB2312" pitchFamily="49" charset="-122"/>
                <a:ea typeface="仿宋_GB2312" pitchFamily="49" charset="-122"/>
              </a:rPr>
              <a:t>，</a:t>
            </a:r>
            <a:r>
              <a:rPr lang="en-US" altLang="zh-CN" sz="2400">
                <a:latin typeface="华文细黑"/>
                <a:ea typeface="仿宋_GB2312" pitchFamily="49" charset="-122"/>
              </a:rPr>
              <a:t>…</a:t>
            </a:r>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n</a:t>
            </a:r>
          </a:p>
        </p:txBody>
      </p:sp>
      <p:sp>
        <p:nvSpPr>
          <p:cNvPr id="10245" name="Text Box 5"/>
          <p:cNvSpPr txBox="1">
            <a:spLocks noChangeArrowheads="1"/>
          </p:cNvSpPr>
          <p:nvPr/>
        </p:nvSpPr>
        <p:spPr bwMode="auto">
          <a:xfrm>
            <a:off x="428228" y="4149726"/>
            <a:ext cx="86591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Tahoma" pitchFamily="34" charset="0"/>
                <a:ea typeface="仿宋_GB2312" pitchFamily="49" charset="-122"/>
              </a:rPr>
              <a:t>表中各个字段名称，通常是英文字母或汉字开头，由英文、汉字、数字和下划线组成的字符串。</a:t>
            </a:r>
          </a:p>
        </p:txBody>
      </p:sp>
    </p:spTree>
    <p:extLst>
      <p:ext uri="{BB962C8B-B14F-4D97-AF65-F5344CB8AC3E}">
        <p14:creationId xmlns:p14="http://schemas.microsoft.com/office/powerpoint/2010/main" val="404412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10242"/>
                                        </p:tgtEl>
                                        <p:attrNameLst>
                                          <p:attrName>style.visibility</p:attrName>
                                        </p:attrNameLst>
                                      </p:cBhvr>
                                      <p:to>
                                        <p:strVal val="visible"/>
                                      </p:to>
                                    </p:set>
                                    <p:animEffect transition="in" filter="wipe(up)">
                                      <p:cBhvr>
                                        <p:cTn id="11" dur="1000"/>
                                        <p:tgtEl>
                                          <p:spTgt spid="102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wipe(left)">
                                      <p:cBhvr>
                                        <p:cTn id="16" dur="500"/>
                                        <p:tgtEl>
                                          <p:spTgt spid="10244"/>
                                        </p:tgtEl>
                                      </p:cBhvr>
                                    </p:animEffect>
                                  </p:childTnLst>
                                </p:cTn>
                              </p:par>
                            </p:childTnLst>
                          </p:cTn>
                        </p:par>
                        <p:par>
                          <p:cTn id="17" fill="hold" nodeType="afterGroup">
                            <p:stCondLst>
                              <p:cond delay="500"/>
                            </p:stCondLst>
                            <p:childTnLst>
                              <p:par>
                                <p:cTn id="18" presetID="22" presetClass="entr" presetSubtype="1" fill="hold" grpId="0" nodeType="afterEffect">
                                  <p:stCondLst>
                                    <p:cond delay="500"/>
                                  </p:stCondLst>
                                  <p:childTnLst>
                                    <p:set>
                                      <p:cBhvr>
                                        <p:cTn id="19" dur="1" fill="hold">
                                          <p:stCondLst>
                                            <p:cond delay="0"/>
                                          </p:stCondLst>
                                        </p:cTn>
                                        <p:tgtEl>
                                          <p:spTgt spid="10245"/>
                                        </p:tgtEl>
                                        <p:attrNameLst>
                                          <p:attrName>style.visibility</p:attrName>
                                        </p:attrNameLst>
                                      </p:cBhvr>
                                      <p:to>
                                        <p:strVal val="visible"/>
                                      </p:to>
                                    </p:set>
                                    <p:animEffect transition="in" filter="wipe(up)">
                                      <p:cBhvr>
                                        <p:cTn id="20"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animBg="1"/>
      <p:bldP spid="10244" grpId="0" animBg="1"/>
      <p:bldP spid="102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47650" y="609601"/>
            <a:ext cx="1415772" cy="461665"/>
          </a:xfrm>
          <a:prstGeom prst="rect">
            <a:avLst/>
          </a:prstGeom>
          <a:gradFill rotWithShape="1">
            <a:gsLst>
              <a:gs pos="0">
                <a:srgbClr val="66FF33">
                  <a:alpha val="48000"/>
                </a:srgbClr>
              </a:gs>
              <a:gs pos="100000">
                <a:srgbClr val="66FF33">
                  <a:gamma/>
                  <a:tint val="94902"/>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仿宋_GB2312" pitchFamily="49" charset="-122"/>
                <a:ea typeface="仿宋_GB2312" pitchFamily="49" charset="-122"/>
              </a:rPr>
              <a:t>类型描述</a:t>
            </a:r>
          </a:p>
        </p:txBody>
      </p:sp>
      <p:sp>
        <p:nvSpPr>
          <p:cNvPr id="11267" name="Text Box 3"/>
          <p:cNvSpPr txBox="1">
            <a:spLocks noChangeArrowheads="1"/>
          </p:cNvSpPr>
          <p:nvPr/>
        </p:nvSpPr>
        <p:spPr bwMode="auto">
          <a:xfrm>
            <a:off x="718873" y="1423989"/>
            <a:ext cx="8502650" cy="4524315"/>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400">
                <a:effectLst>
                  <a:outerShdw blurRad="38100" dist="38100" dir="2700000" algn="tl">
                    <a:srgbClr val="C0C0C0"/>
                  </a:outerShdw>
                </a:effectLst>
                <a:latin typeface="仿宋_GB2312" pitchFamily="49" charset="-122"/>
                <a:ea typeface="仿宋_GB2312" pitchFamily="49" charset="-122"/>
              </a:rPr>
              <a:t>    </a:t>
            </a:r>
            <a:r>
              <a:rPr lang="zh-CN" altLang="en-US" sz="2400">
                <a:latin typeface="仿宋_GB2312" pitchFamily="49" charset="-122"/>
                <a:ea typeface="仿宋_GB2312" pitchFamily="49" charset="-122"/>
              </a:rPr>
              <a:t>用于描述字段的数据特征，如存储数据的类型和最大宽度，常用书写格式为：</a:t>
            </a:r>
          </a:p>
          <a:p>
            <a:pPr algn="l">
              <a:lnSpc>
                <a:spcPct val="120000"/>
              </a:lnSpc>
            </a:pPr>
            <a:r>
              <a:rPr lang="zh-CN" altLang="en-US" sz="2400">
                <a:latin typeface="仿宋_GB2312" pitchFamily="49" charset="-122"/>
                <a:ea typeface="仿宋_GB2312" pitchFamily="49" charset="-122"/>
              </a:rPr>
              <a:t>        </a:t>
            </a:r>
            <a:r>
              <a:rPr lang="en-US" altLang="zh-CN" sz="2400">
                <a:solidFill>
                  <a:schemeClr val="tx2"/>
                </a:solidFill>
                <a:latin typeface="仿宋_GB2312" pitchFamily="49" charset="-122"/>
                <a:ea typeface="仿宋_GB2312" pitchFamily="49" charset="-122"/>
              </a:rPr>
              <a:t>&lt;</a:t>
            </a:r>
            <a:r>
              <a:rPr lang="zh-CN" altLang="en-US" sz="2400">
                <a:solidFill>
                  <a:schemeClr val="tx2"/>
                </a:solidFill>
                <a:latin typeface="仿宋_GB2312" pitchFamily="49" charset="-122"/>
                <a:ea typeface="仿宋_GB2312" pitchFamily="49" charset="-122"/>
              </a:rPr>
              <a:t>数据类型符号</a:t>
            </a:r>
            <a:r>
              <a:rPr lang="en-US" altLang="zh-CN" sz="2400">
                <a:solidFill>
                  <a:schemeClr val="tx2"/>
                </a:solidFill>
                <a:latin typeface="仿宋_GB2312" pitchFamily="49" charset="-122"/>
                <a:ea typeface="仿宋_GB2312" pitchFamily="49" charset="-122"/>
              </a:rPr>
              <a:t>&gt;[</a:t>
            </a:r>
            <a:r>
              <a:rPr lang="zh-CN" altLang="en-US" sz="2400">
                <a:solidFill>
                  <a:schemeClr val="tx2"/>
                </a:solidFill>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&lt;</a:t>
            </a:r>
            <a:r>
              <a:rPr lang="zh-CN" altLang="en-US" sz="2400">
                <a:solidFill>
                  <a:schemeClr val="tx2"/>
                </a:solidFill>
                <a:latin typeface="仿宋_GB2312" pitchFamily="49" charset="-122"/>
                <a:ea typeface="仿宋_GB2312" pitchFamily="49" charset="-122"/>
              </a:rPr>
              <a:t>最大宽度</a:t>
            </a:r>
            <a:r>
              <a:rPr lang="en-US" altLang="zh-CN" sz="2400">
                <a:solidFill>
                  <a:schemeClr val="tx2"/>
                </a:solidFill>
                <a:latin typeface="仿宋_GB2312" pitchFamily="49" charset="-122"/>
                <a:ea typeface="仿宋_GB2312" pitchFamily="49" charset="-122"/>
              </a:rPr>
              <a:t>&gt;</a:t>
            </a:r>
            <a:r>
              <a:rPr lang="zh-CN" altLang="en-US" sz="2400">
                <a:solidFill>
                  <a:schemeClr val="tx2"/>
                </a:solidFill>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a:t>
            </a:r>
            <a:r>
              <a:rPr lang="en-US" altLang="zh-CN" sz="2400">
                <a:latin typeface="仿宋_GB2312" pitchFamily="49" charset="-122"/>
                <a:ea typeface="仿宋_GB2312" pitchFamily="49" charset="-122"/>
              </a:rPr>
              <a:t> </a:t>
            </a:r>
          </a:p>
          <a:p>
            <a:pPr algn="l">
              <a:lnSpc>
                <a:spcPct val="120000"/>
              </a:lnSpc>
            </a:pPr>
            <a:endParaRPr lang="en-US" altLang="zh-CN" sz="2400">
              <a:latin typeface="仿宋_GB2312" pitchFamily="49" charset="-122"/>
              <a:ea typeface="仿宋_GB2312" pitchFamily="49" charset="-122"/>
            </a:endParaRPr>
          </a:p>
          <a:p>
            <a:pPr algn="l">
              <a:lnSpc>
                <a:spcPct val="120000"/>
              </a:lnSpc>
            </a:pPr>
            <a:r>
              <a:rPr lang="zh-CN" altLang="en-US" sz="2400">
                <a:latin typeface="仿宋_GB2312" pitchFamily="49" charset="-122"/>
                <a:ea typeface="仿宋_GB2312" pitchFamily="49" charset="-122"/>
              </a:rPr>
              <a:t>常用的</a:t>
            </a:r>
            <a:r>
              <a:rPr lang="zh-CN" altLang="en-US" sz="2400">
                <a:solidFill>
                  <a:schemeClr val="tx2"/>
                </a:solidFill>
                <a:latin typeface="仿宋_GB2312" pitchFamily="49" charset="-122"/>
                <a:ea typeface="仿宋_GB2312" pitchFamily="49" charset="-122"/>
              </a:rPr>
              <a:t>数据类型符号</a:t>
            </a:r>
            <a:r>
              <a:rPr lang="zh-CN" altLang="en-US" sz="2400">
                <a:latin typeface="仿宋_GB2312" pitchFamily="49" charset="-122"/>
                <a:ea typeface="仿宋_GB2312" pitchFamily="49" charset="-122"/>
              </a:rPr>
              <a:t>有：</a:t>
            </a:r>
          </a:p>
          <a:p>
            <a:pPr algn="l">
              <a:lnSpc>
                <a:spcPct val="120000"/>
              </a:lnSpc>
            </a:pPr>
            <a:r>
              <a:rPr lang="zh-CN" altLang="en-US" sz="2400">
                <a:latin typeface="仿宋_GB2312" pitchFamily="49" charset="-122"/>
                <a:ea typeface="仿宋_GB2312" pitchFamily="49" charset="-122"/>
              </a:rPr>
              <a:t>      文本型：</a:t>
            </a:r>
            <a:r>
              <a:rPr lang="en-US" altLang="zh-CN" sz="2400">
                <a:latin typeface="仿宋_GB2312" pitchFamily="49" charset="-122"/>
                <a:ea typeface="仿宋_GB2312" pitchFamily="49" charset="-122"/>
              </a:rPr>
              <a:t>Char      </a:t>
            </a:r>
            <a:r>
              <a:rPr lang="zh-CN" altLang="en-US" sz="2400">
                <a:latin typeface="仿宋_GB2312" pitchFamily="49" charset="-122"/>
                <a:ea typeface="仿宋_GB2312" pitchFamily="49" charset="-122"/>
              </a:rPr>
              <a:t>双精度型：</a:t>
            </a:r>
            <a:r>
              <a:rPr lang="en-US" altLang="zh-CN" sz="2400">
                <a:latin typeface="仿宋_GB2312" pitchFamily="49" charset="-122"/>
                <a:ea typeface="仿宋_GB2312" pitchFamily="49" charset="-122"/>
              </a:rPr>
              <a:t>Number</a:t>
            </a:r>
          </a:p>
          <a:p>
            <a:pPr algn="l">
              <a:lnSpc>
                <a:spcPct val="120000"/>
              </a:lnSpc>
            </a:pP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长整型：</a:t>
            </a:r>
            <a:r>
              <a:rPr lang="en-US" altLang="zh-CN" sz="2400">
                <a:latin typeface="仿宋_GB2312" pitchFamily="49" charset="-122"/>
                <a:ea typeface="仿宋_GB2312" pitchFamily="49" charset="-122"/>
              </a:rPr>
              <a:t>long      </a:t>
            </a:r>
            <a:r>
              <a:rPr lang="zh-CN" altLang="en-US" sz="2400">
                <a:latin typeface="仿宋_GB2312" pitchFamily="49" charset="-122"/>
                <a:ea typeface="仿宋_GB2312" pitchFamily="49" charset="-122"/>
              </a:rPr>
              <a:t>整型：</a:t>
            </a:r>
            <a:r>
              <a:rPr lang="en-US" altLang="zh-CN" sz="2400">
                <a:latin typeface="仿宋_GB2312" pitchFamily="49" charset="-122"/>
                <a:ea typeface="仿宋_GB2312" pitchFamily="49" charset="-122"/>
              </a:rPr>
              <a:t>Integer</a:t>
            </a:r>
          </a:p>
          <a:p>
            <a:pPr algn="l">
              <a:lnSpc>
                <a:spcPct val="120000"/>
              </a:lnSpc>
            </a:pP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日期型：</a:t>
            </a:r>
            <a:r>
              <a:rPr lang="en-US" altLang="zh-CN" sz="2400">
                <a:latin typeface="仿宋_GB2312" pitchFamily="49" charset="-122"/>
                <a:ea typeface="仿宋_GB2312" pitchFamily="49" charset="-122"/>
              </a:rPr>
              <a:t>Date      </a:t>
            </a:r>
            <a:r>
              <a:rPr lang="zh-CN" altLang="en-US" sz="2400">
                <a:latin typeface="仿宋_GB2312" pitchFamily="49" charset="-122"/>
                <a:ea typeface="仿宋_GB2312" pitchFamily="49" charset="-122"/>
              </a:rPr>
              <a:t>逻辑型：</a:t>
            </a:r>
            <a:r>
              <a:rPr lang="en-US" altLang="zh-CN" sz="2400">
                <a:latin typeface="仿宋_GB2312" pitchFamily="49" charset="-122"/>
                <a:ea typeface="仿宋_GB2312" pitchFamily="49" charset="-122"/>
              </a:rPr>
              <a:t>Logical</a:t>
            </a:r>
          </a:p>
          <a:p>
            <a:pPr algn="l">
              <a:lnSpc>
                <a:spcPct val="120000"/>
              </a:lnSpc>
            </a:pP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备注型：</a:t>
            </a:r>
            <a:r>
              <a:rPr lang="en-US" altLang="zh-CN" sz="2400">
                <a:latin typeface="仿宋_GB2312" pitchFamily="49" charset="-122"/>
                <a:ea typeface="仿宋_GB2312" pitchFamily="49" charset="-122"/>
              </a:rPr>
              <a:t>Memo</a:t>
            </a:r>
          </a:p>
          <a:p>
            <a:pPr algn="l">
              <a:lnSpc>
                <a:spcPct val="120000"/>
              </a:lnSpc>
            </a:pPr>
            <a:r>
              <a:rPr lang="zh-CN" altLang="en-US" sz="2400">
                <a:solidFill>
                  <a:schemeClr val="tx2"/>
                </a:solidFill>
                <a:latin typeface="仿宋_GB2312" pitchFamily="49" charset="-122"/>
                <a:ea typeface="仿宋_GB2312" pitchFamily="49" charset="-122"/>
              </a:rPr>
              <a:t>对文本型数据需要说明最大长度</a:t>
            </a:r>
            <a:r>
              <a:rPr lang="zh-CN" altLang="en-US" sz="2400">
                <a:latin typeface="仿宋_GB2312" pitchFamily="49" charset="-122"/>
                <a:ea typeface="仿宋_GB2312" pitchFamily="49" charset="-122"/>
              </a:rPr>
              <a:t>。</a:t>
            </a:r>
          </a:p>
        </p:txBody>
      </p:sp>
    </p:spTree>
    <p:extLst>
      <p:ext uri="{BB962C8B-B14F-4D97-AF65-F5344CB8AC3E}">
        <p14:creationId xmlns:p14="http://schemas.microsoft.com/office/powerpoint/2010/main" val="3344578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11267"/>
                                        </p:tgtEl>
                                        <p:attrNameLst>
                                          <p:attrName>style.visibility</p:attrName>
                                        </p:attrNameLst>
                                      </p:cBhvr>
                                      <p:to>
                                        <p:strVal val="visible"/>
                                      </p:to>
                                    </p:set>
                                    <p:animEffect transition="in" filter="wipe(up)">
                                      <p:cBhvr>
                                        <p:cTn id="11" dur="1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94338" y="434976"/>
            <a:ext cx="1607428" cy="461665"/>
          </a:xfrm>
          <a:prstGeom prst="rect">
            <a:avLst/>
          </a:prstGeom>
          <a:gradFill rotWithShape="1">
            <a:gsLst>
              <a:gs pos="0">
                <a:srgbClr val="66FF33">
                  <a:alpha val="49001"/>
                </a:srgbClr>
              </a:gs>
              <a:gs pos="100000">
                <a:srgbClr val="66FF33">
                  <a:gamma/>
                  <a:shade val="87843"/>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outerShdw blurRad="38100" dist="38100" dir="2700000" algn="tl">
                    <a:srgbClr val="FFFFFF"/>
                  </a:outerShdw>
                </a:effectLst>
                <a:latin typeface="Tahoma" pitchFamily="34" charset="0"/>
                <a:ea typeface="幼圆" pitchFamily="49" charset="-122"/>
              </a:rPr>
              <a:t>[Not] Null</a:t>
            </a:r>
            <a:r>
              <a:rPr lang="en-US" altLang="zh-CN" sz="2400">
                <a:latin typeface="Tahoma" pitchFamily="34" charset="0"/>
                <a:ea typeface="幼圆" pitchFamily="49" charset="-122"/>
              </a:rPr>
              <a:t> </a:t>
            </a:r>
          </a:p>
        </p:txBody>
      </p:sp>
      <p:sp>
        <p:nvSpPr>
          <p:cNvPr id="12291" name="Text Box 3"/>
          <p:cNvSpPr txBox="1">
            <a:spLocks noChangeArrowheads="1"/>
          </p:cNvSpPr>
          <p:nvPr/>
        </p:nvSpPr>
        <p:spPr bwMode="auto">
          <a:xfrm>
            <a:off x="271727" y="1109664"/>
            <a:ext cx="8738262" cy="830997"/>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在输入数据时，</a:t>
            </a:r>
            <a:r>
              <a:rPr lang="en-US" altLang="zh-CN" sz="2400">
                <a:latin typeface="仿宋_GB2312" pitchFamily="49" charset="-122"/>
                <a:ea typeface="仿宋_GB2312" pitchFamily="49" charset="-122"/>
              </a:rPr>
              <a:t>Not Null</a:t>
            </a:r>
            <a:r>
              <a:rPr lang="zh-CN" altLang="en-US" sz="2400">
                <a:latin typeface="仿宋_GB2312" pitchFamily="49" charset="-122"/>
                <a:ea typeface="仿宋_GB2312" pitchFamily="49" charset="-122"/>
              </a:rPr>
              <a:t>（默认）表示该字段值不能空，而</a:t>
            </a:r>
            <a:r>
              <a:rPr lang="en-US" altLang="zh-CN" sz="2400">
                <a:latin typeface="仿宋_GB2312" pitchFamily="49" charset="-122"/>
                <a:ea typeface="仿宋_GB2312" pitchFamily="49" charset="-122"/>
              </a:rPr>
              <a:t>Null</a:t>
            </a:r>
            <a:r>
              <a:rPr lang="zh-CN" altLang="en-US" sz="2400">
                <a:latin typeface="仿宋_GB2312" pitchFamily="49" charset="-122"/>
                <a:ea typeface="仿宋_GB2312" pitchFamily="49" charset="-122"/>
              </a:rPr>
              <a:t>表示该字段值可以空。 </a:t>
            </a:r>
          </a:p>
        </p:txBody>
      </p:sp>
      <p:sp>
        <p:nvSpPr>
          <p:cNvPr id="12292" name="Rectangle 4"/>
          <p:cNvSpPr>
            <a:spLocks noChangeArrowheads="1"/>
          </p:cNvSpPr>
          <p:nvPr/>
        </p:nvSpPr>
        <p:spPr bwMode="auto">
          <a:xfrm>
            <a:off x="194337" y="2219326"/>
            <a:ext cx="1900905" cy="461665"/>
          </a:xfrm>
          <a:prstGeom prst="rect">
            <a:avLst/>
          </a:prstGeom>
          <a:gradFill rotWithShape="1">
            <a:gsLst>
              <a:gs pos="0">
                <a:srgbClr val="66FF33">
                  <a:alpha val="49001"/>
                </a:srgbClr>
              </a:gs>
              <a:gs pos="100000">
                <a:srgbClr val="66FF33">
                  <a:gamma/>
                  <a:shade val="87843"/>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latin typeface="Tahoma" pitchFamily="34" charset="0"/>
                <a:ea typeface="幼圆" pitchFamily="49" charset="-122"/>
              </a:rPr>
              <a:t>Primary Key </a:t>
            </a:r>
          </a:p>
        </p:txBody>
      </p:sp>
      <p:sp>
        <p:nvSpPr>
          <p:cNvPr id="12293" name="Text Box 5"/>
          <p:cNvSpPr txBox="1">
            <a:spLocks noChangeArrowheads="1"/>
          </p:cNvSpPr>
          <p:nvPr/>
        </p:nvSpPr>
        <p:spPr bwMode="auto">
          <a:xfrm>
            <a:off x="350837" y="2838450"/>
            <a:ext cx="8812213"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指明字段为表的关键字。在一个表中只能有一个主关键字。 </a:t>
            </a:r>
          </a:p>
        </p:txBody>
      </p:sp>
      <p:sp>
        <p:nvSpPr>
          <p:cNvPr id="12294" name="Rectangle 6"/>
          <p:cNvSpPr>
            <a:spLocks noChangeArrowheads="1"/>
          </p:cNvSpPr>
          <p:nvPr/>
        </p:nvSpPr>
        <p:spPr bwMode="auto">
          <a:xfrm>
            <a:off x="271727" y="3875089"/>
            <a:ext cx="4388766" cy="461665"/>
          </a:xfrm>
          <a:prstGeom prst="rect">
            <a:avLst/>
          </a:prstGeom>
          <a:gradFill rotWithShape="1">
            <a:gsLst>
              <a:gs pos="0">
                <a:srgbClr val="66FF33">
                  <a:alpha val="49001"/>
                </a:srgbClr>
              </a:gs>
              <a:gs pos="100000">
                <a:srgbClr val="66FF33">
                  <a:gamma/>
                  <a:shade val="87843"/>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latin typeface="Tahoma" pitchFamily="34" charset="0"/>
                <a:ea typeface="幼圆" pitchFamily="49" charset="-122"/>
              </a:rPr>
              <a:t>Primary Key </a:t>
            </a:r>
            <a:r>
              <a:rPr lang="zh-CN" altLang="en-US" sz="2400">
                <a:latin typeface="Tahoma" pitchFamily="34" charset="0"/>
                <a:ea typeface="幼圆" pitchFamily="49" charset="-122"/>
              </a:rPr>
              <a:t>（</a:t>
            </a:r>
            <a:r>
              <a:rPr lang="en-US" altLang="zh-CN" sz="2400">
                <a:latin typeface="Tahoma" pitchFamily="34" charset="0"/>
                <a:ea typeface="幼圆" pitchFamily="49" charset="-122"/>
              </a:rPr>
              <a:t>&lt;</a:t>
            </a:r>
            <a:r>
              <a:rPr lang="zh-CN" altLang="en-US" sz="2400">
                <a:latin typeface="Tahoma" pitchFamily="34" charset="0"/>
                <a:ea typeface="幼圆" pitchFamily="49" charset="-122"/>
              </a:rPr>
              <a:t>字段名表</a:t>
            </a:r>
            <a:r>
              <a:rPr lang="en-US" altLang="zh-CN" sz="2400">
                <a:latin typeface="Tahoma" pitchFamily="34" charset="0"/>
                <a:ea typeface="幼圆" pitchFamily="49" charset="-122"/>
              </a:rPr>
              <a:t>&gt;</a:t>
            </a:r>
            <a:r>
              <a:rPr lang="zh-CN" altLang="en-US" sz="2400">
                <a:latin typeface="Tahoma" pitchFamily="34" charset="0"/>
                <a:ea typeface="幼圆" pitchFamily="49" charset="-122"/>
              </a:rPr>
              <a:t>）  </a:t>
            </a:r>
          </a:p>
        </p:txBody>
      </p:sp>
      <p:sp>
        <p:nvSpPr>
          <p:cNvPr id="12295" name="Text Box 7"/>
          <p:cNvSpPr txBox="1">
            <a:spLocks noChangeArrowheads="1"/>
          </p:cNvSpPr>
          <p:nvPr/>
        </p:nvSpPr>
        <p:spPr bwMode="auto">
          <a:xfrm>
            <a:off x="194338" y="4565651"/>
            <a:ext cx="9439936" cy="156966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当多个字段组成主关键字时，不能在每个字段后写</a:t>
            </a:r>
            <a:r>
              <a:rPr lang="zh-CN" altLang="en-US" sz="2400">
                <a:latin typeface="华文细黑"/>
                <a:ea typeface="仿宋_GB2312" pitchFamily="49" charset="-122"/>
              </a:rPr>
              <a:t>“</a:t>
            </a:r>
            <a:r>
              <a:rPr lang="en-US" altLang="zh-CN" sz="2400">
                <a:latin typeface="仿宋_GB2312" pitchFamily="49" charset="-122"/>
                <a:ea typeface="仿宋_GB2312" pitchFamily="49" charset="-122"/>
              </a:rPr>
              <a:t>Primary Key</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，只能在所有字段描述之后写</a:t>
            </a:r>
          </a:p>
          <a:p>
            <a:pPr algn="l"/>
            <a:r>
              <a:rPr lang="zh-CN" altLang="en-US" sz="2400">
                <a:latin typeface="仿宋_GB2312" pitchFamily="49" charset="-122"/>
                <a:ea typeface="仿宋_GB2312" pitchFamily="49" charset="-122"/>
              </a:rPr>
              <a:t>         </a:t>
            </a:r>
            <a:r>
              <a:rPr lang="zh-CN" altLang="en-US" sz="2400">
                <a:latin typeface="华文细黑"/>
                <a:ea typeface="仿宋_GB2312" pitchFamily="49" charset="-122"/>
              </a:rPr>
              <a:t>“</a:t>
            </a:r>
            <a:r>
              <a:rPr lang="en-US" altLang="zh-CN" sz="2400">
                <a:solidFill>
                  <a:schemeClr val="tx2"/>
                </a:solidFill>
                <a:latin typeface="仿宋_GB2312" pitchFamily="49" charset="-122"/>
                <a:ea typeface="仿宋_GB2312" pitchFamily="49" charset="-122"/>
              </a:rPr>
              <a:t>Primary Key </a:t>
            </a:r>
            <a:r>
              <a:rPr lang="zh-CN" altLang="en-US" sz="2400">
                <a:solidFill>
                  <a:schemeClr val="tx2"/>
                </a:solidFill>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&lt;</a:t>
            </a:r>
            <a:r>
              <a:rPr lang="zh-CN" altLang="en-US" sz="2400">
                <a:solidFill>
                  <a:schemeClr val="tx2"/>
                </a:solidFill>
                <a:latin typeface="仿宋_GB2312" pitchFamily="49" charset="-122"/>
                <a:ea typeface="仿宋_GB2312" pitchFamily="49" charset="-122"/>
              </a:rPr>
              <a:t>字段名表</a:t>
            </a:r>
            <a:r>
              <a:rPr lang="en-US" altLang="zh-CN" sz="2400">
                <a:solidFill>
                  <a:schemeClr val="tx2"/>
                </a:solidFill>
                <a:latin typeface="仿宋_GB2312" pitchFamily="49" charset="-122"/>
                <a:ea typeface="仿宋_GB2312" pitchFamily="49" charset="-122"/>
              </a:rPr>
              <a:t>&gt;</a:t>
            </a:r>
            <a:r>
              <a:rPr lang="zh-CN" altLang="en-US" sz="2400">
                <a:solidFill>
                  <a:schemeClr val="tx2"/>
                </a:solidFill>
                <a:latin typeface="仿宋_GB2312" pitchFamily="49" charset="-122"/>
                <a:ea typeface="仿宋_GB2312" pitchFamily="49" charset="-122"/>
              </a:rPr>
              <a:t>）</a:t>
            </a:r>
            <a:r>
              <a:rPr lang="zh-CN" altLang="en-US" sz="2400">
                <a:latin typeface="华文细黑"/>
                <a:ea typeface="仿宋_GB2312" pitchFamily="49" charset="-122"/>
              </a:rPr>
              <a:t>”</a:t>
            </a:r>
            <a:endParaRPr lang="zh-CN" altLang="en-US" sz="2400">
              <a:latin typeface="仿宋_GB2312" pitchFamily="49" charset="-122"/>
              <a:ea typeface="仿宋_GB2312" pitchFamily="49" charset="-122"/>
            </a:endParaRPr>
          </a:p>
          <a:p>
            <a:pPr algn="l"/>
            <a:r>
              <a:rPr lang="zh-CN" altLang="en-US" sz="2400">
                <a:latin typeface="仿宋_GB2312" pitchFamily="49" charset="-122"/>
                <a:ea typeface="仿宋_GB2312" pitchFamily="49" charset="-122"/>
              </a:rPr>
              <a:t>    其中字段名表是</a:t>
            </a:r>
            <a:r>
              <a:rPr lang="zh-CN" altLang="en-US" sz="2400">
                <a:solidFill>
                  <a:schemeClr val="tx2"/>
                </a:solidFill>
                <a:latin typeface="仿宋_GB2312" pitchFamily="49" charset="-122"/>
                <a:ea typeface="仿宋_GB2312" pitchFamily="49" charset="-122"/>
              </a:rPr>
              <a:t>逗号</a:t>
            </a:r>
            <a:r>
              <a:rPr lang="zh-CN" altLang="en-US" sz="2400">
                <a:latin typeface="仿宋_GB2312" pitchFamily="49" charset="-122"/>
                <a:ea typeface="仿宋_GB2312" pitchFamily="49" charset="-122"/>
              </a:rPr>
              <a:t>分隔的多个字段名。 </a:t>
            </a:r>
          </a:p>
        </p:txBody>
      </p:sp>
    </p:spTree>
    <p:extLst>
      <p:ext uri="{BB962C8B-B14F-4D97-AF65-F5344CB8AC3E}">
        <p14:creationId xmlns:p14="http://schemas.microsoft.com/office/powerpoint/2010/main" val="93599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12291"/>
                                        </p:tgtEl>
                                        <p:attrNameLst>
                                          <p:attrName>style.visibility</p:attrName>
                                        </p:attrNameLst>
                                      </p:cBhvr>
                                      <p:to>
                                        <p:strVal val="visible"/>
                                      </p:to>
                                    </p:set>
                                    <p:animEffect transition="in" filter="wipe(up)">
                                      <p:cBhvr>
                                        <p:cTn id="11" dur="1000"/>
                                        <p:tgtEl>
                                          <p:spTgt spid="12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par>
                          <p:cTn id="17" fill="hold" nodeType="afterGroup">
                            <p:stCondLst>
                              <p:cond delay="500"/>
                            </p:stCondLst>
                            <p:childTnLst>
                              <p:par>
                                <p:cTn id="18" presetID="22" presetClass="entr" presetSubtype="1" fill="hold" grpId="0" nodeType="afterEffect">
                                  <p:stCondLst>
                                    <p:cond delay="500"/>
                                  </p:stCondLst>
                                  <p:childTnLst>
                                    <p:set>
                                      <p:cBhvr>
                                        <p:cTn id="19" dur="1" fill="hold">
                                          <p:stCondLst>
                                            <p:cond delay="0"/>
                                          </p:stCondLst>
                                        </p:cTn>
                                        <p:tgtEl>
                                          <p:spTgt spid="12293"/>
                                        </p:tgtEl>
                                        <p:attrNameLst>
                                          <p:attrName>style.visibility</p:attrName>
                                        </p:attrNameLst>
                                      </p:cBhvr>
                                      <p:to>
                                        <p:strVal val="visible"/>
                                      </p:to>
                                    </p:set>
                                    <p:animEffect transition="in" filter="wipe(up)">
                                      <p:cBhvr>
                                        <p:cTn id="20" dur="1000"/>
                                        <p:tgtEl>
                                          <p:spTgt spid="122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294"/>
                                        </p:tgtEl>
                                        <p:attrNameLst>
                                          <p:attrName>style.visibility</p:attrName>
                                        </p:attrNameLst>
                                      </p:cBhvr>
                                      <p:to>
                                        <p:strVal val="visible"/>
                                      </p:to>
                                    </p:set>
                                    <p:animEffect transition="in" filter="wipe(left)">
                                      <p:cBhvr>
                                        <p:cTn id="25" dur="500"/>
                                        <p:tgtEl>
                                          <p:spTgt spid="12294"/>
                                        </p:tgtEl>
                                      </p:cBhvr>
                                    </p:animEffect>
                                  </p:childTnLst>
                                </p:cTn>
                              </p:par>
                            </p:childTnLst>
                          </p:cTn>
                        </p:par>
                        <p:par>
                          <p:cTn id="26" fill="hold" nodeType="afterGroup">
                            <p:stCondLst>
                              <p:cond delay="500"/>
                            </p:stCondLst>
                            <p:childTnLst>
                              <p:par>
                                <p:cTn id="27" presetID="22" presetClass="entr" presetSubtype="1" fill="hold" grpId="0" nodeType="afterEffect">
                                  <p:stCondLst>
                                    <p:cond delay="500"/>
                                  </p:stCondLst>
                                  <p:childTnLst>
                                    <p:set>
                                      <p:cBhvr>
                                        <p:cTn id="28" dur="1" fill="hold">
                                          <p:stCondLst>
                                            <p:cond delay="0"/>
                                          </p:stCondLst>
                                        </p:cTn>
                                        <p:tgtEl>
                                          <p:spTgt spid="12295"/>
                                        </p:tgtEl>
                                        <p:attrNameLst>
                                          <p:attrName>style.visibility</p:attrName>
                                        </p:attrNameLst>
                                      </p:cBhvr>
                                      <p:to>
                                        <p:strVal val="visible"/>
                                      </p:to>
                                    </p:set>
                                    <p:animEffect transition="in" filter="wipe(up)">
                                      <p:cBhvr>
                                        <p:cTn id="29" dur="1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p:bldP spid="12292" grpId="0" animBg="1"/>
      <p:bldP spid="12293" grpId="0"/>
      <p:bldP spid="12294" grpId="0" animBg="1"/>
      <p:bldP spid="1229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0394" y="868364"/>
            <a:ext cx="1511952" cy="461665"/>
          </a:xfrm>
          <a:prstGeom prst="rect">
            <a:avLst/>
          </a:prstGeom>
          <a:gradFill rotWithShape="1">
            <a:gsLst>
              <a:gs pos="0">
                <a:srgbClr val="66FF33">
                  <a:alpha val="50000"/>
                </a:srgbClr>
              </a:gs>
              <a:gs pos="100000">
                <a:srgbClr val="66FF33">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Tahoma" pitchFamily="34" charset="0"/>
                <a:ea typeface="仿宋_GB2312" pitchFamily="49" charset="-122"/>
              </a:rPr>
              <a:t>其他参数</a:t>
            </a:r>
            <a:r>
              <a:rPr lang="zh-CN" altLang="en-US" sz="2400">
                <a:latin typeface="Tahoma" pitchFamily="34" charset="0"/>
                <a:ea typeface="幼圆" pitchFamily="49" charset="-122"/>
              </a:rPr>
              <a:t> </a:t>
            </a:r>
          </a:p>
        </p:txBody>
      </p:sp>
      <p:sp>
        <p:nvSpPr>
          <p:cNvPr id="13315" name="Text Box 3"/>
          <p:cNvSpPr txBox="1">
            <a:spLocks noChangeArrowheads="1"/>
          </p:cNvSpPr>
          <p:nvPr/>
        </p:nvSpPr>
        <p:spPr bwMode="auto">
          <a:xfrm>
            <a:off x="507339" y="1700213"/>
            <a:ext cx="7097580"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在用于定义数据有效性规则（</a:t>
            </a:r>
            <a:r>
              <a:rPr lang="en-US" altLang="zh-CN" sz="2400">
                <a:latin typeface="仿宋_GB2312" pitchFamily="49" charset="-122"/>
                <a:ea typeface="仿宋_GB2312" pitchFamily="49" charset="-122"/>
              </a:rPr>
              <a:t>Check</a:t>
            </a:r>
            <a:r>
              <a:rPr lang="zh-CN" altLang="en-US" sz="2400">
                <a:latin typeface="仿宋_GB2312" pitchFamily="49" charset="-122"/>
                <a:ea typeface="仿宋_GB2312" pitchFamily="49" charset="-122"/>
              </a:rPr>
              <a:t>）等信息。 </a:t>
            </a:r>
          </a:p>
        </p:txBody>
      </p:sp>
      <p:sp>
        <p:nvSpPr>
          <p:cNvPr id="13316" name="Text Box 4"/>
          <p:cNvSpPr txBox="1">
            <a:spLocks noChangeArrowheads="1"/>
          </p:cNvSpPr>
          <p:nvPr/>
        </p:nvSpPr>
        <p:spPr bwMode="auto">
          <a:xfrm>
            <a:off x="428229" y="2565400"/>
            <a:ext cx="8776096" cy="341632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例：建立课程设置表</a:t>
            </a:r>
            <a:r>
              <a:rPr lang="en-US" altLang="zh-CN" sz="2400">
                <a:latin typeface="仿宋_GB2312" pitchFamily="49" charset="-122"/>
                <a:ea typeface="仿宋_GB2312" pitchFamily="49" charset="-122"/>
              </a:rPr>
              <a:t>SQL</a:t>
            </a:r>
            <a:r>
              <a:rPr lang="zh-CN" altLang="en-US" sz="2400">
                <a:latin typeface="仿宋_GB2312" pitchFamily="49" charset="-122"/>
                <a:ea typeface="仿宋_GB2312" pitchFamily="49" charset="-122"/>
              </a:rPr>
              <a:t>语句为</a:t>
            </a:r>
          </a:p>
          <a:p>
            <a:pPr algn="l"/>
            <a:endParaRPr lang="zh-CN" altLang="en-US" sz="2400">
              <a:latin typeface="仿宋_GB2312" pitchFamily="49" charset="-122"/>
              <a:ea typeface="仿宋_GB2312" pitchFamily="49" charset="-122"/>
            </a:endParaRPr>
          </a:p>
          <a:p>
            <a:pPr algn="l"/>
            <a:r>
              <a:rPr lang="en-US" altLang="zh-CN" sz="2400">
                <a:latin typeface="仿宋_GB2312" pitchFamily="49" charset="-122"/>
                <a:ea typeface="仿宋_GB2312" pitchFamily="49" charset="-122"/>
              </a:rPr>
              <a:t>Create Table </a:t>
            </a:r>
            <a:r>
              <a:rPr lang="zh-CN" altLang="en-US" sz="2400">
                <a:latin typeface="仿宋_GB2312" pitchFamily="49" charset="-122"/>
                <a:ea typeface="仿宋_GB2312" pitchFamily="49" charset="-122"/>
              </a:rPr>
              <a:t>课程设置表</a:t>
            </a:r>
            <a:r>
              <a:rPr lang="en-US" altLang="zh-CN" sz="2400">
                <a:latin typeface="仿宋_GB2312" pitchFamily="49" charset="-122"/>
                <a:ea typeface="仿宋_GB2312" pitchFamily="49" charset="-122"/>
              </a:rPr>
              <a:t>(</a:t>
            </a:r>
          </a:p>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课程编号 </a:t>
            </a:r>
            <a:r>
              <a:rPr lang="en-US" altLang="zh-CN" sz="2400">
                <a:latin typeface="仿宋_GB2312" pitchFamily="49" charset="-122"/>
                <a:ea typeface="仿宋_GB2312" pitchFamily="49" charset="-122"/>
              </a:rPr>
              <a:t>Char(5)  Primary Key,</a:t>
            </a:r>
          </a:p>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课程名称 </a:t>
            </a:r>
            <a:r>
              <a:rPr lang="en-US" altLang="zh-CN" sz="2400">
                <a:latin typeface="仿宋_GB2312" pitchFamily="49" charset="-122"/>
                <a:ea typeface="仿宋_GB2312" pitchFamily="49" charset="-122"/>
              </a:rPr>
              <a:t>Char(30),</a:t>
            </a:r>
            <a:r>
              <a:rPr lang="zh-CN" altLang="en-US" sz="2400">
                <a:latin typeface="仿宋_GB2312" pitchFamily="49" charset="-122"/>
                <a:ea typeface="仿宋_GB2312" pitchFamily="49" charset="-122"/>
              </a:rPr>
              <a:t>开课学期 </a:t>
            </a:r>
            <a:r>
              <a:rPr lang="en-US" altLang="zh-CN" sz="2400">
                <a:latin typeface="仿宋_GB2312" pitchFamily="49" charset="-122"/>
                <a:ea typeface="仿宋_GB2312" pitchFamily="49" charset="-122"/>
              </a:rPr>
              <a:t>Integer,</a:t>
            </a:r>
          </a:p>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理论学时 </a:t>
            </a:r>
            <a:r>
              <a:rPr lang="en-US" altLang="zh-CN" sz="2400">
                <a:latin typeface="仿宋_GB2312" pitchFamily="49" charset="-122"/>
                <a:ea typeface="仿宋_GB2312" pitchFamily="49" charset="-122"/>
              </a:rPr>
              <a:t>Integer,  </a:t>
            </a:r>
            <a:r>
              <a:rPr lang="zh-CN" altLang="en-US" sz="2400">
                <a:latin typeface="仿宋_GB2312" pitchFamily="49" charset="-122"/>
                <a:ea typeface="仿宋_GB2312" pitchFamily="49" charset="-122"/>
              </a:rPr>
              <a:t>实验学时 </a:t>
            </a:r>
            <a:r>
              <a:rPr lang="en-US" altLang="zh-CN" sz="2400">
                <a:latin typeface="仿宋_GB2312" pitchFamily="49" charset="-122"/>
                <a:ea typeface="仿宋_GB2312" pitchFamily="49" charset="-122"/>
              </a:rPr>
              <a:t>Integer,</a:t>
            </a:r>
          </a:p>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学分 </a:t>
            </a:r>
            <a:r>
              <a:rPr lang="en-US" altLang="zh-CN" sz="2400">
                <a:latin typeface="仿宋_GB2312" pitchFamily="49" charset="-122"/>
                <a:ea typeface="仿宋_GB2312" pitchFamily="49" charset="-122"/>
              </a:rPr>
              <a:t>Integer</a:t>
            </a:r>
          </a:p>
          <a:p>
            <a:pPr algn="l"/>
            <a:r>
              <a:rPr lang="en-US" altLang="zh-CN" sz="2400">
                <a:latin typeface="仿宋_GB2312" pitchFamily="49" charset="-122"/>
                <a:ea typeface="仿宋_GB2312" pitchFamily="49" charset="-122"/>
              </a:rPr>
              <a:t>); </a:t>
            </a:r>
          </a:p>
          <a:p>
            <a:pPr algn="l"/>
            <a:endParaRPr lang="en-US" altLang="zh-CN" sz="2400">
              <a:latin typeface="仿宋_GB2312" pitchFamily="49" charset="-122"/>
              <a:ea typeface="仿宋_GB2312" pitchFamily="49" charset="-122"/>
            </a:endParaRPr>
          </a:p>
        </p:txBody>
      </p:sp>
    </p:spTree>
    <p:extLst>
      <p:ext uri="{BB962C8B-B14F-4D97-AF65-F5344CB8AC3E}">
        <p14:creationId xmlns:p14="http://schemas.microsoft.com/office/powerpoint/2010/main" val="2675544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13315"/>
                                        </p:tgtEl>
                                        <p:attrNameLst>
                                          <p:attrName>style.visibility</p:attrName>
                                        </p:attrNameLst>
                                      </p:cBhvr>
                                      <p:to>
                                        <p:strVal val="visible"/>
                                      </p:to>
                                    </p:set>
                                    <p:animEffect transition="in" filter="wipe(up)">
                                      <p:cBhvr>
                                        <p:cTn id="11" dur="1000"/>
                                        <p:tgtEl>
                                          <p:spTgt spid="133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316"/>
                                        </p:tgtEl>
                                        <p:attrNameLst>
                                          <p:attrName>style.visibility</p:attrName>
                                        </p:attrNameLst>
                                      </p:cBhvr>
                                      <p:to>
                                        <p:strVal val="visible"/>
                                      </p:to>
                                    </p:set>
                                    <p:animEffect transition="in" filter="wipe(left)">
                                      <p:cBhvr>
                                        <p:cTn id="16"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p:bldP spid="133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50838" y="1484314"/>
            <a:ext cx="9283435" cy="2012859"/>
          </a:xfrm>
          <a:prstGeom prst="rect">
            <a:avLst/>
          </a:prstGeom>
          <a:gradFill rotWithShape="1">
            <a:gsLst>
              <a:gs pos="0">
                <a:srgbClr val="00FF00">
                  <a:alpha val="47000"/>
                </a:srgbClr>
              </a:gs>
              <a:gs pos="100000">
                <a:srgbClr val="00FF00">
                  <a:gamma/>
                  <a:tint val="87843"/>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lnSpc>
                <a:spcPct val="130000"/>
              </a:lnSpc>
            </a:pPr>
            <a:r>
              <a:rPr lang="zh-CN" altLang="en-US" sz="2400">
                <a:latin typeface="仿宋_GB2312" pitchFamily="49" charset="-122"/>
                <a:ea typeface="仿宋_GB2312" pitchFamily="49" charset="-122"/>
              </a:rPr>
              <a:t>语句格式：</a:t>
            </a:r>
          </a:p>
          <a:p>
            <a:pPr algn="l">
              <a:lnSpc>
                <a:spcPct val="130000"/>
              </a:lnSpc>
            </a:pPr>
            <a:r>
              <a:rPr lang="en-US" altLang="zh-CN" sz="2400">
                <a:solidFill>
                  <a:schemeClr val="tx2"/>
                </a:solidFill>
                <a:latin typeface="仿宋_GB2312" pitchFamily="49" charset="-122"/>
                <a:ea typeface="仿宋_GB2312" pitchFamily="49" charset="-122"/>
              </a:rPr>
              <a:t>Alter  Table</a:t>
            </a:r>
            <a:r>
              <a:rPr lang="en-US" altLang="zh-CN" sz="2400">
                <a:latin typeface="仿宋_GB2312" pitchFamily="49" charset="-122"/>
                <a:ea typeface="仿宋_GB2312" pitchFamily="49" charset="-122"/>
              </a:rPr>
              <a:t>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    </a:t>
            </a:r>
            <a:r>
              <a:rPr lang="en-US" altLang="zh-CN" sz="2400">
                <a:solidFill>
                  <a:schemeClr val="tx2"/>
                </a:solidFill>
                <a:latin typeface="仿宋_GB2312" pitchFamily="49" charset="-122"/>
                <a:ea typeface="仿宋_GB2312" pitchFamily="49" charset="-122"/>
              </a:rPr>
              <a:t>Add</a:t>
            </a:r>
            <a:r>
              <a:rPr lang="en-US" altLang="zh-CN" sz="2400">
                <a:latin typeface="仿宋_GB2312" pitchFamily="49" charset="-122"/>
                <a:ea typeface="仿宋_GB2312" pitchFamily="49" charset="-122"/>
              </a:rPr>
              <a:t>  &lt;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&gt; &lt;</a:t>
            </a:r>
            <a:r>
              <a:rPr lang="zh-CN" altLang="en-US" sz="2400">
                <a:latin typeface="仿宋_GB2312" pitchFamily="49" charset="-122"/>
                <a:ea typeface="仿宋_GB2312" pitchFamily="49" charset="-122"/>
              </a:rPr>
              <a:t>类型描述</a:t>
            </a:r>
            <a:r>
              <a:rPr lang="en-US" altLang="zh-CN" sz="2400">
                <a:latin typeface="仿宋_GB2312" pitchFamily="49" charset="-122"/>
                <a:ea typeface="仿宋_GB2312" pitchFamily="49" charset="-122"/>
              </a:rPr>
              <a:t>&gt; |</a:t>
            </a:r>
          </a:p>
          <a:p>
            <a:pPr algn="l">
              <a:lnSpc>
                <a:spcPct val="130000"/>
              </a:lnSpc>
            </a:pPr>
            <a:r>
              <a:rPr lang="en-US" altLang="zh-CN" sz="2400">
                <a:solidFill>
                  <a:schemeClr val="tx2"/>
                </a:solidFill>
                <a:latin typeface="仿宋_GB2312" pitchFamily="49" charset="-122"/>
                <a:ea typeface="仿宋_GB2312" pitchFamily="49" charset="-122"/>
              </a:rPr>
              <a:t>Alter</a:t>
            </a:r>
            <a:r>
              <a:rPr lang="en-US" altLang="zh-CN" sz="2400">
                <a:latin typeface="仿宋_GB2312" pitchFamily="49" charset="-122"/>
                <a:ea typeface="仿宋_GB2312" pitchFamily="49" charset="-122"/>
              </a:rPr>
              <a:t> &lt;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&gt; &lt;</a:t>
            </a:r>
            <a:r>
              <a:rPr lang="zh-CN" altLang="en-US" sz="2400">
                <a:latin typeface="仿宋_GB2312" pitchFamily="49" charset="-122"/>
                <a:ea typeface="仿宋_GB2312" pitchFamily="49" charset="-122"/>
              </a:rPr>
              <a:t>类型描述</a:t>
            </a:r>
            <a:r>
              <a:rPr lang="en-US" altLang="zh-CN" sz="2400">
                <a:latin typeface="仿宋_GB2312" pitchFamily="49" charset="-122"/>
                <a:ea typeface="仿宋_GB2312" pitchFamily="49" charset="-122"/>
              </a:rPr>
              <a:t>&gt;  |</a:t>
            </a:r>
          </a:p>
          <a:p>
            <a:pPr algn="l">
              <a:lnSpc>
                <a:spcPct val="130000"/>
              </a:lnSpc>
            </a:pPr>
            <a:r>
              <a:rPr lang="en-US" altLang="zh-CN" sz="2400">
                <a:solidFill>
                  <a:schemeClr val="tx2"/>
                </a:solidFill>
                <a:latin typeface="仿宋_GB2312" pitchFamily="49" charset="-122"/>
                <a:ea typeface="仿宋_GB2312" pitchFamily="49" charset="-122"/>
              </a:rPr>
              <a:t>Drop</a:t>
            </a:r>
            <a:r>
              <a:rPr lang="en-US" altLang="zh-CN" sz="2400">
                <a:latin typeface="仿宋_GB2312" pitchFamily="49" charset="-122"/>
                <a:ea typeface="仿宋_GB2312" pitchFamily="49" charset="-122"/>
              </a:rPr>
              <a:t> &lt;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&gt;</a:t>
            </a:r>
            <a:r>
              <a:rPr lang="zh-CN" altLang="en-US" sz="2400">
                <a:solidFill>
                  <a:schemeClr val="tx2"/>
                </a:solidFill>
                <a:latin typeface="仿宋_GB2312" pitchFamily="49" charset="-122"/>
                <a:ea typeface="仿宋_GB2312" pitchFamily="49" charset="-122"/>
              </a:rPr>
              <a:t>；</a:t>
            </a:r>
          </a:p>
        </p:txBody>
      </p:sp>
      <p:sp>
        <p:nvSpPr>
          <p:cNvPr id="14339" name="Text Box 3"/>
          <p:cNvSpPr txBox="1">
            <a:spLocks noChangeArrowheads="1"/>
          </p:cNvSpPr>
          <p:nvPr/>
        </p:nvSpPr>
        <p:spPr bwMode="auto">
          <a:xfrm>
            <a:off x="350838" y="4076701"/>
            <a:ext cx="9281716" cy="161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400">
                <a:latin typeface="仿宋_GB2312" pitchFamily="49" charset="-122"/>
                <a:ea typeface="仿宋_GB2312" pitchFamily="49" charset="-122"/>
              </a:rPr>
              <a:t>语句说明：此语句可以在表中增加（</a:t>
            </a:r>
            <a:r>
              <a:rPr lang="en-US" altLang="zh-CN" sz="2400">
                <a:latin typeface="仿宋_GB2312" pitchFamily="49" charset="-122"/>
                <a:ea typeface="仿宋_GB2312" pitchFamily="49" charset="-122"/>
              </a:rPr>
              <a:t>Add</a:t>
            </a:r>
            <a:r>
              <a:rPr lang="zh-CN" altLang="en-US" sz="2400">
                <a:latin typeface="仿宋_GB2312" pitchFamily="49" charset="-122"/>
                <a:ea typeface="仿宋_GB2312" pitchFamily="49" charset="-122"/>
              </a:rPr>
              <a:t>）新字段，修改（</a:t>
            </a:r>
            <a:r>
              <a:rPr lang="en-US" altLang="zh-CN" sz="2400">
                <a:latin typeface="仿宋_GB2312" pitchFamily="49" charset="-122"/>
                <a:ea typeface="仿宋_GB2312" pitchFamily="49" charset="-122"/>
              </a:rPr>
              <a:t>Alter</a:t>
            </a:r>
            <a:r>
              <a:rPr lang="zh-CN" altLang="en-US" sz="2400">
                <a:latin typeface="仿宋_GB2312" pitchFamily="49" charset="-122"/>
                <a:ea typeface="仿宋_GB2312" pitchFamily="49" charset="-122"/>
              </a:rPr>
              <a:t>）表中已经有字段的类型描述（数据类型和字段宽度）或删除（</a:t>
            </a:r>
            <a:r>
              <a:rPr lang="en-US" altLang="zh-CN" sz="2400">
                <a:latin typeface="仿宋_GB2312" pitchFamily="49" charset="-122"/>
                <a:ea typeface="仿宋_GB2312" pitchFamily="49" charset="-122"/>
              </a:rPr>
              <a:t>Drop</a:t>
            </a:r>
            <a:r>
              <a:rPr lang="zh-CN" altLang="en-US" sz="2400">
                <a:latin typeface="仿宋_GB2312" pitchFamily="49" charset="-122"/>
                <a:ea typeface="仿宋_GB2312" pitchFamily="49" charset="-122"/>
              </a:rPr>
              <a:t>）已有的字段名。</a:t>
            </a:r>
            <a:r>
              <a:rPr lang="zh-CN" altLang="en-US" sz="2800">
                <a:latin typeface="Tahoma" pitchFamily="34" charset="0"/>
                <a:ea typeface="幼圆" pitchFamily="49" charset="-122"/>
              </a:rPr>
              <a:t> </a:t>
            </a:r>
          </a:p>
        </p:txBody>
      </p:sp>
      <p:sp>
        <p:nvSpPr>
          <p:cNvPr id="14340" name="AutoShape 4"/>
          <p:cNvSpPr>
            <a:spLocks noChangeArrowheads="1"/>
          </p:cNvSpPr>
          <p:nvPr/>
        </p:nvSpPr>
        <p:spPr bwMode="gray">
          <a:xfrm>
            <a:off x="271728" y="620713"/>
            <a:ext cx="3355314" cy="576262"/>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2.</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修改数据库表结构</a:t>
            </a:r>
          </a:p>
        </p:txBody>
      </p:sp>
    </p:spTree>
    <p:extLst>
      <p:ext uri="{BB962C8B-B14F-4D97-AF65-F5344CB8AC3E}">
        <p14:creationId xmlns:p14="http://schemas.microsoft.com/office/powerpoint/2010/main" val="16131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checkerboard(across)">
                                      <p:cBhvr>
                                        <p:cTn id="7" dur="500"/>
                                        <p:tgtEl>
                                          <p:spTgt spid="1433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blinds(horizontal)">
                                      <p:cBhvr>
                                        <p:cTn id="11" dur="500"/>
                                        <p:tgtEl>
                                          <p:spTgt spid="14339"/>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4340"/>
                                        </p:tgtEl>
                                        <p:attrNameLst>
                                          <p:attrName>style.visibility</p:attrName>
                                        </p:attrNameLst>
                                      </p:cBhvr>
                                      <p:to>
                                        <p:strVal val="visible"/>
                                      </p:to>
                                    </p:set>
                                    <p:animEffect transition="in" filter="checkerboard(across)">
                                      <p:cBhvr>
                                        <p:cTn id="14"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429948" y="4708525"/>
            <a:ext cx="6941079"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Alter Table </a:t>
            </a:r>
            <a:r>
              <a:rPr lang="zh-CN" altLang="en-US" sz="2400">
                <a:solidFill>
                  <a:schemeClr val="tx2"/>
                </a:solidFill>
                <a:ea typeface="仿宋_GB2312" pitchFamily="49" charset="-122"/>
              </a:rPr>
              <a:t>课程设置表 </a:t>
            </a:r>
            <a:r>
              <a:rPr lang="zh-CN" altLang="en-US"/>
              <a:t> </a:t>
            </a:r>
            <a:r>
              <a:rPr lang="en-US" altLang="zh-CN" sz="2400">
                <a:solidFill>
                  <a:schemeClr val="tx2"/>
                </a:solidFill>
                <a:latin typeface="仿宋_GB2312" pitchFamily="49" charset="-122"/>
                <a:ea typeface="仿宋_GB2312" pitchFamily="49" charset="-122"/>
              </a:rPr>
              <a:t>Drop </a:t>
            </a:r>
            <a:r>
              <a:rPr lang="zh-CN" altLang="en-US" sz="2400">
                <a:solidFill>
                  <a:schemeClr val="tx2"/>
                </a:solidFill>
                <a:latin typeface="仿宋_GB2312" pitchFamily="49" charset="-122"/>
                <a:ea typeface="仿宋_GB2312" pitchFamily="49" charset="-122"/>
              </a:rPr>
              <a:t>主讲人</a:t>
            </a:r>
            <a:r>
              <a:rPr lang="en-US" altLang="zh-CN" sz="2400">
                <a:solidFill>
                  <a:schemeClr val="tx2"/>
                </a:solidFill>
                <a:latin typeface="仿宋_GB2312" pitchFamily="49" charset="-122"/>
                <a:ea typeface="仿宋_GB2312" pitchFamily="49" charset="-122"/>
              </a:rPr>
              <a:t>; </a:t>
            </a:r>
          </a:p>
        </p:txBody>
      </p:sp>
      <p:sp>
        <p:nvSpPr>
          <p:cNvPr id="15364" name="Rectangle 4"/>
          <p:cNvSpPr>
            <a:spLocks noChangeArrowheads="1"/>
          </p:cNvSpPr>
          <p:nvPr/>
        </p:nvSpPr>
        <p:spPr bwMode="auto">
          <a:xfrm>
            <a:off x="663840" y="1176338"/>
            <a:ext cx="65592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向</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课程设置表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中增加</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主讲人</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字段：</a:t>
            </a:r>
          </a:p>
        </p:txBody>
      </p:sp>
      <p:sp>
        <p:nvSpPr>
          <p:cNvPr id="15365" name="Rectangle 5"/>
          <p:cNvSpPr>
            <a:spLocks noChangeArrowheads="1"/>
          </p:cNvSpPr>
          <p:nvPr/>
        </p:nvSpPr>
        <p:spPr bwMode="auto">
          <a:xfrm>
            <a:off x="429948" y="1787525"/>
            <a:ext cx="6622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latin typeface="仿宋_GB2312" pitchFamily="49" charset="-122"/>
                <a:ea typeface="仿宋_GB2312" pitchFamily="49" charset="-122"/>
              </a:rPr>
              <a:t>Alter Table </a:t>
            </a:r>
            <a:r>
              <a:rPr lang="zh-CN" altLang="en-US" sz="2400">
                <a:solidFill>
                  <a:schemeClr val="tx2"/>
                </a:solidFill>
                <a:ea typeface="仿宋_GB2312" pitchFamily="49" charset="-122"/>
              </a:rPr>
              <a:t>课程设置表</a:t>
            </a:r>
            <a:r>
              <a:rPr lang="zh-CN" altLang="en-US">
                <a:solidFill>
                  <a:schemeClr val="tx2"/>
                </a:solidFill>
              </a:rPr>
              <a:t>  </a:t>
            </a:r>
            <a:r>
              <a:rPr lang="en-US" altLang="zh-CN" sz="2400">
                <a:solidFill>
                  <a:schemeClr val="tx2"/>
                </a:solidFill>
                <a:latin typeface="仿宋_GB2312" pitchFamily="49" charset="-122"/>
                <a:ea typeface="仿宋_GB2312" pitchFamily="49" charset="-122"/>
              </a:rPr>
              <a:t>Add </a:t>
            </a:r>
            <a:r>
              <a:rPr lang="zh-CN" altLang="en-US" sz="2400">
                <a:solidFill>
                  <a:schemeClr val="tx2"/>
                </a:solidFill>
                <a:latin typeface="仿宋_GB2312" pitchFamily="49" charset="-122"/>
                <a:ea typeface="仿宋_GB2312" pitchFamily="49" charset="-122"/>
              </a:rPr>
              <a:t>主讲人 </a:t>
            </a:r>
            <a:r>
              <a:rPr lang="en-US" altLang="zh-CN" sz="2400">
                <a:solidFill>
                  <a:schemeClr val="tx2"/>
                </a:solidFill>
                <a:latin typeface="仿宋_GB2312" pitchFamily="49" charset="-122"/>
                <a:ea typeface="仿宋_GB2312" pitchFamily="49" charset="-122"/>
              </a:rPr>
              <a:t>Char(6);</a:t>
            </a:r>
          </a:p>
        </p:txBody>
      </p:sp>
      <p:sp>
        <p:nvSpPr>
          <p:cNvPr id="15366" name="Rectangle 6"/>
          <p:cNvSpPr>
            <a:spLocks noChangeArrowheads="1"/>
          </p:cNvSpPr>
          <p:nvPr/>
        </p:nvSpPr>
        <p:spPr bwMode="auto">
          <a:xfrm>
            <a:off x="603647" y="2593975"/>
            <a:ext cx="8186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仿宋_GB2312" pitchFamily="49" charset="-122"/>
                <a:ea typeface="仿宋_GB2312" pitchFamily="49" charset="-122"/>
              </a:rPr>
              <a:t>将</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课程设置表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中的</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学分</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字段数据类型改为文本型：</a:t>
            </a:r>
          </a:p>
        </p:txBody>
      </p:sp>
      <p:sp>
        <p:nvSpPr>
          <p:cNvPr id="15367" name="Rectangle 7"/>
          <p:cNvSpPr>
            <a:spLocks noChangeArrowheads="1"/>
          </p:cNvSpPr>
          <p:nvPr/>
        </p:nvSpPr>
        <p:spPr bwMode="auto">
          <a:xfrm>
            <a:off x="429948" y="3313113"/>
            <a:ext cx="777001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Alter Table </a:t>
            </a:r>
            <a:r>
              <a:rPr lang="zh-CN" altLang="en-US" sz="2400">
                <a:solidFill>
                  <a:schemeClr val="tx2"/>
                </a:solidFill>
                <a:ea typeface="仿宋_GB2312" pitchFamily="49" charset="-122"/>
              </a:rPr>
              <a:t>课程设置表 </a:t>
            </a:r>
            <a:r>
              <a:rPr lang="zh-CN" altLang="en-US"/>
              <a:t> </a:t>
            </a:r>
            <a:r>
              <a:rPr lang="en-US" altLang="zh-CN" sz="2400">
                <a:solidFill>
                  <a:schemeClr val="tx2"/>
                </a:solidFill>
                <a:latin typeface="仿宋_GB2312" pitchFamily="49" charset="-122"/>
                <a:ea typeface="仿宋_GB2312" pitchFamily="49" charset="-122"/>
              </a:rPr>
              <a:t>Alter </a:t>
            </a:r>
            <a:r>
              <a:rPr lang="zh-CN" altLang="en-US" sz="2400">
                <a:solidFill>
                  <a:schemeClr val="tx2"/>
                </a:solidFill>
                <a:latin typeface="仿宋_GB2312" pitchFamily="49" charset="-122"/>
                <a:ea typeface="仿宋_GB2312" pitchFamily="49" charset="-122"/>
              </a:rPr>
              <a:t>学分 </a:t>
            </a:r>
            <a:r>
              <a:rPr lang="en-US" altLang="zh-CN" sz="2400">
                <a:solidFill>
                  <a:schemeClr val="tx2"/>
                </a:solidFill>
                <a:latin typeface="仿宋_GB2312" pitchFamily="49" charset="-122"/>
                <a:ea typeface="仿宋_GB2312" pitchFamily="49" charset="-122"/>
              </a:rPr>
              <a:t>Char(4);</a:t>
            </a:r>
          </a:p>
        </p:txBody>
      </p:sp>
      <p:sp>
        <p:nvSpPr>
          <p:cNvPr id="15368" name="Rectangle 8"/>
          <p:cNvSpPr>
            <a:spLocks noChangeArrowheads="1"/>
          </p:cNvSpPr>
          <p:nvPr/>
        </p:nvSpPr>
        <p:spPr bwMode="auto">
          <a:xfrm>
            <a:off x="626004" y="4106863"/>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latin typeface="仿宋_GB2312" pitchFamily="49" charset="-122"/>
                <a:ea typeface="仿宋_GB2312" pitchFamily="49" charset="-122"/>
              </a:rPr>
              <a:t>删除课程设置表中</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主讲人</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字段：</a:t>
            </a:r>
          </a:p>
        </p:txBody>
      </p:sp>
    </p:spTree>
    <p:extLst>
      <p:ext uri="{BB962C8B-B14F-4D97-AF65-F5344CB8AC3E}">
        <p14:creationId xmlns:p14="http://schemas.microsoft.com/office/powerpoint/2010/main" val="259315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slide(fromBottom)">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blinds(horizontal)">
                                      <p:cBhvr>
                                        <p:cTn id="17" dur="500"/>
                                        <p:tgtEl>
                                          <p:spTgt spid="1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slide(fromBottom)">
                                      <p:cBhvr>
                                        <p:cTn id="22" dur="500"/>
                                        <p:tgtEl>
                                          <p:spTgt spid="15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blinds(horizontal)">
                                      <p:cBhvr>
                                        <p:cTn id="27" dur="500"/>
                                        <p:tgtEl>
                                          <p:spTgt spid="1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5363"/>
                                        </p:tgtEl>
                                        <p:attrNameLst>
                                          <p:attrName>style.visibility</p:attrName>
                                        </p:attrNameLst>
                                      </p:cBhvr>
                                      <p:to>
                                        <p:strVal val="visible"/>
                                      </p:to>
                                    </p:set>
                                    <p:animEffect transition="in" filter="slide(fromBottom)">
                                      <p:cBhvr>
                                        <p:cTn id="32"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p:bldP spid="15365" grpId="0"/>
      <p:bldP spid="15366" grpId="0"/>
      <p:bldP spid="15367" grpId="0"/>
      <p:bldP spid="153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Rectangle 8"/>
          <p:cNvSpPr>
            <a:spLocks noGrp="1" noChangeArrowheads="1"/>
          </p:cNvSpPr>
          <p:nvPr>
            <p:ph type="title"/>
          </p:nvPr>
        </p:nvSpPr>
        <p:spPr>
          <a:xfrm>
            <a:off x="315212" y="222577"/>
            <a:ext cx="6144965" cy="792163"/>
          </a:xfrm>
        </p:spPr>
        <p:txBody>
          <a:bodyPr/>
          <a:lstStyle/>
          <a:p>
            <a:pPr algn="l"/>
            <a:r>
              <a:rPr lang="zh-CN" altLang="zh-CN" sz="3200" b="1" dirty="0"/>
              <a:t>为什么需要设计</a:t>
            </a:r>
            <a:r>
              <a:rPr lang="zh-CN" altLang="en-US" sz="3200" b="1" dirty="0"/>
              <a:t>数据库</a:t>
            </a:r>
          </a:p>
        </p:txBody>
      </p:sp>
      <p:sp>
        <p:nvSpPr>
          <p:cNvPr id="50190" name="AutoShape 14"/>
          <p:cNvSpPr>
            <a:spLocks noChangeArrowheads="1"/>
          </p:cNvSpPr>
          <p:nvPr/>
        </p:nvSpPr>
        <p:spPr bwMode="auto">
          <a:xfrm>
            <a:off x="956205" y="4521200"/>
            <a:ext cx="3621881"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53882" dir="2700000" algn="ctr" rotWithShape="0">
              <a:schemeClr val="bg2"/>
            </a:outerShdw>
          </a:effectLst>
        </p:spPr>
        <p:txBody>
          <a:bodyPr anchor="ctr" anchorCtr="1">
            <a:spAutoFit/>
          </a:bodyPr>
          <a:lstStyle/>
          <a:p>
            <a:pPr algn="l">
              <a:spcBef>
                <a:spcPct val="50000"/>
              </a:spcBef>
            </a:pPr>
            <a:r>
              <a:rPr lang="zh-CN" altLang="en-US" dirty="0">
                <a:solidFill>
                  <a:schemeClr val="tx2"/>
                </a:solidFill>
                <a:latin typeface="Arial" charset="0"/>
              </a:rPr>
              <a:t>修建茅屋需要设计吗？</a:t>
            </a:r>
          </a:p>
        </p:txBody>
      </p:sp>
      <p:pic>
        <p:nvPicPr>
          <p:cNvPr id="5020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83" y="2060576"/>
            <a:ext cx="3590925"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12" name="AutoShape 36"/>
          <p:cNvSpPr>
            <a:spLocks noChangeArrowheads="1"/>
          </p:cNvSpPr>
          <p:nvPr/>
        </p:nvSpPr>
        <p:spPr bwMode="auto">
          <a:xfrm>
            <a:off x="5792258" y="4530725"/>
            <a:ext cx="346710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53882" dir="2700000" algn="ctr" rotWithShape="0">
              <a:schemeClr val="bg2"/>
            </a:outerShdw>
          </a:effectLst>
        </p:spPr>
        <p:txBody>
          <a:bodyPr anchor="ctr" anchorCtr="1">
            <a:spAutoFit/>
          </a:bodyPr>
          <a:lstStyle/>
          <a:p>
            <a:pPr algn="l">
              <a:spcBef>
                <a:spcPct val="50000"/>
              </a:spcBef>
            </a:pPr>
            <a:r>
              <a:rPr lang="zh-CN" altLang="en-US">
                <a:solidFill>
                  <a:schemeClr val="tx2"/>
                </a:solidFill>
                <a:latin typeface="Arial" charset="0"/>
              </a:rPr>
              <a:t>修建大厦需要设计吗？</a:t>
            </a:r>
          </a:p>
        </p:txBody>
      </p:sp>
      <p:sp>
        <p:nvSpPr>
          <p:cNvPr id="50213" name="AutoShape 37"/>
          <p:cNvSpPr>
            <a:spLocks noChangeArrowheads="1"/>
          </p:cNvSpPr>
          <p:nvPr/>
        </p:nvSpPr>
        <p:spPr bwMode="auto">
          <a:xfrm>
            <a:off x="1599407" y="5508425"/>
            <a:ext cx="6162014" cy="47625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anchor="ctr"/>
          <a:lstStyle>
            <a:lvl1pPr algn="l">
              <a:tabLst>
                <a:tab pos="347663" algn="l"/>
              </a:tabLst>
              <a:defRPr>
                <a:solidFill>
                  <a:schemeClr val="tx1"/>
                </a:solidFill>
                <a:latin typeface="Arial" charset="0"/>
                <a:ea typeface="宋体" charset="-122"/>
              </a:defRPr>
            </a:lvl1pPr>
            <a:lvl2pPr algn="l">
              <a:tabLst>
                <a:tab pos="347663" algn="l"/>
              </a:tabLst>
              <a:defRPr>
                <a:solidFill>
                  <a:schemeClr val="tx1"/>
                </a:solidFill>
                <a:latin typeface="Arial" charset="0"/>
                <a:ea typeface="宋体" charset="-122"/>
              </a:defRPr>
            </a:lvl2pPr>
            <a:lvl3pPr algn="l">
              <a:tabLst>
                <a:tab pos="347663" algn="l"/>
              </a:tabLst>
              <a:defRPr>
                <a:solidFill>
                  <a:schemeClr val="tx1"/>
                </a:solidFill>
                <a:latin typeface="Arial" charset="0"/>
                <a:ea typeface="宋体" charset="-122"/>
              </a:defRPr>
            </a:lvl3pPr>
            <a:lvl4pPr algn="l">
              <a:tabLst>
                <a:tab pos="347663" algn="l"/>
              </a:tabLst>
              <a:defRPr>
                <a:solidFill>
                  <a:schemeClr val="tx1"/>
                </a:solidFill>
                <a:latin typeface="Arial" charset="0"/>
                <a:ea typeface="宋体" charset="-122"/>
              </a:defRPr>
            </a:lvl4pPr>
            <a:lvl5pPr algn="l">
              <a:tabLst>
                <a:tab pos="347663" algn="l"/>
              </a:tabLst>
              <a:defRPr>
                <a:solidFill>
                  <a:schemeClr val="tx1"/>
                </a:solidFill>
                <a:latin typeface="Arial" charset="0"/>
                <a:ea typeface="宋体" charset="-122"/>
              </a:defRPr>
            </a:lvl5pPr>
            <a:lvl6pPr fontAlgn="base">
              <a:spcBef>
                <a:spcPct val="0"/>
              </a:spcBef>
              <a:spcAft>
                <a:spcPct val="0"/>
              </a:spcAft>
              <a:tabLst>
                <a:tab pos="347663" algn="l"/>
              </a:tabLst>
              <a:defRPr>
                <a:solidFill>
                  <a:schemeClr val="tx1"/>
                </a:solidFill>
                <a:latin typeface="Arial" charset="0"/>
                <a:ea typeface="宋体" charset="-122"/>
              </a:defRPr>
            </a:lvl6pPr>
            <a:lvl7pPr fontAlgn="base">
              <a:spcBef>
                <a:spcPct val="0"/>
              </a:spcBef>
              <a:spcAft>
                <a:spcPct val="0"/>
              </a:spcAft>
              <a:tabLst>
                <a:tab pos="347663" algn="l"/>
              </a:tabLst>
              <a:defRPr>
                <a:solidFill>
                  <a:schemeClr val="tx1"/>
                </a:solidFill>
                <a:latin typeface="Arial" charset="0"/>
                <a:ea typeface="宋体" charset="-122"/>
              </a:defRPr>
            </a:lvl7pPr>
            <a:lvl8pPr fontAlgn="base">
              <a:spcBef>
                <a:spcPct val="0"/>
              </a:spcBef>
              <a:spcAft>
                <a:spcPct val="0"/>
              </a:spcAft>
              <a:tabLst>
                <a:tab pos="347663" algn="l"/>
              </a:tabLst>
              <a:defRPr>
                <a:solidFill>
                  <a:schemeClr val="tx1"/>
                </a:solidFill>
                <a:latin typeface="Arial" charset="0"/>
                <a:ea typeface="宋体" charset="-122"/>
              </a:defRPr>
            </a:lvl8pPr>
            <a:lvl9pPr fontAlgn="base">
              <a:spcBef>
                <a:spcPct val="0"/>
              </a:spcBef>
              <a:spcAft>
                <a:spcPct val="0"/>
              </a:spcAft>
              <a:tabLst>
                <a:tab pos="347663" algn="l"/>
              </a:tabLst>
              <a:defRPr>
                <a:solidFill>
                  <a:schemeClr val="tx1"/>
                </a:solidFill>
                <a:latin typeface="Arial" charset="0"/>
                <a:ea typeface="宋体" charset="-122"/>
              </a:defRPr>
            </a:lvl9pPr>
          </a:lstStyle>
          <a:p>
            <a:pPr algn="ctr"/>
            <a:r>
              <a:rPr lang="zh-CN" altLang="en-US">
                <a:ea typeface="黑体" pitchFamily="2" charset="-122"/>
                <a:cs typeface="Courier New" pitchFamily="49" charset="0"/>
              </a:rPr>
              <a:t>结论：当数据库比较复杂时我们需要设计数据库</a:t>
            </a:r>
          </a:p>
        </p:txBody>
      </p:sp>
      <p:pic>
        <p:nvPicPr>
          <p:cNvPr id="50214" name="Picture 38" descr="hibuilding2_00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1176" y="2035175"/>
            <a:ext cx="3417226" cy="236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34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90"/>
                                        </p:tgtEl>
                                        <p:attrNameLst>
                                          <p:attrName>style.visibility</p:attrName>
                                        </p:attrNameLst>
                                      </p:cBhvr>
                                      <p:to>
                                        <p:strVal val="visible"/>
                                      </p:to>
                                    </p:set>
                                    <p:animEffect transition="in" filter="wipe(left)">
                                      <p:cBhvr>
                                        <p:cTn id="7" dur="500"/>
                                        <p:tgtEl>
                                          <p:spTgt spid="50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0214"/>
                                        </p:tgtEl>
                                        <p:attrNameLst>
                                          <p:attrName>style.visibility</p:attrName>
                                        </p:attrNameLst>
                                      </p:cBhvr>
                                      <p:to>
                                        <p:strVal val="visible"/>
                                      </p:to>
                                    </p:set>
                                    <p:animEffect transition="in" filter="checkerboard(across)">
                                      <p:cBhvr>
                                        <p:cTn id="12" dur="500"/>
                                        <p:tgtEl>
                                          <p:spTgt spid="50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2"/>
                                        </p:tgtEl>
                                        <p:attrNameLst>
                                          <p:attrName>style.visibility</p:attrName>
                                        </p:attrNameLst>
                                      </p:cBhvr>
                                      <p:to>
                                        <p:strVal val="visible"/>
                                      </p:to>
                                    </p:set>
                                    <p:animEffect transition="in" filter="wipe(left)">
                                      <p:cBhvr>
                                        <p:cTn id="17" dur="500"/>
                                        <p:tgtEl>
                                          <p:spTgt spid="50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3"/>
                                        </p:tgtEl>
                                        <p:attrNameLst>
                                          <p:attrName>style.visibility</p:attrName>
                                        </p:attrNameLst>
                                      </p:cBhvr>
                                      <p:to>
                                        <p:strVal val="visible"/>
                                      </p:to>
                                    </p:set>
                                    <p:animEffect transition="in" filter="wipe(left)">
                                      <p:cBhvr>
                                        <p:cTn id="22" dur="500"/>
                                        <p:tgtEl>
                                          <p:spTgt spid="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0" grpId="0" animBg="1"/>
      <p:bldP spid="50212" grpId="0" animBg="1"/>
      <p:bldP spid="502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18621" y="1749676"/>
            <a:ext cx="8385704" cy="830997"/>
          </a:xfrm>
          <a:prstGeom prst="rect">
            <a:avLst/>
          </a:prstGeom>
          <a:gradFill rotWithShape="1">
            <a:gsLst>
              <a:gs pos="0">
                <a:srgbClr val="00FF00">
                  <a:alpha val="49001"/>
                </a:srgbClr>
              </a:gs>
              <a:gs pos="100000">
                <a:srgbClr val="00FF00">
                  <a:gamma/>
                  <a:tint val="84314"/>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r>
              <a:rPr lang="zh-CN" altLang="en-US" sz="2400">
                <a:latin typeface="仿宋_GB2312" pitchFamily="49" charset="-122"/>
                <a:ea typeface="仿宋_GB2312" pitchFamily="49" charset="-122"/>
              </a:rPr>
              <a:t>语句格式：</a:t>
            </a:r>
          </a:p>
          <a:p>
            <a:pPr algn="l"/>
            <a:r>
              <a:rPr lang="zh-CN" altLang="en-US" sz="2400">
                <a:latin typeface="仿宋_GB2312" pitchFamily="49" charset="-122"/>
                <a:ea typeface="仿宋_GB2312" pitchFamily="49" charset="-122"/>
              </a:rPr>
              <a:t>    </a:t>
            </a:r>
            <a:r>
              <a:rPr lang="en-US" altLang="zh-CN" sz="2400">
                <a:latin typeface="仿宋_GB2312" pitchFamily="49" charset="-122"/>
                <a:ea typeface="仿宋_GB2312" pitchFamily="49" charset="-122"/>
              </a:rPr>
              <a:t>Drop  Table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  ; </a:t>
            </a:r>
          </a:p>
        </p:txBody>
      </p:sp>
      <p:sp>
        <p:nvSpPr>
          <p:cNvPr id="16387" name="Text Box 3"/>
          <p:cNvSpPr txBox="1">
            <a:spLocks noChangeArrowheads="1"/>
          </p:cNvSpPr>
          <p:nvPr/>
        </p:nvSpPr>
        <p:spPr bwMode="auto">
          <a:xfrm>
            <a:off x="908050" y="3200400"/>
            <a:ext cx="72558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语句说明：此语句用于删除数据库表。  </a:t>
            </a:r>
          </a:p>
        </p:txBody>
      </p:sp>
      <p:sp>
        <p:nvSpPr>
          <p:cNvPr id="16388" name="Text Box 4"/>
          <p:cNvSpPr txBox="1">
            <a:spLocks noChangeArrowheads="1"/>
          </p:cNvSpPr>
          <p:nvPr/>
        </p:nvSpPr>
        <p:spPr bwMode="auto">
          <a:xfrm>
            <a:off x="1403350" y="4114800"/>
            <a:ext cx="5771621"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例：删除数据库表</a:t>
            </a:r>
            <a:r>
              <a:rPr lang="zh-CN" altLang="en-US" sz="2400">
                <a:latin typeface="Arial"/>
                <a:ea typeface="仿宋_GB2312" pitchFamily="49" charset="-122"/>
              </a:rPr>
              <a:t>“</a:t>
            </a:r>
            <a:r>
              <a:rPr lang="zh-CN" altLang="en-US" sz="2400">
                <a:latin typeface="仿宋_GB2312" pitchFamily="49" charset="-122"/>
                <a:ea typeface="仿宋_GB2312" pitchFamily="49" charset="-122"/>
              </a:rPr>
              <a:t>课程设置表</a:t>
            </a:r>
            <a:r>
              <a:rPr lang="zh-CN" altLang="en-US" sz="2400">
                <a:latin typeface="Arial"/>
                <a:ea typeface="仿宋_GB2312" pitchFamily="49" charset="-122"/>
              </a:rPr>
              <a:t>”</a:t>
            </a:r>
            <a:r>
              <a:rPr lang="zh-CN" altLang="en-US" sz="2400">
                <a:latin typeface="仿宋_GB2312" pitchFamily="49" charset="-122"/>
                <a:ea typeface="仿宋_GB2312" pitchFamily="49" charset="-122"/>
              </a:rPr>
              <a:t>： </a:t>
            </a:r>
          </a:p>
        </p:txBody>
      </p:sp>
      <p:sp>
        <p:nvSpPr>
          <p:cNvPr id="16389" name="Rectangle 5"/>
          <p:cNvSpPr>
            <a:spLocks noChangeArrowheads="1"/>
          </p:cNvSpPr>
          <p:nvPr/>
        </p:nvSpPr>
        <p:spPr bwMode="auto">
          <a:xfrm>
            <a:off x="2063750" y="51054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Drop Table </a:t>
            </a:r>
            <a:r>
              <a:rPr lang="zh-CN" altLang="en-US" sz="2400">
                <a:solidFill>
                  <a:schemeClr val="tx2"/>
                </a:solidFill>
                <a:latin typeface="仿宋_GB2312" pitchFamily="49" charset="-122"/>
                <a:ea typeface="仿宋_GB2312" pitchFamily="49" charset="-122"/>
              </a:rPr>
              <a:t>课程设置表</a:t>
            </a:r>
            <a:r>
              <a:rPr lang="en-US" altLang="zh-CN" sz="2400">
                <a:solidFill>
                  <a:schemeClr val="tx2"/>
                </a:solidFill>
                <a:latin typeface="仿宋_GB2312" pitchFamily="49" charset="-122"/>
                <a:ea typeface="仿宋_GB2312" pitchFamily="49" charset="-122"/>
              </a:rPr>
              <a:t>;</a:t>
            </a:r>
          </a:p>
        </p:txBody>
      </p:sp>
      <p:sp>
        <p:nvSpPr>
          <p:cNvPr id="16390" name="AutoShape 6"/>
          <p:cNvSpPr>
            <a:spLocks noChangeArrowheads="1"/>
          </p:cNvSpPr>
          <p:nvPr/>
        </p:nvSpPr>
        <p:spPr bwMode="gray">
          <a:xfrm>
            <a:off x="271728" y="620713"/>
            <a:ext cx="3525573" cy="576262"/>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3.</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删除数据库表</a:t>
            </a:r>
          </a:p>
        </p:txBody>
      </p:sp>
    </p:spTree>
    <p:extLst>
      <p:ext uri="{BB962C8B-B14F-4D97-AF65-F5344CB8AC3E}">
        <p14:creationId xmlns:p14="http://schemas.microsoft.com/office/powerpoint/2010/main" val="3623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checkerboard(across)">
                                      <p:cBhvr>
                                        <p:cTn id="7" dur="500"/>
                                        <p:tgtEl>
                                          <p:spTgt spid="1639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blinds(horizontal)">
                                      <p:cBhvr>
                                        <p:cTn id="11" dur="500"/>
                                        <p:tgtEl>
                                          <p:spTgt spid="1638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387"/>
                                        </p:tgtEl>
                                        <p:attrNameLst>
                                          <p:attrName>style.visibility</p:attrName>
                                        </p:attrNameLst>
                                      </p:cBhvr>
                                      <p:to>
                                        <p:strVal val="visible"/>
                                      </p:to>
                                    </p:set>
                                    <p:animEffect transition="in" filter="wipe(left)">
                                      <p:cBhvr>
                                        <p:cTn id="15" dur="500"/>
                                        <p:tgtEl>
                                          <p:spTgt spid="163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38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6389"/>
                                        </p:tgtEl>
                                        <p:attrNameLst>
                                          <p:attrName>style.visibility</p:attrName>
                                        </p:attrNameLst>
                                      </p:cBhvr>
                                      <p:to>
                                        <p:strVal val="visible"/>
                                      </p:to>
                                    </p:set>
                                    <p:animEffect transition="in" filter="blinds(horizontal)">
                                      <p:cBhvr>
                                        <p:cTn id="24"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p:bldP spid="16388" grpId="0"/>
      <p:bldP spid="16389" grpId="0"/>
      <p:bldP spid="163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50838" y="974636"/>
            <a:ext cx="9204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数据操纵语言</a:t>
            </a:r>
            <a:r>
              <a:rPr lang="en-US" altLang="zh-CN" sz="2400">
                <a:latin typeface="仿宋_GB2312" pitchFamily="49" charset="-122"/>
                <a:ea typeface="仿宋_GB2312" pitchFamily="49" charset="-122"/>
              </a:rPr>
              <a:t>(Data Manipulation Language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DML)</a:t>
            </a:r>
            <a:r>
              <a:rPr lang="zh-CN" altLang="en-US" sz="2400">
                <a:latin typeface="仿宋_GB2312" pitchFamily="49" charset="-122"/>
                <a:ea typeface="仿宋_GB2312" pitchFamily="49" charset="-122"/>
              </a:rPr>
              <a:t>用于完成数据库表中数据记录的增加（</a:t>
            </a:r>
            <a:r>
              <a:rPr lang="en-US" altLang="zh-CN" sz="2400">
                <a:latin typeface="仿宋_GB2312" pitchFamily="49" charset="-122"/>
                <a:ea typeface="仿宋_GB2312" pitchFamily="49" charset="-122"/>
              </a:rPr>
              <a:t>Insert</a:t>
            </a:r>
            <a:r>
              <a:rPr lang="zh-CN" altLang="en-US" sz="2400">
                <a:latin typeface="仿宋_GB2312" pitchFamily="49" charset="-122"/>
                <a:ea typeface="仿宋_GB2312" pitchFamily="49" charset="-122"/>
              </a:rPr>
              <a:t>）、删除（</a:t>
            </a:r>
            <a:r>
              <a:rPr lang="en-US" altLang="zh-CN" sz="2400">
                <a:latin typeface="仿宋_GB2312" pitchFamily="49" charset="-122"/>
                <a:ea typeface="仿宋_GB2312" pitchFamily="49" charset="-122"/>
              </a:rPr>
              <a:t>Delete</a:t>
            </a:r>
            <a:r>
              <a:rPr lang="zh-CN" altLang="en-US" sz="2400">
                <a:latin typeface="仿宋_GB2312" pitchFamily="49" charset="-122"/>
                <a:ea typeface="仿宋_GB2312" pitchFamily="49" charset="-122"/>
              </a:rPr>
              <a:t>）和修改（</a:t>
            </a:r>
            <a:r>
              <a:rPr lang="en-US" altLang="zh-CN" sz="2400">
                <a:latin typeface="仿宋_GB2312" pitchFamily="49" charset="-122"/>
                <a:ea typeface="仿宋_GB2312" pitchFamily="49" charset="-122"/>
              </a:rPr>
              <a:t>Update</a:t>
            </a:r>
            <a:r>
              <a:rPr lang="zh-CN" altLang="en-US" sz="2400">
                <a:latin typeface="仿宋_GB2312" pitchFamily="49" charset="-122"/>
                <a:ea typeface="仿宋_GB2312" pitchFamily="49" charset="-122"/>
              </a:rPr>
              <a:t>）操作。 </a:t>
            </a:r>
          </a:p>
        </p:txBody>
      </p:sp>
      <p:sp>
        <p:nvSpPr>
          <p:cNvPr id="17411" name="Text Box 3"/>
          <p:cNvSpPr txBox="1">
            <a:spLocks noChangeArrowheads="1"/>
          </p:cNvSpPr>
          <p:nvPr/>
        </p:nvSpPr>
        <p:spPr bwMode="auto">
          <a:xfrm>
            <a:off x="3159258" y="186213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latin typeface="仿宋_GB2312" pitchFamily="49" charset="-122"/>
                <a:ea typeface="仿宋_GB2312" pitchFamily="49" charset="-122"/>
              </a:rPr>
              <a:t> </a:t>
            </a:r>
          </a:p>
        </p:txBody>
      </p:sp>
      <p:sp>
        <p:nvSpPr>
          <p:cNvPr id="17412" name="AutoShape 4"/>
          <p:cNvSpPr>
            <a:spLocks noChangeArrowheads="1"/>
          </p:cNvSpPr>
          <p:nvPr/>
        </p:nvSpPr>
        <p:spPr bwMode="gray">
          <a:xfrm>
            <a:off x="1" y="331788"/>
            <a:ext cx="624285" cy="647700"/>
          </a:xfrm>
          <a:prstGeom prst="rightArrow">
            <a:avLst>
              <a:gd name="adj1" fmla="val 71074"/>
              <a:gd name="adj2" fmla="val 26255"/>
            </a:avLst>
          </a:prstGeom>
          <a:gradFill rotWithShape="1">
            <a:gsLst>
              <a:gs pos="0">
                <a:srgbClr val="FF01FF">
                  <a:gamma/>
                  <a:shade val="46275"/>
                  <a:invGamma/>
                </a:srgbClr>
              </a:gs>
              <a:gs pos="50000">
                <a:srgbClr val="FF01FF"/>
              </a:gs>
              <a:gs pos="100000">
                <a:srgbClr val="FF01FF">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ahoma" pitchFamily="34" charset="0"/>
                <a:ea typeface="华文细黑" pitchFamily="2" charset="-122"/>
              </a:rPr>
              <a:t>2</a:t>
            </a:r>
          </a:p>
        </p:txBody>
      </p:sp>
      <p:sp>
        <p:nvSpPr>
          <p:cNvPr id="17413" name="AutoShape 5"/>
          <p:cNvSpPr>
            <a:spLocks noChangeArrowheads="1"/>
          </p:cNvSpPr>
          <p:nvPr/>
        </p:nvSpPr>
        <p:spPr bwMode="gray">
          <a:xfrm>
            <a:off x="818621" y="404814"/>
            <a:ext cx="2651919"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0" hangingPunct="0"/>
            <a:r>
              <a:rPr lang="zh-CN" altLang="en-US" sz="2800">
                <a:solidFill>
                  <a:srgbClr val="CC00CC"/>
                </a:solidFill>
                <a:latin typeface="Tahoma" pitchFamily="34" charset="0"/>
                <a:ea typeface="幼圆" pitchFamily="49" charset="-122"/>
              </a:rPr>
              <a:t>数据操纵语言</a:t>
            </a:r>
          </a:p>
        </p:txBody>
      </p:sp>
      <p:sp>
        <p:nvSpPr>
          <p:cNvPr id="17414" name="Text Box 6"/>
          <p:cNvSpPr txBox="1">
            <a:spLocks noChangeArrowheads="1"/>
          </p:cNvSpPr>
          <p:nvPr/>
        </p:nvSpPr>
        <p:spPr bwMode="auto">
          <a:xfrm>
            <a:off x="271727" y="2924176"/>
            <a:ext cx="9206045" cy="830997"/>
          </a:xfrm>
          <a:prstGeom prst="rect">
            <a:avLst/>
          </a:prstGeom>
          <a:gradFill rotWithShape="1">
            <a:gsLst>
              <a:gs pos="0">
                <a:srgbClr val="00FF00">
                  <a:alpha val="49001"/>
                </a:srgbClr>
              </a:gs>
              <a:gs pos="100000">
                <a:srgbClr val="00FF00">
                  <a:gamma/>
                  <a:shade val="94902"/>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r>
              <a:rPr lang="zh-CN" altLang="en-US" sz="2400">
                <a:latin typeface="仿宋_GB2312" pitchFamily="49" charset="-122"/>
                <a:ea typeface="仿宋_GB2312" pitchFamily="49" charset="-122"/>
              </a:rPr>
              <a:t>语句格式：</a:t>
            </a:r>
          </a:p>
          <a:p>
            <a:pPr algn="l"/>
            <a:r>
              <a:rPr lang="en-US" altLang="zh-CN" sz="2400">
                <a:latin typeface="仿宋_GB2312" pitchFamily="49" charset="-122"/>
                <a:ea typeface="仿宋_GB2312" pitchFamily="49" charset="-122"/>
              </a:rPr>
              <a:t>Insert Into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&gt;[(&lt;</a:t>
            </a:r>
            <a:r>
              <a:rPr lang="zh-CN" altLang="en-US" sz="2400">
                <a:latin typeface="仿宋_GB2312" pitchFamily="49" charset="-122"/>
                <a:ea typeface="仿宋_GB2312" pitchFamily="49" charset="-122"/>
              </a:rPr>
              <a:t>字段名表</a:t>
            </a:r>
            <a:r>
              <a:rPr lang="en-US" altLang="zh-CN" sz="2400">
                <a:latin typeface="仿宋_GB2312" pitchFamily="49" charset="-122"/>
                <a:ea typeface="仿宋_GB2312" pitchFamily="49" charset="-122"/>
              </a:rPr>
              <a:t>&gt;)] Values (&lt;</a:t>
            </a:r>
            <a:r>
              <a:rPr lang="zh-CN" altLang="en-US" sz="2400">
                <a:latin typeface="仿宋_GB2312" pitchFamily="49" charset="-122"/>
                <a:ea typeface="仿宋_GB2312" pitchFamily="49" charset="-122"/>
              </a:rPr>
              <a:t>表达式表</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a:t>
            </a:r>
          </a:p>
        </p:txBody>
      </p:sp>
      <p:sp>
        <p:nvSpPr>
          <p:cNvPr id="17415" name="Text Box 7"/>
          <p:cNvSpPr txBox="1">
            <a:spLocks noChangeArrowheads="1"/>
          </p:cNvSpPr>
          <p:nvPr/>
        </p:nvSpPr>
        <p:spPr bwMode="auto">
          <a:xfrm>
            <a:off x="350837" y="4005264"/>
            <a:ext cx="90478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说明：此语句在指定表尾部追加新记录，</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字段名表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指出要填写值的各个字段名，用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表达式表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中各个表达式值填写对应字段值，表达式与字段按前后顺序一一</a:t>
            </a:r>
            <a:r>
              <a:rPr lang="zh-CN" altLang="en-US" sz="2400">
                <a:solidFill>
                  <a:schemeClr val="tx2"/>
                </a:solidFill>
                <a:latin typeface="仿宋_GB2312" pitchFamily="49" charset="-122"/>
                <a:ea typeface="仿宋_GB2312" pitchFamily="49" charset="-122"/>
              </a:rPr>
              <a:t>对应</a:t>
            </a:r>
            <a:r>
              <a:rPr lang="zh-CN" altLang="en-US" sz="2400">
                <a:latin typeface="仿宋_GB2312" pitchFamily="49" charset="-122"/>
                <a:ea typeface="仿宋_GB2312" pitchFamily="49" charset="-122"/>
              </a:rPr>
              <a:t>，并且，表达式值的数据类型必须与对应字段的</a:t>
            </a:r>
            <a:r>
              <a:rPr lang="zh-CN" altLang="en-US" sz="2400">
                <a:solidFill>
                  <a:schemeClr val="tx2"/>
                </a:solidFill>
                <a:latin typeface="仿宋_GB2312" pitchFamily="49" charset="-122"/>
                <a:ea typeface="仿宋_GB2312" pitchFamily="49" charset="-122"/>
              </a:rPr>
              <a:t>数据类型一致</a:t>
            </a:r>
            <a:r>
              <a:rPr lang="zh-CN" altLang="en-US" sz="2400">
                <a:latin typeface="仿宋_GB2312" pitchFamily="49" charset="-122"/>
                <a:ea typeface="仿宋_GB2312" pitchFamily="49" charset="-122"/>
              </a:rPr>
              <a:t>。如果省略</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字段名表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，则表示要填写表中所有字段值，并按表中字段顺序与表达式一一对应。</a:t>
            </a:r>
            <a:r>
              <a:rPr lang="zh-CN" altLang="en-US" sz="2400">
                <a:effectLst>
                  <a:outerShdw blurRad="38100" dist="38100" dir="2700000" algn="tl">
                    <a:srgbClr val="C0C0C0"/>
                  </a:outerShdw>
                </a:effectLst>
                <a:latin typeface="仿宋_GB2312" pitchFamily="49" charset="-122"/>
                <a:ea typeface="仿宋_GB2312" pitchFamily="49" charset="-122"/>
              </a:rPr>
              <a:t> </a:t>
            </a:r>
          </a:p>
        </p:txBody>
      </p:sp>
      <p:sp>
        <p:nvSpPr>
          <p:cNvPr id="17416" name="AutoShape 8"/>
          <p:cNvSpPr>
            <a:spLocks noChangeArrowheads="1"/>
          </p:cNvSpPr>
          <p:nvPr/>
        </p:nvSpPr>
        <p:spPr bwMode="gray">
          <a:xfrm>
            <a:off x="350838" y="2205038"/>
            <a:ext cx="3042312" cy="576262"/>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1.</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增加数据记录</a:t>
            </a:r>
          </a:p>
        </p:txBody>
      </p:sp>
    </p:spTree>
    <p:extLst>
      <p:ext uri="{BB962C8B-B14F-4D97-AF65-F5344CB8AC3E}">
        <p14:creationId xmlns:p14="http://schemas.microsoft.com/office/powerpoint/2010/main" val="2738310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0-#ppt_w/2"/>
                                          </p:val>
                                        </p:tav>
                                        <p:tav tm="100000">
                                          <p:val>
                                            <p:strVal val="#ppt_x"/>
                                          </p:val>
                                        </p:tav>
                                      </p:tavLst>
                                    </p:anim>
                                    <p:anim calcmode="lin" valueType="num">
                                      <p:cBhvr additive="base">
                                        <p:cTn id="8" dur="500" fill="hold"/>
                                        <p:tgtEl>
                                          <p:spTgt spid="174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wipe(left)">
                                      <p:cBhvr>
                                        <p:cTn id="12" dur="500"/>
                                        <p:tgtEl>
                                          <p:spTgt spid="17413"/>
                                        </p:tgtEl>
                                      </p:cBhvr>
                                    </p:animEffect>
                                  </p:childTnLst>
                                </p:cTn>
                              </p:par>
                            </p:childTnLst>
                          </p:cTn>
                        </p:par>
                        <p:par>
                          <p:cTn id="13" fill="hold" nodeType="afterGroup">
                            <p:stCondLst>
                              <p:cond delay="1000"/>
                            </p:stCondLst>
                            <p:childTnLst>
                              <p:par>
                                <p:cTn id="14" presetID="5" presetClass="entr" presetSubtype="5" fill="hold" grpId="0" nodeType="afterEffect">
                                  <p:stCondLst>
                                    <p:cond delay="500"/>
                                  </p:stCondLst>
                                  <p:childTnLst>
                                    <p:set>
                                      <p:cBhvr>
                                        <p:cTn id="15" dur="1" fill="hold">
                                          <p:stCondLst>
                                            <p:cond delay="0"/>
                                          </p:stCondLst>
                                        </p:cTn>
                                        <p:tgtEl>
                                          <p:spTgt spid="17410"/>
                                        </p:tgtEl>
                                        <p:attrNameLst>
                                          <p:attrName>style.visibility</p:attrName>
                                        </p:attrNameLst>
                                      </p:cBhvr>
                                      <p:to>
                                        <p:strVal val="visible"/>
                                      </p:to>
                                    </p:set>
                                    <p:animEffect transition="in" filter="checkerboard(down)">
                                      <p:cBhvr>
                                        <p:cTn id="16" dur="1000"/>
                                        <p:tgtEl>
                                          <p:spTgt spid="17410"/>
                                        </p:tgtEl>
                                      </p:cBhvr>
                                    </p:animEffect>
                                  </p:childTnLst>
                                </p:cTn>
                              </p:par>
                            </p:childTnLst>
                          </p:cTn>
                        </p:par>
                        <p:par>
                          <p:cTn id="17" fill="hold" nodeType="afterGroup">
                            <p:stCondLst>
                              <p:cond delay="2500"/>
                            </p:stCondLst>
                            <p:childTnLst>
                              <p:par>
                                <p:cTn id="18" presetID="5" presetClass="entr" presetSubtype="10" fill="hold" grpId="0" nodeType="afterEffect">
                                  <p:stCondLst>
                                    <p:cond delay="0"/>
                                  </p:stCondLst>
                                  <p:childTnLst>
                                    <p:set>
                                      <p:cBhvr>
                                        <p:cTn id="19" dur="1" fill="hold">
                                          <p:stCondLst>
                                            <p:cond delay="0"/>
                                          </p:stCondLst>
                                        </p:cTn>
                                        <p:tgtEl>
                                          <p:spTgt spid="17414"/>
                                        </p:tgtEl>
                                        <p:attrNameLst>
                                          <p:attrName>style.visibility</p:attrName>
                                        </p:attrNameLst>
                                      </p:cBhvr>
                                      <p:to>
                                        <p:strVal val="visible"/>
                                      </p:to>
                                    </p:set>
                                    <p:animEffect transition="in" filter="checkerboard(across)">
                                      <p:cBhvr>
                                        <p:cTn id="20" dur="500"/>
                                        <p:tgtEl>
                                          <p:spTgt spid="17414"/>
                                        </p:tgtEl>
                                      </p:cBhvr>
                                    </p:animEffect>
                                  </p:childTnLst>
                                </p:cTn>
                              </p:par>
                            </p:childTnLst>
                          </p:cTn>
                        </p:par>
                        <p:par>
                          <p:cTn id="21" fill="hold" nodeType="afterGroup">
                            <p:stCondLst>
                              <p:cond delay="3000"/>
                            </p:stCondLst>
                            <p:childTnLst>
                              <p:par>
                                <p:cTn id="22" presetID="3" presetClass="entr" presetSubtype="10" fill="hold" grpId="0" nodeType="afterEffect">
                                  <p:stCondLst>
                                    <p:cond delay="0"/>
                                  </p:stCondLst>
                                  <p:childTnLst>
                                    <p:set>
                                      <p:cBhvr>
                                        <p:cTn id="23" dur="1" fill="hold">
                                          <p:stCondLst>
                                            <p:cond delay="0"/>
                                          </p:stCondLst>
                                        </p:cTn>
                                        <p:tgtEl>
                                          <p:spTgt spid="17415"/>
                                        </p:tgtEl>
                                        <p:attrNameLst>
                                          <p:attrName>style.visibility</p:attrName>
                                        </p:attrNameLst>
                                      </p:cBhvr>
                                      <p:to>
                                        <p:strVal val="visible"/>
                                      </p:to>
                                    </p:set>
                                    <p:animEffect transition="in" filter="blinds(horizontal)">
                                      <p:cBhvr>
                                        <p:cTn id="24" dur="500"/>
                                        <p:tgtEl>
                                          <p:spTgt spid="1741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7416"/>
                                        </p:tgtEl>
                                        <p:attrNameLst>
                                          <p:attrName>style.visibility</p:attrName>
                                        </p:attrNameLst>
                                      </p:cBhvr>
                                      <p:to>
                                        <p:strVal val="visible"/>
                                      </p:to>
                                    </p:set>
                                    <p:animEffect transition="in" filter="checkerboard(across)">
                                      <p:cBhvr>
                                        <p:cTn id="27"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2" grpId="0" animBg="1"/>
      <p:bldP spid="17413" grpId="0" animBg="1"/>
      <p:bldP spid="17414" grpId="0" animBg="1"/>
      <p:bldP spid="17415" grpId="0"/>
      <p:bldP spid="174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71728" y="1484313"/>
            <a:ext cx="1482460"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2"/>
                </a:solidFill>
                <a:latin typeface="仿宋_GB2312" pitchFamily="49" charset="-122"/>
                <a:ea typeface="仿宋_GB2312" pitchFamily="49" charset="-122"/>
              </a:rPr>
              <a:t>例：</a:t>
            </a:r>
          </a:p>
        </p:txBody>
      </p:sp>
      <p:sp>
        <p:nvSpPr>
          <p:cNvPr id="18435" name="Rectangle 3"/>
          <p:cNvSpPr>
            <a:spLocks noChangeArrowheads="1"/>
          </p:cNvSpPr>
          <p:nvPr/>
        </p:nvSpPr>
        <p:spPr bwMode="auto">
          <a:xfrm>
            <a:off x="945206" y="1494650"/>
            <a:ext cx="4647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latin typeface="仿宋_GB2312" pitchFamily="49" charset="-122"/>
                <a:ea typeface="仿宋_GB2312" pitchFamily="49" charset="-122"/>
              </a:rPr>
              <a:t>向课程设置表中增加数据记录： </a:t>
            </a:r>
          </a:p>
        </p:txBody>
      </p:sp>
      <p:sp>
        <p:nvSpPr>
          <p:cNvPr id="18436" name="Rectangle 4"/>
          <p:cNvSpPr>
            <a:spLocks noChangeArrowheads="1"/>
          </p:cNvSpPr>
          <p:nvPr/>
        </p:nvSpPr>
        <p:spPr bwMode="auto">
          <a:xfrm>
            <a:off x="303575" y="2291950"/>
            <a:ext cx="86195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2"/>
                </a:solidFill>
                <a:latin typeface="仿宋_GB2312" pitchFamily="49" charset="-122"/>
                <a:ea typeface="仿宋_GB2312" pitchFamily="49" charset="-122"/>
              </a:rPr>
              <a:t>Insert  Into </a:t>
            </a:r>
            <a:r>
              <a:rPr lang="zh-CN" altLang="en-US" sz="2400" dirty="0">
                <a:solidFill>
                  <a:schemeClr val="tx2"/>
                </a:solidFill>
                <a:latin typeface="仿宋_GB2312" pitchFamily="49" charset="-122"/>
                <a:ea typeface="仿宋_GB2312" pitchFamily="49" charset="-122"/>
              </a:rPr>
              <a:t>课程设置表</a:t>
            </a:r>
            <a:r>
              <a:rPr lang="en-US" altLang="zh-CN" sz="2400" dirty="0">
                <a:solidFill>
                  <a:schemeClr val="tx2"/>
                </a:solidFill>
                <a:latin typeface="仿宋_GB2312" pitchFamily="49" charset="-122"/>
                <a:ea typeface="仿宋_GB2312" pitchFamily="49" charset="-122"/>
              </a:rPr>
              <a:t>(</a:t>
            </a:r>
            <a:r>
              <a:rPr lang="zh-CN" altLang="en-US" sz="2400" dirty="0">
                <a:solidFill>
                  <a:schemeClr val="tx2"/>
                </a:solidFill>
                <a:latin typeface="仿宋_GB2312" pitchFamily="49" charset="-122"/>
                <a:ea typeface="仿宋_GB2312" pitchFamily="49" charset="-122"/>
              </a:rPr>
              <a:t>课程编号</a:t>
            </a:r>
            <a:r>
              <a:rPr lang="en-US" altLang="zh-CN" sz="2400" dirty="0">
                <a:solidFill>
                  <a:schemeClr val="tx2"/>
                </a:solidFill>
                <a:latin typeface="仿宋_GB2312" pitchFamily="49" charset="-122"/>
                <a:ea typeface="仿宋_GB2312" pitchFamily="49" charset="-122"/>
              </a:rPr>
              <a:t>,</a:t>
            </a:r>
            <a:r>
              <a:rPr lang="zh-CN" altLang="en-US" sz="2400" dirty="0">
                <a:solidFill>
                  <a:schemeClr val="tx2"/>
                </a:solidFill>
                <a:latin typeface="仿宋_GB2312" pitchFamily="49" charset="-122"/>
                <a:ea typeface="仿宋_GB2312" pitchFamily="49" charset="-122"/>
              </a:rPr>
              <a:t>开课学期</a:t>
            </a:r>
            <a:r>
              <a:rPr lang="en-US" altLang="zh-CN" sz="2400" dirty="0">
                <a:solidFill>
                  <a:schemeClr val="tx2"/>
                </a:solidFill>
                <a:latin typeface="仿宋_GB2312" pitchFamily="49" charset="-122"/>
                <a:ea typeface="仿宋_GB2312" pitchFamily="49" charset="-122"/>
              </a:rPr>
              <a:t>,</a:t>
            </a:r>
            <a:r>
              <a:rPr lang="zh-CN" altLang="en-US" sz="2400" dirty="0">
                <a:solidFill>
                  <a:schemeClr val="tx2"/>
                </a:solidFill>
                <a:latin typeface="仿宋_GB2312" pitchFamily="49" charset="-122"/>
                <a:ea typeface="仿宋_GB2312" pitchFamily="49" charset="-122"/>
              </a:rPr>
              <a:t>理论学时</a:t>
            </a:r>
            <a:r>
              <a:rPr lang="en-US" altLang="zh-CN" sz="2400" dirty="0">
                <a:solidFill>
                  <a:schemeClr val="tx2"/>
                </a:solidFill>
                <a:latin typeface="仿宋_GB2312" pitchFamily="49" charset="-122"/>
                <a:ea typeface="仿宋_GB2312" pitchFamily="49" charset="-122"/>
              </a:rPr>
              <a:t>,</a:t>
            </a:r>
            <a:r>
              <a:rPr lang="zh-CN" altLang="en-US" sz="2400" dirty="0">
                <a:solidFill>
                  <a:schemeClr val="tx2"/>
                </a:solidFill>
                <a:latin typeface="仿宋_GB2312" pitchFamily="49" charset="-122"/>
                <a:ea typeface="仿宋_GB2312" pitchFamily="49" charset="-122"/>
              </a:rPr>
              <a:t>实验学时</a:t>
            </a:r>
            <a:r>
              <a:rPr lang="en-US" altLang="zh-CN" sz="2400" dirty="0">
                <a:solidFill>
                  <a:schemeClr val="tx2"/>
                </a:solidFill>
                <a:latin typeface="仿宋_GB2312" pitchFamily="49" charset="-122"/>
                <a:ea typeface="仿宋_GB2312" pitchFamily="49" charset="-122"/>
              </a:rPr>
              <a:t>,</a:t>
            </a:r>
            <a:r>
              <a:rPr lang="zh-CN" altLang="en-US" sz="2400" dirty="0">
                <a:solidFill>
                  <a:schemeClr val="tx2"/>
                </a:solidFill>
                <a:latin typeface="仿宋_GB2312" pitchFamily="49" charset="-122"/>
                <a:ea typeface="仿宋_GB2312" pitchFamily="49" charset="-122"/>
              </a:rPr>
              <a:t>学分</a:t>
            </a:r>
            <a:r>
              <a:rPr lang="en-US" altLang="zh-CN" sz="2400" dirty="0">
                <a:solidFill>
                  <a:schemeClr val="tx2"/>
                </a:solidFill>
                <a:latin typeface="仿宋_GB2312" pitchFamily="49" charset="-122"/>
                <a:ea typeface="仿宋_GB2312" pitchFamily="49" charset="-122"/>
              </a:rPr>
              <a:t>) </a:t>
            </a:r>
          </a:p>
          <a:p>
            <a:pPr algn="l"/>
            <a:r>
              <a:rPr lang="en-US" altLang="zh-CN" sz="2400" dirty="0">
                <a:solidFill>
                  <a:schemeClr val="tx2"/>
                </a:solidFill>
                <a:latin typeface="仿宋_GB2312" pitchFamily="49" charset="-122"/>
                <a:ea typeface="仿宋_GB2312" pitchFamily="49" charset="-122"/>
              </a:rPr>
              <a:t>Values ('01004',2,70,20,4);</a:t>
            </a:r>
          </a:p>
        </p:txBody>
      </p:sp>
    </p:spTree>
    <p:extLst>
      <p:ext uri="{BB962C8B-B14F-4D97-AF65-F5344CB8AC3E}">
        <p14:creationId xmlns:p14="http://schemas.microsoft.com/office/powerpoint/2010/main" val="208741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blinds(horizontal)">
                                      <p:cBhvr>
                                        <p:cTn id="11" dur="500"/>
                                        <p:tgtEl>
                                          <p:spTgt spid="18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8436"/>
                                        </p:tgtEl>
                                        <p:attrNameLst>
                                          <p:attrName>style.visibility</p:attrName>
                                        </p:attrNameLst>
                                      </p:cBhvr>
                                      <p:to>
                                        <p:strVal val="visible"/>
                                      </p:to>
                                    </p:set>
                                    <p:animEffect transition="in" filter="slide(fromBottom)">
                                      <p:cBhvr>
                                        <p:cTn id="16"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50838" y="1412875"/>
            <a:ext cx="9126935" cy="1200329"/>
          </a:xfrm>
          <a:prstGeom prst="rect">
            <a:avLst/>
          </a:prstGeom>
          <a:gradFill rotWithShape="1">
            <a:gsLst>
              <a:gs pos="0">
                <a:srgbClr val="00FF00">
                  <a:alpha val="49001"/>
                </a:srgbClr>
              </a:gs>
              <a:gs pos="100000">
                <a:srgbClr val="00FF00">
                  <a:gamma/>
                  <a:tint val="94902"/>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r>
              <a:rPr lang="zh-CN" altLang="en-US" sz="2400">
                <a:latin typeface="仿宋_GB2312" pitchFamily="49" charset="-122"/>
                <a:ea typeface="仿宋_GB2312" pitchFamily="49" charset="-122"/>
              </a:rPr>
              <a:t>语句格式：</a:t>
            </a:r>
          </a:p>
          <a:p>
            <a:pPr algn="l"/>
            <a:r>
              <a:rPr lang="en-US" altLang="zh-CN" sz="2400">
                <a:latin typeface="仿宋_GB2312" pitchFamily="49" charset="-122"/>
                <a:ea typeface="仿宋_GB2312" pitchFamily="49" charset="-122"/>
              </a:rPr>
              <a:t>Update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 Set &lt;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1&gt; =&lt;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1&gt;</a:t>
            </a:r>
          </a:p>
          <a:p>
            <a:pPr algn="l"/>
            <a:r>
              <a:rPr lang="en-US" altLang="zh-CN" sz="2400">
                <a:latin typeface="仿宋_GB2312" pitchFamily="49" charset="-122"/>
                <a:ea typeface="仿宋_GB2312" pitchFamily="49" charset="-122"/>
              </a:rPr>
              <a:t>    [</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字段名</a:t>
            </a:r>
            <a:r>
              <a:rPr lang="en-US" altLang="zh-CN" sz="2400">
                <a:latin typeface="仿宋_GB2312" pitchFamily="49" charset="-122"/>
                <a:ea typeface="仿宋_GB2312" pitchFamily="49" charset="-122"/>
              </a:rPr>
              <a:t>n&gt; =&lt;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n&gt;][ 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 ]</a:t>
            </a:r>
            <a:r>
              <a:rPr lang="zh-CN" altLang="en-US" sz="2400">
                <a:latin typeface="仿宋_GB2312" pitchFamily="49" charset="-122"/>
                <a:ea typeface="仿宋_GB2312" pitchFamily="49" charset="-122"/>
              </a:rPr>
              <a:t>； </a:t>
            </a:r>
          </a:p>
        </p:txBody>
      </p:sp>
      <p:sp>
        <p:nvSpPr>
          <p:cNvPr id="19459" name="Text Box 3"/>
          <p:cNvSpPr txBox="1">
            <a:spLocks noChangeArrowheads="1"/>
          </p:cNvSpPr>
          <p:nvPr/>
        </p:nvSpPr>
        <p:spPr bwMode="auto">
          <a:xfrm>
            <a:off x="507339" y="2924175"/>
            <a:ext cx="88930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语句说明：执行此语句时，用表达式值修改对应字段值。</a:t>
            </a:r>
          </a:p>
          <a:p>
            <a:pPr algn="l"/>
            <a:r>
              <a:rPr lang="zh-CN" altLang="en-US" sz="2400">
                <a:latin typeface="仿宋_GB2312" pitchFamily="49" charset="-122"/>
                <a:ea typeface="仿宋_GB2312" pitchFamily="49" charset="-122"/>
              </a:rPr>
              <a:t>如果省略</a:t>
            </a:r>
            <a:r>
              <a:rPr lang="en-US" altLang="zh-CN" sz="2400">
                <a:latin typeface="仿宋_GB2312" pitchFamily="49" charset="-122"/>
                <a:ea typeface="仿宋_GB2312" pitchFamily="49" charset="-122"/>
              </a:rPr>
              <a:t>Where </a:t>
            </a:r>
            <a:r>
              <a:rPr lang="zh-CN" altLang="en-US" sz="2400">
                <a:latin typeface="仿宋_GB2312" pitchFamily="49" charset="-122"/>
                <a:ea typeface="仿宋_GB2312" pitchFamily="49" charset="-122"/>
              </a:rPr>
              <a:t>选项，则修改表中全部记录；</a:t>
            </a:r>
          </a:p>
          <a:p>
            <a:pPr algn="l"/>
            <a:r>
              <a:rPr lang="zh-CN" altLang="en-US" sz="2400">
                <a:latin typeface="仿宋_GB2312" pitchFamily="49" charset="-122"/>
                <a:ea typeface="仿宋_GB2312" pitchFamily="49" charset="-122"/>
              </a:rPr>
              <a:t>如果使用</a:t>
            </a:r>
            <a:r>
              <a:rPr lang="en-US" altLang="zh-CN" sz="2400">
                <a:latin typeface="仿宋_GB2312" pitchFamily="49" charset="-122"/>
                <a:ea typeface="仿宋_GB2312" pitchFamily="49" charset="-122"/>
              </a:rPr>
              <a:t>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，则仅修改那些使</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条件</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值为真（</a:t>
            </a:r>
            <a:r>
              <a:rPr lang="en-US" altLang="zh-CN" sz="2400">
                <a:latin typeface="仿宋_GB2312" pitchFamily="49" charset="-122"/>
                <a:ea typeface="仿宋_GB2312" pitchFamily="49" charset="-122"/>
              </a:rPr>
              <a:t>True</a:t>
            </a:r>
            <a:r>
              <a:rPr lang="zh-CN" altLang="en-US" sz="2400">
                <a:latin typeface="仿宋_GB2312" pitchFamily="49" charset="-122"/>
                <a:ea typeface="仿宋_GB2312" pitchFamily="49" charset="-122"/>
              </a:rPr>
              <a:t>）的记录。</a:t>
            </a:r>
          </a:p>
        </p:txBody>
      </p:sp>
      <p:sp>
        <p:nvSpPr>
          <p:cNvPr id="19460" name="AutoShape 4"/>
          <p:cNvSpPr>
            <a:spLocks noChangeArrowheads="1"/>
          </p:cNvSpPr>
          <p:nvPr/>
        </p:nvSpPr>
        <p:spPr bwMode="gray">
          <a:xfrm>
            <a:off x="271728" y="476251"/>
            <a:ext cx="3587485" cy="576263"/>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2.</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修改数据记录</a:t>
            </a:r>
          </a:p>
        </p:txBody>
      </p:sp>
      <p:sp>
        <p:nvSpPr>
          <p:cNvPr id="19461" name="Text Box 5"/>
          <p:cNvSpPr txBox="1">
            <a:spLocks noChangeArrowheads="1"/>
          </p:cNvSpPr>
          <p:nvPr/>
        </p:nvSpPr>
        <p:spPr bwMode="auto">
          <a:xfrm>
            <a:off x="507339" y="4652963"/>
            <a:ext cx="1437746" cy="457200"/>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2"/>
                </a:solidFill>
                <a:latin typeface="仿宋_GB2312" pitchFamily="49" charset="-122"/>
                <a:ea typeface="仿宋_GB2312" pitchFamily="49" charset="-122"/>
              </a:rPr>
              <a:t>例：</a:t>
            </a:r>
          </a:p>
        </p:txBody>
      </p:sp>
      <p:sp>
        <p:nvSpPr>
          <p:cNvPr id="19463" name="Rectangle 7"/>
          <p:cNvSpPr>
            <a:spLocks noChangeArrowheads="1"/>
          </p:cNvSpPr>
          <p:nvPr/>
        </p:nvSpPr>
        <p:spPr bwMode="auto">
          <a:xfrm>
            <a:off x="1733550" y="4800601"/>
            <a:ext cx="7181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Update </a:t>
            </a:r>
            <a:r>
              <a:rPr lang="zh-CN" altLang="en-US" sz="2400">
                <a:solidFill>
                  <a:schemeClr val="tx2"/>
                </a:solidFill>
                <a:ea typeface="仿宋_GB2312" pitchFamily="49" charset="-122"/>
              </a:rPr>
              <a:t>例：学生单科成绩表</a:t>
            </a:r>
            <a:r>
              <a:rPr lang="zh-CN" altLang="en-US"/>
              <a:t>  </a:t>
            </a:r>
            <a:r>
              <a:rPr lang="en-US" altLang="zh-CN" sz="2400">
                <a:solidFill>
                  <a:schemeClr val="tx2"/>
                </a:solidFill>
                <a:latin typeface="仿宋_GB2312" pitchFamily="49" charset="-122"/>
                <a:ea typeface="仿宋_GB2312" pitchFamily="49" charset="-122"/>
              </a:rPr>
              <a:t>Set </a:t>
            </a:r>
            <a:r>
              <a:rPr lang="zh-CN" altLang="en-US" sz="2400">
                <a:solidFill>
                  <a:schemeClr val="tx2"/>
                </a:solidFill>
                <a:latin typeface="仿宋_GB2312" pitchFamily="49" charset="-122"/>
                <a:ea typeface="仿宋_GB2312" pitchFamily="49" charset="-122"/>
              </a:rPr>
              <a:t>英语</a:t>
            </a:r>
            <a:r>
              <a:rPr lang="en-US" altLang="zh-CN" sz="2400">
                <a:solidFill>
                  <a:schemeClr val="tx2"/>
                </a:solidFill>
                <a:latin typeface="仿宋_GB2312" pitchFamily="49" charset="-122"/>
                <a:ea typeface="仿宋_GB2312" pitchFamily="49" charset="-122"/>
              </a:rPr>
              <a:t>=0</a:t>
            </a:r>
          </a:p>
          <a:p>
            <a:pPr algn="l"/>
            <a:r>
              <a:rPr lang="en-US" altLang="zh-CN" sz="2400">
                <a:solidFill>
                  <a:schemeClr val="tx2"/>
                </a:solidFill>
                <a:latin typeface="仿宋_GB2312" pitchFamily="49" charset="-122"/>
                <a:ea typeface="仿宋_GB2312" pitchFamily="49" charset="-122"/>
              </a:rPr>
              <a:t>Where </a:t>
            </a:r>
            <a:r>
              <a:rPr lang="zh-CN" altLang="en-US" sz="2400">
                <a:solidFill>
                  <a:schemeClr val="tx2"/>
                </a:solidFill>
                <a:latin typeface="仿宋_GB2312" pitchFamily="49" charset="-122"/>
                <a:ea typeface="仿宋_GB2312" pitchFamily="49" charset="-122"/>
              </a:rPr>
              <a:t>政治</a:t>
            </a:r>
            <a:r>
              <a:rPr lang="en-US" altLang="zh-CN" sz="2400">
                <a:solidFill>
                  <a:schemeClr val="tx2"/>
                </a:solidFill>
                <a:latin typeface="仿宋_GB2312" pitchFamily="49" charset="-122"/>
                <a:ea typeface="仿宋_GB2312" pitchFamily="49" charset="-122"/>
              </a:rPr>
              <a:t>=85;</a:t>
            </a:r>
          </a:p>
        </p:txBody>
      </p:sp>
    </p:spTree>
    <p:extLst>
      <p:ext uri="{BB962C8B-B14F-4D97-AF65-F5344CB8AC3E}">
        <p14:creationId xmlns:p14="http://schemas.microsoft.com/office/powerpoint/2010/main" val="254094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checkerboard(across)">
                                      <p:cBhvr>
                                        <p:cTn id="7" dur="500"/>
                                        <p:tgtEl>
                                          <p:spTgt spid="1946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458"/>
                                        </p:tgtEl>
                                        <p:attrNameLst>
                                          <p:attrName>style.visibility</p:attrName>
                                        </p:attrNameLst>
                                      </p:cBhvr>
                                      <p:to>
                                        <p:strVal val="visible"/>
                                      </p:to>
                                    </p:set>
                                    <p:animEffect transition="in" filter="blinds(horizontal)">
                                      <p:cBhvr>
                                        <p:cTn id="11" dur="500"/>
                                        <p:tgtEl>
                                          <p:spTgt spid="19458"/>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459"/>
                                        </p:tgtEl>
                                        <p:attrNameLst>
                                          <p:attrName>style.visibility</p:attrName>
                                        </p:attrNameLst>
                                      </p:cBhvr>
                                      <p:to>
                                        <p:strVal val="visible"/>
                                      </p:to>
                                    </p:set>
                                    <p:animEffect transition="in" filter="blinds(horizontal)">
                                      <p:cBhvr>
                                        <p:cTn id="15" dur="500"/>
                                        <p:tgtEl>
                                          <p:spTgt spid="194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46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9463"/>
                                        </p:tgtEl>
                                        <p:attrNameLst>
                                          <p:attrName>style.visibility</p:attrName>
                                        </p:attrNameLst>
                                      </p:cBhvr>
                                      <p:to>
                                        <p:strVal val="visible"/>
                                      </p:to>
                                    </p:set>
                                    <p:animEffect transition="in" filter="slide(fromBottom)">
                                      <p:cBhvr>
                                        <p:cTn id="24"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19459" grpId="0"/>
      <p:bldP spid="19460" grpId="0" animBg="1"/>
      <p:bldP spid="19461" grpId="0"/>
      <p:bldP spid="194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4338" y="1628775"/>
            <a:ext cx="9283435" cy="457200"/>
          </a:xfrm>
          <a:prstGeom prst="rect">
            <a:avLst/>
          </a:prstGeom>
          <a:gradFill rotWithShape="1">
            <a:gsLst>
              <a:gs pos="0">
                <a:srgbClr val="00FF00">
                  <a:alpha val="49001"/>
                </a:srgbClr>
              </a:gs>
              <a:gs pos="100000">
                <a:srgbClr val="00FF00">
                  <a:gamma/>
                  <a:shade val="98431"/>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r>
              <a:rPr lang="zh-CN" altLang="en-US" sz="2400">
                <a:latin typeface="仿宋_GB2312" pitchFamily="49" charset="-122"/>
                <a:ea typeface="仿宋_GB2312" pitchFamily="49" charset="-122"/>
              </a:rPr>
              <a:t>语句格式：  </a:t>
            </a:r>
            <a:r>
              <a:rPr lang="en-US" altLang="zh-CN" sz="2400">
                <a:latin typeface="仿宋_GB2312" pitchFamily="49" charset="-122"/>
                <a:ea typeface="仿宋_GB2312" pitchFamily="49" charset="-122"/>
              </a:rPr>
              <a:t>Delete  From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&gt;  [Where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 ]</a:t>
            </a:r>
            <a:r>
              <a:rPr lang="zh-CN" altLang="en-US" sz="2400">
                <a:latin typeface="仿宋_GB2312" pitchFamily="49" charset="-122"/>
                <a:ea typeface="仿宋_GB2312" pitchFamily="49" charset="-122"/>
              </a:rPr>
              <a:t>； </a:t>
            </a:r>
          </a:p>
        </p:txBody>
      </p:sp>
      <p:sp>
        <p:nvSpPr>
          <p:cNvPr id="20483" name="Text Box 3"/>
          <p:cNvSpPr txBox="1">
            <a:spLocks noChangeArrowheads="1"/>
          </p:cNvSpPr>
          <p:nvPr/>
        </p:nvSpPr>
        <p:spPr bwMode="auto">
          <a:xfrm>
            <a:off x="350837" y="2579688"/>
            <a:ext cx="88947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语句说明：使用此语句时，如果省略</a:t>
            </a:r>
            <a:r>
              <a:rPr lang="en-US" altLang="zh-CN" sz="2400">
                <a:latin typeface="仿宋_GB2312" pitchFamily="49" charset="-122"/>
                <a:ea typeface="仿宋_GB2312" pitchFamily="49" charset="-122"/>
              </a:rPr>
              <a:t>Where</a:t>
            </a:r>
            <a:r>
              <a:rPr lang="zh-CN" altLang="en-US" sz="2400">
                <a:latin typeface="仿宋_GB2312" pitchFamily="49" charset="-122"/>
                <a:ea typeface="仿宋_GB2312" pitchFamily="49" charset="-122"/>
              </a:rPr>
              <a:t>选项，则删除表中全部记录；如果使用</a:t>
            </a:r>
            <a:r>
              <a:rPr lang="en-US" altLang="zh-CN" sz="2400">
                <a:latin typeface="仿宋_GB2312" pitchFamily="49" charset="-122"/>
                <a:ea typeface="仿宋_GB2312" pitchFamily="49" charset="-122"/>
              </a:rPr>
              <a:t>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，则仅删除那些满足</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条件</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的记录。 </a:t>
            </a:r>
          </a:p>
        </p:txBody>
      </p:sp>
      <p:sp>
        <p:nvSpPr>
          <p:cNvPr id="20484" name="Rectangle 4"/>
          <p:cNvSpPr>
            <a:spLocks noChangeArrowheads="1"/>
          </p:cNvSpPr>
          <p:nvPr/>
        </p:nvSpPr>
        <p:spPr bwMode="auto">
          <a:xfrm>
            <a:off x="295805" y="4076700"/>
            <a:ext cx="95173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删除选课学生表中</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学号</a:t>
            </a:r>
            <a:r>
              <a:rPr lang="zh-CN" altLang="en-US" sz="2400">
                <a:latin typeface="华文细黑"/>
                <a:ea typeface="仿宋_GB2312" pitchFamily="49" charset="-122"/>
              </a:rPr>
              <a:t>”</a:t>
            </a:r>
            <a:r>
              <a:rPr lang="en-US" altLang="zh-CN" sz="2400">
                <a:latin typeface="仿宋_GB2312" pitchFamily="49" charset="-122"/>
                <a:ea typeface="仿宋_GB2312" pitchFamily="49" charset="-122"/>
              </a:rPr>
              <a:t>3</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4</a:t>
            </a:r>
            <a:r>
              <a:rPr lang="zh-CN" altLang="en-US" sz="2400">
                <a:latin typeface="仿宋_GB2312" pitchFamily="49" charset="-122"/>
                <a:ea typeface="仿宋_GB2312" pitchFamily="49" charset="-122"/>
              </a:rPr>
              <a:t>位</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年级</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等于</a:t>
            </a:r>
            <a:r>
              <a:rPr lang="en-US" altLang="zh-CN" sz="2400">
                <a:latin typeface="仿宋_GB2312" pitchFamily="49" charset="-122"/>
                <a:ea typeface="仿宋_GB2312" pitchFamily="49" charset="-122"/>
              </a:rPr>
              <a:t>02</a:t>
            </a:r>
            <a:r>
              <a:rPr lang="zh-CN" altLang="en-US" sz="2400">
                <a:latin typeface="仿宋_GB2312" pitchFamily="49" charset="-122"/>
                <a:ea typeface="仿宋_GB2312" pitchFamily="49" charset="-122"/>
              </a:rPr>
              <a:t>的所有记录</a:t>
            </a:r>
            <a:r>
              <a:rPr lang="en-US" altLang="zh-CN" sz="2400">
                <a:latin typeface="仿宋_GB2312" pitchFamily="49" charset="-122"/>
                <a:ea typeface="仿宋_GB2312" pitchFamily="49" charset="-122"/>
              </a:rPr>
              <a:t>: </a:t>
            </a:r>
          </a:p>
        </p:txBody>
      </p:sp>
      <p:sp>
        <p:nvSpPr>
          <p:cNvPr id="20485" name="Rectangle 5"/>
          <p:cNvSpPr>
            <a:spLocks noChangeArrowheads="1"/>
          </p:cNvSpPr>
          <p:nvPr/>
        </p:nvSpPr>
        <p:spPr bwMode="auto">
          <a:xfrm>
            <a:off x="412750" y="4800600"/>
            <a:ext cx="94932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Delete  From </a:t>
            </a:r>
            <a:r>
              <a:rPr lang="zh-CN" altLang="en-US" sz="2400">
                <a:solidFill>
                  <a:schemeClr val="tx2"/>
                </a:solidFill>
                <a:latin typeface="仿宋_GB2312" pitchFamily="49" charset="-122"/>
                <a:ea typeface="仿宋_GB2312" pitchFamily="49" charset="-122"/>
              </a:rPr>
              <a:t>选课学生表 </a:t>
            </a:r>
            <a:r>
              <a:rPr lang="en-US" altLang="zh-CN" sz="2400">
                <a:solidFill>
                  <a:schemeClr val="tx2"/>
                </a:solidFill>
                <a:latin typeface="仿宋_GB2312" pitchFamily="49" charset="-122"/>
                <a:ea typeface="仿宋_GB2312" pitchFamily="49" charset="-122"/>
              </a:rPr>
              <a:t>Where Mid</a:t>
            </a:r>
            <a:r>
              <a:rPr lang="zh-CN" altLang="en-US" sz="2400">
                <a:solidFill>
                  <a:schemeClr val="tx2"/>
                </a:solidFill>
                <a:latin typeface="仿宋_GB2312" pitchFamily="49" charset="-122"/>
                <a:ea typeface="仿宋_GB2312" pitchFamily="49" charset="-122"/>
              </a:rPr>
              <a:t>（学号</a:t>
            </a:r>
            <a:r>
              <a:rPr lang="en-US" altLang="zh-CN" sz="2400">
                <a:solidFill>
                  <a:schemeClr val="tx2"/>
                </a:solidFill>
                <a:latin typeface="仿宋_GB2312" pitchFamily="49" charset="-122"/>
                <a:ea typeface="仿宋_GB2312" pitchFamily="49" charset="-122"/>
              </a:rPr>
              <a:t>,3,2</a:t>
            </a:r>
            <a:r>
              <a:rPr lang="zh-CN" altLang="en-US" sz="2400">
                <a:solidFill>
                  <a:schemeClr val="tx2"/>
                </a:solidFill>
                <a:latin typeface="仿宋_GB2312" pitchFamily="49" charset="-122"/>
                <a:ea typeface="仿宋_GB2312" pitchFamily="49" charset="-122"/>
              </a:rPr>
              <a:t>）</a:t>
            </a:r>
            <a:r>
              <a:rPr lang="en-US" altLang="zh-CN" sz="2400">
                <a:solidFill>
                  <a:schemeClr val="tx2"/>
                </a:solidFill>
                <a:latin typeface="仿宋_GB2312" pitchFamily="49" charset="-122"/>
                <a:ea typeface="仿宋_GB2312" pitchFamily="49" charset="-122"/>
              </a:rPr>
              <a:t>=</a:t>
            </a:r>
            <a:r>
              <a:rPr lang="en-US" altLang="zh-CN" sz="2400">
                <a:solidFill>
                  <a:schemeClr val="tx2"/>
                </a:solidFill>
                <a:latin typeface="华文细黑"/>
                <a:ea typeface="仿宋_GB2312" pitchFamily="49" charset="-122"/>
              </a:rPr>
              <a:t>‘</a:t>
            </a:r>
            <a:r>
              <a:rPr lang="en-US" altLang="zh-CN" sz="2400">
                <a:solidFill>
                  <a:schemeClr val="tx2"/>
                </a:solidFill>
                <a:latin typeface="仿宋_GB2312" pitchFamily="49" charset="-122"/>
                <a:ea typeface="仿宋_GB2312" pitchFamily="49" charset="-122"/>
              </a:rPr>
              <a:t>02</a:t>
            </a:r>
            <a:r>
              <a:rPr lang="en-US" altLang="zh-CN" sz="2400">
                <a:solidFill>
                  <a:schemeClr val="tx2"/>
                </a:solidFill>
                <a:latin typeface="华文细黑"/>
                <a:ea typeface="仿宋_GB2312" pitchFamily="49" charset="-122"/>
              </a:rPr>
              <a:t>’</a:t>
            </a:r>
            <a:r>
              <a:rPr lang="en-US" altLang="zh-CN" sz="2400">
                <a:solidFill>
                  <a:schemeClr val="tx2"/>
                </a:solidFill>
                <a:latin typeface="仿宋_GB2312" pitchFamily="49" charset="-122"/>
                <a:ea typeface="仿宋_GB2312" pitchFamily="49" charset="-122"/>
              </a:rPr>
              <a:t>;</a:t>
            </a:r>
          </a:p>
          <a:p>
            <a:pPr algn="l"/>
            <a:endParaRPr lang="en-US" altLang="zh-CN" sz="2400">
              <a:solidFill>
                <a:schemeClr val="tx2"/>
              </a:solidFill>
              <a:latin typeface="仿宋_GB2312" pitchFamily="49" charset="-122"/>
              <a:ea typeface="仿宋_GB2312" pitchFamily="49" charset="-122"/>
            </a:endParaRPr>
          </a:p>
          <a:p>
            <a:pPr algn="l"/>
            <a:r>
              <a:rPr lang="en-US" altLang="zh-CN" sz="2400">
                <a:solidFill>
                  <a:schemeClr val="tx2"/>
                </a:solidFill>
                <a:latin typeface="仿宋_GB2312" pitchFamily="49" charset="-122"/>
                <a:ea typeface="仿宋_GB2312" pitchFamily="49" charset="-122"/>
              </a:rPr>
              <a:t>Delete From </a:t>
            </a:r>
            <a:r>
              <a:rPr lang="zh-CN" altLang="en-US" sz="2400">
                <a:solidFill>
                  <a:schemeClr val="tx2"/>
                </a:solidFill>
                <a:latin typeface="仿宋_GB2312" pitchFamily="49" charset="-122"/>
                <a:ea typeface="仿宋_GB2312" pitchFamily="49" charset="-122"/>
              </a:rPr>
              <a:t>例：学生单科成绩表</a:t>
            </a:r>
            <a:r>
              <a:rPr lang="en-US" altLang="zh-CN" sz="2400">
                <a:solidFill>
                  <a:schemeClr val="tx2"/>
                </a:solidFill>
                <a:latin typeface="仿宋_GB2312" pitchFamily="49" charset="-122"/>
                <a:ea typeface="仿宋_GB2312" pitchFamily="49" charset="-122"/>
              </a:rPr>
              <a:t>;</a:t>
            </a:r>
          </a:p>
        </p:txBody>
      </p:sp>
      <p:sp>
        <p:nvSpPr>
          <p:cNvPr id="20486" name="AutoShape 6"/>
          <p:cNvSpPr>
            <a:spLocks noChangeArrowheads="1"/>
          </p:cNvSpPr>
          <p:nvPr/>
        </p:nvSpPr>
        <p:spPr bwMode="gray">
          <a:xfrm>
            <a:off x="271728" y="620713"/>
            <a:ext cx="3587485" cy="576262"/>
          </a:xfrm>
          <a:prstGeom prst="roundRect">
            <a:avLst>
              <a:gd name="adj" fmla="val 9106"/>
            </a:avLst>
          </a:prstGeom>
          <a:gradFill rotWithShape="1">
            <a:gsLst>
              <a:gs pos="0">
                <a:srgbClr val="9966FF"/>
              </a:gs>
              <a:gs pos="100000">
                <a:srgbClr val="9966FF">
                  <a:gamma/>
                  <a:shade val="46275"/>
                  <a:invGamma/>
                </a:srgbClr>
              </a:gs>
            </a:gsLst>
            <a:lin ang="5400000" scaled="1"/>
          </a:gra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0" hangingPunct="0"/>
            <a:r>
              <a:rPr lang="en-US" altLang="zh-CN" sz="2400">
                <a:solidFill>
                  <a:schemeClr val="tx2"/>
                </a:solidFill>
                <a:effectLst>
                  <a:outerShdw blurRad="38100" dist="38100" dir="2700000" algn="tl">
                    <a:srgbClr val="000000"/>
                  </a:outerShdw>
                </a:effectLst>
                <a:latin typeface="幼圆" pitchFamily="49" charset="-122"/>
                <a:ea typeface="幼圆" pitchFamily="49" charset="-122"/>
              </a:rPr>
              <a:t>3.</a:t>
            </a:r>
            <a:r>
              <a:rPr lang="zh-CN" altLang="en-US" sz="2400">
                <a:solidFill>
                  <a:schemeClr val="tx2"/>
                </a:solidFill>
                <a:effectLst>
                  <a:outerShdw blurRad="38100" dist="38100" dir="2700000" algn="tl">
                    <a:srgbClr val="000000"/>
                  </a:outerShdw>
                </a:effectLst>
                <a:latin typeface="幼圆" pitchFamily="49" charset="-122"/>
                <a:ea typeface="幼圆" pitchFamily="49" charset="-122"/>
              </a:rPr>
              <a:t>删除数据记录</a:t>
            </a:r>
          </a:p>
        </p:txBody>
      </p:sp>
    </p:spTree>
    <p:extLst>
      <p:ext uri="{BB962C8B-B14F-4D97-AF65-F5344CB8AC3E}">
        <p14:creationId xmlns:p14="http://schemas.microsoft.com/office/powerpoint/2010/main" val="3965836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checkerboard(across)">
                                      <p:cBhvr>
                                        <p:cTn id="7" dur="500"/>
                                        <p:tgtEl>
                                          <p:spTgt spid="20486"/>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Effect transition="in" filter="checkerboard(across)">
                                      <p:cBhvr>
                                        <p:cTn id="11" dur="500"/>
                                        <p:tgtEl>
                                          <p:spTgt spid="2048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0483"/>
                                        </p:tgtEl>
                                        <p:attrNameLst>
                                          <p:attrName>style.visibility</p:attrName>
                                        </p:attrNameLst>
                                      </p:cBhvr>
                                      <p:to>
                                        <p:strVal val="visible"/>
                                      </p:to>
                                    </p:set>
                                    <p:animEffect transition="in" filter="blinds(horizontal)">
                                      <p:cBhvr>
                                        <p:cTn id="15" dur="500"/>
                                        <p:tgtEl>
                                          <p:spTgt spid="204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484"/>
                                        </p:tgtEl>
                                        <p:attrNameLst>
                                          <p:attrName>style.visibility</p:attrName>
                                        </p:attrNameLst>
                                      </p:cBhvr>
                                      <p:to>
                                        <p:strVal val="visible"/>
                                      </p:to>
                                    </p:set>
                                    <p:animEffect transition="in" filter="blinds(horizontal)">
                                      <p:cBhvr>
                                        <p:cTn id="20" dur="500"/>
                                        <p:tgtEl>
                                          <p:spTgt spid="20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0485"/>
                                        </p:tgtEl>
                                        <p:attrNameLst>
                                          <p:attrName>style.visibility</p:attrName>
                                        </p:attrNameLst>
                                      </p:cBhvr>
                                      <p:to>
                                        <p:strVal val="visible"/>
                                      </p:to>
                                    </p:set>
                                    <p:animEffect transition="in" filter="slide(fromBottom)">
                                      <p:cBhvr>
                                        <p:cTn id="25"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4" grpId="0"/>
      <p:bldP spid="20485" grpId="0"/>
      <p:bldP spid="204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50838" y="1047337"/>
            <a:ext cx="92043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20000"/>
              </a:lnSpc>
            </a:pPr>
            <a:r>
              <a:rPr lang="zh-CN" altLang="en-US" sz="2400" dirty="0">
                <a:latin typeface="仿宋_GB2312" pitchFamily="49" charset="-122"/>
                <a:ea typeface="仿宋_GB2312" pitchFamily="49" charset="-122"/>
              </a:rPr>
              <a:t>数据查询语言</a:t>
            </a:r>
            <a:r>
              <a:rPr lang="en-US" altLang="zh-CN" sz="2400" dirty="0">
                <a:latin typeface="仿宋_GB2312" pitchFamily="49" charset="-122"/>
                <a:ea typeface="仿宋_GB2312" pitchFamily="49" charset="-122"/>
              </a:rPr>
              <a:t>(Data Query </a:t>
            </a:r>
            <a:r>
              <a:rPr lang="en-US" altLang="zh-CN" sz="2400" dirty="0" err="1">
                <a:latin typeface="仿宋_GB2312" pitchFamily="49" charset="-122"/>
                <a:ea typeface="仿宋_GB2312" pitchFamily="49" charset="-122"/>
              </a:rPr>
              <a:t>Language,DQL</a:t>
            </a: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通过</a:t>
            </a:r>
            <a:r>
              <a:rPr lang="en-US" altLang="zh-CN" sz="2400" dirty="0">
                <a:latin typeface="仿宋_GB2312" pitchFamily="49" charset="-122"/>
                <a:ea typeface="仿宋_GB2312" pitchFamily="49" charset="-122"/>
              </a:rPr>
              <a:t>Select</a:t>
            </a:r>
            <a:r>
              <a:rPr lang="zh-CN" altLang="en-US" sz="2400" dirty="0">
                <a:latin typeface="仿宋_GB2312" pitchFamily="49" charset="-122"/>
                <a:ea typeface="仿宋_GB2312" pitchFamily="49" charset="-122"/>
              </a:rPr>
              <a:t>语句对数据进行查询、排序、汇总和表连接等输出操作。 </a:t>
            </a:r>
          </a:p>
        </p:txBody>
      </p:sp>
      <p:sp>
        <p:nvSpPr>
          <p:cNvPr id="21507" name="AutoShape 3"/>
          <p:cNvSpPr>
            <a:spLocks noChangeArrowheads="1"/>
          </p:cNvSpPr>
          <p:nvPr/>
        </p:nvSpPr>
        <p:spPr bwMode="gray">
          <a:xfrm>
            <a:off x="1" y="260350"/>
            <a:ext cx="624285" cy="647700"/>
          </a:xfrm>
          <a:prstGeom prst="rightArrow">
            <a:avLst>
              <a:gd name="adj1" fmla="val 71074"/>
              <a:gd name="adj2" fmla="val 26255"/>
            </a:avLst>
          </a:prstGeom>
          <a:gradFill rotWithShape="1">
            <a:gsLst>
              <a:gs pos="0">
                <a:srgbClr val="FF01FF">
                  <a:gamma/>
                  <a:shade val="46275"/>
                  <a:invGamma/>
                </a:srgbClr>
              </a:gs>
              <a:gs pos="50000">
                <a:srgbClr val="FF01FF"/>
              </a:gs>
              <a:gs pos="100000">
                <a:srgbClr val="FF01FF">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ahoma" pitchFamily="34" charset="0"/>
                <a:ea typeface="华文细黑" pitchFamily="2" charset="-122"/>
              </a:rPr>
              <a:t>3</a:t>
            </a:r>
          </a:p>
        </p:txBody>
      </p:sp>
      <p:sp>
        <p:nvSpPr>
          <p:cNvPr id="21508" name="AutoShape 4"/>
          <p:cNvSpPr>
            <a:spLocks noChangeArrowheads="1"/>
          </p:cNvSpPr>
          <p:nvPr/>
        </p:nvSpPr>
        <p:spPr bwMode="gray">
          <a:xfrm>
            <a:off x="818621" y="333376"/>
            <a:ext cx="3473979"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0" hangingPunct="0"/>
            <a:r>
              <a:rPr lang="zh-CN" altLang="en-US" sz="2800">
                <a:solidFill>
                  <a:srgbClr val="9900CC"/>
                </a:solidFill>
                <a:latin typeface="Tahoma" pitchFamily="34" charset="0"/>
                <a:ea typeface="幼圆" pitchFamily="49" charset="-122"/>
              </a:rPr>
              <a:t>数据查询语言</a:t>
            </a:r>
          </a:p>
        </p:txBody>
      </p:sp>
      <p:sp>
        <p:nvSpPr>
          <p:cNvPr id="21509" name="Text Box 5"/>
          <p:cNvSpPr txBox="1">
            <a:spLocks noChangeArrowheads="1"/>
          </p:cNvSpPr>
          <p:nvPr/>
        </p:nvSpPr>
        <p:spPr bwMode="auto">
          <a:xfrm>
            <a:off x="350838" y="2289175"/>
            <a:ext cx="9204325" cy="2936188"/>
          </a:xfrm>
          <a:prstGeom prst="rect">
            <a:avLst/>
          </a:prstGeom>
          <a:gradFill rotWithShape="1">
            <a:gsLst>
              <a:gs pos="0">
                <a:srgbClr val="00FF00">
                  <a:alpha val="49001"/>
                </a:srgbClr>
              </a:gs>
              <a:gs pos="100000">
                <a:srgbClr val="00FF00">
                  <a:gamma/>
                  <a:tint val="94902"/>
                  <a:invGamma/>
                </a:srgbClr>
              </a:gs>
            </a:gsLst>
            <a:lin ang="5400000" scaled="1"/>
          </a:gradFill>
          <a:ln>
            <a:noFill/>
          </a:ln>
          <a:effectLst>
            <a:prstShdw prst="shdw17" dist="17961" dir="2700000">
              <a:srgbClr val="00FF00">
                <a:gamma/>
                <a:shade val="60000"/>
                <a:invGamma/>
              </a:srgbClr>
            </a:prstShdw>
          </a:effectLst>
          <a:extLst>
            <a:ext uri="{91240B29-F687-4F45-9708-019B960494DF}">
              <a14:hiddenLine xmlns:a14="http://schemas.microsoft.com/office/drawing/2010/main" w="9525">
                <a:solidFill>
                  <a:schemeClr val="bg1"/>
                </a:solidFill>
                <a:miter lim="800000"/>
                <a:headEnd/>
                <a:tailEnd/>
              </a14:hiddenLine>
            </a:ext>
          </a:extLst>
        </p:spPr>
        <p:txBody>
          <a:bodyPr>
            <a:spAutoFit/>
          </a:bodyPr>
          <a:lstStyle/>
          <a:p>
            <a:pPr algn="l">
              <a:lnSpc>
                <a:spcPct val="110000"/>
              </a:lnSpc>
            </a:pPr>
            <a:r>
              <a:rPr lang="zh-CN" altLang="en-US" sz="2400">
                <a:latin typeface="仿宋_GB2312" pitchFamily="49" charset="-122"/>
                <a:ea typeface="仿宋_GB2312" pitchFamily="49" charset="-122"/>
              </a:rPr>
              <a:t>语句格式：</a:t>
            </a:r>
          </a:p>
          <a:p>
            <a:pPr algn="l">
              <a:lnSpc>
                <a:spcPct val="110000"/>
              </a:lnSpc>
            </a:pPr>
            <a:r>
              <a:rPr lang="en-US" altLang="zh-CN" sz="2400">
                <a:latin typeface="仿宋_GB2312" pitchFamily="49" charset="-122"/>
                <a:ea typeface="仿宋_GB2312" pitchFamily="49" charset="-122"/>
              </a:rPr>
              <a:t>Select [ Distinct] *</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1&gt;[ As &lt;</a:t>
            </a:r>
            <a:r>
              <a:rPr lang="zh-CN" altLang="en-US" sz="2400">
                <a:latin typeface="仿宋_GB2312" pitchFamily="49" charset="-122"/>
                <a:ea typeface="仿宋_GB2312" pitchFamily="49" charset="-122"/>
              </a:rPr>
              <a:t>别名</a:t>
            </a:r>
            <a:r>
              <a:rPr lang="en-US" altLang="zh-CN" sz="2400">
                <a:latin typeface="仿宋_GB2312" pitchFamily="49" charset="-122"/>
                <a:ea typeface="仿宋_GB2312" pitchFamily="49" charset="-122"/>
              </a:rPr>
              <a:t>1&gt; ]</a:t>
            </a:r>
          </a:p>
          <a:p>
            <a:pPr algn="l">
              <a:lnSpc>
                <a:spcPct val="110000"/>
              </a:lnSpc>
            </a:pPr>
            <a:r>
              <a:rPr lang="en-US" altLang="zh-CN" sz="2400">
                <a:latin typeface="仿宋_GB2312" pitchFamily="49" charset="-122"/>
                <a:ea typeface="仿宋_GB2312" pitchFamily="49" charset="-122"/>
              </a:rPr>
              <a:t>      [</a:t>
            </a:r>
            <a:r>
              <a:rPr lang="zh-CN" altLang="en-US" sz="2400">
                <a:latin typeface="仿宋_GB2312" pitchFamily="49" charset="-122"/>
                <a:ea typeface="仿宋_GB2312" pitchFamily="49" charset="-122"/>
              </a:rPr>
              <a:t>，</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表达式</a:t>
            </a:r>
            <a:r>
              <a:rPr lang="en-US" altLang="zh-CN" sz="2400">
                <a:latin typeface="仿宋_GB2312" pitchFamily="49" charset="-122"/>
                <a:ea typeface="仿宋_GB2312" pitchFamily="49" charset="-122"/>
              </a:rPr>
              <a:t>n&gt; [ As &lt;</a:t>
            </a:r>
            <a:r>
              <a:rPr lang="zh-CN" altLang="en-US" sz="2400">
                <a:latin typeface="仿宋_GB2312" pitchFamily="49" charset="-122"/>
                <a:ea typeface="仿宋_GB2312" pitchFamily="49" charset="-122"/>
              </a:rPr>
              <a:t>别名</a:t>
            </a:r>
            <a:r>
              <a:rPr lang="en-US" altLang="zh-CN" sz="2400">
                <a:latin typeface="仿宋_GB2312" pitchFamily="49" charset="-122"/>
                <a:ea typeface="仿宋_GB2312" pitchFamily="49" charset="-122"/>
              </a:rPr>
              <a:t>n&gt; ]]</a:t>
            </a:r>
          </a:p>
          <a:p>
            <a:pPr algn="l">
              <a:lnSpc>
                <a:spcPct val="110000"/>
              </a:lnSpc>
            </a:pPr>
            <a:r>
              <a:rPr lang="en-US" altLang="zh-CN" sz="2400">
                <a:latin typeface="仿宋_GB2312" pitchFamily="49" charset="-122"/>
                <a:ea typeface="仿宋_GB2312" pitchFamily="49" charset="-122"/>
              </a:rPr>
              <a:t>      From  &lt;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1&gt;[</a:t>
            </a:r>
            <a:r>
              <a:rPr lang="zh-CN" altLang="en-US" sz="2400">
                <a:latin typeface="仿宋_GB2312" pitchFamily="49" charset="-122"/>
                <a:ea typeface="仿宋_GB2312" pitchFamily="49" charset="-122"/>
              </a:rPr>
              <a:t>，</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&lt;</a:t>
            </a:r>
            <a:r>
              <a:rPr lang="zh-CN" altLang="en-US" sz="2400">
                <a:latin typeface="仿宋_GB2312" pitchFamily="49" charset="-122"/>
                <a:ea typeface="仿宋_GB2312" pitchFamily="49" charset="-122"/>
              </a:rPr>
              <a:t>表名</a:t>
            </a:r>
            <a:r>
              <a:rPr lang="en-US" altLang="zh-CN" sz="2400">
                <a:latin typeface="仿宋_GB2312" pitchFamily="49" charset="-122"/>
                <a:ea typeface="仿宋_GB2312" pitchFamily="49" charset="-122"/>
              </a:rPr>
              <a:t>n&gt; ]</a:t>
            </a:r>
          </a:p>
          <a:p>
            <a:pPr algn="l">
              <a:lnSpc>
                <a:spcPct val="110000"/>
              </a:lnSpc>
            </a:pPr>
            <a:r>
              <a:rPr lang="en-US" altLang="zh-CN" sz="2400">
                <a:latin typeface="仿宋_GB2312" pitchFamily="49" charset="-122"/>
                <a:ea typeface="仿宋_GB2312" pitchFamily="49" charset="-122"/>
              </a:rPr>
              <a:t>      [Where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 </a:t>
            </a:r>
          </a:p>
          <a:p>
            <a:pPr algn="l">
              <a:lnSpc>
                <a:spcPct val="110000"/>
              </a:lnSpc>
            </a:pPr>
            <a:r>
              <a:rPr lang="en-US" altLang="zh-CN" sz="2400">
                <a:latin typeface="仿宋_GB2312" pitchFamily="49" charset="-122"/>
                <a:ea typeface="仿宋_GB2312" pitchFamily="49" charset="-122"/>
              </a:rPr>
              <a:t>      [Order By &lt;</a:t>
            </a:r>
            <a:r>
              <a:rPr lang="zh-CN" altLang="en-US" sz="2400">
                <a:latin typeface="仿宋_GB2312" pitchFamily="49" charset="-122"/>
                <a:ea typeface="仿宋_GB2312" pitchFamily="49" charset="-122"/>
              </a:rPr>
              <a:t>排序关键字</a:t>
            </a:r>
            <a:r>
              <a:rPr lang="en-US" altLang="zh-CN" sz="2400">
                <a:latin typeface="仿宋_GB2312" pitchFamily="49" charset="-122"/>
                <a:ea typeface="仿宋_GB2312" pitchFamily="49" charset="-122"/>
              </a:rPr>
              <a:t>&gt;  [ASC</a:t>
            </a:r>
            <a:r>
              <a:rPr lang="zh-CN" altLang="en-US" sz="2400">
                <a:latin typeface="仿宋_GB2312" pitchFamily="49" charset="-122"/>
                <a:ea typeface="仿宋_GB2312" pitchFamily="49" charset="-122"/>
              </a:rPr>
              <a:t>｜</a:t>
            </a:r>
            <a:r>
              <a:rPr lang="en-US" altLang="zh-CN" sz="2400">
                <a:latin typeface="仿宋_GB2312" pitchFamily="49" charset="-122"/>
                <a:ea typeface="仿宋_GB2312" pitchFamily="49" charset="-122"/>
              </a:rPr>
              <a:t>DESC]]</a:t>
            </a:r>
          </a:p>
          <a:p>
            <a:pPr algn="l">
              <a:lnSpc>
                <a:spcPct val="110000"/>
              </a:lnSpc>
            </a:pPr>
            <a:r>
              <a:rPr lang="en-US" altLang="zh-CN" sz="2400">
                <a:latin typeface="仿宋_GB2312" pitchFamily="49" charset="-122"/>
                <a:ea typeface="仿宋_GB2312" pitchFamily="49" charset="-122"/>
              </a:rPr>
              <a:t>      [Group By &lt;</a:t>
            </a:r>
            <a:r>
              <a:rPr lang="zh-CN" altLang="en-US" sz="2400">
                <a:latin typeface="仿宋_GB2312" pitchFamily="49" charset="-122"/>
                <a:ea typeface="仿宋_GB2312" pitchFamily="49" charset="-122"/>
              </a:rPr>
              <a:t>分组字段</a:t>
            </a:r>
            <a:r>
              <a:rPr lang="en-US" altLang="zh-CN" sz="2400">
                <a:latin typeface="仿宋_GB2312" pitchFamily="49" charset="-122"/>
                <a:ea typeface="仿宋_GB2312" pitchFamily="49" charset="-122"/>
              </a:rPr>
              <a:t>&gt; [Having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 ]</a:t>
            </a:r>
            <a:r>
              <a:rPr lang="zh-CN" altLang="en-US" sz="2400">
                <a:latin typeface="仿宋_GB2312" pitchFamily="49" charset="-122"/>
                <a:ea typeface="仿宋_GB2312" pitchFamily="49" charset="-122"/>
              </a:rPr>
              <a:t>； </a:t>
            </a:r>
          </a:p>
        </p:txBody>
      </p:sp>
      <p:sp>
        <p:nvSpPr>
          <p:cNvPr id="21510" name="Text Box 6"/>
          <p:cNvSpPr txBox="1">
            <a:spLocks noChangeArrowheads="1"/>
          </p:cNvSpPr>
          <p:nvPr/>
        </p:nvSpPr>
        <p:spPr bwMode="auto">
          <a:xfrm>
            <a:off x="428229" y="5445125"/>
            <a:ext cx="912693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zh-CN" altLang="en-US" sz="2400">
                <a:latin typeface="仿宋_GB2312" pitchFamily="49" charset="-122"/>
                <a:ea typeface="仿宋_GB2312" pitchFamily="49" charset="-122"/>
              </a:rPr>
              <a:t>语句说明：执行此语句时，将数据库表中满足</a:t>
            </a:r>
            <a:r>
              <a:rPr lang="en-US" altLang="zh-CN" sz="2400">
                <a:latin typeface="仿宋_GB2312" pitchFamily="49" charset="-122"/>
                <a:ea typeface="仿宋_GB2312" pitchFamily="49" charset="-122"/>
              </a:rPr>
              <a:t>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的数据记录按各个表达式进行计算，形成结果表。</a:t>
            </a:r>
            <a:r>
              <a:rPr lang="zh-CN" altLang="en-US" sz="2400">
                <a:effectLst>
                  <a:outerShdw blurRad="38100" dist="38100" dir="2700000" algn="tl">
                    <a:srgbClr val="C0C0C0"/>
                  </a:outerShdw>
                </a:effectLst>
                <a:latin typeface="仿宋_GB2312" pitchFamily="49" charset="-122"/>
                <a:ea typeface="仿宋_GB2312" pitchFamily="49" charset="-122"/>
              </a:rPr>
              <a:t> </a:t>
            </a:r>
          </a:p>
        </p:txBody>
      </p:sp>
    </p:spTree>
    <p:extLst>
      <p:ext uri="{BB962C8B-B14F-4D97-AF65-F5344CB8AC3E}">
        <p14:creationId xmlns:p14="http://schemas.microsoft.com/office/powerpoint/2010/main" val="291860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wipe(left)">
                                      <p:cBhvr>
                                        <p:cTn id="12" dur="500"/>
                                        <p:tgtEl>
                                          <p:spTgt spid="21508"/>
                                        </p:tgtEl>
                                      </p:cBhvr>
                                    </p:animEffect>
                                  </p:childTnLst>
                                </p:cTn>
                              </p:par>
                            </p:childTnLst>
                          </p:cTn>
                        </p:par>
                        <p:par>
                          <p:cTn id="13" fill="hold" nodeType="afterGroup">
                            <p:stCondLst>
                              <p:cond delay="1000"/>
                            </p:stCondLst>
                            <p:childTnLst>
                              <p:par>
                                <p:cTn id="14" presetID="5" presetClass="entr" presetSubtype="5" fill="hold" grpId="0" nodeType="afterEffect">
                                  <p:stCondLst>
                                    <p:cond delay="500"/>
                                  </p:stCondLst>
                                  <p:childTnLst>
                                    <p:set>
                                      <p:cBhvr>
                                        <p:cTn id="15" dur="1" fill="hold">
                                          <p:stCondLst>
                                            <p:cond delay="0"/>
                                          </p:stCondLst>
                                        </p:cTn>
                                        <p:tgtEl>
                                          <p:spTgt spid="21506"/>
                                        </p:tgtEl>
                                        <p:attrNameLst>
                                          <p:attrName>style.visibility</p:attrName>
                                        </p:attrNameLst>
                                      </p:cBhvr>
                                      <p:to>
                                        <p:strVal val="visible"/>
                                      </p:to>
                                    </p:set>
                                    <p:animEffect transition="in" filter="checkerboard(down)">
                                      <p:cBhvr>
                                        <p:cTn id="16" dur="1000"/>
                                        <p:tgtEl>
                                          <p:spTgt spid="215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1509"/>
                                        </p:tgtEl>
                                        <p:attrNameLst>
                                          <p:attrName>style.visibility</p:attrName>
                                        </p:attrNameLst>
                                      </p:cBhvr>
                                      <p:to>
                                        <p:strVal val="visible"/>
                                      </p:to>
                                    </p:set>
                                    <p:animEffect transition="in" filter="checkerboard(across)">
                                      <p:cBhvr>
                                        <p:cTn id="21" dur="500"/>
                                        <p:tgtEl>
                                          <p:spTgt spid="2150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510"/>
                                        </p:tgtEl>
                                        <p:attrNameLst>
                                          <p:attrName>style.visibility</p:attrName>
                                        </p:attrNameLst>
                                      </p:cBhvr>
                                      <p:to>
                                        <p:strVal val="visible"/>
                                      </p:to>
                                    </p:set>
                                    <p:animEffect transition="in" filter="blinds(horizontal)">
                                      <p:cBhvr>
                                        <p:cTn id="24"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animBg="1"/>
      <p:bldP spid="21508" grpId="0" animBg="1"/>
      <p:bldP spid="21509" grpId="0" animBg="1"/>
      <p:bldP spid="215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71727" y="854075"/>
            <a:ext cx="1569660"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CFC24"/>
                </a:solidFill>
                <a:latin typeface="仿宋_GB2312" pitchFamily="49" charset="-122"/>
                <a:ea typeface="仿宋_GB2312" pitchFamily="49" charset="-122"/>
              </a:rPr>
              <a:t>Distinct </a:t>
            </a:r>
          </a:p>
        </p:txBody>
      </p:sp>
      <p:sp>
        <p:nvSpPr>
          <p:cNvPr id="22531" name="Text Box 3"/>
          <p:cNvSpPr txBox="1">
            <a:spLocks noChangeArrowheads="1"/>
          </p:cNvSpPr>
          <p:nvPr/>
        </p:nvSpPr>
        <p:spPr bwMode="auto">
          <a:xfrm>
            <a:off x="1209014" y="1412875"/>
            <a:ext cx="8425259" cy="830997"/>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系统默认情况下，输出数据可能有重复行（对应字段值相同）。如果使用</a:t>
            </a:r>
            <a:r>
              <a:rPr lang="en-US" altLang="zh-CN" sz="2400">
                <a:latin typeface="仿宋_GB2312" pitchFamily="49" charset="-122"/>
                <a:ea typeface="仿宋_GB2312" pitchFamily="49" charset="-122"/>
              </a:rPr>
              <a:t>Distinct</a:t>
            </a:r>
            <a:r>
              <a:rPr lang="zh-CN" altLang="en-US" sz="2400">
                <a:latin typeface="仿宋_GB2312" pitchFamily="49" charset="-122"/>
                <a:ea typeface="仿宋_GB2312" pitchFamily="49" charset="-122"/>
              </a:rPr>
              <a:t>，则对那些重复的数据行仅输出其中一行。 </a:t>
            </a:r>
          </a:p>
        </p:txBody>
      </p:sp>
      <p:sp>
        <p:nvSpPr>
          <p:cNvPr id="22532" name="Rectangle 4"/>
          <p:cNvSpPr>
            <a:spLocks noChangeArrowheads="1"/>
          </p:cNvSpPr>
          <p:nvPr/>
        </p:nvSpPr>
        <p:spPr bwMode="auto">
          <a:xfrm>
            <a:off x="350838" y="4149725"/>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CFC24"/>
                </a:solidFill>
                <a:latin typeface="仿宋_GB2312" pitchFamily="49" charset="-122"/>
                <a:ea typeface="仿宋_GB2312" pitchFamily="49" charset="-122"/>
              </a:rPr>
              <a:t>From </a:t>
            </a:r>
            <a:r>
              <a:rPr lang="en-US" altLang="zh-CN" sz="2400">
                <a:latin typeface="仿宋_GB2312" pitchFamily="49" charset="-122"/>
                <a:ea typeface="仿宋_GB2312" pitchFamily="49" charset="-122"/>
              </a:rPr>
              <a:t> </a:t>
            </a:r>
          </a:p>
        </p:txBody>
      </p:sp>
      <p:sp>
        <p:nvSpPr>
          <p:cNvPr id="22533" name="Text Box 5"/>
          <p:cNvSpPr txBox="1">
            <a:spLocks noChangeArrowheads="1"/>
          </p:cNvSpPr>
          <p:nvPr/>
        </p:nvSpPr>
        <p:spPr bwMode="auto">
          <a:xfrm>
            <a:off x="1129904" y="4581525"/>
            <a:ext cx="8542205" cy="1200329"/>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latin typeface="仿宋_GB2312" pitchFamily="49" charset="-122"/>
                <a:ea typeface="仿宋_GB2312" pitchFamily="49" charset="-122"/>
              </a:rPr>
              <a:t>From </a:t>
            </a:r>
            <a:r>
              <a:rPr lang="zh-CN" altLang="en-US" sz="2400">
                <a:latin typeface="仿宋_GB2312" pitchFamily="49" charset="-122"/>
                <a:ea typeface="仿宋_GB2312" pitchFamily="49" charset="-122"/>
              </a:rPr>
              <a:t>之后可以使用多个表名，表名之间用逗号</a:t>
            </a:r>
            <a:r>
              <a:rPr lang="zh-CN" altLang="en-US" sz="2400">
                <a:latin typeface="华文细黑"/>
                <a:ea typeface="仿宋_GB2312" pitchFamily="49" charset="-122"/>
              </a:rPr>
              <a:t>“</a:t>
            </a:r>
            <a:r>
              <a:rPr lang="zh-CN" altLang="en-US" sz="2400">
                <a:solidFill>
                  <a:schemeClr val="tx2"/>
                </a:solidFill>
                <a:latin typeface="仿宋_GB2312" pitchFamily="49" charset="-122"/>
                <a:ea typeface="仿宋_GB2312" pitchFamily="49" charset="-122"/>
              </a:rPr>
              <a:t>，</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分开，用于指出数据来源，即从那些表中提取要操作的数据。特别是对多个表连接时，需要在此说明连接的表名。</a:t>
            </a:r>
          </a:p>
        </p:txBody>
      </p:sp>
      <p:sp>
        <p:nvSpPr>
          <p:cNvPr id="22534" name="Rectangle 6"/>
          <p:cNvSpPr>
            <a:spLocks noChangeArrowheads="1"/>
          </p:cNvSpPr>
          <p:nvPr/>
        </p:nvSpPr>
        <p:spPr bwMode="auto">
          <a:xfrm>
            <a:off x="4412985" y="65936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2800" b="0">
              <a:latin typeface="Tahoma" pitchFamily="34" charset="0"/>
              <a:ea typeface="幼圆" pitchFamily="49" charset="-122"/>
            </a:endParaRPr>
          </a:p>
          <a:p>
            <a:endParaRPr lang="en-US" altLang="zh-CN" sz="2800">
              <a:latin typeface="Tahoma" pitchFamily="34" charset="0"/>
              <a:ea typeface="幼圆" pitchFamily="49" charset="-122"/>
            </a:endParaRPr>
          </a:p>
        </p:txBody>
      </p:sp>
      <p:sp>
        <p:nvSpPr>
          <p:cNvPr id="22535" name="Rectangle 7"/>
          <p:cNvSpPr>
            <a:spLocks noChangeArrowheads="1"/>
          </p:cNvSpPr>
          <p:nvPr/>
        </p:nvSpPr>
        <p:spPr bwMode="auto">
          <a:xfrm>
            <a:off x="271727" y="2781300"/>
            <a:ext cx="89704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例：输出教室表中教室编号和名称，不许出现重复的数据行： </a:t>
            </a:r>
          </a:p>
        </p:txBody>
      </p:sp>
      <p:sp>
        <p:nvSpPr>
          <p:cNvPr id="22536" name="Rectangle 8"/>
          <p:cNvSpPr>
            <a:spLocks noChangeArrowheads="1"/>
          </p:cNvSpPr>
          <p:nvPr/>
        </p:nvSpPr>
        <p:spPr bwMode="auto">
          <a:xfrm>
            <a:off x="662121" y="3430588"/>
            <a:ext cx="83874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a:solidFill>
                  <a:schemeClr val="tx2"/>
                </a:solidFill>
                <a:latin typeface="仿宋_GB2312" pitchFamily="49" charset="-122"/>
                <a:ea typeface="仿宋_GB2312" pitchFamily="49" charset="-122"/>
              </a:rPr>
              <a:t>Select  Distinct  课程编号,课程名  From 课程名表;</a:t>
            </a:r>
            <a:endParaRPr lang="en-US" altLang="zh-CN" sz="2400">
              <a:solidFill>
                <a:schemeClr val="tx2"/>
              </a:solidFill>
              <a:latin typeface="仿宋_GB2312" pitchFamily="49" charset="-122"/>
              <a:ea typeface="仿宋_GB2312" pitchFamily="49" charset="-122"/>
            </a:endParaRPr>
          </a:p>
        </p:txBody>
      </p:sp>
    </p:spTree>
    <p:extLst>
      <p:ext uri="{BB962C8B-B14F-4D97-AF65-F5344CB8AC3E}">
        <p14:creationId xmlns:p14="http://schemas.microsoft.com/office/powerpoint/2010/main" val="250293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22531"/>
                                        </p:tgtEl>
                                        <p:attrNameLst>
                                          <p:attrName>style.visibility</p:attrName>
                                        </p:attrNameLst>
                                      </p:cBhvr>
                                      <p:to>
                                        <p:strVal val="visible"/>
                                      </p:to>
                                    </p:set>
                                    <p:animEffect transition="in" filter="wipe(up)">
                                      <p:cBhvr>
                                        <p:cTn id="11" dur="1000"/>
                                        <p:tgtEl>
                                          <p:spTgt spid="225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535"/>
                                        </p:tgtEl>
                                        <p:attrNameLst>
                                          <p:attrName>style.visibility</p:attrName>
                                        </p:attrNameLst>
                                      </p:cBhvr>
                                      <p:to>
                                        <p:strVal val="visible"/>
                                      </p:to>
                                    </p:set>
                                    <p:animEffect transition="in" filter="blinds(horizontal)">
                                      <p:cBhvr>
                                        <p:cTn id="16" dur="500"/>
                                        <p:tgtEl>
                                          <p:spTgt spid="225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2536"/>
                                        </p:tgtEl>
                                        <p:attrNameLst>
                                          <p:attrName>style.visibility</p:attrName>
                                        </p:attrNameLst>
                                      </p:cBhvr>
                                      <p:to>
                                        <p:strVal val="visible"/>
                                      </p:to>
                                    </p:set>
                                    <p:animEffect transition="in" filter="slide(fromBottom)">
                                      <p:cBhvr>
                                        <p:cTn id="21" dur="500"/>
                                        <p:tgtEl>
                                          <p:spTgt spid="225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32"/>
                                        </p:tgtEl>
                                        <p:attrNameLst>
                                          <p:attrName>style.visibility</p:attrName>
                                        </p:attrNameLst>
                                      </p:cBhvr>
                                      <p:to>
                                        <p:strVal val="visible"/>
                                      </p:to>
                                    </p:set>
                                    <p:animEffect transition="in" filter="wipe(left)">
                                      <p:cBhvr>
                                        <p:cTn id="26" dur="500"/>
                                        <p:tgtEl>
                                          <p:spTgt spid="22532"/>
                                        </p:tgtEl>
                                      </p:cBhvr>
                                    </p:animEffect>
                                  </p:childTnLst>
                                </p:cTn>
                              </p:par>
                            </p:childTnLst>
                          </p:cTn>
                        </p:par>
                        <p:par>
                          <p:cTn id="27" fill="hold" nodeType="afterGroup">
                            <p:stCondLst>
                              <p:cond delay="500"/>
                            </p:stCondLst>
                            <p:childTnLst>
                              <p:par>
                                <p:cTn id="28" presetID="22" presetClass="entr" presetSubtype="1" fill="hold" grpId="0" nodeType="afterEffect">
                                  <p:stCondLst>
                                    <p:cond delay="500"/>
                                  </p:stCondLst>
                                  <p:childTnLst>
                                    <p:set>
                                      <p:cBhvr>
                                        <p:cTn id="29" dur="1" fill="hold">
                                          <p:stCondLst>
                                            <p:cond delay="0"/>
                                          </p:stCondLst>
                                        </p:cTn>
                                        <p:tgtEl>
                                          <p:spTgt spid="22533"/>
                                        </p:tgtEl>
                                        <p:attrNameLst>
                                          <p:attrName>style.visibility</p:attrName>
                                        </p:attrNameLst>
                                      </p:cBhvr>
                                      <p:to>
                                        <p:strVal val="visible"/>
                                      </p:to>
                                    </p:set>
                                    <p:animEffect transition="in" filter="wipe(up)">
                                      <p:cBhvr>
                                        <p:cTn id="30" dur="10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p:bldP spid="22532" grpId="0" animBg="1"/>
      <p:bldP spid="22533" grpId="0"/>
      <p:bldP spid="22535" grpId="0"/>
      <p:bldP spid="225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4337" y="692150"/>
            <a:ext cx="1261884"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CFC24"/>
                </a:solidFill>
                <a:latin typeface="仿宋_GB2312" pitchFamily="49" charset="-122"/>
                <a:ea typeface="仿宋_GB2312" pitchFamily="49" charset="-122"/>
              </a:rPr>
              <a:t>Where  </a:t>
            </a:r>
          </a:p>
        </p:txBody>
      </p:sp>
      <p:sp>
        <p:nvSpPr>
          <p:cNvPr id="23555" name="Text Box 3"/>
          <p:cNvSpPr txBox="1">
            <a:spLocks noChangeArrowheads="1"/>
          </p:cNvSpPr>
          <p:nvPr/>
        </p:nvSpPr>
        <p:spPr bwMode="auto">
          <a:xfrm>
            <a:off x="1986361" y="838201"/>
            <a:ext cx="7685748" cy="830997"/>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latin typeface="仿宋_GB2312" pitchFamily="49" charset="-122"/>
                <a:ea typeface="仿宋_GB2312" pitchFamily="49" charset="-122"/>
              </a:rPr>
              <a:t>Where &lt;</a:t>
            </a:r>
            <a:r>
              <a:rPr lang="zh-CN" altLang="en-US" sz="2400">
                <a:latin typeface="仿宋_GB2312" pitchFamily="49" charset="-122"/>
                <a:ea typeface="仿宋_GB2312" pitchFamily="49" charset="-122"/>
              </a:rPr>
              <a:t>条件</a:t>
            </a:r>
            <a:r>
              <a:rPr lang="en-US" altLang="zh-CN" sz="2400">
                <a:latin typeface="仿宋_GB2312" pitchFamily="49" charset="-122"/>
                <a:ea typeface="仿宋_GB2312" pitchFamily="49" charset="-122"/>
              </a:rPr>
              <a:t>&gt;</a:t>
            </a:r>
            <a:r>
              <a:rPr lang="zh-CN" altLang="en-US" sz="2400">
                <a:latin typeface="仿宋_GB2312" pitchFamily="49" charset="-122"/>
                <a:ea typeface="仿宋_GB2312" pitchFamily="49" charset="-122"/>
              </a:rPr>
              <a:t>不仅用于说明选择数据记录的条件，也用于设置多个表的连接条件。 </a:t>
            </a:r>
          </a:p>
        </p:txBody>
      </p:sp>
      <p:sp>
        <p:nvSpPr>
          <p:cNvPr id="23556" name="Rectangle 4"/>
          <p:cNvSpPr>
            <a:spLocks noChangeArrowheads="1"/>
          </p:cNvSpPr>
          <p:nvPr/>
        </p:nvSpPr>
        <p:spPr bwMode="auto">
          <a:xfrm>
            <a:off x="116946" y="3641725"/>
            <a:ext cx="1877437"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CFC24"/>
                </a:solidFill>
                <a:latin typeface="仿宋_GB2312" pitchFamily="49" charset="-122"/>
                <a:ea typeface="仿宋_GB2312" pitchFamily="49" charset="-122"/>
              </a:rPr>
              <a:t>Order By</a:t>
            </a:r>
            <a:r>
              <a:rPr lang="en-US" altLang="zh-CN" sz="2400">
                <a:latin typeface="仿宋_GB2312" pitchFamily="49" charset="-122"/>
                <a:ea typeface="仿宋_GB2312" pitchFamily="49" charset="-122"/>
              </a:rPr>
              <a:t> </a:t>
            </a:r>
            <a:r>
              <a:rPr lang="en-US" altLang="zh-CN" sz="2400">
                <a:solidFill>
                  <a:srgbClr val="FCFC24"/>
                </a:solidFill>
                <a:latin typeface="仿宋_GB2312" pitchFamily="49" charset="-122"/>
                <a:ea typeface="仿宋_GB2312" pitchFamily="49" charset="-122"/>
              </a:rPr>
              <a:t> </a:t>
            </a:r>
            <a:r>
              <a:rPr lang="en-US" altLang="zh-CN" sz="2400">
                <a:latin typeface="仿宋_GB2312" pitchFamily="49" charset="-122"/>
                <a:ea typeface="仿宋_GB2312" pitchFamily="49" charset="-122"/>
              </a:rPr>
              <a:t> </a:t>
            </a:r>
          </a:p>
        </p:txBody>
      </p:sp>
      <p:sp>
        <p:nvSpPr>
          <p:cNvPr id="23557" name="Text Box 5"/>
          <p:cNvSpPr txBox="1">
            <a:spLocks noChangeArrowheads="1"/>
          </p:cNvSpPr>
          <p:nvPr/>
        </p:nvSpPr>
        <p:spPr bwMode="auto">
          <a:xfrm>
            <a:off x="662120" y="4365625"/>
            <a:ext cx="9009988" cy="1200329"/>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用于说明输出结果数据的排序关键字，排序关键字可以是单独字段，也可以是表达式。系统</a:t>
            </a:r>
            <a:r>
              <a:rPr lang="zh-CN" altLang="en-US" sz="2400">
                <a:solidFill>
                  <a:schemeClr val="tx2"/>
                </a:solidFill>
                <a:latin typeface="仿宋_GB2312" pitchFamily="49" charset="-122"/>
                <a:ea typeface="仿宋_GB2312" pitchFamily="49" charset="-122"/>
              </a:rPr>
              <a:t>默认</a:t>
            </a:r>
            <a:r>
              <a:rPr lang="zh-CN" altLang="en-US" sz="2400">
                <a:latin typeface="仿宋_GB2312" pitchFamily="49" charset="-122"/>
                <a:ea typeface="仿宋_GB2312" pitchFamily="49" charset="-122"/>
              </a:rPr>
              <a:t>输出结果</a:t>
            </a:r>
            <a:r>
              <a:rPr lang="zh-CN" altLang="en-US" sz="2400">
                <a:solidFill>
                  <a:schemeClr val="tx2"/>
                </a:solidFill>
                <a:latin typeface="仿宋_GB2312" pitchFamily="49" charset="-122"/>
                <a:ea typeface="仿宋_GB2312" pitchFamily="49" charset="-122"/>
              </a:rPr>
              <a:t>升序（</a:t>
            </a:r>
            <a:r>
              <a:rPr lang="en-US" altLang="zh-CN" sz="2400">
                <a:solidFill>
                  <a:schemeClr val="tx2"/>
                </a:solidFill>
                <a:latin typeface="仿宋_GB2312" pitchFamily="49" charset="-122"/>
                <a:ea typeface="仿宋_GB2312" pitchFamily="49" charset="-122"/>
              </a:rPr>
              <a:t>ASC</a:t>
            </a:r>
            <a:r>
              <a:rPr lang="zh-CN" altLang="en-US" sz="2400">
                <a:solidFill>
                  <a:schemeClr val="tx2"/>
                </a:solidFill>
                <a:latin typeface="仿宋_GB2312" pitchFamily="49" charset="-122"/>
                <a:ea typeface="仿宋_GB2312" pitchFamily="49" charset="-122"/>
              </a:rPr>
              <a:t>）</a:t>
            </a:r>
            <a:r>
              <a:rPr lang="zh-CN" altLang="en-US" sz="2400">
                <a:latin typeface="仿宋_GB2312" pitchFamily="49" charset="-122"/>
                <a:ea typeface="仿宋_GB2312" pitchFamily="49" charset="-122"/>
              </a:rPr>
              <a:t>排列，也可以使用</a:t>
            </a:r>
            <a:r>
              <a:rPr lang="zh-CN" altLang="en-US" sz="2400">
                <a:solidFill>
                  <a:schemeClr val="tx2"/>
                </a:solidFill>
                <a:latin typeface="仿宋_GB2312" pitchFamily="49" charset="-122"/>
                <a:ea typeface="仿宋_GB2312" pitchFamily="49" charset="-122"/>
              </a:rPr>
              <a:t>降序</a:t>
            </a:r>
            <a:r>
              <a:rPr lang="en-US" altLang="zh-CN" sz="2400">
                <a:solidFill>
                  <a:schemeClr val="tx2"/>
                </a:solidFill>
                <a:latin typeface="仿宋_GB2312" pitchFamily="49" charset="-122"/>
                <a:ea typeface="仿宋_GB2312" pitchFamily="49" charset="-122"/>
              </a:rPr>
              <a:t>(DESC)</a:t>
            </a:r>
            <a:r>
              <a:rPr lang="zh-CN" altLang="en-US" sz="2400">
                <a:latin typeface="仿宋_GB2312" pitchFamily="49" charset="-122"/>
                <a:ea typeface="仿宋_GB2312" pitchFamily="49" charset="-122"/>
              </a:rPr>
              <a:t>排列。</a:t>
            </a:r>
          </a:p>
        </p:txBody>
      </p:sp>
      <p:sp>
        <p:nvSpPr>
          <p:cNvPr id="23558" name="Rectangle 6"/>
          <p:cNvSpPr>
            <a:spLocks noChangeArrowheads="1"/>
          </p:cNvSpPr>
          <p:nvPr/>
        </p:nvSpPr>
        <p:spPr bwMode="auto">
          <a:xfrm>
            <a:off x="4412985" y="65936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2800" b="0">
              <a:latin typeface="Tahoma" pitchFamily="34" charset="0"/>
              <a:ea typeface="幼圆" pitchFamily="49" charset="-122"/>
            </a:endParaRPr>
          </a:p>
          <a:p>
            <a:endParaRPr lang="en-US" altLang="zh-CN" sz="2800">
              <a:latin typeface="Tahoma" pitchFamily="34" charset="0"/>
              <a:ea typeface="幼圆" pitchFamily="49" charset="-122"/>
            </a:endParaRPr>
          </a:p>
        </p:txBody>
      </p:sp>
      <p:sp>
        <p:nvSpPr>
          <p:cNvPr id="23559" name="Rectangle 7"/>
          <p:cNvSpPr>
            <a:spLocks noChangeArrowheads="1"/>
          </p:cNvSpPr>
          <p:nvPr/>
        </p:nvSpPr>
        <p:spPr bwMode="auto">
          <a:xfrm>
            <a:off x="701675" y="1917700"/>
            <a:ext cx="89704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例：输出教师编号为</a:t>
            </a:r>
            <a:r>
              <a:rPr lang="zh-CN" altLang="en-US" sz="2400">
                <a:latin typeface="华文细黑"/>
                <a:ea typeface="仿宋_GB2312" pitchFamily="49" charset="-122"/>
              </a:rPr>
              <a:t>“</a:t>
            </a:r>
            <a:r>
              <a:rPr lang="en-US" altLang="zh-CN" sz="2400">
                <a:latin typeface="仿宋_GB2312" pitchFamily="49" charset="-122"/>
                <a:ea typeface="仿宋_GB2312" pitchFamily="49" charset="-122"/>
              </a:rPr>
              <a:t>0001</a:t>
            </a:r>
            <a:r>
              <a:rPr lang="en-US" altLang="zh-CN" sz="2400">
                <a:latin typeface="华文细黑"/>
                <a:ea typeface="仿宋_GB2312" pitchFamily="49" charset="-122"/>
              </a:rPr>
              <a:t>”</a:t>
            </a:r>
            <a:r>
              <a:rPr lang="zh-CN" altLang="en-US" sz="2400">
                <a:latin typeface="仿宋_GB2312" pitchFamily="49" charset="-122"/>
                <a:ea typeface="仿宋_GB2312" pitchFamily="49" charset="-122"/>
              </a:rPr>
              <a:t>的教师授课信息： </a:t>
            </a:r>
          </a:p>
        </p:txBody>
      </p:sp>
      <p:sp>
        <p:nvSpPr>
          <p:cNvPr id="23560" name="Rectangle 8"/>
          <p:cNvSpPr>
            <a:spLocks noChangeArrowheads="1"/>
          </p:cNvSpPr>
          <p:nvPr/>
        </p:nvSpPr>
        <p:spPr bwMode="auto">
          <a:xfrm>
            <a:off x="741231" y="2519364"/>
            <a:ext cx="87760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Select </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教室编号</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名称</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课程编号</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教师编号</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课节</a:t>
            </a:r>
          </a:p>
          <a:p>
            <a:pPr algn="l"/>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From </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教室表 </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Where </a:t>
            </a:r>
            <a:r>
              <a:rPr lang="zh-CN" altLang="en-US" sz="2400">
                <a:solidFill>
                  <a:schemeClr val="tx2"/>
                </a:solidFill>
                <a:effectLst>
                  <a:outerShdw blurRad="38100" dist="38100" dir="2700000" algn="tl">
                    <a:srgbClr val="C0C0C0"/>
                  </a:outerShdw>
                </a:effectLst>
                <a:latin typeface="仿宋_GB2312" pitchFamily="49" charset="-122"/>
                <a:ea typeface="仿宋_GB2312" pitchFamily="49" charset="-122"/>
              </a:rPr>
              <a:t>教师编号</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400">
                <a:solidFill>
                  <a:schemeClr val="tx2"/>
                </a:solidFill>
                <a:effectLst>
                  <a:outerShdw blurRad="38100" dist="38100" dir="2700000" algn="tl">
                    <a:srgbClr val="C0C0C0"/>
                  </a:outerShdw>
                </a:effectLst>
                <a:latin typeface="华文细黑"/>
                <a:ea typeface="仿宋_GB2312" pitchFamily="49" charset="-122"/>
              </a:rPr>
              <a:t>”</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0001</a:t>
            </a:r>
            <a:r>
              <a:rPr lang="en-US" altLang="zh-CN" sz="2400">
                <a:solidFill>
                  <a:schemeClr val="tx2"/>
                </a:solidFill>
                <a:effectLst>
                  <a:outerShdw blurRad="38100" dist="38100" dir="2700000" algn="tl">
                    <a:srgbClr val="C0C0C0"/>
                  </a:outerShdw>
                </a:effectLst>
                <a:latin typeface="华文细黑"/>
                <a:ea typeface="仿宋_GB2312" pitchFamily="49" charset="-122"/>
              </a:rPr>
              <a:t>”</a:t>
            </a:r>
            <a:r>
              <a:rPr lang="en-US" altLang="zh-CN" sz="2400">
                <a:solidFill>
                  <a:schemeClr val="tx2"/>
                </a:solidFill>
                <a:effectLst>
                  <a:outerShdw blurRad="38100" dist="38100" dir="2700000" algn="tl">
                    <a:srgbClr val="C0C0C0"/>
                  </a:outerShdw>
                </a:effectLst>
                <a:latin typeface="仿宋_GB2312" pitchFamily="49" charset="-122"/>
                <a:ea typeface="仿宋_GB2312" pitchFamily="49" charset="-122"/>
              </a:rPr>
              <a:t>; </a:t>
            </a:r>
          </a:p>
        </p:txBody>
      </p:sp>
    </p:spTree>
    <p:extLst>
      <p:ext uri="{BB962C8B-B14F-4D97-AF65-F5344CB8AC3E}">
        <p14:creationId xmlns:p14="http://schemas.microsoft.com/office/powerpoint/2010/main" val="198721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par>
                          <p:cTn id="8" fill="hold" nodeType="afterGroup">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23555"/>
                                        </p:tgtEl>
                                        <p:attrNameLst>
                                          <p:attrName>style.visibility</p:attrName>
                                        </p:attrNameLst>
                                      </p:cBhvr>
                                      <p:to>
                                        <p:strVal val="visible"/>
                                      </p:to>
                                    </p:set>
                                    <p:animEffect transition="in" filter="wipe(up)">
                                      <p:cBhvr>
                                        <p:cTn id="11" dur="1000"/>
                                        <p:tgtEl>
                                          <p:spTgt spid="235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559"/>
                                        </p:tgtEl>
                                        <p:attrNameLst>
                                          <p:attrName>style.visibility</p:attrName>
                                        </p:attrNameLst>
                                      </p:cBhvr>
                                      <p:to>
                                        <p:strVal val="visible"/>
                                      </p:to>
                                    </p:set>
                                    <p:animEffect transition="in" filter="blinds(horizontal)">
                                      <p:cBhvr>
                                        <p:cTn id="16" dur="500"/>
                                        <p:tgtEl>
                                          <p:spTgt spid="235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3560"/>
                                        </p:tgtEl>
                                        <p:attrNameLst>
                                          <p:attrName>style.visibility</p:attrName>
                                        </p:attrNameLst>
                                      </p:cBhvr>
                                      <p:to>
                                        <p:strVal val="visible"/>
                                      </p:to>
                                    </p:set>
                                    <p:animEffect transition="in" filter="slide(fromBottom)">
                                      <p:cBhvr>
                                        <p:cTn id="21" dur="500"/>
                                        <p:tgtEl>
                                          <p:spTgt spid="235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56"/>
                                        </p:tgtEl>
                                        <p:attrNameLst>
                                          <p:attrName>style.visibility</p:attrName>
                                        </p:attrNameLst>
                                      </p:cBhvr>
                                      <p:to>
                                        <p:strVal val="visible"/>
                                      </p:to>
                                    </p:set>
                                    <p:animEffect transition="in" filter="wipe(left)">
                                      <p:cBhvr>
                                        <p:cTn id="26" dur="500"/>
                                        <p:tgtEl>
                                          <p:spTgt spid="23556"/>
                                        </p:tgtEl>
                                      </p:cBhvr>
                                    </p:animEffect>
                                  </p:childTnLst>
                                </p:cTn>
                              </p:par>
                            </p:childTnLst>
                          </p:cTn>
                        </p:par>
                        <p:par>
                          <p:cTn id="27" fill="hold" nodeType="afterGroup">
                            <p:stCondLst>
                              <p:cond delay="500"/>
                            </p:stCondLst>
                            <p:childTnLst>
                              <p:par>
                                <p:cTn id="28" presetID="22" presetClass="entr" presetSubtype="1" fill="hold" grpId="0" nodeType="afterEffect">
                                  <p:stCondLst>
                                    <p:cond delay="500"/>
                                  </p:stCondLst>
                                  <p:childTnLst>
                                    <p:set>
                                      <p:cBhvr>
                                        <p:cTn id="29" dur="1" fill="hold">
                                          <p:stCondLst>
                                            <p:cond delay="0"/>
                                          </p:stCondLst>
                                        </p:cTn>
                                        <p:tgtEl>
                                          <p:spTgt spid="23557"/>
                                        </p:tgtEl>
                                        <p:attrNameLst>
                                          <p:attrName>style.visibility</p:attrName>
                                        </p:attrNameLst>
                                      </p:cBhvr>
                                      <p:to>
                                        <p:strVal val="visible"/>
                                      </p:to>
                                    </p:set>
                                    <p:animEffect transition="in" filter="wipe(up)">
                                      <p:cBhvr>
                                        <p:cTn id="30" dur="1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p:bldP spid="23556" grpId="0" animBg="1"/>
      <p:bldP spid="23557" grpId="0"/>
      <p:bldP spid="23559" grpId="0"/>
      <p:bldP spid="2356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33891" y="3032125"/>
            <a:ext cx="1569660"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CFC24"/>
                </a:solidFill>
                <a:latin typeface="仿宋_GB2312" pitchFamily="49" charset="-122"/>
                <a:ea typeface="仿宋_GB2312" pitchFamily="49" charset="-122"/>
              </a:rPr>
              <a:t>Group By</a:t>
            </a:r>
            <a:r>
              <a:rPr lang="en-US" altLang="zh-CN" sz="2400">
                <a:latin typeface="仿宋_GB2312" pitchFamily="49" charset="-122"/>
                <a:ea typeface="仿宋_GB2312" pitchFamily="49" charset="-122"/>
              </a:rPr>
              <a:t> </a:t>
            </a:r>
          </a:p>
        </p:txBody>
      </p:sp>
      <p:sp>
        <p:nvSpPr>
          <p:cNvPr id="24579" name="Text Box 3"/>
          <p:cNvSpPr txBox="1">
            <a:spLocks noChangeArrowheads="1"/>
          </p:cNvSpPr>
          <p:nvPr/>
        </p:nvSpPr>
        <p:spPr bwMode="auto">
          <a:xfrm>
            <a:off x="662121" y="3860800"/>
            <a:ext cx="9049544" cy="1200329"/>
          </a:xfrm>
          <a:prstGeom prst="rect">
            <a:avLst/>
          </a:prstGeom>
          <a:noFill/>
          <a:ln>
            <a:noFill/>
          </a:ln>
          <a:effectLst/>
          <a:extLst>
            <a:ext uri="{909E8E84-426E-40DD-AFC4-6F175D3DCCD1}">
              <a14:hiddenFill xmlns:a14="http://schemas.microsoft.com/office/drawing/2010/main">
                <a:gradFill rotWithShape="1">
                  <a:gsLst>
                    <a:gs pos="0">
                      <a:srgbClr val="6600CC">
                        <a:gamma/>
                        <a:shade val="46275"/>
                        <a:invGamma/>
                      </a:srgbClr>
                    </a:gs>
                    <a:gs pos="50000">
                      <a:srgbClr val="6600CC">
                        <a:alpha val="89000"/>
                      </a:srgbClr>
                    </a:gs>
                    <a:gs pos="100000">
                      <a:srgbClr val="6600CC">
                        <a:gamma/>
                        <a:shade val="46275"/>
                        <a:invGamma/>
                      </a:srgbClr>
                    </a:gs>
                  </a:gsLst>
                  <a:lin ang="2700000" scaled="1"/>
                </a:gra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latin typeface="仿宋_GB2312" pitchFamily="49" charset="-122"/>
                <a:ea typeface="仿宋_GB2312" pitchFamily="49" charset="-122"/>
              </a:rPr>
              <a:t>Group By</a:t>
            </a:r>
            <a:r>
              <a:rPr lang="zh-CN" altLang="en-US" sz="2400" dirty="0">
                <a:latin typeface="仿宋_GB2312" pitchFamily="49" charset="-122"/>
                <a:ea typeface="仿宋_GB2312" pitchFamily="49" charset="-122"/>
              </a:rPr>
              <a:t>用于说明数据分组的关键字段，分组字段值相同的数据记录汇总成一行输出。</a:t>
            </a:r>
            <a:r>
              <a:rPr lang="en-US" altLang="zh-CN" sz="2400" dirty="0">
                <a:latin typeface="仿宋_GB2312" pitchFamily="49" charset="-122"/>
                <a:ea typeface="仿宋_GB2312" pitchFamily="49" charset="-122"/>
              </a:rPr>
              <a:t>Having &lt;</a:t>
            </a:r>
            <a:r>
              <a:rPr lang="zh-CN" altLang="en-US" sz="2400" dirty="0">
                <a:latin typeface="仿宋_GB2312" pitchFamily="49" charset="-122"/>
                <a:ea typeface="仿宋_GB2312" pitchFamily="49" charset="-122"/>
              </a:rPr>
              <a:t>条件</a:t>
            </a:r>
            <a:r>
              <a:rPr lang="en-US" altLang="zh-CN" sz="2400" dirty="0">
                <a:latin typeface="仿宋_GB2312" pitchFamily="49" charset="-122"/>
                <a:ea typeface="仿宋_GB2312" pitchFamily="49" charset="-122"/>
              </a:rPr>
              <a:t>&gt;</a:t>
            </a:r>
            <a:r>
              <a:rPr lang="zh-CN" altLang="en-US" sz="2400" dirty="0">
                <a:latin typeface="仿宋_GB2312" pitchFamily="49" charset="-122"/>
                <a:ea typeface="仿宋_GB2312" pitchFamily="49" charset="-122"/>
              </a:rPr>
              <a:t>指出仅输出那些符合</a:t>
            </a:r>
            <a:r>
              <a:rPr lang="zh-CN" altLang="en-US" sz="2400" dirty="0">
                <a:latin typeface="华文细黑"/>
                <a:ea typeface="仿宋_GB2312" pitchFamily="49" charset="-122"/>
              </a:rPr>
              <a:t>“</a:t>
            </a:r>
            <a:r>
              <a:rPr lang="zh-CN" altLang="en-US" sz="2400" dirty="0">
                <a:latin typeface="仿宋_GB2312" pitchFamily="49" charset="-122"/>
                <a:ea typeface="仿宋_GB2312" pitchFamily="49" charset="-122"/>
              </a:rPr>
              <a:t>条件</a:t>
            </a:r>
            <a:r>
              <a:rPr lang="zh-CN" altLang="en-US" sz="2400" dirty="0">
                <a:latin typeface="华文细黑"/>
                <a:ea typeface="仿宋_GB2312" pitchFamily="49" charset="-122"/>
              </a:rPr>
              <a:t>”</a:t>
            </a:r>
            <a:r>
              <a:rPr lang="zh-CN" altLang="en-US" sz="2400" dirty="0">
                <a:latin typeface="仿宋_GB2312" pitchFamily="49" charset="-122"/>
                <a:ea typeface="仿宋_GB2312" pitchFamily="49" charset="-122"/>
              </a:rPr>
              <a:t>的分组行。 </a:t>
            </a:r>
          </a:p>
        </p:txBody>
      </p:sp>
      <p:sp>
        <p:nvSpPr>
          <p:cNvPr id="24580" name="Rectangle 4"/>
          <p:cNvSpPr>
            <a:spLocks noChangeArrowheads="1"/>
          </p:cNvSpPr>
          <p:nvPr/>
        </p:nvSpPr>
        <p:spPr bwMode="auto">
          <a:xfrm>
            <a:off x="4412985" y="65936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zh-CN" sz="2800" b="0">
              <a:latin typeface="Tahoma" pitchFamily="34" charset="0"/>
              <a:ea typeface="幼圆" pitchFamily="49" charset="-122"/>
            </a:endParaRPr>
          </a:p>
          <a:p>
            <a:endParaRPr lang="en-US" altLang="zh-CN" sz="2800">
              <a:latin typeface="Tahoma" pitchFamily="34" charset="0"/>
              <a:ea typeface="幼圆" pitchFamily="49" charset="-122"/>
            </a:endParaRPr>
          </a:p>
        </p:txBody>
      </p:sp>
      <p:sp>
        <p:nvSpPr>
          <p:cNvPr id="24581" name="Rectangle 5"/>
          <p:cNvSpPr>
            <a:spLocks noChangeArrowheads="1"/>
          </p:cNvSpPr>
          <p:nvPr/>
        </p:nvSpPr>
        <p:spPr bwMode="auto">
          <a:xfrm>
            <a:off x="662121" y="549276"/>
            <a:ext cx="89704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latin typeface="仿宋_GB2312" pitchFamily="49" charset="-122"/>
                <a:ea typeface="仿宋_GB2312" pitchFamily="49" charset="-122"/>
              </a:rPr>
              <a:t>例：输出</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学生成绩表</a:t>
            </a:r>
            <a:r>
              <a:rPr lang="zh-CN" altLang="en-US" sz="2400">
                <a:latin typeface="华文细黑"/>
                <a:ea typeface="仿宋_GB2312" pitchFamily="49" charset="-122"/>
              </a:rPr>
              <a:t>”</a:t>
            </a:r>
            <a:r>
              <a:rPr lang="zh-CN" altLang="en-US" sz="2400">
                <a:latin typeface="仿宋_GB2312" pitchFamily="49" charset="-122"/>
                <a:ea typeface="仿宋_GB2312" pitchFamily="49" charset="-122"/>
              </a:rPr>
              <a:t>中所有记录的学号、姓名和成绩，并且按成绩降序排序： </a:t>
            </a:r>
          </a:p>
        </p:txBody>
      </p:sp>
      <p:sp>
        <p:nvSpPr>
          <p:cNvPr id="24582" name="Rectangle 6"/>
          <p:cNvSpPr>
            <a:spLocks noChangeArrowheads="1"/>
          </p:cNvSpPr>
          <p:nvPr/>
        </p:nvSpPr>
        <p:spPr bwMode="auto">
          <a:xfrm>
            <a:off x="742950" y="1773239"/>
            <a:ext cx="89291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chemeClr val="tx2"/>
                </a:solidFill>
                <a:latin typeface="仿宋_GB2312" pitchFamily="49" charset="-122"/>
                <a:ea typeface="仿宋_GB2312" pitchFamily="49" charset="-122"/>
              </a:rPr>
              <a:t>Select </a:t>
            </a:r>
            <a:r>
              <a:rPr lang="zh-CN" altLang="en-US" sz="2400">
                <a:solidFill>
                  <a:schemeClr val="tx2"/>
                </a:solidFill>
                <a:latin typeface="仿宋_GB2312" pitchFamily="49" charset="-122"/>
                <a:ea typeface="仿宋_GB2312" pitchFamily="49" charset="-122"/>
              </a:rPr>
              <a:t>学号，姓名，成绩 </a:t>
            </a:r>
            <a:r>
              <a:rPr lang="en-US" altLang="zh-CN" sz="2400">
                <a:solidFill>
                  <a:schemeClr val="tx2"/>
                </a:solidFill>
                <a:latin typeface="仿宋_GB2312" pitchFamily="49" charset="-122"/>
                <a:ea typeface="仿宋_GB2312" pitchFamily="49" charset="-122"/>
              </a:rPr>
              <a:t>From </a:t>
            </a:r>
            <a:r>
              <a:rPr lang="zh-CN" altLang="en-US" sz="2400">
                <a:solidFill>
                  <a:schemeClr val="tx2"/>
                </a:solidFill>
                <a:latin typeface="仿宋_GB2312" pitchFamily="49" charset="-122"/>
                <a:ea typeface="仿宋_GB2312" pitchFamily="49" charset="-122"/>
              </a:rPr>
              <a:t>学生成绩表 </a:t>
            </a:r>
            <a:r>
              <a:rPr lang="en-US" altLang="zh-CN" sz="2400">
                <a:solidFill>
                  <a:schemeClr val="tx2"/>
                </a:solidFill>
                <a:latin typeface="仿宋_GB2312" pitchFamily="49" charset="-122"/>
                <a:ea typeface="仿宋_GB2312" pitchFamily="49" charset="-122"/>
              </a:rPr>
              <a:t>Order By </a:t>
            </a:r>
          </a:p>
          <a:p>
            <a:pPr algn="l"/>
            <a:r>
              <a:rPr lang="zh-CN" altLang="en-US" sz="2400">
                <a:solidFill>
                  <a:schemeClr val="tx2"/>
                </a:solidFill>
                <a:latin typeface="仿宋_GB2312" pitchFamily="49" charset="-122"/>
                <a:ea typeface="仿宋_GB2312" pitchFamily="49" charset="-122"/>
              </a:rPr>
              <a:t>成绩 </a:t>
            </a:r>
            <a:r>
              <a:rPr lang="en-US" altLang="zh-CN" sz="2400">
                <a:solidFill>
                  <a:schemeClr val="tx2"/>
                </a:solidFill>
                <a:latin typeface="仿宋_GB2312" pitchFamily="49" charset="-122"/>
                <a:ea typeface="仿宋_GB2312" pitchFamily="49" charset="-122"/>
              </a:rPr>
              <a:t>DESC</a:t>
            </a:r>
            <a:r>
              <a:rPr lang="zh-CN" altLang="en-US" sz="2400">
                <a:solidFill>
                  <a:schemeClr val="tx2"/>
                </a:solidFill>
                <a:latin typeface="仿宋_GB2312" pitchFamily="49" charset="-122"/>
                <a:ea typeface="仿宋_GB2312" pitchFamily="49" charset="-122"/>
              </a:rPr>
              <a:t>；</a:t>
            </a:r>
          </a:p>
        </p:txBody>
      </p:sp>
    </p:spTree>
    <p:extLst>
      <p:ext uri="{BB962C8B-B14F-4D97-AF65-F5344CB8AC3E}">
        <p14:creationId xmlns:p14="http://schemas.microsoft.com/office/powerpoint/2010/main" val="1621404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slide(fromBottom)">
                                      <p:cBhvr>
                                        <p:cTn id="12" dur="500"/>
                                        <p:tgtEl>
                                          <p:spTgt spid="245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8"/>
                                        </p:tgtEl>
                                        <p:attrNameLst>
                                          <p:attrName>style.visibility</p:attrName>
                                        </p:attrNameLst>
                                      </p:cBhvr>
                                      <p:to>
                                        <p:strVal val="visible"/>
                                      </p:to>
                                    </p:set>
                                    <p:animEffect transition="in" filter="wipe(left)">
                                      <p:cBhvr>
                                        <p:cTn id="17" dur="500"/>
                                        <p:tgtEl>
                                          <p:spTgt spid="24578"/>
                                        </p:tgtEl>
                                      </p:cBhvr>
                                    </p:animEffect>
                                  </p:childTnLst>
                                </p:cTn>
                              </p:par>
                            </p:childTnLst>
                          </p:cTn>
                        </p:par>
                        <p:par>
                          <p:cTn id="18" fill="hold" nodeType="afterGroup">
                            <p:stCondLst>
                              <p:cond delay="500"/>
                            </p:stCondLst>
                            <p:childTnLst>
                              <p:par>
                                <p:cTn id="19" presetID="22" presetClass="entr" presetSubtype="1" fill="hold" grpId="0" nodeType="afterEffect">
                                  <p:stCondLst>
                                    <p:cond delay="500"/>
                                  </p:stCondLst>
                                  <p:childTnLst>
                                    <p:set>
                                      <p:cBhvr>
                                        <p:cTn id="20" dur="1" fill="hold">
                                          <p:stCondLst>
                                            <p:cond delay="0"/>
                                          </p:stCondLst>
                                        </p:cTn>
                                        <p:tgtEl>
                                          <p:spTgt spid="24579"/>
                                        </p:tgtEl>
                                        <p:attrNameLst>
                                          <p:attrName>style.visibility</p:attrName>
                                        </p:attrNameLst>
                                      </p:cBhvr>
                                      <p:to>
                                        <p:strVal val="visible"/>
                                      </p:to>
                                    </p:set>
                                    <p:animEffect transition="in" filter="wipe(up)">
                                      <p:cBhvr>
                                        <p:cTn id="21" dur="1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p:bldP spid="24581" grpId="0"/>
      <p:bldP spid="2458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8270" y="324551"/>
            <a:ext cx="1415772"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多表查询</a:t>
            </a:r>
            <a:endParaRPr lang="en-US" altLang="zh-CN" sz="2400" dirty="0">
              <a:solidFill>
                <a:srgbClr val="FFFF00"/>
              </a:solidFill>
              <a:latin typeface="仿宋_GB2312" pitchFamily="49" charset="-122"/>
              <a:ea typeface="仿宋_GB2312" pitchFamily="49" charset="-122"/>
            </a:endParaRPr>
          </a:p>
        </p:txBody>
      </p:sp>
      <p:sp>
        <p:nvSpPr>
          <p:cNvPr id="6" name="TextBox 5"/>
          <p:cNvSpPr txBox="1"/>
          <p:nvPr/>
        </p:nvSpPr>
        <p:spPr>
          <a:xfrm>
            <a:off x="2398817" y="1876301"/>
            <a:ext cx="4987636" cy="1569660"/>
          </a:xfrm>
          <a:prstGeom prst="rect">
            <a:avLst/>
          </a:prstGeom>
          <a:noFill/>
        </p:spPr>
        <p:txBody>
          <a:bodyPr wrap="square" rtlCol="0">
            <a:spAutoFit/>
          </a:bodyPr>
          <a:lstStyle/>
          <a:p>
            <a:pPr marL="514350" indent="-514350">
              <a:buFont typeface="+mj-lt"/>
              <a:buAutoNum type="arabicPeriod"/>
            </a:pPr>
            <a:r>
              <a:rPr lang="zh-CN" altLang="en-US" sz="3200" b="1" dirty="0">
                <a:latin typeface="微软雅黑" panose="020B0503020204020204" pitchFamily="34" charset="-122"/>
                <a:ea typeface="微软雅黑" panose="020B0503020204020204" pitchFamily="34" charset="-122"/>
              </a:rPr>
              <a:t>内连接</a:t>
            </a:r>
            <a:endParaRPr lang="en-US" altLang="zh-CN" sz="3200" b="1" dirty="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3200" b="1" dirty="0" smtClean="0">
                <a:latin typeface="微软雅黑" panose="020B0503020204020204" pitchFamily="34" charset="-122"/>
                <a:ea typeface="微软雅黑" panose="020B0503020204020204" pitchFamily="34" charset="-122"/>
              </a:rPr>
              <a:t>交叉连接</a:t>
            </a:r>
            <a:endParaRPr lang="en-US" altLang="zh-CN" sz="3200" b="1"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3200" b="1" dirty="0">
                <a:latin typeface="微软雅黑" panose="020B0503020204020204" pitchFamily="34" charset="-122"/>
                <a:ea typeface="微软雅黑" panose="020B0503020204020204" pitchFamily="34" charset="-122"/>
              </a:rPr>
              <a:t>外</a:t>
            </a:r>
            <a:r>
              <a:rPr lang="zh-CN" altLang="en-US" sz="3200" b="1" dirty="0" smtClean="0">
                <a:latin typeface="微软雅黑" panose="020B0503020204020204" pitchFamily="34" charset="-122"/>
                <a:ea typeface="微软雅黑" panose="020B0503020204020204" pitchFamily="34" charset="-122"/>
              </a:rPr>
              <a:t>连接</a:t>
            </a:r>
          </a:p>
        </p:txBody>
      </p:sp>
    </p:spTree>
    <p:extLst>
      <p:ext uri="{BB962C8B-B14F-4D97-AF65-F5344CB8AC3E}">
        <p14:creationId xmlns:p14="http://schemas.microsoft.com/office/powerpoint/2010/main" val="90024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584729" y="1268414"/>
            <a:ext cx="8915400" cy="1944687"/>
          </a:xfrm>
        </p:spPr>
        <p:txBody>
          <a:bodyPr/>
          <a:lstStyle/>
          <a:p>
            <a:r>
              <a:rPr lang="zh-CN" altLang="en-US" dirty="0"/>
              <a:t>良好的数据库设计</a:t>
            </a:r>
          </a:p>
          <a:p>
            <a:pPr lvl="1"/>
            <a:r>
              <a:rPr lang="zh-CN" altLang="en-US" dirty="0"/>
              <a:t>节省数据的存储空间</a:t>
            </a:r>
          </a:p>
          <a:p>
            <a:pPr lvl="1"/>
            <a:r>
              <a:rPr lang="zh-CN" altLang="en-US" dirty="0"/>
              <a:t>能够保证数据的完整性</a:t>
            </a:r>
          </a:p>
          <a:p>
            <a:pPr lvl="1"/>
            <a:r>
              <a:rPr lang="zh-CN" altLang="en-US" dirty="0"/>
              <a:t>方便进行数据库应用系统的开发</a:t>
            </a:r>
          </a:p>
        </p:txBody>
      </p:sp>
      <p:sp>
        <p:nvSpPr>
          <p:cNvPr id="223236" name="Rectangle 4"/>
          <p:cNvSpPr>
            <a:spLocks noChangeArrowheads="1"/>
          </p:cNvSpPr>
          <p:nvPr/>
        </p:nvSpPr>
        <p:spPr bwMode="auto">
          <a:xfrm>
            <a:off x="578589" y="3808814"/>
            <a:ext cx="891540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2400">
                <a:solidFill>
                  <a:schemeClr val="tx1"/>
                </a:solidFill>
                <a:latin typeface="Lucida Console" pitchFamily="49" charset="0"/>
                <a:ea typeface="黑体" pitchFamily="2" charset="-122"/>
              </a:defRPr>
            </a:lvl1pPr>
            <a:lvl2pPr marL="742950" indent="-285750" algn="l">
              <a:spcBef>
                <a:spcPct val="20000"/>
              </a:spcBef>
              <a:buChar char="–"/>
              <a:defRPr sz="2400">
                <a:solidFill>
                  <a:schemeClr val="tx1"/>
                </a:solidFill>
                <a:latin typeface="Lucida Console" pitchFamily="49" charset="0"/>
                <a:ea typeface="黑体" pitchFamily="2" charset="-122"/>
              </a:defRPr>
            </a:lvl2pPr>
            <a:lvl3pPr marL="1143000" indent="-228600" algn="l">
              <a:spcBef>
                <a:spcPct val="20000"/>
              </a:spcBef>
              <a:buChar char="•"/>
              <a:defRPr sz="2400">
                <a:solidFill>
                  <a:schemeClr val="tx1"/>
                </a:solidFill>
                <a:latin typeface="Lucida Console" pitchFamily="49" charset="0"/>
                <a:ea typeface="黑体" pitchFamily="2" charset="-122"/>
              </a:defRPr>
            </a:lvl3pPr>
            <a:lvl4pPr marL="1600200" indent="-228600" algn="l">
              <a:spcBef>
                <a:spcPct val="20000"/>
              </a:spcBef>
              <a:buChar char="–"/>
              <a:defRPr sz="2400">
                <a:solidFill>
                  <a:schemeClr val="tx1"/>
                </a:solidFill>
                <a:latin typeface="Lucida Console" pitchFamily="49" charset="0"/>
                <a:ea typeface="黑体" pitchFamily="2" charset="-122"/>
              </a:defRPr>
            </a:lvl4pPr>
            <a:lvl5pPr marL="2057400" indent="-228600" algn="l">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pPr>
              <a:buFont typeface="Arial" pitchFamily="34" charset="0"/>
              <a:buChar char="•"/>
            </a:pPr>
            <a:r>
              <a:rPr lang="zh-CN" altLang="en-US" sz="3200" dirty="0">
                <a:latin typeface="+mn-lt"/>
                <a:ea typeface="+mn-ea"/>
              </a:rPr>
              <a:t>糟糕的数据库设计：</a:t>
            </a:r>
          </a:p>
          <a:p>
            <a:pPr lvl="1"/>
            <a:r>
              <a:rPr lang="zh-CN" altLang="en-US" b="0" dirty="0"/>
              <a:t>数据冗余、存储空间浪费</a:t>
            </a:r>
          </a:p>
          <a:p>
            <a:pPr lvl="1"/>
            <a:r>
              <a:rPr lang="zh-CN" altLang="en-US" b="0" dirty="0"/>
              <a:t>内存空间浪费</a:t>
            </a:r>
          </a:p>
          <a:p>
            <a:pPr lvl="1"/>
            <a:r>
              <a:rPr lang="zh-CN" altLang="en-US" b="0" dirty="0"/>
              <a:t>数据更新和插入的异常</a:t>
            </a:r>
          </a:p>
        </p:txBody>
      </p:sp>
      <p:pic>
        <p:nvPicPr>
          <p:cNvPr id="223237" name="Picture 5" descr="mon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800" y="1030726"/>
            <a:ext cx="3977879" cy="1414463"/>
          </a:xfrm>
          <a:prstGeom prst="rect">
            <a:avLst/>
          </a:prstGeom>
          <a:noFill/>
          <a:extLst>
            <a:ext uri="{909E8E84-426E-40DD-AFC4-6F175D3DCCD1}">
              <a14:hiddenFill xmlns:a14="http://schemas.microsoft.com/office/drawing/2010/main">
                <a:solidFill>
                  <a:srgbClr val="FFFFFF"/>
                </a:solidFill>
              </a14:hiddenFill>
            </a:ext>
          </a:extLst>
        </p:spPr>
      </p:pic>
      <p:pic>
        <p:nvPicPr>
          <p:cNvPr id="223238" name="Picture 6" descr="打扫钞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962" y="2690600"/>
            <a:ext cx="2158338"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Grp="1" noChangeArrowheads="1"/>
          </p:cNvSpPr>
          <p:nvPr>
            <p:ph type="title"/>
          </p:nvPr>
        </p:nvSpPr>
        <p:spPr>
          <a:xfrm>
            <a:off x="315212" y="222577"/>
            <a:ext cx="6144965" cy="792163"/>
          </a:xfrm>
        </p:spPr>
        <p:txBody>
          <a:bodyPr/>
          <a:lstStyle/>
          <a:p>
            <a:pPr algn="l"/>
            <a:r>
              <a:rPr lang="zh-CN" altLang="zh-CN" sz="3200" b="1" dirty="0"/>
              <a:t>为什么需要设计</a:t>
            </a:r>
            <a:r>
              <a:rPr lang="zh-CN" altLang="en-US" sz="3200" b="1" dirty="0"/>
              <a:t>数据库</a:t>
            </a:r>
          </a:p>
        </p:txBody>
      </p:sp>
    </p:spTree>
    <p:extLst>
      <p:ext uri="{BB962C8B-B14F-4D97-AF65-F5344CB8AC3E}">
        <p14:creationId xmlns:p14="http://schemas.microsoft.com/office/powerpoint/2010/main" val="2687688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23237"/>
                                        </p:tgtEl>
                                        <p:attrNameLst>
                                          <p:attrName>style.visibility</p:attrName>
                                        </p:attrNameLst>
                                      </p:cBhvr>
                                      <p:to>
                                        <p:strVal val="visible"/>
                                      </p:to>
                                    </p:set>
                                    <p:animEffect transition="in" filter="checkerboard(across)">
                                      <p:cBhvr>
                                        <p:cTn id="7" dur="500"/>
                                        <p:tgtEl>
                                          <p:spTgt spid="223237"/>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23238"/>
                                        </p:tgtEl>
                                        <p:attrNameLst>
                                          <p:attrName>style.visibility</p:attrName>
                                        </p:attrNameLst>
                                      </p:cBhvr>
                                      <p:to>
                                        <p:strVal val="visible"/>
                                      </p:to>
                                    </p:set>
                                    <p:animEffect transition="in" filter="checkerboard(across)">
                                      <p:cBhvr>
                                        <p:cTn id="11"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1" y="1137079"/>
            <a:ext cx="8915400" cy="3565550"/>
          </a:xfrm>
        </p:spPr>
        <p:txBody>
          <a:bodyPr/>
          <a:lstStyle/>
          <a:p>
            <a:r>
              <a:rPr lang="zh-CN" altLang="en-US" dirty="0"/>
              <a:t>内连接  </a:t>
            </a:r>
            <a:r>
              <a:rPr lang="en-US" altLang="zh-CN" dirty="0"/>
              <a:t>join </a:t>
            </a:r>
            <a:r>
              <a:rPr lang="zh-CN" altLang="en-US" dirty="0"/>
              <a:t>或 </a:t>
            </a:r>
            <a:r>
              <a:rPr lang="en-US" altLang="zh-CN" dirty="0"/>
              <a:t>inner </a:t>
            </a:r>
            <a:r>
              <a:rPr lang="en-US" altLang="zh-CN" dirty="0" smtClean="0"/>
              <a:t>join</a:t>
            </a:r>
          </a:p>
          <a:p>
            <a:pPr marL="0" indent="0">
              <a:buNone/>
            </a:pPr>
            <a:r>
              <a:rPr lang="zh-CN" altLang="en-US" dirty="0" smtClean="0"/>
              <a:t>   内</a:t>
            </a:r>
            <a:r>
              <a:rPr lang="zh-CN" altLang="en-US" dirty="0"/>
              <a:t>连接就是用比较运算符比较要用连接列的值的连接</a:t>
            </a:r>
            <a:r>
              <a:rPr lang="en-US" altLang="zh-CN" dirty="0"/>
              <a:t/>
            </a:r>
            <a:br>
              <a:rPr lang="en-US" altLang="zh-CN" dirty="0"/>
            </a:br>
            <a:r>
              <a:rPr lang="en-US" altLang="zh-CN" dirty="0" smtClean="0"/>
              <a:t>SQL</a:t>
            </a:r>
            <a:r>
              <a:rPr lang="zh-CN" altLang="en-US" dirty="0"/>
              <a:t>语法　</a:t>
            </a:r>
            <a:endParaRPr lang="en-US" altLang="zh-CN" dirty="0" smtClean="0"/>
          </a:p>
          <a:p>
            <a:pPr marL="0" indent="0">
              <a:buNone/>
            </a:pPr>
            <a:r>
              <a:rPr lang="en-US" altLang="zh-CN" dirty="0" smtClean="0"/>
              <a:t>select </a:t>
            </a:r>
            <a:r>
              <a:rPr lang="en-US" altLang="zh-CN" dirty="0"/>
              <a:t>* from  table1 inner </a:t>
            </a:r>
            <a:r>
              <a:rPr lang="en-US" altLang="zh-CN" dirty="0" smtClean="0"/>
              <a:t>join </a:t>
            </a:r>
            <a:r>
              <a:rPr lang="en-US" altLang="zh-CN" dirty="0"/>
              <a:t>table2 on table1.</a:t>
            </a:r>
            <a:r>
              <a:rPr lang="zh-CN" altLang="en-US" dirty="0"/>
              <a:t>条件列名 </a:t>
            </a:r>
            <a:r>
              <a:rPr lang="en-US" altLang="zh-CN" dirty="0"/>
              <a:t>= table2.</a:t>
            </a:r>
            <a:r>
              <a:rPr lang="zh-CN" altLang="en-US" dirty="0"/>
              <a:t>条件列名；</a:t>
            </a:r>
            <a:endParaRPr lang="zh-CN" altLang="en-US" dirty="0"/>
          </a:p>
        </p:txBody>
      </p:sp>
      <p:sp>
        <p:nvSpPr>
          <p:cNvPr id="4" name="Rectangle 2"/>
          <p:cNvSpPr>
            <a:spLocks noChangeArrowheads="1"/>
          </p:cNvSpPr>
          <p:nvPr/>
        </p:nvSpPr>
        <p:spPr bwMode="auto">
          <a:xfrm>
            <a:off x="388270" y="324551"/>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内连接</a:t>
            </a:r>
            <a:endParaRPr lang="en-US" altLang="zh-CN" sz="2400" dirty="0">
              <a:solidFill>
                <a:srgbClr val="FFFF00"/>
              </a:solidFill>
              <a:latin typeface="仿宋_GB2312" pitchFamily="49" charset="-122"/>
              <a:ea typeface="仿宋_GB2312" pitchFamily="49" charset="-122"/>
            </a:endParaRPr>
          </a:p>
        </p:txBody>
      </p:sp>
      <p:sp>
        <p:nvSpPr>
          <p:cNvPr id="2" name="Rectangle 1"/>
          <p:cNvSpPr>
            <a:spLocks noChangeArrowheads="1"/>
          </p:cNvSpPr>
          <p:nvPr/>
        </p:nvSpPr>
        <p:spPr bwMode="auto">
          <a:xfrm>
            <a:off x="0" y="-384720"/>
            <a:ext cx="470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4400" b="0" i="0" u="none" strike="noStrike" cap="none" normalizeH="0" baseline="0" dirty="0" smtClean="0">
                <a:ln>
                  <a:noFill/>
                </a:ln>
                <a:solidFill>
                  <a:schemeClr val="tx1"/>
                </a:solidFill>
                <a:effectLst/>
                <a:latin typeface="Arial" charset="0"/>
                <a:ea typeface="宋体" charset="-122"/>
                <a:cs typeface="宋体" charset="-122"/>
              </a:rPr>
              <a:t> </a:t>
            </a:r>
            <a:endParaRPr kumimoji="0" lang="zh-CN" altLang="zh-CN" sz="1800" b="0" i="0" u="none" strike="noStrike" cap="none" normalizeH="0" baseline="0" dirty="0" smtClean="0">
              <a:ln>
                <a:noFill/>
              </a:ln>
              <a:solidFill>
                <a:schemeClr val="tx1"/>
              </a:solidFill>
              <a:effectLst/>
              <a:latin typeface="Arial" charset="0"/>
              <a:ea typeface="宋体" charset="-122"/>
              <a:cs typeface="宋体" charset="-122"/>
            </a:endParaRPr>
          </a:p>
        </p:txBody>
      </p:sp>
      <p:sp>
        <p:nvSpPr>
          <p:cNvPr id="6" name="Rectangle 3"/>
          <p:cNvSpPr>
            <a:spLocks noChangeArrowheads="1"/>
          </p:cNvSpPr>
          <p:nvPr/>
        </p:nvSpPr>
        <p:spPr bwMode="auto">
          <a:xfrm>
            <a:off x="0" y="-400109"/>
            <a:ext cx="47641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4600" b="0" i="0" u="none" strike="noStrike" cap="none" normalizeH="0" baseline="0" dirty="0" smtClean="0">
                <a:ln>
                  <a:noFill/>
                </a:ln>
                <a:solidFill>
                  <a:schemeClr val="tx1"/>
                </a:solidFill>
                <a:effectLst/>
                <a:latin typeface="Arial" charset="0"/>
                <a:ea typeface="宋体" charset="-122"/>
                <a:cs typeface="宋体" charset="-122"/>
              </a:rPr>
              <a:t> </a:t>
            </a:r>
            <a:endParaRPr kumimoji="0" lang="zh-CN" altLang="zh-CN" sz="1800" b="0" i="0" u="none" strike="noStrike" cap="none" normalizeH="0" baseline="0" dirty="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25778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1" y="733327"/>
            <a:ext cx="8915400" cy="5845603"/>
          </a:xfrm>
        </p:spPr>
        <p:txBody>
          <a:bodyPr/>
          <a:lstStyle/>
          <a:p>
            <a:pPr marL="0" indent="0">
              <a:buNone/>
            </a:pPr>
            <a:r>
              <a:rPr lang="zh-CN" altLang="en-US" dirty="0"/>
              <a:t>交叉连接 </a:t>
            </a:r>
            <a:r>
              <a:rPr lang="en-US" altLang="zh-CN" dirty="0"/>
              <a:t>cross join</a:t>
            </a:r>
            <a:br>
              <a:rPr lang="en-US" altLang="zh-CN" dirty="0"/>
            </a:br>
            <a:r>
              <a:rPr lang="zh-CN" altLang="en-US" sz="2800" dirty="0" smtClean="0">
                <a:latin typeface="微软雅黑" panose="020B0503020204020204" pitchFamily="34" charset="-122"/>
                <a:ea typeface="微软雅黑" panose="020B0503020204020204" pitchFamily="34" charset="-122"/>
              </a:rPr>
              <a:t>概念</a:t>
            </a:r>
            <a:r>
              <a:rPr lang="zh-CN" altLang="en-US" sz="2800" dirty="0">
                <a:latin typeface="微软雅黑" panose="020B0503020204020204" pitchFamily="34" charset="-122"/>
                <a:ea typeface="微软雅黑" panose="020B0503020204020204" pitchFamily="34" charset="-122"/>
              </a:rPr>
              <a:t>：没有 </a:t>
            </a:r>
            <a:r>
              <a:rPr lang="en-US" altLang="zh-CN" sz="2800" dirty="0">
                <a:latin typeface="微软雅黑" panose="020B0503020204020204" pitchFamily="34" charset="-122"/>
                <a:ea typeface="微软雅黑" panose="020B0503020204020204" pitchFamily="34" charset="-122"/>
              </a:rPr>
              <a:t>WHERE </a:t>
            </a:r>
            <a:r>
              <a:rPr lang="zh-CN" altLang="en-US" sz="2800" dirty="0">
                <a:latin typeface="微软雅黑" panose="020B0503020204020204" pitchFamily="34" charset="-122"/>
                <a:ea typeface="微软雅黑" panose="020B0503020204020204" pitchFamily="34" charset="-122"/>
              </a:rPr>
              <a:t>子句的交叉联接将产生连接所涉及的表的笛卡尔积。第一个表的行数乘以第二个表的行数等于笛卡尔积结果集的大小。</a:t>
            </a:r>
            <a:br>
              <a:rPr lang="zh-CN" altLang="en-US" sz="2800" dirty="0">
                <a:latin typeface="微软雅黑" panose="020B0503020204020204" pitchFamily="34" charset="-122"/>
                <a:ea typeface="微软雅黑" panose="020B0503020204020204" pitchFamily="34" charset="-122"/>
              </a:rPr>
            </a:br>
            <a:r>
              <a:rPr lang="en-US" altLang="zh-CN" sz="2800" dirty="0" smtClean="0">
                <a:latin typeface="微软雅黑" panose="020B0503020204020204" pitchFamily="34" charset="-122"/>
                <a:ea typeface="微软雅黑" panose="020B0503020204020204" pitchFamily="34" charset="-122"/>
              </a:rPr>
              <a:t>SQL</a:t>
            </a:r>
            <a:r>
              <a:rPr lang="zh-CN" altLang="en-US" sz="2800" dirty="0">
                <a:latin typeface="微软雅黑" panose="020B0503020204020204" pitchFamily="34" charset="-122"/>
                <a:ea typeface="微软雅黑" panose="020B0503020204020204" pitchFamily="34" charset="-122"/>
              </a:rPr>
              <a:t>语法</a:t>
            </a:r>
            <a:r>
              <a:rPr lang="zh-CN" altLang="en-US" sz="2800" dirty="0"/>
              <a:t>：</a:t>
            </a:r>
          </a:p>
          <a:p>
            <a:r>
              <a:rPr lang="en-US" altLang="zh-CN" sz="2800" dirty="0"/>
              <a:t>select *from  table1 cross join table2 </a:t>
            </a:r>
          </a:p>
          <a:p>
            <a:r>
              <a:rPr lang="zh-CN" altLang="en-US" sz="2800" dirty="0"/>
              <a:t>如果有条件（</a:t>
            </a:r>
            <a:r>
              <a:rPr lang="en-US" altLang="zh-CN" sz="2800" dirty="0"/>
              <a:t>where</a:t>
            </a:r>
            <a:r>
              <a:rPr lang="zh-CN" altLang="en-US" sz="2800" dirty="0"/>
              <a:t>）</a:t>
            </a:r>
          </a:p>
          <a:p>
            <a:r>
              <a:rPr lang="en-US" altLang="zh-CN" sz="2800" dirty="0"/>
              <a:t>select * from table1  cross join table2 where table1. </a:t>
            </a:r>
            <a:r>
              <a:rPr lang="zh-CN" altLang="en-US" sz="2800" dirty="0"/>
              <a:t>条件列名</a:t>
            </a:r>
            <a:r>
              <a:rPr lang="en-US" altLang="zh-CN" sz="2800" dirty="0"/>
              <a:t>= table2.</a:t>
            </a:r>
            <a:r>
              <a:rPr lang="zh-CN" altLang="en-US" sz="2800" dirty="0"/>
              <a:t>条件列名</a:t>
            </a:r>
          </a:p>
          <a:p>
            <a:r>
              <a:rPr lang="zh-CN" altLang="en-US" sz="2800" dirty="0"/>
              <a:t>等价于</a:t>
            </a:r>
          </a:p>
          <a:p>
            <a:r>
              <a:rPr lang="en-US" altLang="zh-CN" sz="2800" dirty="0"/>
              <a:t>select *from table1,table2 where table1. </a:t>
            </a:r>
            <a:r>
              <a:rPr lang="zh-CN" altLang="en-US" sz="2800" dirty="0"/>
              <a:t>条件列名</a:t>
            </a:r>
            <a:r>
              <a:rPr lang="en-US" altLang="zh-CN" sz="2800" dirty="0"/>
              <a:t>= table2.</a:t>
            </a:r>
            <a:r>
              <a:rPr lang="zh-CN" altLang="en-US" sz="2800" dirty="0"/>
              <a:t>条件列名</a:t>
            </a:r>
            <a:endParaRPr lang="zh-CN" altLang="en-US" dirty="0"/>
          </a:p>
        </p:txBody>
      </p:sp>
      <p:sp>
        <p:nvSpPr>
          <p:cNvPr id="4" name="Rectangle 2"/>
          <p:cNvSpPr>
            <a:spLocks noChangeArrowheads="1"/>
          </p:cNvSpPr>
          <p:nvPr/>
        </p:nvSpPr>
        <p:spPr bwMode="auto">
          <a:xfrm>
            <a:off x="388270" y="324551"/>
            <a:ext cx="1415772"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交叉连接</a:t>
            </a:r>
            <a:endParaRPr lang="en-US" altLang="zh-CN" sz="2400" dirty="0">
              <a:solidFill>
                <a:srgbClr val="FFFF00"/>
              </a:solidFill>
              <a:latin typeface="仿宋_GB2312" pitchFamily="49" charset="-122"/>
              <a:ea typeface="仿宋_GB2312" pitchFamily="49" charset="-122"/>
            </a:endParaRPr>
          </a:p>
        </p:txBody>
      </p:sp>
    </p:spTree>
    <p:extLst>
      <p:ext uri="{BB962C8B-B14F-4D97-AF65-F5344CB8AC3E}">
        <p14:creationId xmlns:p14="http://schemas.microsoft.com/office/powerpoint/2010/main" val="127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1" y="1137078"/>
            <a:ext cx="8915400" cy="4525963"/>
          </a:xfrm>
        </p:spPr>
        <p:txBody>
          <a:bodyPr/>
          <a:lstStyle/>
          <a:p>
            <a:r>
              <a:rPr lang="en-US" altLang="zh-CN" b="1" dirty="0"/>
              <a:t>1</a:t>
            </a:r>
            <a:r>
              <a:rPr lang="zh-CN" altLang="en-US" b="1" dirty="0"/>
              <a:t>、左连接  </a:t>
            </a:r>
            <a:r>
              <a:rPr lang="en-US" altLang="zh-CN" b="1" dirty="0"/>
              <a:t>left join </a:t>
            </a:r>
            <a:r>
              <a:rPr lang="zh-CN" altLang="en-US" b="1" dirty="0"/>
              <a:t>或 </a:t>
            </a:r>
            <a:r>
              <a:rPr lang="en-US" altLang="zh-CN" b="1" dirty="0"/>
              <a:t>left outer </a:t>
            </a:r>
            <a:r>
              <a:rPr lang="en-US" altLang="zh-CN" b="1" dirty="0" smtClean="0"/>
              <a:t>join</a:t>
            </a:r>
          </a:p>
          <a:p>
            <a:r>
              <a:rPr lang="zh-CN" altLang="en-US" dirty="0"/>
              <a:t> </a:t>
            </a:r>
            <a:r>
              <a:rPr lang="zh-CN" altLang="en-US" sz="2400" dirty="0">
                <a:latin typeface="微软雅黑" panose="020B0503020204020204" pitchFamily="34" charset="-122"/>
                <a:ea typeface="微软雅黑" panose="020B0503020204020204" pitchFamily="34" charset="-122"/>
              </a:rPr>
              <a:t>左外连接是内连接的一种扩展，不止会返回满足连接条件的记录，还会返回那些不满足连接条件的操作符左边表的其他</a:t>
            </a:r>
            <a:r>
              <a:rPr lang="zh-CN" altLang="en-US" sz="2400" dirty="0" smtClean="0">
                <a:latin typeface="微软雅黑" panose="020B0503020204020204" pitchFamily="34" charset="-122"/>
                <a:ea typeface="微软雅黑" panose="020B0503020204020204" pitchFamily="34" charset="-122"/>
              </a:rPr>
              <a:t>记录</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dirty="0"/>
              <a:t/>
            </a:r>
            <a:br>
              <a:rPr lang="en-US" altLang="zh-CN" dirty="0"/>
            </a:br>
            <a:r>
              <a:rPr lang="en-US" altLang="zh-CN" dirty="0"/>
              <a:t>SQL</a:t>
            </a:r>
            <a:r>
              <a:rPr lang="zh-CN" altLang="en-US" dirty="0"/>
              <a:t>语法　</a:t>
            </a:r>
            <a:endParaRPr lang="en-US" altLang="zh-CN" dirty="0"/>
          </a:p>
          <a:p>
            <a:pPr marL="0" indent="0">
              <a:buNone/>
            </a:pPr>
            <a:r>
              <a:rPr lang="en-US" altLang="zh-CN" dirty="0"/>
              <a:t>select * from  table1 </a:t>
            </a:r>
            <a:r>
              <a:rPr lang="en-US" altLang="zh-CN" dirty="0" smtClean="0"/>
              <a:t>left join </a:t>
            </a:r>
            <a:r>
              <a:rPr lang="en-US" altLang="zh-CN" dirty="0"/>
              <a:t>table2 on table1.</a:t>
            </a:r>
            <a:r>
              <a:rPr lang="zh-CN" altLang="en-US" dirty="0"/>
              <a:t>条件列名 </a:t>
            </a:r>
            <a:r>
              <a:rPr lang="en-US" altLang="zh-CN" dirty="0"/>
              <a:t>= table2.</a:t>
            </a:r>
            <a:r>
              <a:rPr lang="zh-CN" altLang="en-US" dirty="0"/>
              <a:t>条件列名；</a:t>
            </a:r>
            <a:endParaRPr lang="zh-CN" altLang="en-US" dirty="0"/>
          </a:p>
        </p:txBody>
      </p:sp>
      <p:sp>
        <p:nvSpPr>
          <p:cNvPr id="4" name="Rectangle 2"/>
          <p:cNvSpPr>
            <a:spLocks noChangeArrowheads="1"/>
          </p:cNvSpPr>
          <p:nvPr/>
        </p:nvSpPr>
        <p:spPr bwMode="auto">
          <a:xfrm>
            <a:off x="388270" y="324551"/>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外连接</a:t>
            </a:r>
            <a:endParaRPr lang="en-US" altLang="zh-CN" sz="2400" dirty="0">
              <a:solidFill>
                <a:srgbClr val="FFFF00"/>
              </a:solidFill>
              <a:latin typeface="仿宋_GB2312" pitchFamily="49" charset="-122"/>
              <a:ea typeface="仿宋_GB2312" pitchFamily="49" charset="-122"/>
            </a:endParaRPr>
          </a:p>
        </p:txBody>
      </p:sp>
    </p:spTree>
    <p:extLst>
      <p:ext uri="{BB962C8B-B14F-4D97-AF65-F5344CB8AC3E}">
        <p14:creationId xmlns:p14="http://schemas.microsoft.com/office/powerpoint/2010/main" val="1439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1" y="1137078"/>
            <a:ext cx="8915400" cy="4525963"/>
          </a:xfrm>
        </p:spPr>
        <p:txBody>
          <a:bodyPr/>
          <a:lstStyle/>
          <a:p>
            <a:r>
              <a:rPr lang="en-US" altLang="zh-CN" dirty="0"/>
              <a:t>2</a:t>
            </a:r>
            <a:r>
              <a:rPr lang="zh-CN" altLang="en-US" dirty="0"/>
              <a:t>、右连接  </a:t>
            </a:r>
            <a:r>
              <a:rPr lang="en-US" altLang="zh-CN" dirty="0"/>
              <a:t>right join </a:t>
            </a:r>
            <a:r>
              <a:rPr lang="zh-CN" altLang="en-US" dirty="0"/>
              <a:t>或 </a:t>
            </a:r>
            <a:r>
              <a:rPr lang="en-US" altLang="zh-CN" dirty="0"/>
              <a:t>right outer </a:t>
            </a:r>
            <a:r>
              <a:rPr lang="en-US" altLang="zh-CN" dirty="0" smtClean="0"/>
              <a:t>join</a:t>
            </a:r>
          </a:p>
          <a:p>
            <a:pPr marL="0" indent="0">
              <a:buNone/>
            </a:pPr>
            <a:r>
              <a:rPr lang="zh-CN" altLang="en-US" dirty="0"/>
              <a:t>右外连接和左外连接相似，右外连接不止会返回满足连接条件的记录，还会返回那些不满足连接条件的操作符右边表的其他记录</a:t>
            </a:r>
            <a:r>
              <a:rPr lang="en-US" altLang="zh-CN" dirty="0"/>
              <a:t/>
            </a:r>
            <a:br>
              <a:rPr lang="en-US" altLang="zh-CN" dirty="0"/>
            </a:br>
            <a:r>
              <a:rPr lang="en-US" altLang="zh-CN" dirty="0"/>
              <a:t>SQL</a:t>
            </a:r>
            <a:r>
              <a:rPr lang="zh-CN" altLang="en-US" dirty="0"/>
              <a:t>语法　</a:t>
            </a:r>
            <a:endParaRPr lang="en-US" altLang="zh-CN" dirty="0"/>
          </a:p>
          <a:p>
            <a:pPr marL="0" indent="0">
              <a:buNone/>
            </a:pPr>
            <a:r>
              <a:rPr lang="en-US" altLang="zh-CN" dirty="0"/>
              <a:t>select * from  table1 </a:t>
            </a:r>
            <a:r>
              <a:rPr lang="en-US" altLang="zh-CN" dirty="0" smtClean="0"/>
              <a:t>right join </a:t>
            </a:r>
            <a:r>
              <a:rPr lang="en-US" altLang="zh-CN" dirty="0"/>
              <a:t>table2 on table1.</a:t>
            </a:r>
            <a:r>
              <a:rPr lang="zh-CN" altLang="en-US" dirty="0"/>
              <a:t>条件列名 </a:t>
            </a:r>
            <a:r>
              <a:rPr lang="en-US" altLang="zh-CN" dirty="0"/>
              <a:t>= table2.</a:t>
            </a:r>
            <a:r>
              <a:rPr lang="zh-CN" altLang="en-US" dirty="0"/>
              <a:t>条件列名；</a:t>
            </a:r>
          </a:p>
          <a:p>
            <a:endParaRPr lang="zh-CN" altLang="en-US" dirty="0"/>
          </a:p>
        </p:txBody>
      </p:sp>
      <p:sp>
        <p:nvSpPr>
          <p:cNvPr id="4" name="Rectangle 2"/>
          <p:cNvSpPr>
            <a:spLocks noChangeArrowheads="1"/>
          </p:cNvSpPr>
          <p:nvPr/>
        </p:nvSpPr>
        <p:spPr bwMode="auto">
          <a:xfrm>
            <a:off x="388270" y="324551"/>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外连接</a:t>
            </a:r>
            <a:endParaRPr lang="en-US" altLang="zh-CN" sz="2400" dirty="0">
              <a:solidFill>
                <a:srgbClr val="FFFF00"/>
              </a:solidFill>
              <a:latin typeface="仿宋_GB2312" pitchFamily="49" charset="-122"/>
              <a:ea typeface="仿宋_GB2312" pitchFamily="49" charset="-122"/>
            </a:endParaRPr>
          </a:p>
        </p:txBody>
      </p:sp>
    </p:spTree>
    <p:extLst>
      <p:ext uri="{BB962C8B-B14F-4D97-AF65-F5344CB8AC3E}">
        <p14:creationId xmlns:p14="http://schemas.microsoft.com/office/powerpoint/2010/main" val="214991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1" y="1137078"/>
            <a:ext cx="8915400" cy="4525963"/>
          </a:xfrm>
        </p:spPr>
        <p:txBody>
          <a:bodyPr/>
          <a:lstStyle/>
          <a:p>
            <a:r>
              <a:rPr lang="en-US" altLang="zh-CN" dirty="0"/>
              <a:t>3</a:t>
            </a:r>
            <a:r>
              <a:rPr lang="zh-CN" altLang="en-US" dirty="0"/>
              <a:t>、完全外连接  </a:t>
            </a:r>
            <a:r>
              <a:rPr lang="en-US" altLang="zh-CN" dirty="0"/>
              <a:t>full join </a:t>
            </a:r>
            <a:r>
              <a:rPr lang="zh-CN" altLang="en-US" dirty="0"/>
              <a:t>或 </a:t>
            </a:r>
            <a:r>
              <a:rPr lang="en-US" altLang="zh-CN" dirty="0"/>
              <a:t>full outer </a:t>
            </a:r>
            <a:r>
              <a:rPr lang="en-US" altLang="zh-CN" dirty="0" smtClean="0"/>
              <a:t>join</a:t>
            </a:r>
          </a:p>
          <a:p>
            <a:pPr marL="0" indent="0">
              <a:buNone/>
            </a:pPr>
            <a:r>
              <a:rPr lang="zh-CN" altLang="en-US" dirty="0"/>
              <a:t>全外连接除了会返回满足连接条件的记录，还会返回那些不满足连接条件的所以其他行。</a:t>
            </a:r>
            <a:r>
              <a:rPr lang="en-US" altLang="zh-CN" dirty="0"/>
              <a:t/>
            </a:r>
            <a:br>
              <a:rPr lang="en-US" altLang="zh-CN" dirty="0"/>
            </a:br>
            <a:r>
              <a:rPr lang="en-US" altLang="zh-CN" dirty="0"/>
              <a:t>SQL</a:t>
            </a:r>
            <a:r>
              <a:rPr lang="zh-CN" altLang="en-US" dirty="0"/>
              <a:t>语法　</a:t>
            </a:r>
            <a:endParaRPr lang="en-US" altLang="zh-CN" dirty="0"/>
          </a:p>
          <a:p>
            <a:pPr marL="0" indent="0">
              <a:buNone/>
            </a:pPr>
            <a:r>
              <a:rPr lang="en-US" altLang="zh-CN" dirty="0"/>
              <a:t>select * from  table1 </a:t>
            </a:r>
            <a:r>
              <a:rPr lang="en-US" altLang="zh-CN" dirty="0" smtClean="0"/>
              <a:t>full join </a:t>
            </a:r>
            <a:r>
              <a:rPr lang="en-US" altLang="zh-CN" dirty="0"/>
              <a:t>table2 on table1.</a:t>
            </a:r>
            <a:r>
              <a:rPr lang="zh-CN" altLang="en-US" dirty="0"/>
              <a:t>条件列名 </a:t>
            </a:r>
            <a:r>
              <a:rPr lang="en-US" altLang="zh-CN" dirty="0"/>
              <a:t>= table2.</a:t>
            </a:r>
            <a:r>
              <a:rPr lang="zh-CN" altLang="en-US" dirty="0"/>
              <a:t>条件列名；</a:t>
            </a:r>
            <a:endParaRPr lang="zh-CN" altLang="en-US" dirty="0"/>
          </a:p>
        </p:txBody>
      </p:sp>
      <p:sp>
        <p:nvSpPr>
          <p:cNvPr id="4" name="Rectangle 2"/>
          <p:cNvSpPr>
            <a:spLocks noChangeArrowheads="1"/>
          </p:cNvSpPr>
          <p:nvPr/>
        </p:nvSpPr>
        <p:spPr bwMode="auto">
          <a:xfrm>
            <a:off x="388270" y="324551"/>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外连接</a:t>
            </a:r>
            <a:endParaRPr lang="en-US" altLang="zh-CN" sz="2400" dirty="0">
              <a:solidFill>
                <a:srgbClr val="FFFF00"/>
              </a:solidFill>
              <a:latin typeface="仿宋_GB2312" pitchFamily="49" charset="-122"/>
              <a:ea typeface="仿宋_GB2312" pitchFamily="49" charset="-122"/>
            </a:endParaRPr>
          </a:p>
        </p:txBody>
      </p:sp>
    </p:spTree>
    <p:extLst>
      <p:ext uri="{BB962C8B-B14F-4D97-AF65-F5344CB8AC3E}">
        <p14:creationId xmlns:p14="http://schemas.microsoft.com/office/powerpoint/2010/main" val="6355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sz="4000" dirty="0"/>
              <a:t>什么是子</a:t>
            </a:r>
            <a:r>
              <a:rPr lang="zh-CN" altLang="en-US" sz="4000" dirty="0" smtClean="0"/>
              <a:t>查询</a:t>
            </a:r>
            <a:endParaRPr lang="en-US" altLang="zh-CN" sz="4000" dirty="0"/>
          </a:p>
        </p:txBody>
      </p:sp>
      <p:pic>
        <p:nvPicPr>
          <p:cNvPr id="587779" name="Picture 3"/>
          <p:cNvPicPr>
            <a:picLocks noChangeAspect="1" noChangeArrowheads="1"/>
          </p:cNvPicPr>
          <p:nvPr/>
        </p:nvPicPr>
        <p:blipFill>
          <a:blip r:embed="rId3">
            <a:extLst>
              <a:ext uri="{28A0092B-C50C-407E-A947-70E740481C1C}">
                <a14:useLocalDpi xmlns:a14="http://schemas.microsoft.com/office/drawing/2010/main" val="0"/>
              </a:ext>
            </a:extLst>
          </a:blip>
          <a:srcRect b="39549"/>
          <a:stretch>
            <a:fillRect/>
          </a:stretch>
        </p:blipFill>
        <p:spPr bwMode="auto">
          <a:xfrm>
            <a:off x="1286404" y="1268413"/>
            <a:ext cx="7176691"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0" name="Text Box 4"/>
          <p:cNvSpPr txBox="1">
            <a:spLocks noChangeArrowheads="1"/>
          </p:cNvSpPr>
          <p:nvPr/>
        </p:nvSpPr>
        <p:spPr bwMode="auto">
          <a:xfrm>
            <a:off x="3159258" y="3187700"/>
            <a:ext cx="3666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a:latin typeface="Arial" charset="0"/>
                <a:ea typeface="黑体" pitchFamily="2" charset="-122"/>
              </a:rPr>
              <a:t>学员信息表</a:t>
            </a:r>
          </a:p>
        </p:txBody>
      </p:sp>
      <p:sp>
        <p:nvSpPr>
          <p:cNvPr id="587781" name="Text Box 5"/>
          <p:cNvSpPr txBox="1">
            <a:spLocks noChangeArrowheads="1"/>
          </p:cNvSpPr>
          <p:nvPr/>
        </p:nvSpPr>
        <p:spPr bwMode="auto">
          <a:xfrm>
            <a:off x="818621" y="3727450"/>
            <a:ext cx="8736542" cy="917174"/>
          </a:xfrm>
          <a:prstGeom prst="rect">
            <a:avLst/>
          </a:prstGeom>
          <a:gradFill rotWithShape="1">
            <a:gsLst>
              <a:gs pos="0">
                <a:schemeClr val="bg1"/>
              </a:gs>
              <a:gs pos="100000">
                <a:schemeClr val="bg1">
                  <a:alpha val="0"/>
                </a:schemeClr>
              </a:gs>
            </a:gsLst>
            <a:lin ang="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20000"/>
              </a:spcAft>
            </a:pPr>
            <a:r>
              <a:rPr kumimoji="0" lang="zh-CN" altLang="en-US" sz="2800" b="1" dirty="0">
                <a:solidFill>
                  <a:schemeClr val="accent2"/>
                </a:solidFill>
                <a:latin typeface="Arial" charset="0"/>
                <a:ea typeface="黑体" pitchFamily="2" charset="-122"/>
              </a:rPr>
              <a:t>问题：</a:t>
            </a:r>
          </a:p>
          <a:p>
            <a:r>
              <a:rPr kumimoji="0" lang="zh-CN" altLang="en-US" sz="2000" dirty="0" smtClean="0">
                <a:latin typeface="Arial" charset="0"/>
                <a:ea typeface="黑体" pitchFamily="2" charset="-122"/>
              </a:rPr>
              <a:t>查看</a:t>
            </a:r>
            <a:r>
              <a:rPr kumimoji="0" lang="zh-CN" altLang="en-US" sz="2000" dirty="0">
                <a:latin typeface="Arial" charset="0"/>
                <a:ea typeface="黑体" pitchFamily="2" charset="-122"/>
              </a:rPr>
              <a:t>年龄比“李斯文”大的学员，要求显示这些学员的信息 ？</a:t>
            </a:r>
          </a:p>
        </p:txBody>
      </p:sp>
      <p:sp>
        <p:nvSpPr>
          <p:cNvPr id="587782" name="Text Box 6"/>
          <p:cNvSpPr txBox="1">
            <a:spLocks noChangeArrowheads="1"/>
          </p:cNvSpPr>
          <p:nvPr/>
        </p:nvSpPr>
        <p:spPr bwMode="auto">
          <a:xfrm>
            <a:off x="818621" y="5037138"/>
            <a:ext cx="9087379" cy="1128712"/>
          </a:xfrm>
          <a:prstGeom prst="rect">
            <a:avLst/>
          </a:prstGeom>
          <a:gradFill rotWithShape="1">
            <a:gsLst>
              <a:gs pos="0">
                <a:schemeClr val="bg1"/>
              </a:gs>
              <a:gs pos="100000">
                <a:schemeClr val="bg1">
                  <a:alpha val="0"/>
                </a:schemeClr>
              </a:gs>
            </a:gsLst>
            <a:lin ang="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chemeClr val="accent2"/>
                </a:solidFill>
                <a:latin typeface="Arial" charset="0"/>
                <a:ea typeface="黑体" pitchFamily="2" charset="-122"/>
              </a:rPr>
              <a:t>分析：</a:t>
            </a:r>
            <a:r>
              <a:rPr kumimoji="0" lang="zh-CN" altLang="en-US" b="1">
                <a:latin typeface="Arial" charset="0"/>
                <a:ea typeface="黑体" pitchFamily="2" charset="-122"/>
              </a:rPr>
              <a:t> </a:t>
            </a:r>
          </a:p>
          <a:p>
            <a:r>
              <a:rPr kumimoji="0" lang="zh-CN" altLang="en-US" sz="2000">
                <a:latin typeface="Arial" charset="0"/>
                <a:ea typeface="黑体" pitchFamily="2" charset="-122"/>
              </a:rPr>
              <a:t>第一步：求出“李斯文”的年龄；</a:t>
            </a:r>
          </a:p>
          <a:p>
            <a:r>
              <a:rPr kumimoji="0" lang="zh-CN" altLang="en-US" sz="2000">
                <a:latin typeface="Arial" charset="0"/>
                <a:ea typeface="黑体" pitchFamily="2" charset="-122"/>
              </a:rPr>
              <a:t>第二步：利用</a:t>
            </a:r>
            <a:r>
              <a:rPr kumimoji="0" lang="en-US" altLang="zh-CN" sz="2000">
                <a:latin typeface="Arial" charset="0"/>
                <a:ea typeface="黑体" pitchFamily="2" charset="-122"/>
              </a:rPr>
              <a:t>WHERE</a:t>
            </a:r>
            <a:r>
              <a:rPr kumimoji="0" lang="zh-CN" altLang="en-US" sz="2000">
                <a:latin typeface="Arial" charset="0"/>
                <a:ea typeface="黑体" pitchFamily="2" charset="-122"/>
              </a:rPr>
              <a:t>语句，筛选年龄比“李斯文”大的学员；</a:t>
            </a:r>
          </a:p>
        </p:txBody>
      </p:sp>
      <p:sp>
        <p:nvSpPr>
          <p:cNvPr id="7" name="Rectangle 2"/>
          <p:cNvSpPr>
            <a:spLocks noChangeArrowheads="1"/>
          </p:cNvSpPr>
          <p:nvPr/>
        </p:nvSpPr>
        <p:spPr bwMode="auto">
          <a:xfrm>
            <a:off x="388270" y="324551"/>
            <a:ext cx="1107996" cy="461665"/>
          </a:xfrm>
          <a:prstGeom prst="rect">
            <a:avLst/>
          </a:prstGeom>
          <a:gradFill rotWithShape="1">
            <a:gsLst>
              <a:gs pos="0">
                <a:srgbClr val="5C00B8">
                  <a:gamma/>
                  <a:shade val="46275"/>
                  <a:invGamma/>
                </a:srgbClr>
              </a:gs>
              <a:gs pos="50000">
                <a:srgbClr val="5C00B8"/>
              </a:gs>
              <a:gs pos="100000">
                <a:srgbClr val="5C00B8">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solidFill>
                  <a:srgbClr val="FFFF00"/>
                </a:solidFill>
                <a:latin typeface="仿宋_GB2312" pitchFamily="49" charset="-122"/>
                <a:ea typeface="仿宋_GB2312" pitchFamily="49" charset="-122"/>
              </a:rPr>
              <a:t>子查询</a:t>
            </a:r>
            <a:endParaRPr lang="en-US" altLang="zh-CN" sz="2400" dirty="0">
              <a:solidFill>
                <a:srgbClr val="FFFF00"/>
              </a:solidFill>
              <a:latin typeface="仿宋_GB2312" pitchFamily="49" charset="-122"/>
              <a:ea typeface="仿宋_GB2312" pitchFamily="49" charset="-122"/>
            </a:endParaRPr>
          </a:p>
        </p:txBody>
      </p:sp>
    </p:spTree>
    <p:extLst>
      <p:ext uri="{BB962C8B-B14F-4D97-AF65-F5344CB8AC3E}">
        <p14:creationId xmlns:p14="http://schemas.microsoft.com/office/powerpoint/2010/main" val="1137645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animEffect transition="in" filter="fade">
                                      <p:cBhvr>
                                        <p:cTn id="7" dur="1000"/>
                                        <p:tgtEl>
                                          <p:spTgt spid="587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7782"/>
                                        </p:tgtEl>
                                        <p:attrNameLst>
                                          <p:attrName>style.visibility</p:attrName>
                                        </p:attrNameLst>
                                      </p:cBhvr>
                                      <p:to>
                                        <p:strVal val="visible"/>
                                      </p:to>
                                    </p:set>
                                    <p:animEffect transition="in" filter="fade">
                                      <p:cBhvr>
                                        <p:cTn id="12" dur="1000"/>
                                        <p:tgtEl>
                                          <p:spTgt spid="5877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p:bldP spid="587782"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dirty="0"/>
              <a:t>什么是子</a:t>
            </a:r>
            <a:r>
              <a:rPr lang="zh-CN" altLang="en-US" dirty="0" smtClean="0"/>
              <a:t>查询</a:t>
            </a:r>
            <a:endParaRPr lang="en-US" altLang="zh-CN" dirty="0"/>
          </a:p>
        </p:txBody>
      </p:sp>
      <p:sp>
        <p:nvSpPr>
          <p:cNvPr id="591875" name="Rectangle 3"/>
          <p:cNvSpPr>
            <a:spLocks noChangeArrowheads="1"/>
          </p:cNvSpPr>
          <p:nvPr/>
        </p:nvSpPr>
        <p:spPr bwMode="auto">
          <a:xfrm>
            <a:off x="741231" y="1339851"/>
            <a:ext cx="8915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Lucida Console" pitchFamily="49" charset="0"/>
                <a:ea typeface="黑体" pitchFamily="2" charset="-122"/>
              </a:defRPr>
            </a:lvl1pPr>
            <a:lvl2pPr marL="742950" indent="-285750">
              <a:spcBef>
                <a:spcPct val="20000"/>
              </a:spcBef>
              <a:buChar char="–"/>
              <a:defRPr sz="2400">
                <a:solidFill>
                  <a:schemeClr val="tx1"/>
                </a:solidFill>
                <a:latin typeface="Lucida Console" pitchFamily="49" charset="0"/>
                <a:ea typeface="黑体" pitchFamily="2" charset="-122"/>
              </a:defRPr>
            </a:lvl2pPr>
            <a:lvl3pPr marL="1143000" indent="-228600">
              <a:spcBef>
                <a:spcPct val="20000"/>
              </a:spcBef>
              <a:buChar char="•"/>
              <a:defRPr sz="2400">
                <a:solidFill>
                  <a:schemeClr val="tx1"/>
                </a:solidFill>
                <a:latin typeface="Lucida Console" pitchFamily="49" charset="0"/>
                <a:ea typeface="黑体" pitchFamily="2" charset="-122"/>
              </a:defRPr>
            </a:lvl3pPr>
            <a:lvl4pPr marL="1600200" indent="-228600">
              <a:spcBef>
                <a:spcPct val="20000"/>
              </a:spcBef>
              <a:buChar char="–"/>
              <a:defRPr sz="2400">
                <a:solidFill>
                  <a:schemeClr val="tx1"/>
                </a:solidFill>
                <a:latin typeface="Lucida Console" pitchFamily="49" charset="0"/>
                <a:ea typeface="黑体" pitchFamily="2" charset="-122"/>
              </a:defRPr>
            </a:lvl4pPr>
            <a:lvl5pPr marL="2057400" indent="-228600">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r>
              <a:rPr kumimoji="0" lang="zh-CN" altLang="en-US" sz="2000" dirty="0"/>
              <a:t>实现</a:t>
            </a:r>
            <a:r>
              <a:rPr kumimoji="0" lang="zh-CN" altLang="en-US" sz="2000" dirty="0" smtClean="0"/>
              <a:t>方法：</a:t>
            </a:r>
            <a:r>
              <a:rPr kumimoji="0" lang="zh-CN" altLang="en-US" sz="2000" dirty="0"/>
              <a:t>采用子查询实现 </a:t>
            </a:r>
            <a:endParaRPr kumimoji="0" lang="zh-CN" altLang="en-GB" sz="2000" dirty="0"/>
          </a:p>
        </p:txBody>
      </p:sp>
      <p:sp>
        <p:nvSpPr>
          <p:cNvPr id="591876" name="Text Box 4"/>
          <p:cNvSpPr txBox="1">
            <a:spLocks noChangeArrowheads="1"/>
          </p:cNvSpPr>
          <p:nvPr/>
        </p:nvSpPr>
        <p:spPr bwMode="auto">
          <a:xfrm>
            <a:off x="741231" y="1844675"/>
            <a:ext cx="8703865" cy="1504950"/>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pPr>
            <a:r>
              <a:rPr kumimoji="0" lang="en-US" altLang="zh-CN" sz="2000" dirty="0">
                <a:latin typeface="Arial" charset="0"/>
                <a:ea typeface="黑体" pitchFamily="2" charset="-122"/>
              </a:rPr>
              <a:t>SELECT * FROM </a:t>
            </a:r>
            <a:r>
              <a:rPr kumimoji="0" lang="en-US" altLang="zh-CN" sz="2000" dirty="0" err="1">
                <a:latin typeface="Arial" charset="0"/>
                <a:ea typeface="黑体" pitchFamily="2" charset="-122"/>
              </a:rPr>
              <a:t>stuInfo</a:t>
            </a:r>
            <a:endParaRPr kumimoji="0" lang="en-US" altLang="zh-CN" sz="2000" dirty="0">
              <a:latin typeface="Arial" charset="0"/>
              <a:ea typeface="黑体" pitchFamily="2" charset="-122"/>
            </a:endParaRPr>
          </a:p>
          <a:p>
            <a:pPr>
              <a:spcBef>
                <a:spcPct val="20000"/>
              </a:spcBef>
            </a:pPr>
            <a:r>
              <a:rPr kumimoji="0" lang="en-US" altLang="zh-CN" sz="2000" dirty="0">
                <a:latin typeface="Arial" charset="0"/>
                <a:ea typeface="黑体" pitchFamily="2" charset="-122"/>
              </a:rPr>
              <a:t>WHERE </a:t>
            </a:r>
            <a:r>
              <a:rPr kumimoji="0" lang="en-US" altLang="zh-CN" sz="2000" dirty="0" err="1">
                <a:latin typeface="Arial" charset="0"/>
                <a:ea typeface="黑体" pitchFamily="2" charset="-122"/>
              </a:rPr>
              <a:t>stuAge</a:t>
            </a:r>
            <a:r>
              <a:rPr kumimoji="0" lang="en-US" altLang="zh-CN" sz="2000" dirty="0">
                <a:latin typeface="Arial" charset="0"/>
                <a:ea typeface="黑体" pitchFamily="2" charset="-122"/>
              </a:rPr>
              <a:t>&gt;</a:t>
            </a:r>
            <a:r>
              <a:rPr kumimoji="0" lang="en-US" altLang="zh-CN" sz="2000" dirty="0">
                <a:solidFill>
                  <a:srgbClr val="FF0000"/>
                </a:solidFill>
                <a:latin typeface="Arial" charset="0"/>
                <a:ea typeface="黑体" pitchFamily="2" charset="-122"/>
              </a:rPr>
              <a:t>( SELECT </a:t>
            </a:r>
            <a:r>
              <a:rPr kumimoji="0" lang="en-US" altLang="zh-CN" sz="2000" dirty="0" err="1">
                <a:solidFill>
                  <a:srgbClr val="FF0000"/>
                </a:solidFill>
                <a:latin typeface="Arial" charset="0"/>
                <a:ea typeface="黑体" pitchFamily="2" charset="-122"/>
              </a:rPr>
              <a:t>stuAge</a:t>
            </a:r>
            <a:r>
              <a:rPr kumimoji="0" lang="en-US" altLang="zh-CN" sz="2000" dirty="0">
                <a:solidFill>
                  <a:srgbClr val="FF0000"/>
                </a:solidFill>
                <a:latin typeface="Arial" charset="0"/>
                <a:ea typeface="黑体" pitchFamily="2" charset="-122"/>
              </a:rPr>
              <a:t> FROM  </a:t>
            </a:r>
          </a:p>
          <a:p>
            <a:pPr>
              <a:spcBef>
                <a:spcPct val="20000"/>
              </a:spcBef>
            </a:pPr>
            <a:r>
              <a:rPr kumimoji="0" lang="en-US" altLang="zh-CN" sz="2000" dirty="0">
                <a:solidFill>
                  <a:srgbClr val="FF0000"/>
                </a:solidFill>
                <a:latin typeface="Arial" charset="0"/>
                <a:ea typeface="黑体" pitchFamily="2" charset="-122"/>
              </a:rPr>
              <a:t>                      </a:t>
            </a:r>
            <a:r>
              <a:rPr kumimoji="0" lang="en-US" altLang="zh-CN" sz="2000" dirty="0" err="1">
                <a:solidFill>
                  <a:srgbClr val="FF0000"/>
                </a:solidFill>
                <a:latin typeface="Arial" charset="0"/>
                <a:ea typeface="黑体" pitchFamily="2" charset="-122"/>
              </a:rPr>
              <a:t>stuInfo</a:t>
            </a:r>
            <a:r>
              <a:rPr kumimoji="0" lang="en-US" altLang="zh-CN" sz="2000" dirty="0">
                <a:solidFill>
                  <a:srgbClr val="FF0000"/>
                </a:solidFill>
                <a:latin typeface="Arial" charset="0"/>
                <a:ea typeface="黑体" pitchFamily="2" charset="-122"/>
              </a:rPr>
              <a:t> where </a:t>
            </a:r>
            <a:r>
              <a:rPr kumimoji="0" lang="en-US" altLang="zh-CN" sz="2000" dirty="0" err="1">
                <a:solidFill>
                  <a:srgbClr val="FF0000"/>
                </a:solidFill>
                <a:latin typeface="Arial" charset="0"/>
                <a:ea typeface="黑体" pitchFamily="2" charset="-122"/>
              </a:rPr>
              <a:t>stuName</a:t>
            </a:r>
            <a:r>
              <a:rPr kumimoji="0" lang="en-US" altLang="zh-CN" sz="2000" dirty="0">
                <a:solidFill>
                  <a:srgbClr val="FF0000"/>
                </a:solidFill>
                <a:latin typeface="Arial" charset="0"/>
                <a:ea typeface="黑体" pitchFamily="2" charset="-122"/>
              </a:rPr>
              <a:t>='</a:t>
            </a:r>
            <a:r>
              <a:rPr kumimoji="0" lang="zh-CN" altLang="en-US" sz="2000" dirty="0">
                <a:solidFill>
                  <a:srgbClr val="FF0000"/>
                </a:solidFill>
                <a:latin typeface="Arial" charset="0"/>
                <a:ea typeface="黑体" pitchFamily="2" charset="-122"/>
              </a:rPr>
              <a:t>李斯文</a:t>
            </a:r>
            <a:r>
              <a:rPr kumimoji="0" lang="en-US" altLang="zh-CN" sz="2000" dirty="0">
                <a:solidFill>
                  <a:srgbClr val="FF0000"/>
                </a:solidFill>
                <a:latin typeface="Arial" charset="0"/>
                <a:ea typeface="黑体" pitchFamily="2" charset="-122"/>
              </a:rPr>
              <a:t>')</a:t>
            </a:r>
          </a:p>
          <a:p>
            <a:pPr>
              <a:spcBef>
                <a:spcPct val="20000"/>
              </a:spcBef>
            </a:pPr>
            <a:endParaRPr kumimoji="0" lang="en-US" altLang="zh-CN" sz="2000" dirty="0">
              <a:latin typeface="Arial" charset="0"/>
              <a:ea typeface="黑体" pitchFamily="2" charset="-122"/>
            </a:endParaRPr>
          </a:p>
        </p:txBody>
      </p:sp>
      <p:sp>
        <p:nvSpPr>
          <p:cNvPr id="591877" name="Text Box 5"/>
          <p:cNvSpPr txBox="1">
            <a:spLocks noChangeArrowheads="1"/>
          </p:cNvSpPr>
          <p:nvPr/>
        </p:nvSpPr>
        <p:spPr bwMode="auto">
          <a:xfrm>
            <a:off x="5811177" y="2924175"/>
            <a:ext cx="2106744"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spcBef>
                <a:spcPct val="50000"/>
              </a:spcBef>
            </a:pPr>
            <a:r>
              <a:rPr kumimoji="0" lang="zh-CN" altLang="en-US" sz="2000">
                <a:latin typeface="Arial" charset="0"/>
                <a:ea typeface="黑体" pitchFamily="2" charset="-122"/>
              </a:rPr>
              <a:t>子查询</a:t>
            </a:r>
          </a:p>
        </p:txBody>
      </p:sp>
      <p:sp>
        <p:nvSpPr>
          <p:cNvPr id="591878" name="Rectangle 6"/>
          <p:cNvSpPr>
            <a:spLocks noChangeArrowheads="1"/>
          </p:cNvSpPr>
          <p:nvPr/>
        </p:nvSpPr>
        <p:spPr bwMode="auto">
          <a:xfrm>
            <a:off x="739511" y="3429001"/>
            <a:ext cx="8657431"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Lucida Console" pitchFamily="49" charset="0"/>
                <a:ea typeface="黑体" pitchFamily="2" charset="-122"/>
              </a:defRPr>
            </a:lvl1pPr>
            <a:lvl2pPr marL="812800" indent="-276225">
              <a:spcBef>
                <a:spcPct val="20000"/>
              </a:spcBef>
              <a:buChar char="–"/>
              <a:defRPr sz="2400">
                <a:solidFill>
                  <a:schemeClr val="tx1"/>
                </a:solidFill>
                <a:latin typeface="Lucida Console" pitchFamily="49" charset="0"/>
                <a:ea typeface="黑体" pitchFamily="2" charset="-122"/>
              </a:defRPr>
            </a:lvl2pPr>
            <a:lvl3pPr marL="1220788" indent="-228600">
              <a:spcBef>
                <a:spcPct val="20000"/>
              </a:spcBef>
              <a:buChar char="•"/>
              <a:defRPr sz="2400">
                <a:solidFill>
                  <a:schemeClr val="tx1"/>
                </a:solidFill>
                <a:latin typeface="Lucida Console" pitchFamily="49" charset="0"/>
                <a:ea typeface="黑体" pitchFamily="2" charset="-122"/>
              </a:defRPr>
            </a:lvl3pPr>
            <a:lvl4pPr marL="1628775" indent="-228600">
              <a:spcBef>
                <a:spcPct val="20000"/>
              </a:spcBef>
              <a:buChar char="–"/>
              <a:defRPr sz="2400">
                <a:solidFill>
                  <a:schemeClr val="tx1"/>
                </a:solidFill>
                <a:latin typeface="Lucida Console" pitchFamily="49" charset="0"/>
                <a:ea typeface="黑体" pitchFamily="2" charset="-122"/>
              </a:defRPr>
            </a:lvl4pPr>
            <a:lvl5pPr marL="2057400" indent="-228600">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pPr lvl="1"/>
            <a:r>
              <a:rPr kumimoji="0" lang="zh-CN" altLang="en-US" sz="2000"/>
              <a:t>子查询在</a:t>
            </a:r>
            <a:r>
              <a:rPr kumimoji="0" lang="en-US" altLang="zh-CN" sz="2000"/>
              <a:t>WHERE</a:t>
            </a:r>
            <a:r>
              <a:rPr kumimoji="0" lang="zh-CN" altLang="en-US" sz="2000"/>
              <a:t>语句中的一般用法：</a:t>
            </a:r>
          </a:p>
          <a:p>
            <a:pPr lvl="1">
              <a:buFont typeface="Wingdings" pitchFamily="2" charset="2"/>
              <a:buNone/>
            </a:pPr>
            <a:r>
              <a:rPr kumimoji="0" lang="zh-CN" altLang="en-US" sz="2000"/>
              <a:t>    </a:t>
            </a:r>
            <a:r>
              <a:rPr kumimoji="0" lang="en-US" altLang="zh-CN" sz="2000"/>
              <a:t>SELECT … FROM </a:t>
            </a:r>
            <a:r>
              <a:rPr kumimoji="0" lang="zh-CN" altLang="en-US" sz="2000"/>
              <a:t>表</a:t>
            </a:r>
            <a:r>
              <a:rPr kumimoji="0" lang="en-US" altLang="zh-CN" sz="2000"/>
              <a:t>1 WHERE </a:t>
            </a:r>
            <a:r>
              <a:rPr kumimoji="0" lang="zh-CN" altLang="en-US" sz="2000"/>
              <a:t>字段</a:t>
            </a:r>
            <a:r>
              <a:rPr kumimoji="0" lang="en-US" altLang="zh-CN" sz="2000"/>
              <a:t>1 &gt;(</a:t>
            </a:r>
            <a:r>
              <a:rPr kumimoji="0" lang="zh-CN" altLang="en-US" sz="2000"/>
              <a:t>子查询</a:t>
            </a:r>
            <a:r>
              <a:rPr kumimoji="0" lang="en-US" altLang="zh-CN" sz="2000"/>
              <a:t>)</a:t>
            </a:r>
          </a:p>
          <a:p>
            <a:pPr lvl="1"/>
            <a:r>
              <a:rPr kumimoji="0" lang="en-US" altLang="zh-CN" sz="2000"/>
              <a:t> </a:t>
            </a:r>
            <a:r>
              <a:rPr kumimoji="0" lang="zh-CN" altLang="en-US" sz="2000"/>
              <a:t>外面的查询称为父查询，括号中嵌入的查询称为子查询 </a:t>
            </a:r>
          </a:p>
          <a:p>
            <a:pPr lvl="1"/>
            <a:r>
              <a:rPr kumimoji="0" lang="en-US" altLang="zh-CN" sz="2000">
                <a:cs typeface="Times New Roman" pitchFamily="18" charset="0"/>
              </a:rPr>
              <a:t>UPDATE</a:t>
            </a:r>
            <a:r>
              <a:rPr kumimoji="0" lang="zh-CN" altLang="en-US" sz="2000">
                <a:cs typeface="Times New Roman" pitchFamily="18" charset="0"/>
              </a:rPr>
              <a:t>、</a:t>
            </a:r>
            <a:r>
              <a:rPr kumimoji="0" lang="en-US" altLang="zh-CN" sz="2000">
                <a:cs typeface="Times New Roman" pitchFamily="18" charset="0"/>
              </a:rPr>
              <a:t>INSERT</a:t>
            </a:r>
            <a:r>
              <a:rPr kumimoji="0" lang="zh-CN" altLang="en-US" sz="2000">
                <a:cs typeface="Times New Roman" pitchFamily="18" charset="0"/>
              </a:rPr>
              <a:t>、</a:t>
            </a:r>
            <a:r>
              <a:rPr kumimoji="0" lang="en-US" altLang="zh-CN" sz="2000">
                <a:cs typeface="Times New Roman" pitchFamily="18" charset="0"/>
              </a:rPr>
              <a:t>DELETE</a:t>
            </a:r>
            <a:r>
              <a:rPr kumimoji="0" lang="zh-CN" altLang="en-US" sz="2000">
                <a:cs typeface="Times New Roman" pitchFamily="18" charset="0"/>
              </a:rPr>
              <a:t>一起使用，语法类似于</a:t>
            </a:r>
            <a:r>
              <a:rPr kumimoji="0" lang="en-US" altLang="zh-CN" sz="2000">
                <a:cs typeface="Times New Roman" pitchFamily="18" charset="0"/>
              </a:rPr>
              <a:t>SELECT</a:t>
            </a:r>
            <a:r>
              <a:rPr kumimoji="0" lang="zh-CN" altLang="en-US" sz="2000">
                <a:cs typeface="Times New Roman" pitchFamily="18" charset="0"/>
              </a:rPr>
              <a:t>语句</a:t>
            </a:r>
            <a:r>
              <a:rPr kumimoji="0" lang="zh-CN" altLang="en-US" sz="2000"/>
              <a:t> </a:t>
            </a:r>
          </a:p>
          <a:p>
            <a:pPr lvl="1"/>
            <a:r>
              <a:rPr kumimoji="0" lang="zh-CN" altLang="en-US" sz="2000">
                <a:cs typeface="Times New Roman" pitchFamily="18" charset="0"/>
              </a:rPr>
              <a:t>将子查询和比较运算符联合使用，必须保证子查询返回的值不能多于一个 </a:t>
            </a:r>
          </a:p>
          <a:p>
            <a:endParaRPr kumimoji="0" lang="zh-CN" altLang="en-GB" sz="1800">
              <a:cs typeface="Times New Roman" pitchFamily="18" charset="0"/>
            </a:endParaRPr>
          </a:p>
        </p:txBody>
      </p:sp>
    </p:spTree>
    <p:extLst>
      <p:ext uri="{BB962C8B-B14F-4D97-AF65-F5344CB8AC3E}">
        <p14:creationId xmlns:p14="http://schemas.microsoft.com/office/powerpoint/2010/main" val="3436506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anim calcmode="lin" valueType="num">
                                      <p:cBhvr additive="base">
                                        <p:cTn id="7" dur="500" fill="hold"/>
                                        <p:tgtEl>
                                          <p:spTgt spid="591876"/>
                                        </p:tgtEl>
                                        <p:attrNameLst>
                                          <p:attrName>ppt_x</p:attrName>
                                        </p:attrNameLst>
                                      </p:cBhvr>
                                      <p:tavLst>
                                        <p:tav tm="0">
                                          <p:val>
                                            <p:strVal val="#ppt_x"/>
                                          </p:val>
                                        </p:tav>
                                        <p:tav tm="100000">
                                          <p:val>
                                            <p:strVal val="#ppt_x"/>
                                          </p:val>
                                        </p:tav>
                                      </p:tavLst>
                                    </p:anim>
                                    <p:anim calcmode="lin" valueType="num">
                                      <p:cBhvr additive="base">
                                        <p:cTn id="8" dur="500" fill="hold"/>
                                        <p:tgtEl>
                                          <p:spTgt spid="5918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1877"/>
                                        </p:tgtEl>
                                        <p:attrNameLst>
                                          <p:attrName>style.visibility</p:attrName>
                                        </p:attrNameLst>
                                      </p:cBhvr>
                                      <p:to>
                                        <p:strVal val="visible"/>
                                      </p:to>
                                    </p:set>
                                    <p:animEffect transition="in" filter="fade">
                                      <p:cBhvr>
                                        <p:cTn id="13" dur="1000"/>
                                        <p:tgtEl>
                                          <p:spTgt spid="5918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91878"/>
                                        </p:tgtEl>
                                        <p:attrNameLst>
                                          <p:attrName>style.visibility</p:attrName>
                                        </p:attrNameLst>
                                      </p:cBhvr>
                                      <p:to>
                                        <p:strVal val="visible"/>
                                      </p:to>
                                    </p:set>
                                    <p:anim calcmode="lin" valueType="num">
                                      <p:cBhvr additive="base">
                                        <p:cTn id="18" dur="500" fill="hold"/>
                                        <p:tgtEl>
                                          <p:spTgt spid="591878"/>
                                        </p:tgtEl>
                                        <p:attrNameLst>
                                          <p:attrName>ppt_x</p:attrName>
                                        </p:attrNameLst>
                                      </p:cBhvr>
                                      <p:tavLst>
                                        <p:tav tm="0">
                                          <p:val>
                                            <p:strVal val="#ppt_x"/>
                                          </p:val>
                                        </p:tav>
                                        <p:tav tm="100000">
                                          <p:val>
                                            <p:strVal val="#ppt_x"/>
                                          </p:val>
                                        </p:tav>
                                      </p:tavLst>
                                    </p:anim>
                                    <p:anim calcmode="lin" valueType="num">
                                      <p:cBhvr additive="base">
                                        <p:cTn id="19" dur="500" fill="hold"/>
                                        <p:tgtEl>
                                          <p:spTgt spid="591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6" grpId="0" animBg="1"/>
      <p:bldP spid="591877" grpId="0" animBg="1"/>
      <p:bldP spid="59187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495301" y="274638"/>
            <a:ext cx="8915400" cy="675388"/>
          </a:xfrm>
        </p:spPr>
        <p:txBody>
          <a:bodyPr/>
          <a:lstStyle/>
          <a:p>
            <a:r>
              <a:rPr lang="en-US" altLang="zh-CN" dirty="0"/>
              <a:t>IN</a:t>
            </a:r>
            <a:r>
              <a:rPr lang="zh-CN" altLang="en-US" dirty="0"/>
              <a:t>子查询 </a:t>
            </a:r>
            <a:endParaRPr lang="en-US" altLang="zh-CN" dirty="0"/>
          </a:p>
        </p:txBody>
      </p:sp>
      <p:sp>
        <p:nvSpPr>
          <p:cNvPr id="604163" name="Text Box 3"/>
          <p:cNvSpPr txBox="1">
            <a:spLocks noChangeArrowheads="1"/>
          </p:cNvSpPr>
          <p:nvPr/>
        </p:nvSpPr>
        <p:spPr bwMode="auto">
          <a:xfrm>
            <a:off x="681856" y="4485489"/>
            <a:ext cx="8112258" cy="519112"/>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dirty="0">
                <a:solidFill>
                  <a:schemeClr val="accent2"/>
                </a:solidFill>
                <a:latin typeface="Arial" charset="0"/>
                <a:ea typeface="黑体" pitchFamily="2" charset="-122"/>
              </a:rPr>
              <a:t>问题：</a:t>
            </a:r>
            <a:r>
              <a:rPr kumimoji="0" lang="zh-CN" altLang="en-US" sz="2000" dirty="0">
                <a:latin typeface="Arial" charset="0"/>
                <a:ea typeface="黑体" pitchFamily="2" charset="-122"/>
              </a:rPr>
              <a:t>查询参加考试的学员名单 </a:t>
            </a:r>
          </a:p>
        </p:txBody>
      </p:sp>
      <p:pic>
        <p:nvPicPr>
          <p:cNvPr id="6041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1" y="958076"/>
            <a:ext cx="6863688"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66" name="Text Box 6"/>
          <p:cNvSpPr txBox="1">
            <a:spLocks noChangeArrowheads="1"/>
          </p:cNvSpPr>
          <p:nvPr/>
        </p:nvSpPr>
        <p:spPr bwMode="auto">
          <a:xfrm>
            <a:off x="649099" y="5058874"/>
            <a:ext cx="8894763" cy="1200329"/>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dirty="0">
                <a:solidFill>
                  <a:schemeClr val="accent2"/>
                </a:solidFill>
                <a:latin typeface="Arial" charset="0"/>
                <a:ea typeface="黑体" pitchFamily="2" charset="-122"/>
              </a:rPr>
              <a:t>分析：</a:t>
            </a:r>
          </a:p>
          <a:p>
            <a:pPr>
              <a:spcBef>
                <a:spcPct val="20000"/>
              </a:spcBef>
            </a:pPr>
            <a:r>
              <a:rPr kumimoji="0" lang="zh-CN" altLang="en-US" sz="2000" dirty="0">
                <a:latin typeface="Arial" charset="0"/>
                <a:ea typeface="黑体" pitchFamily="2" charset="-122"/>
              </a:rPr>
              <a:t>判断一个学员是否参加考试其实很简单，只需要查看该学员对应的学号是否在考试成绩表</a:t>
            </a:r>
            <a:r>
              <a:rPr kumimoji="0" lang="en-US" altLang="zh-CN" sz="2000" dirty="0" err="1">
                <a:latin typeface="Arial" charset="0"/>
                <a:ea typeface="黑体" pitchFamily="2" charset="-122"/>
              </a:rPr>
              <a:t>stuMarks</a:t>
            </a:r>
            <a:r>
              <a:rPr kumimoji="0" lang="zh-CN" altLang="en-US" sz="2000" dirty="0">
                <a:latin typeface="Arial" charset="0"/>
                <a:ea typeface="黑体" pitchFamily="2" charset="-122"/>
              </a:rPr>
              <a:t>中出现即可</a:t>
            </a:r>
            <a:r>
              <a:rPr kumimoji="0" lang="zh-CN" altLang="en-US" dirty="0">
                <a:latin typeface="Arial" charset="0"/>
                <a:ea typeface="黑体" pitchFamily="2" charset="-122"/>
              </a:rPr>
              <a:t> </a:t>
            </a:r>
          </a:p>
        </p:txBody>
      </p:sp>
    </p:spTree>
    <p:extLst>
      <p:ext uri="{BB962C8B-B14F-4D97-AF65-F5344CB8AC3E}">
        <p14:creationId xmlns:p14="http://schemas.microsoft.com/office/powerpoint/2010/main" val="3791355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fade">
                                      <p:cBhvr>
                                        <p:cTn id="7" dur="1000"/>
                                        <p:tgtEl>
                                          <p:spTgt spid="604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66"/>
                                        </p:tgtEl>
                                        <p:attrNameLst>
                                          <p:attrName>style.visibility</p:attrName>
                                        </p:attrNameLst>
                                      </p:cBhvr>
                                      <p:to>
                                        <p:strVal val="visible"/>
                                      </p:to>
                                    </p:set>
                                    <p:animEffect transition="in" filter="fade">
                                      <p:cBhvr>
                                        <p:cTn id="12" dur="1000"/>
                                        <p:tgtEl>
                                          <p:spTgt spid="604166"/>
                                        </p:tgtEl>
                                      </p:cBhvr>
                                    </p:animEffect>
                                  </p:childTnLst>
                                </p:cTn>
                              </p:par>
                              <p:par>
                                <p:cTn id="13" presetID="2" presetClass="exit" presetSubtype="4" fill="hold" grpId="1" nodeType="withEffect">
                                  <p:stCondLst>
                                    <p:cond delay="0"/>
                                  </p:stCondLst>
                                  <p:childTnLst>
                                    <p:anim calcmode="lin" valueType="num">
                                      <p:cBhvr additive="base">
                                        <p:cTn id="14" dur="500"/>
                                        <p:tgtEl>
                                          <p:spTgt spid="604163"/>
                                        </p:tgtEl>
                                        <p:attrNameLst>
                                          <p:attrName>ppt_x</p:attrName>
                                        </p:attrNameLst>
                                      </p:cBhvr>
                                      <p:tavLst>
                                        <p:tav tm="0">
                                          <p:val>
                                            <p:strVal val="ppt_x"/>
                                          </p:val>
                                        </p:tav>
                                        <p:tav tm="100000">
                                          <p:val>
                                            <p:strVal val="ppt_x"/>
                                          </p:val>
                                        </p:tav>
                                      </p:tavLst>
                                    </p:anim>
                                    <p:anim calcmode="lin" valueType="num">
                                      <p:cBhvr additive="base">
                                        <p:cTn id="15" dur="500"/>
                                        <p:tgtEl>
                                          <p:spTgt spid="604163"/>
                                        </p:tgtEl>
                                        <p:attrNameLst>
                                          <p:attrName>ppt_y</p:attrName>
                                        </p:attrNameLst>
                                      </p:cBhvr>
                                      <p:tavLst>
                                        <p:tav tm="0">
                                          <p:val>
                                            <p:strVal val="ppt_y"/>
                                          </p:val>
                                        </p:tav>
                                        <p:tav tm="100000">
                                          <p:val>
                                            <p:strVal val="1+ppt_h/2"/>
                                          </p:val>
                                        </p:tav>
                                      </p:tavLst>
                                    </p:anim>
                                    <p:set>
                                      <p:cBhvr>
                                        <p:cTn id="16" dur="1" fill="hold">
                                          <p:stCondLst>
                                            <p:cond delay="499"/>
                                          </p:stCondLst>
                                        </p:cTn>
                                        <p:tgtEl>
                                          <p:spTgt spid="6041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163" grpId="1"/>
      <p:bldP spid="60416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zh-CN" dirty="0"/>
              <a:t>IN</a:t>
            </a:r>
            <a:r>
              <a:rPr lang="zh-CN" altLang="en-US" dirty="0"/>
              <a:t>子查询 </a:t>
            </a:r>
            <a:endParaRPr lang="en-US" altLang="zh-CN" dirty="0"/>
          </a:p>
        </p:txBody>
      </p:sp>
      <p:sp>
        <p:nvSpPr>
          <p:cNvPr id="606212" name="Text Box 4"/>
          <p:cNvSpPr txBox="1">
            <a:spLocks noChangeArrowheads="1"/>
          </p:cNvSpPr>
          <p:nvPr/>
        </p:nvSpPr>
        <p:spPr bwMode="auto">
          <a:xfrm>
            <a:off x="1442906" y="6092826"/>
            <a:ext cx="7018469" cy="466725"/>
          </a:xfrm>
          <a:prstGeom prst="rect">
            <a:avLst/>
          </a:prstGeom>
          <a:gradFill rotWithShape="1">
            <a:gsLst>
              <a:gs pos="0">
                <a:srgbClr val="7FCDA6"/>
              </a:gs>
              <a:gs pos="100000">
                <a:srgbClr val="FFFFFF"/>
              </a:gs>
            </a:gsLst>
            <a:lin ang="5400000" scaled="1"/>
          </a:gradFill>
          <a:ln w="31750"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algn="ctr">
              <a:spcBef>
                <a:spcPct val="50000"/>
              </a:spcBef>
            </a:pPr>
            <a:r>
              <a:rPr kumimoji="0" lang="zh-CN" altLang="en-US" sz="2000">
                <a:latin typeface="Arial" charset="0"/>
                <a:ea typeface="黑体" pitchFamily="2" charset="-122"/>
              </a:rPr>
              <a:t>演示：使用</a:t>
            </a:r>
            <a:r>
              <a:rPr kumimoji="0" lang="en-US" altLang="zh-CN" sz="2000">
                <a:latin typeface="Arial" charset="0"/>
                <a:ea typeface="黑体" pitchFamily="2" charset="-122"/>
              </a:rPr>
              <a:t>IN</a:t>
            </a:r>
            <a:r>
              <a:rPr kumimoji="0" lang="zh-CN" altLang="en-US" sz="2000">
                <a:latin typeface="Arial" charset="0"/>
                <a:ea typeface="黑体" pitchFamily="2" charset="-122"/>
              </a:rPr>
              <a:t>子查询 </a:t>
            </a:r>
          </a:p>
        </p:txBody>
      </p:sp>
      <p:sp>
        <p:nvSpPr>
          <p:cNvPr id="606213" name="Rectangle 5"/>
          <p:cNvSpPr>
            <a:spLocks noGrp="1" noChangeArrowheads="1"/>
          </p:cNvSpPr>
          <p:nvPr>
            <p:ph type="body" idx="1"/>
          </p:nvPr>
        </p:nvSpPr>
        <p:spPr>
          <a:xfrm>
            <a:off x="741231" y="1341438"/>
            <a:ext cx="8915400" cy="1079500"/>
          </a:xfrm>
          <a:noFill/>
          <a:ln/>
        </p:spPr>
        <p:txBody>
          <a:bodyPr/>
          <a:lstStyle/>
          <a:p>
            <a:r>
              <a:rPr lang="zh-CN" altLang="en-GB"/>
              <a:t>  参考语句</a:t>
            </a:r>
          </a:p>
        </p:txBody>
      </p:sp>
      <p:pic>
        <p:nvPicPr>
          <p:cNvPr id="606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22" y="1773238"/>
            <a:ext cx="8034867"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6211" name="Text Box 3"/>
          <p:cNvSpPr txBox="1">
            <a:spLocks noChangeArrowheads="1"/>
          </p:cNvSpPr>
          <p:nvPr/>
        </p:nvSpPr>
        <p:spPr bwMode="auto">
          <a:xfrm>
            <a:off x="741231" y="1854200"/>
            <a:ext cx="8736542" cy="1784350"/>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pPr>
            <a:r>
              <a:rPr kumimoji="0" lang="en-US" altLang="zh-CN">
                <a:latin typeface="Arial" charset="0"/>
                <a:ea typeface="黑体" pitchFamily="2" charset="-122"/>
              </a:rPr>
              <a:t>/*--</a:t>
            </a:r>
            <a:r>
              <a:rPr kumimoji="0" lang="zh-CN" altLang="en-US">
                <a:latin typeface="Arial" charset="0"/>
                <a:ea typeface="黑体" pitchFamily="2" charset="-122"/>
              </a:rPr>
              <a:t>采用</a:t>
            </a:r>
            <a:r>
              <a:rPr kumimoji="0" lang="en-US" altLang="zh-CN">
                <a:latin typeface="Arial" charset="0"/>
                <a:ea typeface="黑体" pitchFamily="2" charset="-122"/>
              </a:rPr>
              <a:t>IN</a:t>
            </a:r>
            <a:r>
              <a:rPr kumimoji="0" lang="zh-CN" altLang="en-US">
                <a:latin typeface="Arial" charset="0"/>
                <a:ea typeface="黑体" pitchFamily="2" charset="-122"/>
              </a:rPr>
              <a:t>子查询参加考试的学员名单</a:t>
            </a:r>
            <a:r>
              <a:rPr kumimoji="0" lang="en-US" altLang="zh-CN">
                <a:latin typeface="Arial" charset="0"/>
                <a:ea typeface="黑体" pitchFamily="2" charset="-122"/>
              </a:rPr>
              <a:t>--*/</a:t>
            </a:r>
          </a:p>
          <a:p>
            <a:pPr>
              <a:spcBef>
                <a:spcPct val="20000"/>
              </a:spcBef>
            </a:pPr>
            <a:r>
              <a:rPr kumimoji="0" lang="en-US" altLang="zh-CN">
                <a:latin typeface="Arial" charset="0"/>
                <a:ea typeface="黑体" pitchFamily="2" charset="-122"/>
              </a:rPr>
              <a:t>SELECT stuName FROM stuInfo</a:t>
            </a:r>
          </a:p>
          <a:p>
            <a:pPr>
              <a:spcBef>
                <a:spcPct val="20000"/>
              </a:spcBef>
            </a:pPr>
            <a:r>
              <a:rPr kumimoji="0" lang="en-US" altLang="zh-CN">
                <a:latin typeface="Arial" charset="0"/>
                <a:ea typeface="黑体" pitchFamily="2" charset="-122"/>
              </a:rPr>
              <a:t>  WHERE stuNo IN (SELECT stuNo FROM stuMarks)</a:t>
            </a:r>
          </a:p>
          <a:p>
            <a:pPr>
              <a:spcBef>
                <a:spcPct val="20000"/>
              </a:spcBef>
            </a:pPr>
            <a:r>
              <a:rPr kumimoji="0" lang="en-US" altLang="zh-CN">
                <a:latin typeface="Arial" charset="0"/>
                <a:ea typeface="黑体" pitchFamily="2" charset="-122"/>
              </a:rPr>
              <a:t>GO</a:t>
            </a:r>
          </a:p>
        </p:txBody>
      </p:sp>
    </p:spTree>
    <p:extLst>
      <p:ext uri="{BB962C8B-B14F-4D97-AF65-F5344CB8AC3E}">
        <p14:creationId xmlns:p14="http://schemas.microsoft.com/office/powerpoint/2010/main" val="1888793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6211"/>
                                        </p:tgtEl>
                                        <p:attrNameLst>
                                          <p:attrName>style.visibility</p:attrName>
                                        </p:attrNameLst>
                                      </p:cBhvr>
                                      <p:to>
                                        <p:strVal val="visible"/>
                                      </p:to>
                                    </p:set>
                                    <p:anim calcmode="lin" valueType="num">
                                      <p:cBhvr additive="base">
                                        <p:cTn id="7" dur="500" fill="hold"/>
                                        <p:tgtEl>
                                          <p:spTgt spid="606211"/>
                                        </p:tgtEl>
                                        <p:attrNameLst>
                                          <p:attrName>ppt_x</p:attrName>
                                        </p:attrNameLst>
                                      </p:cBhvr>
                                      <p:tavLst>
                                        <p:tav tm="0">
                                          <p:val>
                                            <p:strVal val="#ppt_x"/>
                                          </p:val>
                                        </p:tav>
                                        <p:tav tm="100000">
                                          <p:val>
                                            <p:strVal val="#ppt_x"/>
                                          </p:val>
                                        </p:tav>
                                      </p:tavLst>
                                    </p:anim>
                                    <p:anim calcmode="lin" valueType="num">
                                      <p:cBhvr additive="base">
                                        <p:cTn id="8" dur="500" fill="hold"/>
                                        <p:tgtEl>
                                          <p:spTgt spid="6062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606211"/>
                                        </p:tgtEl>
                                        <p:attrNameLst>
                                          <p:attrName>ppt_x</p:attrName>
                                        </p:attrNameLst>
                                      </p:cBhvr>
                                      <p:tavLst>
                                        <p:tav tm="0">
                                          <p:val>
                                            <p:strVal val="ppt_x"/>
                                          </p:val>
                                        </p:tav>
                                        <p:tav tm="100000">
                                          <p:val>
                                            <p:strVal val="ppt_x"/>
                                          </p:val>
                                        </p:tav>
                                      </p:tavLst>
                                    </p:anim>
                                    <p:anim calcmode="lin" valueType="num">
                                      <p:cBhvr additive="base">
                                        <p:cTn id="13" dur="500"/>
                                        <p:tgtEl>
                                          <p:spTgt spid="606211"/>
                                        </p:tgtEl>
                                        <p:attrNameLst>
                                          <p:attrName>ppt_y</p:attrName>
                                        </p:attrNameLst>
                                      </p:cBhvr>
                                      <p:tavLst>
                                        <p:tav tm="0">
                                          <p:val>
                                            <p:strVal val="ppt_y"/>
                                          </p:val>
                                        </p:tav>
                                        <p:tav tm="100000">
                                          <p:val>
                                            <p:strVal val="1+ppt_h/2"/>
                                          </p:val>
                                        </p:tav>
                                      </p:tavLst>
                                    </p:anim>
                                    <p:set>
                                      <p:cBhvr>
                                        <p:cTn id="14" dur="1" fill="hold">
                                          <p:stCondLst>
                                            <p:cond delay="499"/>
                                          </p:stCondLst>
                                        </p:cTn>
                                        <p:tgtEl>
                                          <p:spTgt spid="60621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606214"/>
                                        </p:tgtEl>
                                        <p:attrNameLst>
                                          <p:attrName>style.visibility</p:attrName>
                                        </p:attrNameLst>
                                      </p:cBhvr>
                                      <p:to>
                                        <p:strVal val="visible"/>
                                      </p:to>
                                    </p:set>
                                    <p:anim calcmode="lin" valueType="num">
                                      <p:cBhvr>
                                        <p:cTn id="19" dur="1000" fill="hold"/>
                                        <p:tgtEl>
                                          <p:spTgt spid="606214"/>
                                        </p:tgtEl>
                                        <p:attrNameLst>
                                          <p:attrName>ppt_w</p:attrName>
                                        </p:attrNameLst>
                                      </p:cBhvr>
                                      <p:tavLst>
                                        <p:tav tm="0">
                                          <p:val>
                                            <p:fltVal val="0"/>
                                          </p:val>
                                        </p:tav>
                                        <p:tav tm="100000">
                                          <p:val>
                                            <p:strVal val="#ppt_w"/>
                                          </p:val>
                                        </p:tav>
                                      </p:tavLst>
                                    </p:anim>
                                    <p:anim calcmode="lin" valueType="num">
                                      <p:cBhvr>
                                        <p:cTn id="20" dur="1000" fill="hold"/>
                                        <p:tgtEl>
                                          <p:spTgt spid="606214"/>
                                        </p:tgtEl>
                                        <p:attrNameLst>
                                          <p:attrName>ppt_h</p:attrName>
                                        </p:attrNameLst>
                                      </p:cBhvr>
                                      <p:tavLst>
                                        <p:tav tm="0">
                                          <p:val>
                                            <p:fltVal val="0"/>
                                          </p:val>
                                        </p:tav>
                                        <p:tav tm="100000">
                                          <p:val>
                                            <p:strVal val="#ppt_h"/>
                                          </p:val>
                                        </p:tav>
                                      </p:tavLst>
                                    </p:anim>
                                    <p:anim calcmode="lin" valueType="num">
                                      <p:cBhvr>
                                        <p:cTn id="21" dur="1000" fill="hold"/>
                                        <p:tgtEl>
                                          <p:spTgt spid="60621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062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animBg="1"/>
      <p:bldP spid="606211"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a:t>NOT IN</a:t>
            </a:r>
            <a:r>
              <a:rPr lang="zh-CN" altLang="en-US"/>
              <a:t>子查询</a:t>
            </a:r>
          </a:p>
        </p:txBody>
      </p:sp>
      <p:sp>
        <p:nvSpPr>
          <p:cNvPr id="608259" name="Text Box 3"/>
          <p:cNvSpPr txBox="1">
            <a:spLocks noChangeArrowheads="1"/>
          </p:cNvSpPr>
          <p:nvPr/>
        </p:nvSpPr>
        <p:spPr bwMode="auto">
          <a:xfrm>
            <a:off x="818621" y="1325563"/>
            <a:ext cx="8112258" cy="519112"/>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chemeClr val="accent2"/>
                </a:solidFill>
                <a:latin typeface="Arial" charset="0"/>
                <a:ea typeface="黑体" pitchFamily="2" charset="-122"/>
              </a:rPr>
              <a:t>问题：</a:t>
            </a:r>
            <a:r>
              <a:rPr kumimoji="0" lang="zh-CN" altLang="en-US">
                <a:latin typeface="Arial" charset="0"/>
                <a:ea typeface="黑体" pitchFamily="2" charset="-122"/>
              </a:rPr>
              <a:t>查询</a:t>
            </a:r>
            <a:r>
              <a:rPr kumimoji="0" lang="zh-CN" altLang="en-US">
                <a:solidFill>
                  <a:srgbClr val="FF0000"/>
                </a:solidFill>
                <a:latin typeface="Arial" charset="0"/>
                <a:ea typeface="黑体" pitchFamily="2" charset="-122"/>
              </a:rPr>
              <a:t>未</a:t>
            </a:r>
            <a:r>
              <a:rPr kumimoji="0" lang="zh-CN" altLang="en-US">
                <a:latin typeface="Arial" charset="0"/>
                <a:ea typeface="黑体" pitchFamily="2" charset="-122"/>
              </a:rPr>
              <a:t>参加考试的学员名单 </a:t>
            </a:r>
          </a:p>
        </p:txBody>
      </p:sp>
      <p:sp>
        <p:nvSpPr>
          <p:cNvPr id="608260" name="Text Box 4"/>
          <p:cNvSpPr txBox="1">
            <a:spLocks noChangeArrowheads="1"/>
          </p:cNvSpPr>
          <p:nvPr/>
        </p:nvSpPr>
        <p:spPr bwMode="auto">
          <a:xfrm>
            <a:off x="818621" y="1901826"/>
            <a:ext cx="8112258" cy="519113"/>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a:solidFill>
                  <a:schemeClr val="accent2"/>
                </a:solidFill>
                <a:latin typeface="Arial" charset="0"/>
                <a:ea typeface="黑体" pitchFamily="2" charset="-122"/>
              </a:rPr>
              <a:t>分析：</a:t>
            </a:r>
            <a:r>
              <a:rPr kumimoji="0" lang="zh-CN" altLang="en-US">
                <a:latin typeface="Arial" charset="0"/>
                <a:ea typeface="黑体" pitchFamily="2" charset="-122"/>
              </a:rPr>
              <a:t>加上否定的</a:t>
            </a:r>
            <a:r>
              <a:rPr kumimoji="0" lang="en-US" altLang="zh-CN">
                <a:latin typeface="Arial" charset="0"/>
                <a:ea typeface="黑体" pitchFamily="2" charset="-122"/>
              </a:rPr>
              <a:t>NOT </a:t>
            </a:r>
            <a:r>
              <a:rPr kumimoji="0" lang="zh-CN" altLang="en-US">
                <a:latin typeface="Arial" charset="0"/>
                <a:ea typeface="黑体" pitchFamily="2" charset="-122"/>
              </a:rPr>
              <a:t>即可</a:t>
            </a:r>
          </a:p>
        </p:txBody>
      </p:sp>
      <p:pic>
        <p:nvPicPr>
          <p:cNvPr id="608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2" y="2636838"/>
            <a:ext cx="8112258"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583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8259"/>
                                        </p:tgtEl>
                                        <p:attrNameLst>
                                          <p:attrName>style.visibility</p:attrName>
                                        </p:attrNameLst>
                                      </p:cBhvr>
                                      <p:to>
                                        <p:strVal val="visible"/>
                                      </p:to>
                                    </p:set>
                                    <p:animEffect transition="in" filter="fade">
                                      <p:cBhvr>
                                        <p:cTn id="7" dur="1000"/>
                                        <p:tgtEl>
                                          <p:spTgt spid="608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8260"/>
                                        </p:tgtEl>
                                        <p:attrNameLst>
                                          <p:attrName>style.visibility</p:attrName>
                                        </p:attrNameLst>
                                      </p:cBhvr>
                                      <p:to>
                                        <p:strVal val="visible"/>
                                      </p:to>
                                    </p:set>
                                    <p:animEffect transition="in" filter="fade">
                                      <p:cBhvr>
                                        <p:cTn id="12" dur="1000"/>
                                        <p:tgtEl>
                                          <p:spTgt spid="608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608261"/>
                                        </p:tgtEl>
                                        <p:attrNameLst>
                                          <p:attrName>style.visibility</p:attrName>
                                        </p:attrNameLst>
                                      </p:cBhvr>
                                      <p:to>
                                        <p:strVal val="visible"/>
                                      </p:to>
                                    </p:set>
                                    <p:anim calcmode="lin" valueType="num">
                                      <p:cBhvr>
                                        <p:cTn id="17" dur="1000" fill="hold"/>
                                        <p:tgtEl>
                                          <p:spTgt spid="608261"/>
                                        </p:tgtEl>
                                        <p:attrNameLst>
                                          <p:attrName>ppt_w</p:attrName>
                                        </p:attrNameLst>
                                      </p:cBhvr>
                                      <p:tavLst>
                                        <p:tav tm="0">
                                          <p:val>
                                            <p:fltVal val="0"/>
                                          </p:val>
                                        </p:tav>
                                        <p:tav tm="100000">
                                          <p:val>
                                            <p:strVal val="#ppt_w"/>
                                          </p:val>
                                        </p:tav>
                                      </p:tavLst>
                                    </p:anim>
                                    <p:anim calcmode="lin" valueType="num">
                                      <p:cBhvr>
                                        <p:cTn id="18" dur="1000" fill="hold"/>
                                        <p:tgtEl>
                                          <p:spTgt spid="608261"/>
                                        </p:tgtEl>
                                        <p:attrNameLst>
                                          <p:attrName>ppt_h</p:attrName>
                                        </p:attrNameLst>
                                      </p:cBhvr>
                                      <p:tavLst>
                                        <p:tav tm="0">
                                          <p:val>
                                            <p:fltVal val="0"/>
                                          </p:val>
                                        </p:tav>
                                        <p:tav tm="100000">
                                          <p:val>
                                            <p:strVal val="#ppt_h"/>
                                          </p:val>
                                        </p:tav>
                                      </p:tavLst>
                                    </p:anim>
                                    <p:anim calcmode="lin" valueType="num">
                                      <p:cBhvr>
                                        <p:cTn id="19" dur="1000" fill="hold"/>
                                        <p:tgtEl>
                                          <p:spTgt spid="60826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0826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p:bldP spid="6082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49369" y="204851"/>
            <a:ext cx="5132717" cy="609600"/>
          </a:xfrm>
        </p:spPr>
        <p:txBody>
          <a:bodyPr/>
          <a:lstStyle/>
          <a:p>
            <a:r>
              <a:rPr lang="zh-CN" altLang="en-US" dirty="0"/>
              <a:t>软件项目开发周期</a:t>
            </a:r>
          </a:p>
        </p:txBody>
      </p:sp>
      <p:sp>
        <p:nvSpPr>
          <p:cNvPr id="53251" name="Rectangle 3"/>
          <p:cNvSpPr>
            <a:spLocks noGrp="1" noChangeArrowheads="1"/>
          </p:cNvSpPr>
          <p:nvPr>
            <p:ph type="body" idx="1"/>
          </p:nvPr>
        </p:nvSpPr>
        <p:spPr>
          <a:xfrm>
            <a:off x="507339" y="2961763"/>
            <a:ext cx="8736542" cy="3379660"/>
          </a:xfrm>
          <a:gradFill rotWithShape="1">
            <a:gsLst>
              <a:gs pos="0">
                <a:srgbClr val="FFFFFF"/>
              </a:gs>
              <a:gs pos="100000">
                <a:schemeClr val="bg1">
                  <a:alpha val="0"/>
                </a:schemeClr>
              </a:gs>
            </a:gsLst>
            <a:lin ang="0" scaled="1"/>
          </a:gradFill>
          <a:ln/>
          <a:extLst>
            <a:ext uri="{91240B29-F687-4F45-9708-019B960494DF}">
              <a14:hiddenLine xmlns:a14="http://schemas.microsoft.com/office/drawing/2010/main" w="9525">
                <a:solidFill>
                  <a:srgbClr val="339966"/>
                </a:solidFill>
                <a:miter lim="800000"/>
                <a:headEnd/>
                <a:tailEnd/>
              </a14:hiddenLine>
            </a:ext>
          </a:extLst>
        </p:spPr>
        <p:txBody>
          <a:bodyPr/>
          <a:lstStyle/>
          <a:p>
            <a:pPr>
              <a:lnSpc>
                <a:spcPct val="90000"/>
              </a:lnSpc>
            </a:pPr>
            <a:r>
              <a:rPr lang="en-GB" altLang="zh-CN" sz="2400" dirty="0" err="1">
                <a:latin typeface="微软雅黑" panose="020B0503020204020204" pitchFamily="34" charset="-122"/>
                <a:ea typeface="微软雅黑" panose="020B0503020204020204" pitchFamily="34" charset="-122"/>
              </a:rPr>
              <a:t>需求分析阶段</a:t>
            </a:r>
            <a:r>
              <a:rPr lang="zh-CN" altLang="en-GB" sz="2400" dirty="0">
                <a:latin typeface="微软雅黑" panose="020B0503020204020204" pitchFamily="34" charset="-122"/>
                <a:ea typeface="微软雅黑" panose="020B0503020204020204" pitchFamily="34" charset="-122"/>
              </a:rPr>
              <a:t>：分析客户的业务和数据处理需求</a:t>
            </a:r>
            <a:r>
              <a:rPr lang="en-GB" altLang="zh-CN" sz="2400" dirty="0">
                <a:latin typeface="微软雅黑" panose="020B0503020204020204" pitchFamily="34" charset="-122"/>
                <a:ea typeface="微软雅黑" panose="020B0503020204020204" pitchFamily="34" charset="-122"/>
              </a:rPr>
              <a:t>;</a:t>
            </a:r>
          </a:p>
          <a:p>
            <a:pPr>
              <a:lnSpc>
                <a:spcPct val="90000"/>
              </a:lnSpc>
            </a:pPr>
            <a:r>
              <a:rPr lang="en-GB" altLang="zh-CN" sz="2400" dirty="0" err="1">
                <a:latin typeface="微软雅黑" panose="020B0503020204020204" pitchFamily="34" charset="-122"/>
                <a:ea typeface="微软雅黑" panose="020B0503020204020204" pitchFamily="34" charset="-122"/>
              </a:rPr>
              <a:t>概要设计阶段</a:t>
            </a:r>
            <a:r>
              <a:rPr lang="zh-CN" altLang="en-GB" sz="2400" dirty="0">
                <a:latin typeface="微软雅黑" panose="020B0503020204020204" pitchFamily="34" charset="-122"/>
                <a:ea typeface="微软雅黑" panose="020B0503020204020204" pitchFamily="34" charset="-122"/>
              </a:rPr>
              <a:t>：设计数据库的</a:t>
            </a:r>
            <a:r>
              <a:rPr lang="en-GB" altLang="zh-CN" sz="2400" dirty="0">
                <a:latin typeface="微软雅黑" panose="020B0503020204020204" pitchFamily="34" charset="-122"/>
                <a:ea typeface="微软雅黑" panose="020B0503020204020204" pitchFamily="34" charset="-122"/>
              </a:rPr>
              <a:t>E-R</a:t>
            </a:r>
            <a:r>
              <a:rPr lang="zh-CN" altLang="en-GB" sz="2400" dirty="0">
                <a:latin typeface="微软雅黑" panose="020B0503020204020204" pitchFamily="34" charset="-122"/>
                <a:ea typeface="微软雅黑" panose="020B0503020204020204" pitchFamily="34" charset="-122"/>
              </a:rPr>
              <a:t>模型图，确认需求信息的正确和完整</a:t>
            </a:r>
            <a:r>
              <a:rPr lang="en-GB" altLang="zh-CN" sz="2400" dirty="0">
                <a:latin typeface="微软雅黑" panose="020B0503020204020204" pitchFamily="34" charset="-122"/>
                <a:ea typeface="微软雅黑" panose="020B0503020204020204" pitchFamily="34" charset="-122"/>
              </a:rPr>
              <a:t>;</a:t>
            </a:r>
          </a:p>
          <a:p>
            <a:pPr>
              <a:lnSpc>
                <a:spcPct val="90000"/>
              </a:lnSpc>
            </a:pPr>
            <a:r>
              <a:rPr lang="en-GB" altLang="zh-CN" sz="2400" dirty="0" err="1">
                <a:latin typeface="微软雅黑" panose="020B0503020204020204" pitchFamily="34" charset="-122"/>
                <a:ea typeface="微软雅黑" panose="020B0503020204020204" pitchFamily="34" charset="-122"/>
              </a:rPr>
              <a:t>详细设计阶段</a:t>
            </a:r>
            <a:r>
              <a:rPr lang="zh-CN" altLang="en-GB" sz="2400" dirty="0">
                <a:latin typeface="微软雅黑" panose="020B0503020204020204" pitchFamily="34" charset="-122"/>
                <a:ea typeface="微软雅黑" panose="020B0503020204020204" pitchFamily="34" charset="-122"/>
              </a:rPr>
              <a:t>：将</a:t>
            </a:r>
            <a:r>
              <a:rPr lang="en-GB" altLang="zh-CN" sz="2400" dirty="0">
                <a:latin typeface="微软雅黑" panose="020B0503020204020204" pitchFamily="34" charset="-122"/>
                <a:ea typeface="微软雅黑" panose="020B0503020204020204" pitchFamily="34" charset="-122"/>
              </a:rPr>
              <a:t>E-R</a:t>
            </a:r>
            <a:r>
              <a:rPr lang="zh-CN" altLang="en-GB" sz="2400" dirty="0">
                <a:latin typeface="微软雅黑" panose="020B0503020204020204" pitchFamily="34" charset="-122"/>
                <a:ea typeface="微软雅黑" panose="020B0503020204020204" pitchFamily="34" charset="-122"/>
              </a:rPr>
              <a:t>图转换为多张表，进行逻辑设计，并应用数据库设计的三大范式进行审核</a:t>
            </a:r>
            <a:r>
              <a:rPr lang="en-GB" altLang="zh-CN" sz="2400" dirty="0">
                <a:latin typeface="微软雅黑" panose="020B0503020204020204" pitchFamily="34" charset="-122"/>
                <a:ea typeface="微软雅黑" panose="020B0503020204020204" pitchFamily="34" charset="-122"/>
              </a:rPr>
              <a:t>;</a:t>
            </a:r>
          </a:p>
          <a:p>
            <a:pPr>
              <a:lnSpc>
                <a:spcPct val="90000"/>
              </a:lnSpc>
            </a:pPr>
            <a:r>
              <a:rPr lang="zh-CN" altLang="en-US" sz="2400" dirty="0">
                <a:latin typeface="微软雅黑" panose="020B0503020204020204" pitchFamily="34" charset="-122"/>
                <a:ea typeface="微软雅黑" panose="020B0503020204020204" pitchFamily="34" charset="-122"/>
              </a:rPr>
              <a:t>代码编写阶段：选择具体数据库进行物理实现，并</a:t>
            </a:r>
            <a:r>
              <a:rPr lang="zh-CN" altLang="en-US" sz="2400" dirty="0" smtClean="0">
                <a:latin typeface="微软雅黑" panose="020B0503020204020204" pitchFamily="34" charset="-122"/>
                <a:ea typeface="微软雅黑" panose="020B0503020204020204" pitchFamily="34" charset="-122"/>
              </a:rPr>
              <a:t>编写                            </a:t>
            </a:r>
            <a:r>
              <a:rPr lang="zh-CN" altLang="en-US" sz="2400" dirty="0">
                <a:latin typeface="微软雅黑" panose="020B0503020204020204" pitchFamily="34" charset="-122"/>
                <a:ea typeface="微软雅黑" panose="020B0503020204020204" pitchFamily="34" charset="-122"/>
              </a:rPr>
              <a:t>代码实现前端应用</a:t>
            </a:r>
            <a:r>
              <a:rPr lang="en-US" altLang="zh-CN" sz="2400" dirty="0">
                <a:latin typeface="微软雅黑" panose="020B0503020204020204" pitchFamily="34" charset="-122"/>
                <a:ea typeface="微软雅黑" panose="020B0503020204020204" pitchFamily="34" charset="-122"/>
              </a:rPr>
              <a:t>;</a:t>
            </a:r>
          </a:p>
          <a:p>
            <a:pPr>
              <a:lnSpc>
                <a:spcPct val="90000"/>
              </a:lnSpc>
            </a:pPr>
            <a:r>
              <a:rPr lang="zh-CN" altLang="en-US" sz="2400" dirty="0">
                <a:latin typeface="微软雅黑" panose="020B0503020204020204" pitchFamily="34" charset="-122"/>
                <a:ea typeface="微软雅黑" panose="020B0503020204020204" pitchFamily="34" charset="-122"/>
              </a:rPr>
              <a:t>软件测试阶段：</a:t>
            </a:r>
            <a:r>
              <a:rPr lang="en-US" altLang="zh-CN" sz="2400" dirty="0">
                <a:latin typeface="微软雅黑" panose="020B0503020204020204" pitchFamily="34" charset="-122"/>
                <a:ea typeface="微软雅黑" panose="020B0503020204020204" pitchFamily="34" charset="-122"/>
              </a:rPr>
              <a:t>……</a:t>
            </a:r>
          </a:p>
          <a:p>
            <a:pPr>
              <a:lnSpc>
                <a:spcPct val="90000"/>
              </a:lnSpc>
            </a:pPr>
            <a:r>
              <a:rPr lang="zh-CN" altLang="en-US" sz="2400" dirty="0">
                <a:latin typeface="微软雅黑" panose="020B0503020204020204" pitchFamily="34" charset="-122"/>
                <a:ea typeface="微软雅黑" panose="020B0503020204020204" pitchFamily="34" charset="-122"/>
              </a:rPr>
              <a:t>安装部署：</a:t>
            </a:r>
            <a:r>
              <a:rPr lang="en-US" altLang="zh-CN" sz="2400" dirty="0">
                <a:latin typeface="微软雅黑" panose="020B0503020204020204" pitchFamily="34" charset="-122"/>
                <a:ea typeface="微软雅黑" panose="020B0503020204020204" pitchFamily="34" charset="-122"/>
              </a:rPr>
              <a:t>……</a:t>
            </a:r>
          </a:p>
        </p:txBody>
      </p:sp>
      <p:grpSp>
        <p:nvGrpSpPr>
          <p:cNvPr id="53335" name="Group 87"/>
          <p:cNvGrpSpPr>
            <a:grpSpLocks/>
          </p:cNvGrpSpPr>
          <p:nvPr/>
        </p:nvGrpSpPr>
        <p:grpSpPr bwMode="auto">
          <a:xfrm>
            <a:off x="116947" y="1025525"/>
            <a:ext cx="2184135" cy="1824038"/>
            <a:chOff x="68" y="2324"/>
            <a:chExt cx="1270" cy="1149"/>
          </a:xfrm>
        </p:grpSpPr>
        <p:pic>
          <p:nvPicPr>
            <p:cNvPr id="53336" name="Picture 88" descr="世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 y="2523"/>
              <a:ext cx="1270" cy="9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2700000" algn="ctr" rotWithShape="0">
                      <a:srgbClr val="66CCFF"/>
                    </a:outerShdw>
                  </a:effectLst>
                </a14:hiddenEffects>
              </a:ext>
            </a:extLst>
          </p:spPr>
        </p:pic>
        <p:sp>
          <p:nvSpPr>
            <p:cNvPr id="53337" name="Text Box 89"/>
            <p:cNvSpPr txBox="1">
              <a:spLocks noChangeArrowheads="1"/>
            </p:cNvSpPr>
            <p:nvPr/>
          </p:nvSpPr>
          <p:spPr bwMode="auto">
            <a:xfrm>
              <a:off x="340" y="2324"/>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Arial" charset="0"/>
                </a:rPr>
                <a:t>现实世界</a:t>
              </a:r>
            </a:p>
          </p:txBody>
        </p:sp>
      </p:grpSp>
      <p:grpSp>
        <p:nvGrpSpPr>
          <p:cNvPr id="53338" name="Group 90"/>
          <p:cNvGrpSpPr>
            <a:grpSpLocks/>
          </p:cNvGrpSpPr>
          <p:nvPr/>
        </p:nvGrpSpPr>
        <p:grpSpPr bwMode="auto">
          <a:xfrm>
            <a:off x="2380192" y="1858964"/>
            <a:ext cx="779066" cy="630237"/>
            <a:chOff x="1338" y="2806"/>
            <a:chExt cx="453" cy="397"/>
          </a:xfrm>
        </p:grpSpPr>
        <p:sp>
          <p:nvSpPr>
            <p:cNvPr id="53339" name="AutoShape 91"/>
            <p:cNvSpPr>
              <a:spLocks noChangeArrowheads="1"/>
            </p:cNvSpPr>
            <p:nvPr/>
          </p:nvSpPr>
          <p:spPr bwMode="auto">
            <a:xfrm>
              <a:off x="1338" y="2976"/>
              <a:ext cx="453" cy="227"/>
            </a:xfrm>
            <a:prstGeom prst="rightArrow">
              <a:avLst>
                <a:gd name="adj1" fmla="val 50000"/>
                <a:gd name="adj2" fmla="val 49890"/>
              </a:avLst>
            </a:prstGeom>
            <a:gradFill rotWithShape="1">
              <a:gsLst>
                <a:gs pos="0">
                  <a:srgbClr val="CC99FF"/>
                </a:gs>
                <a:gs pos="100000">
                  <a:srgbClr val="CC99FF">
                    <a:gamma/>
                    <a:tint val="0"/>
                    <a:invGamma/>
                  </a:srgbClr>
                </a:gs>
              </a:gsLst>
              <a:lin ang="5400000" scaled="1"/>
            </a:gradFill>
            <a:ln w="6350" algn="ctr">
              <a:solidFill>
                <a:srgbClr val="800080"/>
              </a:solidFill>
              <a:miter lim="800000"/>
              <a:headEnd/>
              <a:tailEnd/>
            </a:ln>
            <a:effectLst>
              <a:outerShdw dist="35921" dir="2700000" algn="ctr" rotWithShape="0">
                <a:schemeClr val="bg2">
                  <a:alpha val="50000"/>
                </a:schemeClr>
              </a:outerShdw>
            </a:effectLst>
          </p:spPr>
          <p:txBody>
            <a:bodyPr wrap="none" anchor="ctr"/>
            <a:lstStyle/>
            <a:p>
              <a:endParaRPr lang="zh-CN" altLang="en-US"/>
            </a:p>
          </p:txBody>
        </p:sp>
        <p:sp>
          <p:nvSpPr>
            <p:cNvPr id="53340" name="Text Box 92"/>
            <p:cNvSpPr txBox="1">
              <a:spLocks noChangeArrowheads="1"/>
            </p:cNvSpPr>
            <p:nvPr/>
          </p:nvSpPr>
          <p:spPr bwMode="auto">
            <a:xfrm>
              <a:off x="1361" y="2806"/>
              <a:ext cx="376"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Arial" charset="0"/>
                </a:rPr>
                <a:t>建模</a:t>
              </a:r>
            </a:p>
          </p:txBody>
        </p:sp>
      </p:grpSp>
      <p:grpSp>
        <p:nvGrpSpPr>
          <p:cNvPr id="53341" name="Group 93"/>
          <p:cNvGrpSpPr>
            <a:grpSpLocks/>
          </p:cNvGrpSpPr>
          <p:nvPr/>
        </p:nvGrpSpPr>
        <p:grpSpPr bwMode="auto">
          <a:xfrm>
            <a:off x="3159258" y="1117601"/>
            <a:ext cx="1919288" cy="1660525"/>
            <a:chOff x="1809" y="2339"/>
            <a:chExt cx="1116" cy="1046"/>
          </a:xfrm>
        </p:grpSpPr>
        <p:grpSp>
          <p:nvGrpSpPr>
            <p:cNvPr id="53342" name="Group 94"/>
            <p:cNvGrpSpPr>
              <a:grpSpLocks/>
            </p:cNvGrpSpPr>
            <p:nvPr/>
          </p:nvGrpSpPr>
          <p:grpSpPr bwMode="auto">
            <a:xfrm>
              <a:off x="1809" y="2750"/>
              <a:ext cx="1116" cy="635"/>
              <a:chOff x="1809" y="2750"/>
              <a:chExt cx="1116" cy="635"/>
            </a:xfrm>
          </p:grpSpPr>
          <p:sp>
            <p:nvSpPr>
              <p:cNvPr id="53343" name="Line 95"/>
              <p:cNvSpPr>
                <a:spLocks noChangeShapeType="1"/>
              </p:cNvSpPr>
              <p:nvPr/>
            </p:nvSpPr>
            <p:spPr bwMode="auto">
              <a:xfrm>
                <a:off x="2109" y="3318"/>
                <a:ext cx="49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44" name="Line 96"/>
              <p:cNvSpPr>
                <a:spLocks noChangeShapeType="1"/>
              </p:cNvSpPr>
              <p:nvPr/>
            </p:nvSpPr>
            <p:spPr bwMode="auto">
              <a:xfrm>
                <a:off x="1973" y="2886"/>
                <a:ext cx="0"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45" name="Rectangle 97"/>
              <p:cNvSpPr>
                <a:spLocks noChangeArrowheads="1"/>
              </p:cNvSpPr>
              <p:nvPr/>
            </p:nvSpPr>
            <p:spPr bwMode="auto">
              <a:xfrm>
                <a:off x="1809" y="2750"/>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46" name="Rectangle 98"/>
              <p:cNvSpPr>
                <a:spLocks noChangeArrowheads="1"/>
              </p:cNvSpPr>
              <p:nvPr/>
            </p:nvSpPr>
            <p:spPr bwMode="auto">
              <a:xfrm>
                <a:off x="1809"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47" name="AutoShape 99"/>
              <p:cNvSpPr>
                <a:spLocks noChangeArrowheads="1"/>
              </p:cNvSpPr>
              <p:nvPr/>
            </p:nvSpPr>
            <p:spPr bwMode="auto">
              <a:xfrm>
                <a:off x="1837" y="3022"/>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8" name="AutoShape 100"/>
              <p:cNvSpPr>
                <a:spLocks noChangeArrowheads="1"/>
              </p:cNvSpPr>
              <p:nvPr/>
            </p:nvSpPr>
            <p:spPr bwMode="auto">
              <a:xfrm>
                <a:off x="2245" y="3249"/>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49" name="Rectangle 101"/>
              <p:cNvSpPr>
                <a:spLocks noChangeArrowheads="1"/>
              </p:cNvSpPr>
              <p:nvPr/>
            </p:nvSpPr>
            <p:spPr bwMode="auto">
              <a:xfrm>
                <a:off x="2607"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350" name="Text Box 102"/>
            <p:cNvSpPr txBox="1">
              <a:spLocks noChangeArrowheads="1"/>
            </p:cNvSpPr>
            <p:nvPr/>
          </p:nvSpPr>
          <p:spPr bwMode="auto">
            <a:xfrm>
              <a:off x="2028" y="2339"/>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Arial" charset="0"/>
                </a:rPr>
                <a:t>信息世界</a:t>
              </a:r>
            </a:p>
          </p:txBody>
        </p:sp>
      </p:grpSp>
      <p:grpSp>
        <p:nvGrpSpPr>
          <p:cNvPr id="53357" name="Group 109"/>
          <p:cNvGrpSpPr>
            <a:grpSpLocks/>
          </p:cNvGrpSpPr>
          <p:nvPr/>
        </p:nvGrpSpPr>
        <p:grpSpPr bwMode="auto">
          <a:xfrm>
            <a:off x="4796498" y="1862139"/>
            <a:ext cx="1172898" cy="700087"/>
            <a:chOff x="2789" y="2808"/>
            <a:chExt cx="682" cy="441"/>
          </a:xfrm>
        </p:grpSpPr>
        <p:sp>
          <p:nvSpPr>
            <p:cNvPr id="53358" name="Text Box 110"/>
            <p:cNvSpPr txBox="1">
              <a:spLocks noChangeArrowheads="1"/>
            </p:cNvSpPr>
            <p:nvPr/>
          </p:nvSpPr>
          <p:spPr bwMode="auto">
            <a:xfrm>
              <a:off x="2789" y="2808"/>
              <a:ext cx="6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Arial" charset="0"/>
                </a:rPr>
                <a:t>模型转换 </a:t>
              </a:r>
            </a:p>
          </p:txBody>
        </p:sp>
        <p:sp>
          <p:nvSpPr>
            <p:cNvPr id="53359" name="AutoShape 111"/>
            <p:cNvSpPr>
              <a:spLocks noChangeArrowheads="1"/>
            </p:cNvSpPr>
            <p:nvPr/>
          </p:nvSpPr>
          <p:spPr bwMode="auto">
            <a:xfrm>
              <a:off x="2880" y="3022"/>
              <a:ext cx="499" cy="227"/>
            </a:xfrm>
            <a:prstGeom prst="rightArrow">
              <a:avLst>
                <a:gd name="adj1" fmla="val 50000"/>
                <a:gd name="adj2" fmla="val 54956"/>
              </a:avLst>
            </a:prstGeom>
            <a:gradFill rotWithShape="1">
              <a:gsLst>
                <a:gs pos="0">
                  <a:srgbClr val="CC99FF"/>
                </a:gs>
                <a:gs pos="100000">
                  <a:srgbClr val="CC99FF">
                    <a:gamma/>
                    <a:tint val="0"/>
                    <a:invGamma/>
                  </a:srgbClr>
                </a:gs>
              </a:gsLst>
              <a:lin ang="5400000" scaled="1"/>
            </a:gradFill>
            <a:ln w="6350" algn="ctr">
              <a:solidFill>
                <a:srgbClr val="800080"/>
              </a:solidFill>
              <a:miter lim="800000"/>
              <a:headEnd/>
              <a:tailEnd/>
            </a:ln>
            <a:effectLst>
              <a:outerShdw dist="35921" dir="2700000" algn="ctr" rotWithShape="0">
                <a:schemeClr val="bg2">
                  <a:alpha val="50000"/>
                </a:schemeClr>
              </a:outerShdw>
            </a:effectLst>
          </p:spPr>
          <p:txBody>
            <a:bodyPr wrap="none" anchor="ctr"/>
            <a:lstStyle/>
            <a:p>
              <a:endParaRPr lang="zh-CN" altLang="en-US"/>
            </a:p>
          </p:txBody>
        </p:sp>
      </p:grpSp>
      <p:grpSp>
        <p:nvGrpSpPr>
          <p:cNvPr id="53360" name="Group 112"/>
          <p:cNvGrpSpPr>
            <a:grpSpLocks/>
          </p:cNvGrpSpPr>
          <p:nvPr/>
        </p:nvGrpSpPr>
        <p:grpSpPr bwMode="auto">
          <a:xfrm>
            <a:off x="7371030" y="1858963"/>
            <a:ext cx="916650" cy="703262"/>
            <a:chOff x="4252" y="2806"/>
            <a:chExt cx="533" cy="443"/>
          </a:xfrm>
        </p:grpSpPr>
        <p:sp>
          <p:nvSpPr>
            <p:cNvPr id="53361" name="Text Box 113"/>
            <p:cNvSpPr txBox="1">
              <a:spLocks noChangeArrowheads="1"/>
            </p:cNvSpPr>
            <p:nvPr/>
          </p:nvSpPr>
          <p:spPr bwMode="auto">
            <a:xfrm>
              <a:off x="4252" y="2806"/>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Arial" charset="0"/>
                </a:rPr>
                <a:t>规范化</a:t>
              </a:r>
            </a:p>
          </p:txBody>
        </p:sp>
        <p:sp>
          <p:nvSpPr>
            <p:cNvPr id="53362" name="AutoShape 114"/>
            <p:cNvSpPr>
              <a:spLocks noChangeArrowheads="1"/>
            </p:cNvSpPr>
            <p:nvPr/>
          </p:nvSpPr>
          <p:spPr bwMode="auto">
            <a:xfrm>
              <a:off x="4297" y="3022"/>
              <a:ext cx="488" cy="227"/>
            </a:xfrm>
            <a:prstGeom prst="rightArrow">
              <a:avLst>
                <a:gd name="adj1" fmla="val 50000"/>
                <a:gd name="adj2" fmla="val 53744"/>
              </a:avLst>
            </a:prstGeom>
            <a:gradFill rotWithShape="1">
              <a:gsLst>
                <a:gs pos="0">
                  <a:srgbClr val="CC99FF"/>
                </a:gs>
                <a:gs pos="100000">
                  <a:srgbClr val="CC99FF">
                    <a:gamma/>
                    <a:tint val="0"/>
                    <a:invGamma/>
                  </a:srgbClr>
                </a:gs>
              </a:gsLst>
              <a:lin ang="5400000" scaled="1"/>
            </a:gradFill>
            <a:ln w="6350" algn="ctr">
              <a:solidFill>
                <a:srgbClr val="800080"/>
              </a:solidFill>
              <a:miter lim="800000"/>
              <a:headEnd/>
              <a:tailEnd/>
            </a:ln>
            <a:effectLst>
              <a:outerShdw dist="35921" dir="2700000" algn="ctr" rotWithShape="0">
                <a:schemeClr val="bg2">
                  <a:alpha val="50000"/>
                </a:schemeClr>
              </a:outerShdw>
            </a:effectLst>
          </p:spPr>
          <p:txBody>
            <a:bodyPr wrap="none" anchor="ctr"/>
            <a:lstStyle/>
            <a:p>
              <a:endParaRPr lang="zh-CN" altLang="en-US"/>
            </a:p>
          </p:txBody>
        </p:sp>
      </p:grpSp>
      <p:grpSp>
        <p:nvGrpSpPr>
          <p:cNvPr id="53364" name="Group 116"/>
          <p:cNvGrpSpPr>
            <a:grpSpLocks/>
          </p:cNvGrpSpPr>
          <p:nvPr/>
        </p:nvGrpSpPr>
        <p:grpSpPr bwMode="auto">
          <a:xfrm>
            <a:off x="5965958" y="1117601"/>
            <a:ext cx="1337997" cy="1592263"/>
            <a:chOff x="3469" y="704"/>
            <a:chExt cx="778" cy="1003"/>
          </a:xfrm>
        </p:grpSpPr>
        <p:sp>
          <p:nvSpPr>
            <p:cNvPr id="53356" name="Text Box 108"/>
            <p:cNvSpPr txBox="1">
              <a:spLocks noChangeArrowheads="1"/>
            </p:cNvSpPr>
            <p:nvPr/>
          </p:nvSpPr>
          <p:spPr bwMode="auto">
            <a:xfrm>
              <a:off x="3469" y="704"/>
              <a:ext cx="7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Arial" charset="0"/>
                </a:rPr>
                <a:t>数据库世界</a:t>
              </a:r>
            </a:p>
          </p:txBody>
        </p:sp>
        <p:sp>
          <p:nvSpPr>
            <p:cNvPr id="53363" name="AutoShape 115"/>
            <p:cNvSpPr>
              <a:spLocks noChangeArrowheads="1"/>
            </p:cNvSpPr>
            <p:nvPr/>
          </p:nvSpPr>
          <p:spPr bwMode="auto">
            <a:xfrm>
              <a:off x="3560" y="1026"/>
              <a:ext cx="635" cy="681"/>
            </a:xfrm>
            <a:prstGeom prst="can">
              <a:avLst>
                <a:gd name="adj" fmla="val 33355"/>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eaLnBrk="0" hangingPunct="0"/>
              <a:r>
                <a:rPr lang="zh-CN" altLang="en-US" sz="2000">
                  <a:solidFill>
                    <a:schemeClr val="bg1"/>
                  </a:solidFill>
                  <a:effectLst>
                    <a:outerShdw blurRad="38100" dist="38100" dir="2700000" algn="tl">
                      <a:srgbClr val="000000"/>
                    </a:outerShdw>
                  </a:effectLst>
                </a:rPr>
                <a:t>数 据 库</a:t>
              </a:r>
              <a:endParaRPr lang="zh-CN" altLang="en-US" sz="2000">
                <a:solidFill>
                  <a:schemeClr val="bg1"/>
                </a:solidFill>
                <a:effectLst>
                  <a:outerShdw blurRad="38100" dist="38100" dir="2700000" algn="tl">
                    <a:srgbClr val="000000"/>
                  </a:outerShdw>
                </a:effectLst>
                <a:latin typeface="Arial" charset="0"/>
                <a:ea typeface="宋体" charset="-122"/>
              </a:endParaRPr>
            </a:p>
          </p:txBody>
        </p:sp>
      </p:grpSp>
      <p:sp>
        <p:nvSpPr>
          <p:cNvPr id="53365" name="AutoShape 117"/>
          <p:cNvSpPr>
            <a:spLocks noChangeArrowheads="1"/>
          </p:cNvSpPr>
          <p:nvPr/>
        </p:nvSpPr>
        <p:spPr bwMode="auto">
          <a:xfrm>
            <a:off x="8463095" y="1700214"/>
            <a:ext cx="1092067" cy="1081087"/>
          </a:xfrm>
          <a:prstGeom prst="can">
            <a:avLst>
              <a:gd name="adj" fmla="val 33355"/>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eaLnBrk="0" hangingPunct="0"/>
            <a:r>
              <a:rPr lang="zh-CN" altLang="en-US" sz="2000">
                <a:solidFill>
                  <a:schemeClr val="bg1"/>
                </a:solidFill>
                <a:effectLst>
                  <a:outerShdw blurRad="38100" dist="38100" dir="2700000" algn="tl">
                    <a:srgbClr val="000000"/>
                  </a:outerShdw>
                </a:effectLst>
              </a:rPr>
              <a:t>数 据 库</a:t>
            </a:r>
            <a:endParaRPr lang="zh-CN" altLang="en-US" sz="2000">
              <a:solidFill>
                <a:schemeClr val="bg1"/>
              </a:solidFill>
              <a:effectLst>
                <a:outerShdw blurRad="38100" dist="38100" dir="2700000" algn="tl">
                  <a:srgbClr val="000000"/>
                </a:outerShdw>
              </a:effectLst>
              <a:latin typeface="Arial" charset="0"/>
              <a:ea typeface="宋体" charset="-122"/>
            </a:endParaRPr>
          </a:p>
        </p:txBody>
      </p:sp>
    </p:spTree>
    <p:extLst>
      <p:ext uri="{BB962C8B-B14F-4D97-AF65-F5344CB8AC3E}">
        <p14:creationId xmlns:p14="http://schemas.microsoft.com/office/powerpoint/2010/main" val="1618539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3335"/>
                                        </p:tgtEl>
                                        <p:attrNameLst>
                                          <p:attrName>style.visibility</p:attrName>
                                        </p:attrNameLst>
                                      </p:cBhvr>
                                      <p:to>
                                        <p:strVal val="visible"/>
                                      </p:to>
                                    </p:set>
                                    <p:animEffect transition="in" filter="checkerboard(across)">
                                      <p:cBhvr>
                                        <p:cTn id="7" dur="500"/>
                                        <p:tgtEl>
                                          <p:spTgt spid="5333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3338"/>
                                        </p:tgtEl>
                                        <p:attrNameLst>
                                          <p:attrName>style.visibility</p:attrName>
                                        </p:attrNameLst>
                                      </p:cBhvr>
                                      <p:to>
                                        <p:strVal val="visible"/>
                                      </p:to>
                                    </p:set>
                                    <p:animEffect transition="in" filter="wipe(left)">
                                      <p:cBhvr>
                                        <p:cTn id="11" dur="500"/>
                                        <p:tgtEl>
                                          <p:spTgt spid="53338"/>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53341"/>
                                        </p:tgtEl>
                                        <p:attrNameLst>
                                          <p:attrName>style.visibility</p:attrName>
                                        </p:attrNameLst>
                                      </p:cBhvr>
                                      <p:to>
                                        <p:strVal val="visible"/>
                                      </p:to>
                                    </p:set>
                                    <p:animEffect transition="in" filter="checkerboard(across)">
                                      <p:cBhvr>
                                        <p:cTn id="15" dur="500"/>
                                        <p:tgtEl>
                                          <p:spTgt spid="5334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3357"/>
                                        </p:tgtEl>
                                        <p:attrNameLst>
                                          <p:attrName>style.visibility</p:attrName>
                                        </p:attrNameLst>
                                      </p:cBhvr>
                                      <p:to>
                                        <p:strVal val="visible"/>
                                      </p:to>
                                    </p:set>
                                    <p:animEffect transition="in" filter="wipe(left)">
                                      <p:cBhvr>
                                        <p:cTn id="19" dur="500"/>
                                        <p:tgtEl>
                                          <p:spTgt spid="53357"/>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53364"/>
                                        </p:tgtEl>
                                        <p:attrNameLst>
                                          <p:attrName>style.visibility</p:attrName>
                                        </p:attrNameLst>
                                      </p:cBhvr>
                                      <p:to>
                                        <p:strVal val="visible"/>
                                      </p:to>
                                    </p:set>
                                    <p:animEffect transition="in" filter="checkerboard(across)">
                                      <p:cBhvr>
                                        <p:cTn id="23" dur="500"/>
                                        <p:tgtEl>
                                          <p:spTgt spid="53364"/>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53360"/>
                                        </p:tgtEl>
                                        <p:attrNameLst>
                                          <p:attrName>style.visibility</p:attrName>
                                        </p:attrNameLst>
                                      </p:cBhvr>
                                      <p:to>
                                        <p:strVal val="visible"/>
                                      </p:to>
                                    </p:set>
                                    <p:animEffect transition="in" filter="wipe(left)">
                                      <p:cBhvr>
                                        <p:cTn id="27" dur="500"/>
                                        <p:tgtEl>
                                          <p:spTgt spid="53360"/>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3365"/>
                                        </p:tgtEl>
                                        <p:attrNameLst>
                                          <p:attrName>style.visibility</p:attrName>
                                        </p:attrNameLst>
                                      </p:cBhvr>
                                      <p:to>
                                        <p:strVal val="visible"/>
                                      </p:to>
                                    </p:set>
                                    <p:animEffect transition="in" filter="checkerboard(across)">
                                      <p:cBhvr>
                                        <p:cTn id="30" dur="500"/>
                                        <p:tgtEl>
                                          <p:spTgt spid="53365"/>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53251">
                                            <p:bg/>
                                          </p:spTgt>
                                        </p:tgtEl>
                                        <p:attrNameLst>
                                          <p:attrName>style.visibility</p:attrName>
                                        </p:attrNameLst>
                                      </p:cBhvr>
                                      <p:to>
                                        <p:strVal val="visible"/>
                                      </p:to>
                                    </p:set>
                                    <p:animEffect transition="in" filter="wipe(left)">
                                      <p:cBhvr>
                                        <p:cTn id="34" dur="500"/>
                                        <p:tgtEl>
                                          <p:spTgt spid="53251">
                                            <p:bg/>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3251">
                                            <p:txEl>
                                              <p:pRg st="0" end="0"/>
                                            </p:txEl>
                                          </p:spTgt>
                                        </p:tgtEl>
                                        <p:attrNameLst>
                                          <p:attrName>style.visibility</p:attrName>
                                        </p:attrNameLst>
                                      </p:cBhvr>
                                      <p:to>
                                        <p:strVal val="visible"/>
                                      </p:to>
                                    </p:set>
                                    <p:animEffect transition="in" filter="wipe(left)">
                                      <p:cBhvr>
                                        <p:cTn id="37" dur="500"/>
                                        <p:tgtEl>
                                          <p:spTgt spid="53251">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3251">
                                            <p:txEl>
                                              <p:pRg st="1" end="1"/>
                                            </p:txEl>
                                          </p:spTgt>
                                        </p:tgtEl>
                                        <p:attrNameLst>
                                          <p:attrName>style.visibility</p:attrName>
                                        </p:attrNameLst>
                                      </p:cBhvr>
                                      <p:to>
                                        <p:strVal val="visible"/>
                                      </p:to>
                                    </p:set>
                                    <p:animEffect transition="in" filter="wipe(left)">
                                      <p:cBhvr>
                                        <p:cTn id="40" dur="500"/>
                                        <p:tgtEl>
                                          <p:spTgt spid="53251">
                                            <p:txEl>
                                              <p:pRg st="1" end="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3251">
                                            <p:txEl>
                                              <p:pRg st="2" end="2"/>
                                            </p:txEl>
                                          </p:spTgt>
                                        </p:tgtEl>
                                        <p:attrNameLst>
                                          <p:attrName>style.visibility</p:attrName>
                                        </p:attrNameLst>
                                      </p:cBhvr>
                                      <p:to>
                                        <p:strVal val="visible"/>
                                      </p:to>
                                    </p:set>
                                    <p:animEffect transition="in" filter="wipe(left)">
                                      <p:cBhvr>
                                        <p:cTn id="43" dur="500"/>
                                        <p:tgtEl>
                                          <p:spTgt spid="53251">
                                            <p:txEl>
                                              <p:pRg st="2" end="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3251">
                                            <p:txEl>
                                              <p:pRg st="3" end="3"/>
                                            </p:txEl>
                                          </p:spTgt>
                                        </p:tgtEl>
                                        <p:attrNameLst>
                                          <p:attrName>style.visibility</p:attrName>
                                        </p:attrNameLst>
                                      </p:cBhvr>
                                      <p:to>
                                        <p:strVal val="visible"/>
                                      </p:to>
                                    </p:set>
                                    <p:animEffect transition="in" filter="wipe(left)">
                                      <p:cBhvr>
                                        <p:cTn id="46" dur="500"/>
                                        <p:tgtEl>
                                          <p:spTgt spid="53251">
                                            <p:txEl>
                                              <p:pRg st="3" end="3"/>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3251">
                                            <p:txEl>
                                              <p:pRg st="4" end="4"/>
                                            </p:txEl>
                                          </p:spTgt>
                                        </p:tgtEl>
                                        <p:attrNameLst>
                                          <p:attrName>style.visibility</p:attrName>
                                        </p:attrNameLst>
                                      </p:cBhvr>
                                      <p:to>
                                        <p:strVal val="visible"/>
                                      </p:to>
                                    </p:set>
                                    <p:animEffect transition="in" filter="wipe(left)">
                                      <p:cBhvr>
                                        <p:cTn id="49" dur="500"/>
                                        <p:tgtEl>
                                          <p:spTgt spid="53251">
                                            <p:txEl>
                                              <p:pRg st="4" end="4"/>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3251">
                                            <p:txEl>
                                              <p:pRg st="5" end="5"/>
                                            </p:txEl>
                                          </p:spTgt>
                                        </p:tgtEl>
                                        <p:attrNameLst>
                                          <p:attrName>style.visibility</p:attrName>
                                        </p:attrNameLst>
                                      </p:cBhvr>
                                      <p:to>
                                        <p:strVal val="visible"/>
                                      </p:to>
                                    </p:set>
                                    <p:animEffect transition="in" filter="wipe(left)">
                                      <p:cBhvr>
                                        <p:cTn id="52" dur="5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nimBg="1"/>
      <p:bldP spid="533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pPr marL="838200" indent="-838200"/>
            <a:r>
              <a:rPr lang="en-US" altLang="zh-CN" dirty="0"/>
              <a:t>EXISTS</a:t>
            </a:r>
            <a:r>
              <a:rPr lang="zh-CN" altLang="en-US" dirty="0"/>
              <a:t>子查询 </a:t>
            </a:r>
            <a:endParaRPr lang="en-US" altLang="zh-CN" dirty="0"/>
          </a:p>
        </p:txBody>
      </p:sp>
      <p:sp>
        <p:nvSpPr>
          <p:cNvPr id="610307" name="Text Box 3"/>
          <p:cNvSpPr txBox="1">
            <a:spLocks noChangeArrowheads="1"/>
          </p:cNvSpPr>
          <p:nvPr/>
        </p:nvSpPr>
        <p:spPr bwMode="auto">
          <a:xfrm>
            <a:off x="741231" y="1773239"/>
            <a:ext cx="5147336" cy="528637"/>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spAutoFit/>
          </a:bodyPr>
          <a:lstStyle/>
          <a:p>
            <a:pPr>
              <a:spcBef>
                <a:spcPct val="50000"/>
              </a:spcBef>
            </a:pPr>
            <a:r>
              <a:rPr kumimoji="0" lang="zh-CN" altLang="en-US" sz="2800">
                <a:latin typeface="Arial" charset="0"/>
                <a:ea typeface="黑体" pitchFamily="2" charset="-122"/>
              </a:rPr>
              <a:t>例如：数据库的存在检测</a:t>
            </a:r>
          </a:p>
        </p:txBody>
      </p:sp>
      <p:sp>
        <p:nvSpPr>
          <p:cNvPr id="610308" name="Text Box 4"/>
          <p:cNvSpPr txBox="1">
            <a:spLocks noChangeArrowheads="1"/>
          </p:cNvSpPr>
          <p:nvPr/>
        </p:nvSpPr>
        <p:spPr bwMode="auto">
          <a:xfrm>
            <a:off x="741231" y="2708275"/>
            <a:ext cx="8813932" cy="2222500"/>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pPr>
            <a:r>
              <a:rPr kumimoji="0" lang="en-US" altLang="zh-CN">
                <a:latin typeface="Arial" charset="0"/>
                <a:ea typeface="黑体" pitchFamily="2" charset="-122"/>
              </a:rPr>
              <a:t>IF </a:t>
            </a:r>
            <a:r>
              <a:rPr kumimoji="0" lang="en-US" altLang="zh-CN">
                <a:solidFill>
                  <a:srgbClr val="FF0000"/>
                </a:solidFill>
                <a:latin typeface="Arial" charset="0"/>
                <a:ea typeface="黑体" pitchFamily="2" charset="-122"/>
              </a:rPr>
              <a:t>EXISTS</a:t>
            </a:r>
            <a:r>
              <a:rPr kumimoji="0" lang="zh-CN" altLang="en-US">
                <a:latin typeface="Arial" charset="0"/>
                <a:ea typeface="黑体" pitchFamily="2" charset="-122"/>
              </a:rPr>
              <a:t>（</a:t>
            </a:r>
            <a:r>
              <a:rPr kumimoji="0" lang="en-US" altLang="zh-CN">
                <a:latin typeface="Arial" charset="0"/>
                <a:ea typeface="黑体" pitchFamily="2" charset="-122"/>
              </a:rPr>
              <a:t>SELECT * FROM  </a:t>
            </a:r>
          </a:p>
          <a:p>
            <a:pPr>
              <a:spcBef>
                <a:spcPct val="20000"/>
              </a:spcBef>
            </a:pPr>
            <a:r>
              <a:rPr kumimoji="0" lang="en-US" altLang="zh-CN">
                <a:latin typeface="Arial" charset="0"/>
                <a:ea typeface="黑体" pitchFamily="2" charset="-122"/>
              </a:rPr>
              <a:t>       sysDatabases WHERE name=’stuDB’</a:t>
            </a:r>
            <a:r>
              <a:rPr kumimoji="0" lang="zh-CN" altLang="en-US">
                <a:latin typeface="Arial" charset="0"/>
                <a:ea typeface="黑体" pitchFamily="2" charset="-122"/>
              </a:rPr>
              <a:t>）</a:t>
            </a:r>
          </a:p>
          <a:p>
            <a:pPr>
              <a:spcBef>
                <a:spcPct val="20000"/>
              </a:spcBef>
            </a:pPr>
            <a:r>
              <a:rPr kumimoji="0" lang="zh-CN" altLang="en-US">
                <a:latin typeface="Arial" charset="0"/>
                <a:ea typeface="黑体" pitchFamily="2" charset="-122"/>
              </a:rPr>
              <a:t>    </a:t>
            </a:r>
            <a:r>
              <a:rPr kumimoji="0" lang="en-US" altLang="zh-CN">
                <a:latin typeface="Arial" charset="0"/>
                <a:ea typeface="黑体" pitchFamily="2" charset="-122"/>
              </a:rPr>
              <a:t>DROP DATABASE stuDB</a:t>
            </a:r>
          </a:p>
          <a:p>
            <a:pPr>
              <a:spcBef>
                <a:spcPct val="20000"/>
              </a:spcBef>
            </a:pPr>
            <a:r>
              <a:rPr kumimoji="0" lang="en-US" altLang="zh-CN">
                <a:latin typeface="Arial" charset="0"/>
                <a:ea typeface="黑体" pitchFamily="2" charset="-122"/>
              </a:rPr>
              <a:t>CREATE DATABASE stuDB</a:t>
            </a:r>
          </a:p>
          <a:p>
            <a:pPr>
              <a:spcBef>
                <a:spcPct val="20000"/>
              </a:spcBef>
            </a:pPr>
            <a:r>
              <a:rPr kumimoji="0" lang="en-US" altLang="zh-CN">
                <a:latin typeface="Arial" charset="0"/>
                <a:ea typeface="黑体" pitchFamily="2" charset="-122"/>
              </a:rPr>
              <a:t>…….—</a:t>
            </a:r>
            <a:r>
              <a:rPr kumimoji="0" lang="zh-CN" altLang="en-US">
                <a:latin typeface="Arial" charset="0"/>
                <a:ea typeface="黑体" pitchFamily="2" charset="-122"/>
              </a:rPr>
              <a:t>建库代码略 </a:t>
            </a:r>
          </a:p>
        </p:txBody>
      </p:sp>
    </p:spTree>
    <p:extLst>
      <p:ext uri="{BB962C8B-B14F-4D97-AF65-F5344CB8AC3E}">
        <p14:creationId xmlns:p14="http://schemas.microsoft.com/office/powerpoint/2010/main" val="3470346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Effect transition="in" filter="fade">
                                      <p:cBhvr>
                                        <p:cTn id="7" dur="1000"/>
                                        <p:tgtEl>
                                          <p:spTgt spid="61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0308"/>
                                        </p:tgtEl>
                                        <p:attrNameLst>
                                          <p:attrName>style.visibility</p:attrName>
                                        </p:attrNameLst>
                                      </p:cBhvr>
                                      <p:to>
                                        <p:strVal val="visible"/>
                                      </p:to>
                                    </p:set>
                                    <p:animEffect transition="in" filter="fade">
                                      <p:cBhvr>
                                        <p:cTn id="12" dur="1000"/>
                                        <p:tgtEl>
                                          <p:spTgt spid="610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animBg="1"/>
      <p:bldP spid="61030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pPr marL="838200" indent="-838200"/>
            <a:r>
              <a:rPr lang="en-US" altLang="zh-CN" dirty="0"/>
              <a:t>EXISTS</a:t>
            </a:r>
            <a:r>
              <a:rPr lang="zh-CN" altLang="en-US" dirty="0"/>
              <a:t>子</a:t>
            </a:r>
            <a:r>
              <a:rPr lang="zh-CN" altLang="en-US" dirty="0" smtClean="0"/>
              <a:t>查询</a:t>
            </a:r>
            <a:endParaRPr lang="en-US" altLang="zh-CN" dirty="0"/>
          </a:p>
        </p:txBody>
      </p:sp>
      <p:sp>
        <p:nvSpPr>
          <p:cNvPr id="612355" name="Text Box 3"/>
          <p:cNvSpPr txBox="1">
            <a:spLocks noChangeArrowheads="1"/>
          </p:cNvSpPr>
          <p:nvPr/>
        </p:nvSpPr>
        <p:spPr bwMode="auto">
          <a:xfrm>
            <a:off x="1286404" y="1965325"/>
            <a:ext cx="7995312" cy="958850"/>
          </a:xfrm>
          <a:prstGeom prst="rect">
            <a:avLst/>
          </a:prstGeom>
          <a:gradFill rotWithShape="1">
            <a:gsLst>
              <a:gs pos="0">
                <a:schemeClr val="accent1"/>
              </a:gs>
              <a:gs pos="100000">
                <a:srgbClr val="FFFFFF"/>
              </a:gs>
            </a:gsLst>
            <a:lin ang="5400000" scaled="1"/>
          </a:gradFill>
          <a:ln w="12700" algn="ctr">
            <a:solidFill>
              <a:schemeClr val="hlink"/>
            </a:solidFill>
            <a:miter lim="800000"/>
            <a:headEnd/>
            <a:tailEnd/>
          </a:ln>
          <a:effectLst>
            <a:outerShdw dist="53882" dir="2700000" algn="ctr" rotWithShape="0">
              <a:schemeClr val="bg2"/>
            </a:outerShdw>
          </a:effec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800">
                <a:latin typeface="Arial" charset="0"/>
                <a:ea typeface="黑体" pitchFamily="2" charset="-122"/>
              </a:rPr>
              <a:t>IF EXISTS </a:t>
            </a:r>
            <a:r>
              <a:rPr kumimoji="0" lang="zh-CN" altLang="en-US" sz="2800">
                <a:latin typeface="Arial" charset="0"/>
                <a:ea typeface="黑体" pitchFamily="2" charset="-122"/>
              </a:rPr>
              <a:t>（子查询）</a:t>
            </a:r>
          </a:p>
          <a:p>
            <a:r>
              <a:rPr kumimoji="0" lang="zh-CN" altLang="en-US" sz="2800">
                <a:latin typeface="Arial" charset="0"/>
                <a:ea typeface="黑体" pitchFamily="2" charset="-122"/>
              </a:rPr>
              <a:t>    语句</a:t>
            </a:r>
          </a:p>
        </p:txBody>
      </p:sp>
      <p:sp>
        <p:nvSpPr>
          <p:cNvPr id="612356" name="Rectangle 4"/>
          <p:cNvSpPr>
            <a:spLocks noGrp="1" noChangeArrowheads="1"/>
          </p:cNvSpPr>
          <p:nvPr>
            <p:ph type="body" idx="1"/>
          </p:nvPr>
        </p:nvSpPr>
        <p:spPr>
          <a:xfrm>
            <a:off x="741231" y="1341438"/>
            <a:ext cx="8915400" cy="1079500"/>
          </a:xfrm>
          <a:noFill/>
          <a:ln/>
        </p:spPr>
        <p:txBody>
          <a:bodyPr/>
          <a:lstStyle/>
          <a:p>
            <a:r>
              <a:rPr lang="zh-CN" altLang="en-GB"/>
              <a:t>  </a:t>
            </a:r>
            <a:r>
              <a:rPr lang="en-US" altLang="zh-CN"/>
              <a:t>EXISTS</a:t>
            </a:r>
            <a:r>
              <a:rPr lang="zh-CN" altLang="en-US"/>
              <a:t>子查询的语法：</a:t>
            </a:r>
          </a:p>
          <a:p>
            <a:pPr>
              <a:buFontTx/>
              <a:buNone/>
            </a:pPr>
            <a:endParaRPr lang="zh-CN" altLang="en-GB"/>
          </a:p>
        </p:txBody>
      </p:sp>
      <p:sp>
        <p:nvSpPr>
          <p:cNvPr id="612357" name="Rectangle 5"/>
          <p:cNvSpPr>
            <a:spLocks noChangeArrowheads="1"/>
          </p:cNvSpPr>
          <p:nvPr/>
        </p:nvSpPr>
        <p:spPr bwMode="auto">
          <a:xfrm>
            <a:off x="701675" y="3068639"/>
            <a:ext cx="9243881"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Lucida Console" pitchFamily="49" charset="0"/>
                <a:ea typeface="黑体" pitchFamily="2" charset="-122"/>
              </a:defRPr>
            </a:lvl1pPr>
            <a:lvl2pPr marL="812800" indent="-276225">
              <a:spcBef>
                <a:spcPct val="20000"/>
              </a:spcBef>
              <a:buChar char="–"/>
              <a:defRPr sz="2400">
                <a:solidFill>
                  <a:schemeClr val="tx1"/>
                </a:solidFill>
                <a:latin typeface="Lucida Console" pitchFamily="49" charset="0"/>
                <a:ea typeface="黑体" pitchFamily="2" charset="-122"/>
              </a:defRPr>
            </a:lvl2pPr>
            <a:lvl3pPr marL="1220788" indent="-228600">
              <a:spcBef>
                <a:spcPct val="20000"/>
              </a:spcBef>
              <a:buChar char="•"/>
              <a:defRPr sz="2400">
                <a:solidFill>
                  <a:schemeClr val="tx1"/>
                </a:solidFill>
                <a:latin typeface="Lucida Console" pitchFamily="49" charset="0"/>
                <a:ea typeface="黑体" pitchFamily="2" charset="-122"/>
              </a:defRPr>
            </a:lvl3pPr>
            <a:lvl4pPr marL="1628775" indent="-228600">
              <a:spcBef>
                <a:spcPct val="20000"/>
              </a:spcBef>
              <a:buChar char="–"/>
              <a:defRPr sz="2400">
                <a:solidFill>
                  <a:schemeClr val="tx1"/>
                </a:solidFill>
                <a:latin typeface="Lucida Console" pitchFamily="49" charset="0"/>
                <a:ea typeface="黑体" pitchFamily="2" charset="-122"/>
              </a:defRPr>
            </a:lvl4pPr>
            <a:lvl5pPr marL="2057400" indent="-228600">
              <a:spcBef>
                <a:spcPct val="20000"/>
              </a:spcBef>
              <a:buChar char="»"/>
              <a:defRPr sz="2400">
                <a:solidFill>
                  <a:schemeClr val="tx1"/>
                </a:solidFill>
                <a:latin typeface="Lucida Console" pitchFamily="49" charset="0"/>
                <a:ea typeface="黑体" pitchFamily="2" charset="-122"/>
              </a:defRPr>
            </a:lvl5pPr>
            <a:lvl6pPr marL="2514600" indent="-228600" fontAlgn="base">
              <a:spcBef>
                <a:spcPct val="20000"/>
              </a:spcBef>
              <a:spcAft>
                <a:spcPct val="0"/>
              </a:spcAft>
              <a:buChar char="»"/>
              <a:defRPr sz="2400">
                <a:solidFill>
                  <a:schemeClr val="tx1"/>
                </a:solidFill>
                <a:latin typeface="Lucida Console" pitchFamily="49" charset="0"/>
                <a:ea typeface="黑体" pitchFamily="2" charset="-122"/>
              </a:defRPr>
            </a:lvl6pPr>
            <a:lvl7pPr marL="2971800" indent="-228600" fontAlgn="base">
              <a:spcBef>
                <a:spcPct val="20000"/>
              </a:spcBef>
              <a:spcAft>
                <a:spcPct val="0"/>
              </a:spcAft>
              <a:buChar char="»"/>
              <a:defRPr sz="2400">
                <a:solidFill>
                  <a:schemeClr val="tx1"/>
                </a:solidFill>
                <a:latin typeface="Lucida Console" pitchFamily="49" charset="0"/>
                <a:ea typeface="黑体" pitchFamily="2" charset="-122"/>
              </a:defRPr>
            </a:lvl7pPr>
            <a:lvl8pPr marL="3429000" indent="-228600" fontAlgn="base">
              <a:spcBef>
                <a:spcPct val="20000"/>
              </a:spcBef>
              <a:spcAft>
                <a:spcPct val="0"/>
              </a:spcAft>
              <a:buChar char="»"/>
              <a:defRPr sz="2400">
                <a:solidFill>
                  <a:schemeClr val="tx1"/>
                </a:solidFill>
                <a:latin typeface="Lucida Console" pitchFamily="49" charset="0"/>
                <a:ea typeface="黑体" pitchFamily="2" charset="-122"/>
              </a:defRPr>
            </a:lvl8pPr>
            <a:lvl9pPr marL="3886200" indent="-228600" fontAlgn="base">
              <a:spcBef>
                <a:spcPct val="20000"/>
              </a:spcBef>
              <a:spcAft>
                <a:spcPct val="0"/>
              </a:spcAft>
              <a:buChar char="»"/>
              <a:defRPr sz="2400">
                <a:solidFill>
                  <a:schemeClr val="tx1"/>
                </a:solidFill>
                <a:latin typeface="Lucida Console" pitchFamily="49" charset="0"/>
                <a:ea typeface="黑体" pitchFamily="2" charset="-122"/>
              </a:defRPr>
            </a:lvl9pPr>
          </a:lstStyle>
          <a:p>
            <a:pPr lvl="1"/>
            <a:r>
              <a:rPr kumimoji="0" lang="zh-CN" altLang="en-US"/>
              <a:t>如果子查询的结果非空，即记录条数</a:t>
            </a:r>
            <a:r>
              <a:rPr kumimoji="0" lang="en-US" altLang="zh-CN"/>
              <a:t>1</a:t>
            </a:r>
            <a:r>
              <a:rPr kumimoji="0" lang="zh-CN" altLang="en-US"/>
              <a:t>条以上，则</a:t>
            </a:r>
            <a:r>
              <a:rPr kumimoji="0" lang="en-US" altLang="zh-CN"/>
              <a:t>EXISTS </a:t>
            </a:r>
            <a:r>
              <a:rPr kumimoji="0" lang="zh-CN" altLang="en-US"/>
              <a:t>（子查询）将返回真（</a:t>
            </a:r>
            <a:r>
              <a:rPr kumimoji="0" lang="en-US" altLang="zh-CN"/>
              <a:t>true</a:t>
            </a:r>
            <a:r>
              <a:rPr kumimoji="0" lang="zh-CN" altLang="en-US"/>
              <a:t>），否则返回假</a:t>
            </a:r>
            <a:r>
              <a:rPr kumimoji="0" lang="en-US" altLang="zh-CN"/>
              <a:t>(false) </a:t>
            </a:r>
          </a:p>
          <a:p>
            <a:pPr lvl="1"/>
            <a:r>
              <a:rPr kumimoji="0" lang="en-US" altLang="zh-CN"/>
              <a:t>EXISTS</a:t>
            </a:r>
            <a:r>
              <a:rPr kumimoji="0" lang="zh-CN" altLang="en-US"/>
              <a:t>也可以作为</a:t>
            </a:r>
            <a:r>
              <a:rPr kumimoji="0" lang="en-US" altLang="zh-CN"/>
              <a:t>WHERE </a:t>
            </a:r>
            <a:r>
              <a:rPr kumimoji="0" lang="zh-CN" altLang="en-US"/>
              <a:t>语句的子查询，但一般都能用</a:t>
            </a:r>
            <a:r>
              <a:rPr kumimoji="0" lang="en-US" altLang="zh-CN"/>
              <a:t>IN</a:t>
            </a:r>
            <a:r>
              <a:rPr kumimoji="0" lang="zh-CN" altLang="en-US"/>
              <a:t>子查询替换</a:t>
            </a:r>
          </a:p>
          <a:p>
            <a:endParaRPr kumimoji="0" lang="zh-CN" altLang="en-GB"/>
          </a:p>
        </p:txBody>
      </p:sp>
    </p:spTree>
    <p:extLst>
      <p:ext uri="{BB962C8B-B14F-4D97-AF65-F5344CB8AC3E}">
        <p14:creationId xmlns:p14="http://schemas.microsoft.com/office/powerpoint/2010/main" val="425162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2355"/>
                                        </p:tgtEl>
                                        <p:attrNameLst>
                                          <p:attrName>style.visibility</p:attrName>
                                        </p:attrNameLst>
                                      </p:cBhvr>
                                      <p:to>
                                        <p:strVal val="visible"/>
                                      </p:to>
                                    </p:set>
                                    <p:animEffect transition="in" filter="fade">
                                      <p:cBhvr>
                                        <p:cTn id="7" dur="1000"/>
                                        <p:tgtEl>
                                          <p:spTgt spid="612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2357"/>
                                        </p:tgtEl>
                                        <p:attrNameLst>
                                          <p:attrName>style.visibility</p:attrName>
                                        </p:attrNameLst>
                                      </p:cBhvr>
                                      <p:to>
                                        <p:strVal val="visible"/>
                                      </p:to>
                                    </p:set>
                                    <p:anim calcmode="lin" valueType="num">
                                      <p:cBhvr additive="base">
                                        <p:cTn id="12" dur="500" fill="hold"/>
                                        <p:tgtEl>
                                          <p:spTgt spid="612357"/>
                                        </p:tgtEl>
                                        <p:attrNameLst>
                                          <p:attrName>ppt_x</p:attrName>
                                        </p:attrNameLst>
                                      </p:cBhvr>
                                      <p:tavLst>
                                        <p:tav tm="0">
                                          <p:val>
                                            <p:strVal val="#ppt_x"/>
                                          </p:val>
                                        </p:tav>
                                        <p:tav tm="100000">
                                          <p:val>
                                            <p:strVal val="#ppt_x"/>
                                          </p:val>
                                        </p:tav>
                                      </p:tavLst>
                                    </p:anim>
                                    <p:anim calcmode="lin" valueType="num">
                                      <p:cBhvr additive="base">
                                        <p:cTn id="13" dur="500" fill="hold"/>
                                        <p:tgtEl>
                                          <p:spTgt spid="612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animBg="1"/>
      <p:bldP spid="6123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dirty="0"/>
              <a:t>EXISTS</a:t>
            </a:r>
            <a:r>
              <a:rPr lang="zh-CN" altLang="en-US" dirty="0"/>
              <a:t>子</a:t>
            </a:r>
            <a:r>
              <a:rPr lang="zh-CN" altLang="en-US" dirty="0" smtClean="0"/>
              <a:t>查询</a:t>
            </a:r>
            <a:endParaRPr lang="en-US" altLang="zh-CN" dirty="0"/>
          </a:p>
        </p:txBody>
      </p:sp>
      <p:sp>
        <p:nvSpPr>
          <p:cNvPr id="614403" name="Text Box 3"/>
          <p:cNvSpPr txBox="1">
            <a:spLocks noChangeArrowheads="1"/>
          </p:cNvSpPr>
          <p:nvPr/>
        </p:nvSpPr>
        <p:spPr bwMode="auto">
          <a:xfrm>
            <a:off x="818621" y="3429000"/>
            <a:ext cx="8659152" cy="1189038"/>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dirty="0">
                <a:solidFill>
                  <a:schemeClr val="accent2"/>
                </a:solidFill>
                <a:latin typeface="Arial" charset="0"/>
                <a:ea typeface="黑体" pitchFamily="2" charset="-122"/>
              </a:rPr>
              <a:t>问题：</a:t>
            </a:r>
          </a:p>
          <a:p>
            <a:pPr>
              <a:spcBef>
                <a:spcPct val="20000"/>
              </a:spcBef>
            </a:pPr>
            <a:r>
              <a:rPr kumimoji="0" lang="zh-CN" altLang="en-US" sz="2000" dirty="0">
                <a:latin typeface="黑体" pitchFamily="2" charset="-122"/>
                <a:ea typeface="黑体" pitchFamily="2" charset="-122"/>
              </a:rPr>
              <a:t>检查本次考试，本班如果有人笔试成绩达到</a:t>
            </a:r>
            <a:r>
              <a:rPr kumimoji="0" lang="en-US" altLang="zh-CN" sz="2000" dirty="0">
                <a:latin typeface="黑体" pitchFamily="2" charset="-122"/>
                <a:ea typeface="黑体" pitchFamily="2" charset="-122"/>
              </a:rPr>
              <a:t>80</a:t>
            </a:r>
            <a:r>
              <a:rPr kumimoji="0" lang="zh-CN" altLang="en-US" sz="2000" dirty="0">
                <a:latin typeface="黑体" pitchFamily="2" charset="-122"/>
                <a:ea typeface="黑体" pitchFamily="2" charset="-122"/>
              </a:rPr>
              <a:t>分以上，则每人提</a:t>
            </a:r>
            <a:r>
              <a:rPr kumimoji="0" lang="en-US" altLang="zh-CN" sz="2000" dirty="0">
                <a:latin typeface="黑体" pitchFamily="2" charset="-122"/>
                <a:ea typeface="黑体" pitchFamily="2" charset="-122"/>
              </a:rPr>
              <a:t>2</a:t>
            </a:r>
            <a:r>
              <a:rPr kumimoji="0" lang="zh-CN" altLang="en-US" sz="2000" dirty="0">
                <a:latin typeface="黑体" pitchFamily="2" charset="-122"/>
                <a:ea typeface="黑体" pitchFamily="2" charset="-122"/>
              </a:rPr>
              <a:t>分；否则，每人允许提</a:t>
            </a:r>
            <a:r>
              <a:rPr kumimoji="0" lang="en-US" altLang="zh-CN" sz="2000" dirty="0">
                <a:latin typeface="黑体" pitchFamily="2" charset="-122"/>
                <a:ea typeface="黑体" pitchFamily="2" charset="-122"/>
              </a:rPr>
              <a:t>5</a:t>
            </a:r>
            <a:r>
              <a:rPr kumimoji="0" lang="zh-CN" altLang="en-US" sz="2000" dirty="0">
                <a:latin typeface="黑体" pitchFamily="2" charset="-122"/>
                <a:ea typeface="黑体" pitchFamily="2" charset="-122"/>
              </a:rPr>
              <a:t>分 </a:t>
            </a:r>
          </a:p>
        </p:txBody>
      </p:sp>
      <p:sp>
        <p:nvSpPr>
          <p:cNvPr id="614404" name="Text Box 4"/>
          <p:cNvSpPr txBox="1">
            <a:spLocks noChangeArrowheads="1"/>
          </p:cNvSpPr>
          <p:nvPr/>
        </p:nvSpPr>
        <p:spPr bwMode="auto">
          <a:xfrm>
            <a:off x="818621" y="4941889"/>
            <a:ext cx="8112258" cy="884237"/>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a:solidFill>
                  <a:schemeClr val="accent2"/>
                </a:solidFill>
                <a:latin typeface="Arial" charset="0"/>
                <a:ea typeface="黑体" pitchFamily="2" charset="-122"/>
              </a:rPr>
              <a:t>分析：</a:t>
            </a:r>
          </a:p>
          <a:p>
            <a:pPr>
              <a:spcBef>
                <a:spcPct val="20000"/>
              </a:spcBef>
            </a:pPr>
            <a:r>
              <a:rPr kumimoji="0" lang="zh-CN" altLang="en-US" sz="2000">
                <a:latin typeface="黑体" pitchFamily="2" charset="-122"/>
                <a:ea typeface="黑体" pitchFamily="2" charset="-122"/>
              </a:rPr>
              <a:t>是否有人笔试成绩达到</a:t>
            </a:r>
            <a:r>
              <a:rPr kumimoji="0" lang="en-US" altLang="zh-CN" sz="2000">
                <a:latin typeface="黑体" pitchFamily="2" charset="-122"/>
                <a:ea typeface="黑体" pitchFamily="2" charset="-122"/>
              </a:rPr>
              <a:t>80</a:t>
            </a:r>
            <a:r>
              <a:rPr kumimoji="0" lang="zh-CN" altLang="en-US" sz="2000">
                <a:latin typeface="黑体" pitchFamily="2" charset="-122"/>
                <a:ea typeface="黑体" pitchFamily="2" charset="-122"/>
              </a:rPr>
              <a:t>分以上，可以采用</a:t>
            </a:r>
            <a:r>
              <a:rPr kumimoji="0" lang="en-US" altLang="zh-CN" sz="2000">
                <a:latin typeface="黑体" pitchFamily="2" charset="-122"/>
                <a:ea typeface="黑体" pitchFamily="2" charset="-122"/>
              </a:rPr>
              <a:t>EXISTS</a:t>
            </a:r>
            <a:r>
              <a:rPr kumimoji="0" lang="zh-CN" altLang="en-US" sz="2000">
                <a:latin typeface="黑体" pitchFamily="2" charset="-122"/>
                <a:ea typeface="黑体" pitchFamily="2" charset="-122"/>
              </a:rPr>
              <a:t>检测 </a:t>
            </a:r>
          </a:p>
        </p:txBody>
      </p:sp>
      <p:pic>
        <p:nvPicPr>
          <p:cNvPr id="614405" name="Picture 5"/>
          <p:cNvPicPr>
            <a:picLocks noChangeAspect="1" noChangeArrowheads="1"/>
          </p:cNvPicPr>
          <p:nvPr/>
        </p:nvPicPr>
        <p:blipFill>
          <a:blip r:embed="rId3">
            <a:extLst>
              <a:ext uri="{28A0092B-C50C-407E-A947-70E740481C1C}">
                <a14:useLocalDpi xmlns:a14="http://schemas.microsoft.com/office/drawing/2010/main" val="0"/>
              </a:ext>
            </a:extLst>
          </a:blip>
          <a:srcRect t="60753" r="25502"/>
          <a:stretch>
            <a:fillRect/>
          </a:stretch>
        </p:blipFill>
        <p:spPr bwMode="auto">
          <a:xfrm>
            <a:off x="975123" y="1276350"/>
            <a:ext cx="686540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03"/>
                                        </p:tgtEl>
                                        <p:attrNameLst>
                                          <p:attrName>style.visibility</p:attrName>
                                        </p:attrNameLst>
                                      </p:cBhvr>
                                      <p:to>
                                        <p:strVal val="visible"/>
                                      </p:to>
                                    </p:set>
                                    <p:animEffect transition="in" filter="fade">
                                      <p:cBhvr>
                                        <p:cTn id="7" dur="1000"/>
                                        <p:tgtEl>
                                          <p:spTgt spid="614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04"/>
                                        </p:tgtEl>
                                        <p:attrNameLst>
                                          <p:attrName>style.visibility</p:attrName>
                                        </p:attrNameLst>
                                      </p:cBhvr>
                                      <p:to>
                                        <p:strVal val="visible"/>
                                      </p:to>
                                    </p:set>
                                    <p:animEffect transition="in" filter="fade">
                                      <p:cBhvr>
                                        <p:cTn id="12" dur="10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p:bldP spid="61440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dirty="0"/>
              <a:t>EXISTS</a:t>
            </a:r>
            <a:r>
              <a:rPr lang="zh-CN" altLang="en-US" dirty="0"/>
              <a:t>子</a:t>
            </a:r>
            <a:r>
              <a:rPr lang="zh-CN" altLang="en-US" dirty="0" smtClean="0"/>
              <a:t>查询</a:t>
            </a:r>
            <a:endParaRPr lang="en-US" altLang="zh-CN" dirty="0"/>
          </a:p>
        </p:txBody>
      </p:sp>
      <p:sp>
        <p:nvSpPr>
          <p:cNvPr id="616451" name="Text Box 3"/>
          <p:cNvSpPr txBox="1">
            <a:spLocks noChangeArrowheads="1"/>
          </p:cNvSpPr>
          <p:nvPr/>
        </p:nvSpPr>
        <p:spPr bwMode="auto">
          <a:xfrm>
            <a:off x="741231" y="1844676"/>
            <a:ext cx="8913680" cy="4371975"/>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2000">
                <a:latin typeface="Arial" charset="0"/>
                <a:ea typeface="黑体" pitchFamily="2" charset="-122"/>
              </a:rPr>
              <a:t>/*--</a:t>
            </a:r>
            <a:r>
              <a:rPr kumimoji="0" lang="zh-CN" altLang="en-US" sz="2000">
                <a:latin typeface="Arial" charset="0"/>
                <a:ea typeface="黑体" pitchFamily="2" charset="-122"/>
              </a:rPr>
              <a:t>采用</a:t>
            </a:r>
            <a:r>
              <a:rPr kumimoji="0" lang="en-US" altLang="zh-CN" sz="2000">
                <a:latin typeface="Arial" charset="0"/>
                <a:ea typeface="黑体" pitchFamily="2" charset="-122"/>
              </a:rPr>
              <a:t>EXISTS</a:t>
            </a:r>
            <a:r>
              <a:rPr kumimoji="0" lang="zh-CN" altLang="en-US" sz="2000">
                <a:latin typeface="Arial" charset="0"/>
                <a:ea typeface="黑体" pitchFamily="2" charset="-122"/>
              </a:rPr>
              <a:t>子查询，进行酌情加分</a:t>
            </a:r>
            <a:r>
              <a:rPr kumimoji="0" lang="en-US" altLang="zh-CN" sz="2000">
                <a:latin typeface="Arial" charset="0"/>
                <a:ea typeface="黑体" pitchFamily="2" charset="-122"/>
              </a:rPr>
              <a:t>--*/</a:t>
            </a:r>
          </a:p>
          <a:p>
            <a:r>
              <a:rPr kumimoji="0" lang="en-US" altLang="zh-CN" sz="2000">
                <a:latin typeface="Arial" charset="0"/>
                <a:ea typeface="黑体" pitchFamily="2" charset="-122"/>
              </a:rPr>
              <a:t>IF </a:t>
            </a:r>
            <a:r>
              <a:rPr kumimoji="0" lang="en-US" altLang="zh-CN" sz="2000">
                <a:solidFill>
                  <a:srgbClr val="0000FF"/>
                </a:solidFill>
                <a:latin typeface="Arial" charset="0"/>
                <a:ea typeface="黑体" pitchFamily="2" charset="-122"/>
              </a:rPr>
              <a:t>EXISTS</a:t>
            </a:r>
            <a:r>
              <a:rPr kumimoji="0" lang="en-US" altLang="zh-CN" sz="2000">
                <a:latin typeface="Arial" charset="0"/>
                <a:ea typeface="黑体" pitchFamily="2" charset="-122"/>
              </a:rPr>
              <a:t> (SELECT * FROM stuMarks WHERE writtenExam&gt;80)</a:t>
            </a:r>
          </a:p>
          <a:p>
            <a:r>
              <a:rPr kumimoji="0" lang="en-US" altLang="zh-CN" sz="2000">
                <a:latin typeface="Arial" charset="0"/>
                <a:ea typeface="黑体" pitchFamily="2" charset="-122"/>
              </a:rPr>
              <a:t>  BEGIN</a:t>
            </a:r>
          </a:p>
          <a:p>
            <a:r>
              <a:rPr kumimoji="0" lang="en-US" altLang="zh-CN" sz="2000">
                <a:latin typeface="Arial" charset="0"/>
                <a:ea typeface="黑体" pitchFamily="2" charset="-122"/>
              </a:rPr>
              <a:t>    print '</a:t>
            </a:r>
            <a:r>
              <a:rPr kumimoji="0" lang="zh-CN" altLang="en-US" sz="2000">
                <a:latin typeface="Arial" charset="0"/>
                <a:ea typeface="黑体" pitchFamily="2" charset="-122"/>
              </a:rPr>
              <a:t>本班有人笔试成绩高于</a:t>
            </a:r>
            <a:r>
              <a:rPr kumimoji="0" lang="en-US" altLang="zh-CN" sz="2000">
                <a:latin typeface="Arial" charset="0"/>
                <a:ea typeface="黑体" pitchFamily="2" charset="-122"/>
              </a:rPr>
              <a:t>80</a:t>
            </a:r>
            <a:r>
              <a:rPr kumimoji="0" lang="zh-CN" altLang="en-US" sz="2000">
                <a:latin typeface="Arial" charset="0"/>
                <a:ea typeface="黑体" pitchFamily="2" charset="-122"/>
              </a:rPr>
              <a:t>分，每人加</a:t>
            </a:r>
            <a:r>
              <a:rPr kumimoji="0" lang="en-US" altLang="zh-CN" sz="2000">
                <a:latin typeface="Arial" charset="0"/>
                <a:ea typeface="黑体" pitchFamily="2" charset="-122"/>
              </a:rPr>
              <a:t>2</a:t>
            </a:r>
            <a:r>
              <a:rPr kumimoji="0" lang="zh-CN" altLang="en-US" sz="2000">
                <a:latin typeface="Arial" charset="0"/>
                <a:ea typeface="黑体" pitchFamily="2" charset="-122"/>
              </a:rPr>
              <a:t>分，加分后的成绩为：</a:t>
            </a:r>
            <a:r>
              <a:rPr kumimoji="0" lang="en-US" altLang="zh-CN" sz="2000">
                <a:latin typeface="Arial" charset="0"/>
                <a:ea typeface="黑体" pitchFamily="2" charset="-122"/>
              </a:rPr>
              <a:t>'</a:t>
            </a:r>
          </a:p>
          <a:p>
            <a:r>
              <a:rPr kumimoji="0" lang="en-US" altLang="zh-CN" sz="2000">
                <a:latin typeface="Arial" charset="0"/>
                <a:ea typeface="黑体" pitchFamily="2" charset="-122"/>
              </a:rPr>
              <a:t>    UPDATE stuMarks SET writtenExam=writtenExam+2</a:t>
            </a:r>
          </a:p>
          <a:p>
            <a:r>
              <a:rPr kumimoji="0" lang="en-US" altLang="zh-CN" sz="2000">
                <a:latin typeface="Arial" charset="0"/>
                <a:ea typeface="黑体" pitchFamily="2" charset="-122"/>
              </a:rPr>
              <a:t>    SELECT * FROM stumarks</a:t>
            </a:r>
          </a:p>
          <a:p>
            <a:r>
              <a:rPr kumimoji="0" lang="en-US" altLang="zh-CN" sz="2000">
                <a:latin typeface="Arial" charset="0"/>
                <a:ea typeface="黑体" pitchFamily="2" charset="-122"/>
              </a:rPr>
              <a:t>  END</a:t>
            </a:r>
          </a:p>
          <a:p>
            <a:r>
              <a:rPr kumimoji="0" lang="en-US" altLang="zh-CN" sz="2000">
                <a:latin typeface="Arial" charset="0"/>
                <a:ea typeface="黑体" pitchFamily="2" charset="-122"/>
              </a:rPr>
              <a:t>ELSE</a:t>
            </a:r>
          </a:p>
          <a:p>
            <a:r>
              <a:rPr kumimoji="0" lang="en-US" altLang="zh-CN" sz="2000">
                <a:latin typeface="Arial" charset="0"/>
                <a:ea typeface="黑体" pitchFamily="2" charset="-122"/>
              </a:rPr>
              <a:t>  BEGIN</a:t>
            </a:r>
          </a:p>
          <a:p>
            <a:r>
              <a:rPr kumimoji="0" lang="en-US" altLang="zh-CN" sz="2000">
                <a:latin typeface="Arial" charset="0"/>
                <a:ea typeface="黑体" pitchFamily="2" charset="-122"/>
              </a:rPr>
              <a:t>    print '</a:t>
            </a:r>
            <a:r>
              <a:rPr kumimoji="0" lang="zh-CN" altLang="en-US" sz="2000">
                <a:latin typeface="Arial" charset="0"/>
                <a:ea typeface="黑体" pitchFamily="2" charset="-122"/>
              </a:rPr>
              <a:t>本班无人笔试成绩高于</a:t>
            </a:r>
            <a:r>
              <a:rPr kumimoji="0" lang="en-US" altLang="zh-CN" sz="2000">
                <a:latin typeface="Arial" charset="0"/>
                <a:ea typeface="黑体" pitchFamily="2" charset="-122"/>
              </a:rPr>
              <a:t>80</a:t>
            </a:r>
            <a:r>
              <a:rPr kumimoji="0" lang="zh-CN" altLang="en-US" sz="2000">
                <a:latin typeface="Arial" charset="0"/>
                <a:ea typeface="黑体" pitchFamily="2" charset="-122"/>
              </a:rPr>
              <a:t>分，每人可以加</a:t>
            </a:r>
            <a:r>
              <a:rPr kumimoji="0" lang="en-US" altLang="zh-CN" sz="2000">
                <a:latin typeface="Arial" charset="0"/>
                <a:ea typeface="黑体" pitchFamily="2" charset="-122"/>
              </a:rPr>
              <a:t>5</a:t>
            </a:r>
            <a:r>
              <a:rPr kumimoji="0" lang="zh-CN" altLang="en-US" sz="2000">
                <a:latin typeface="Arial" charset="0"/>
                <a:ea typeface="黑体" pitchFamily="2" charset="-122"/>
              </a:rPr>
              <a:t>分，加分后的成绩：</a:t>
            </a:r>
            <a:r>
              <a:rPr kumimoji="0" lang="en-US" altLang="zh-CN" sz="2000">
                <a:latin typeface="Arial" charset="0"/>
                <a:ea typeface="黑体" pitchFamily="2" charset="-122"/>
              </a:rPr>
              <a:t>'</a:t>
            </a:r>
          </a:p>
          <a:p>
            <a:r>
              <a:rPr kumimoji="0" lang="en-US" altLang="zh-CN" sz="2000">
                <a:latin typeface="Arial" charset="0"/>
                <a:ea typeface="黑体" pitchFamily="2" charset="-122"/>
              </a:rPr>
              <a:t>    UPDATE stuMarks SET writtenExam=writtenExam+5</a:t>
            </a:r>
          </a:p>
          <a:p>
            <a:r>
              <a:rPr kumimoji="0" lang="en-US" altLang="zh-CN" sz="2000">
                <a:latin typeface="Arial" charset="0"/>
                <a:ea typeface="黑体" pitchFamily="2" charset="-122"/>
              </a:rPr>
              <a:t>    SELECT * FROM stumarks</a:t>
            </a:r>
          </a:p>
          <a:p>
            <a:r>
              <a:rPr kumimoji="0" lang="en-US" altLang="zh-CN" sz="2000">
                <a:latin typeface="Arial" charset="0"/>
                <a:ea typeface="黑体" pitchFamily="2" charset="-122"/>
              </a:rPr>
              <a:t>  END</a:t>
            </a:r>
          </a:p>
          <a:p>
            <a:r>
              <a:rPr kumimoji="0" lang="en-US" altLang="zh-CN" sz="2000">
                <a:latin typeface="Arial" charset="0"/>
                <a:ea typeface="黑体" pitchFamily="2" charset="-122"/>
              </a:rPr>
              <a:t>GO</a:t>
            </a:r>
          </a:p>
        </p:txBody>
      </p:sp>
      <p:sp>
        <p:nvSpPr>
          <p:cNvPr id="616452" name="Text Box 4"/>
          <p:cNvSpPr txBox="1">
            <a:spLocks noChangeArrowheads="1"/>
          </p:cNvSpPr>
          <p:nvPr/>
        </p:nvSpPr>
        <p:spPr bwMode="auto">
          <a:xfrm>
            <a:off x="1442906" y="6165851"/>
            <a:ext cx="7018469" cy="466725"/>
          </a:xfrm>
          <a:prstGeom prst="rect">
            <a:avLst/>
          </a:prstGeom>
          <a:gradFill rotWithShape="1">
            <a:gsLst>
              <a:gs pos="0">
                <a:srgbClr val="7FCDA6"/>
              </a:gs>
              <a:gs pos="100000">
                <a:srgbClr val="FFFFFF"/>
              </a:gs>
            </a:gsLst>
            <a:lin ang="5400000" scaled="1"/>
          </a:gradFill>
          <a:ln w="31750"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algn="ctr">
              <a:spcBef>
                <a:spcPct val="50000"/>
              </a:spcBef>
            </a:pPr>
            <a:r>
              <a:rPr kumimoji="0" lang="zh-CN" altLang="en-US" sz="2000">
                <a:latin typeface="Arial" charset="0"/>
                <a:ea typeface="黑体" pitchFamily="2" charset="-122"/>
              </a:rPr>
              <a:t>演示：使用</a:t>
            </a:r>
            <a:r>
              <a:rPr kumimoji="0" lang="en-US" altLang="zh-CN" sz="2000">
                <a:latin typeface="Arial" charset="0"/>
                <a:ea typeface="黑体" pitchFamily="2" charset="-122"/>
              </a:rPr>
              <a:t>EXISTS</a:t>
            </a:r>
            <a:r>
              <a:rPr kumimoji="0" lang="zh-CN" altLang="en-US" sz="2000">
                <a:latin typeface="Arial" charset="0"/>
                <a:ea typeface="黑体" pitchFamily="2" charset="-122"/>
              </a:rPr>
              <a:t>子查询</a:t>
            </a:r>
          </a:p>
        </p:txBody>
      </p:sp>
      <p:sp>
        <p:nvSpPr>
          <p:cNvPr id="616453" name="Rectangle 5"/>
          <p:cNvSpPr>
            <a:spLocks noGrp="1" noChangeArrowheads="1"/>
          </p:cNvSpPr>
          <p:nvPr>
            <p:ph type="body" idx="1"/>
          </p:nvPr>
        </p:nvSpPr>
        <p:spPr>
          <a:xfrm>
            <a:off x="718873" y="1341438"/>
            <a:ext cx="8915400" cy="1079500"/>
          </a:xfrm>
          <a:noFill/>
          <a:ln/>
        </p:spPr>
        <p:txBody>
          <a:bodyPr/>
          <a:lstStyle/>
          <a:p>
            <a:r>
              <a:rPr lang="zh-CN" altLang="en-GB" sz="2000"/>
              <a:t>  参考语句</a:t>
            </a:r>
          </a:p>
        </p:txBody>
      </p:sp>
      <p:pic>
        <p:nvPicPr>
          <p:cNvPr id="616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1" y="1052513"/>
            <a:ext cx="8268758"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342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6451"/>
                                        </p:tgtEl>
                                        <p:attrNameLst>
                                          <p:attrName>style.visibility</p:attrName>
                                        </p:attrNameLst>
                                      </p:cBhvr>
                                      <p:to>
                                        <p:strVal val="visible"/>
                                      </p:to>
                                    </p:set>
                                    <p:anim calcmode="lin" valueType="num">
                                      <p:cBhvr additive="base">
                                        <p:cTn id="7" dur="500" fill="hold"/>
                                        <p:tgtEl>
                                          <p:spTgt spid="616451"/>
                                        </p:tgtEl>
                                        <p:attrNameLst>
                                          <p:attrName>ppt_x</p:attrName>
                                        </p:attrNameLst>
                                      </p:cBhvr>
                                      <p:tavLst>
                                        <p:tav tm="0">
                                          <p:val>
                                            <p:strVal val="#ppt_x"/>
                                          </p:val>
                                        </p:tav>
                                        <p:tav tm="100000">
                                          <p:val>
                                            <p:strVal val="#ppt_x"/>
                                          </p:val>
                                        </p:tav>
                                      </p:tavLst>
                                    </p:anim>
                                    <p:anim calcmode="lin" valueType="num">
                                      <p:cBhvr additive="base">
                                        <p:cTn id="8" dur="500" fill="hold"/>
                                        <p:tgtEl>
                                          <p:spTgt spid="6164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616451"/>
                                        </p:tgtEl>
                                        <p:attrNameLst>
                                          <p:attrName>ppt_x</p:attrName>
                                        </p:attrNameLst>
                                      </p:cBhvr>
                                      <p:tavLst>
                                        <p:tav tm="0">
                                          <p:val>
                                            <p:strVal val="ppt_x"/>
                                          </p:val>
                                        </p:tav>
                                        <p:tav tm="100000">
                                          <p:val>
                                            <p:strVal val="ppt_x"/>
                                          </p:val>
                                        </p:tav>
                                      </p:tavLst>
                                    </p:anim>
                                    <p:anim calcmode="lin" valueType="num">
                                      <p:cBhvr additive="base">
                                        <p:cTn id="13" dur="500"/>
                                        <p:tgtEl>
                                          <p:spTgt spid="616451"/>
                                        </p:tgtEl>
                                        <p:attrNameLst>
                                          <p:attrName>ppt_y</p:attrName>
                                        </p:attrNameLst>
                                      </p:cBhvr>
                                      <p:tavLst>
                                        <p:tav tm="0">
                                          <p:val>
                                            <p:strVal val="ppt_y"/>
                                          </p:val>
                                        </p:tav>
                                        <p:tav tm="100000">
                                          <p:val>
                                            <p:strVal val="1+ppt_h/2"/>
                                          </p:val>
                                        </p:tav>
                                      </p:tavLst>
                                    </p:anim>
                                    <p:set>
                                      <p:cBhvr>
                                        <p:cTn id="14" dur="1" fill="hold">
                                          <p:stCondLst>
                                            <p:cond delay="499"/>
                                          </p:stCondLst>
                                        </p:cTn>
                                        <p:tgtEl>
                                          <p:spTgt spid="61645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616454"/>
                                        </p:tgtEl>
                                        <p:attrNameLst>
                                          <p:attrName>style.visibility</p:attrName>
                                        </p:attrNameLst>
                                      </p:cBhvr>
                                      <p:to>
                                        <p:strVal val="visible"/>
                                      </p:to>
                                    </p:set>
                                    <p:anim calcmode="lin" valueType="num">
                                      <p:cBhvr>
                                        <p:cTn id="19" dur="1000" fill="hold"/>
                                        <p:tgtEl>
                                          <p:spTgt spid="616454"/>
                                        </p:tgtEl>
                                        <p:attrNameLst>
                                          <p:attrName>ppt_w</p:attrName>
                                        </p:attrNameLst>
                                      </p:cBhvr>
                                      <p:tavLst>
                                        <p:tav tm="0">
                                          <p:val>
                                            <p:fltVal val="0"/>
                                          </p:val>
                                        </p:tav>
                                        <p:tav tm="100000">
                                          <p:val>
                                            <p:strVal val="#ppt_w"/>
                                          </p:val>
                                        </p:tav>
                                      </p:tavLst>
                                    </p:anim>
                                    <p:anim calcmode="lin" valueType="num">
                                      <p:cBhvr>
                                        <p:cTn id="20" dur="1000" fill="hold"/>
                                        <p:tgtEl>
                                          <p:spTgt spid="616454"/>
                                        </p:tgtEl>
                                        <p:attrNameLst>
                                          <p:attrName>ppt_h</p:attrName>
                                        </p:attrNameLst>
                                      </p:cBhvr>
                                      <p:tavLst>
                                        <p:tav tm="0">
                                          <p:val>
                                            <p:fltVal val="0"/>
                                          </p:val>
                                        </p:tav>
                                        <p:tav tm="100000">
                                          <p:val>
                                            <p:strVal val="#ppt_h"/>
                                          </p:val>
                                        </p:tav>
                                      </p:tavLst>
                                    </p:anim>
                                    <p:anim calcmode="lin" valueType="num">
                                      <p:cBhvr>
                                        <p:cTn id="21" dur="1000" fill="hold"/>
                                        <p:tgtEl>
                                          <p:spTgt spid="61645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164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nimBg="1"/>
      <p:bldP spid="61645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dirty="0"/>
              <a:t>NOT EXISTS</a:t>
            </a:r>
            <a:r>
              <a:rPr lang="zh-CN" altLang="en-US" dirty="0"/>
              <a:t>子</a:t>
            </a:r>
            <a:r>
              <a:rPr lang="zh-CN" altLang="en-US" dirty="0" smtClean="0"/>
              <a:t>查询</a:t>
            </a:r>
            <a:endParaRPr lang="en-US" altLang="zh-CN" dirty="0"/>
          </a:p>
        </p:txBody>
      </p:sp>
      <p:sp>
        <p:nvSpPr>
          <p:cNvPr id="618499" name="Text Box 3"/>
          <p:cNvSpPr txBox="1">
            <a:spLocks noChangeArrowheads="1"/>
          </p:cNvSpPr>
          <p:nvPr/>
        </p:nvSpPr>
        <p:spPr bwMode="auto">
          <a:xfrm>
            <a:off x="818621" y="3463925"/>
            <a:ext cx="8659152" cy="1189038"/>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a:solidFill>
                  <a:schemeClr val="accent2"/>
                </a:solidFill>
                <a:latin typeface="Arial" charset="0"/>
                <a:ea typeface="黑体" pitchFamily="2" charset="-122"/>
              </a:rPr>
              <a:t>问题：</a:t>
            </a:r>
          </a:p>
          <a:p>
            <a:pPr>
              <a:spcBef>
                <a:spcPct val="20000"/>
              </a:spcBef>
            </a:pPr>
            <a:r>
              <a:rPr kumimoji="0" lang="zh-CN" altLang="en-US" sz="2000">
                <a:latin typeface="Arial" charset="0"/>
                <a:ea typeface="黑体" pitchFamily="2" charset="-122"/>
              </a:rPr>
              <a:t>检查本次考试，本班如果没有一人通过考试（笔试和机试成绩都</a:t>
            </a:r>
            <a:r>
              <a:rPr kumimoji="0" lang="en-US" altLang="zh-CN" sz="2000">
                <a:latin typeface="Arial" charset="0"/>
                <a:ea typeface="黑体" pitchFamily="2" charset="-122"/>
              </a:rPr>
              <a:t>&gt;60</a:t>
            </a:r>
            <a:r>
              <a:rPr kumimoji="0" lang="zh-CN" altLang="en-US" sz="2000">
                <a:latin typeface="Arial" charset="0"/>
                <a:ea typeface="黑体" pitchFamily="2" charset="-122"/>
              </a:rPr>
              <a:t>分），则试题偏难，每人加</a:t>
            </a:r>
            <a:r>
              <a:rPr kumimoji="0" lang="en-US" altLang="zh-CN" sz="2000">
                <a:latin typeface="Arial" charset="0"/>
                <a:ea typeface="黑体" pitchFamily="2" charset="-122"/>
              </a:rPr>
              <a:t>3</a:t>
            </a:r>
            <a:r>
              <a:rPr kumimoji="0" lang="zh-CN" altLang="en-US" sz="2000">
                <a:latin typeface="Arial" charset="0"/>
                <a:ea typeface="黑体" pitchFamily="2" charset="-122"/>
              </a:rPr>
              <a:t>分，否则，每人只加</a:t>
            </a:r>
            <a:r>
              <a:rPr kumimoji="0" lang="en-US" altLang="zh-CN" sz="2000">
                <a:latin typeface="Arial" charset="0"/>
                <a:ea typeface="黑体" pitchFamily="2" charset="-122"/>
              </a:rPr>
              <a:t>1</a:t>
            </a:r>
            <a:r>
              <a:rPr kumimoji="0" lang="zh-CN" altLang="en-US" sz="2000">
                <a:latin typeface="Arial" charset="0"/>
                <a:ea typeface="黑体" pitchFamily="2" charset="-122"/>
              </a:rPr>
              <a:t>分 </a:t>
            </a:r>
          </a:p>
        </p:txBody>
      </p:sp>
      <p:sp>
        <p:nvSpPr>
          <p:cNvPr id="618500" name="Text Box 4"/>
          <p:cNvSpPr txBox="1">
            <a:spLocks noChangeArrowheads="1"/>
          </p:cNvSpPr>
          <p:nvPr/>
        </p:nvSpPr>
        <p:spPr bwMode="auto">
          <a:xfrm>
            <a:off x="818622" y="4760914"/>
            <a:ext cx="8581760" cy="1189037"/>
          </a:xfrm>
          <a:prstGeom prst="rect">
            <a:avLst/>
          </a:prstGeom>
          <a:noFill/>
          <a:ln>
            <a:noFill/>
          </a:ln>
          <a:effectLst/>
          <a:extLst>
            <a:ext uri="{909E8E84-426E-40DD-AFC4-6F175D3DCCD1}">
              <a14:hiddenFill xmlns:a14="http://schemas.microsoft.com/office/drawing/2010/main">
                <a:gradFill rotWithShape="1">
                  <a:gsLst>
                    <a:gs pos="0">
                      <a:srgbClr val="FFCC00"/>
                    </a:gs>
                    <a:gs pos="100000">
                      <a:srgbClr val="FFFFFF"/>
                    </a:gs>
                  </a:gsLst>
                  <a:lin ang="5400000" scaled="1"/>
                </a:gra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zh-CN" altLang="en-US" sz="2800" b="1">
                <a:solidFill>
                  <a:schemeClr val="accent2"/>
                </a:solidFill>
                <a:latin typeface="Arial" charset="0"/>
                <a:ea typeface="黑体" pitchFamily="2" charset="-122"/>
              </a:rPr>
              <a:t>分析：</a:t>
            </a:r>
          </a:p>
          <a:p>
            <a:pPr>
              <a:spcBef>
                <a:spcPct val="20000"/>
              </a:spcBef>
            </a:pPr>
            <a:r>
              <a:rPr kumimoji="0" lang="zh-CN" altLang="en-US" sz="2000">
                <a:latin typeface="Arial" charset="0"/>
                <a:ea typeface="黑体" pitchFamily="2" charset="-122"/>
              </a:rPr>
              <a:t>没有一人通过考试，即不存在“笔试和机试成绩都</a:t>
            </a:r>
            <a:r>
              <a:rPr kumimoji="0" lang="en-US" altLang="zh-CN" sz="2000">
                <a:latin typeface="Arial" charset="0"/>
                <a:ea typeface="黑体" pitchFamily="2" charset="-122"/>
              </a:rPr>
              <a:t>&gt;60</a:t>
            </a:r>
            <a:r>
              <a:rPr kumimoji="0" lang="zh-CN" altLang="en-US" sz="2000">
                <a:latin typeface="Arial" charset="0"/>
                <a:ea typeface="黑体" pitchFamily="2" charset="-122"/>
              </a:rPr>
              <a:t>分”，可以采用</a:t>
            </a:r>
            <a:r>
              <a:rPr kumimoji="0" lang="en-US" altLang="zh-CN" sz="2000">
                <a:latin typeface="Arial" charset="0"/>
                <a:ea typeface="黑体" pitchFamily="2" charset="-122"/>
              </a:rPr>
              <a:t>NOT EXISTS</a:t>
            </a:r>
            <a:r>
              <a:rPr kumimoji="0" lang="zh-CN" altLang="en-US" sz="2000">
                <a:latin typeface="Arial" charset="0"/>
                <a:ea typeface="黑体" pitchFamily="2" charset="-122"/>
              </a:rPr>
              <a:t>检测 </a:t>
            </a:r>
          </a:p>
        </p:txBody>
      </p:sp>
      <p:pic>
        <p:nvPicPr>
          <p:cNvPr id="618501" name="Picture 5"/>
          <p:cNvPicPr>
            <a:picLocks noChangeAspect="1" noChangeArrowheads="1"/>
          </p:cNvPicPr>
          <p:nvPr/>
        </p:nvPicPr>
        <p:blipFill>
          <a:blip r:embed="rId3">
            <a:extLst>
              <a:ext uri="{28A0092B-C50C-407E-A947-70E740481C1C}">
                <a14:useLocalDpi xmlns:a14="http://schemas.microsoft.com/office/drawing/2010/main" val="0"/>
              </a:ext>
            </a:extLst>
          </a:blip>
          <a:srcRect t="60753" r="25502"/>
          <a:stretch>
            <a:fillRect/>
          </a:stretch>
        </p:blipFill>
        <p:spPr bwMode="auto">
          <a:xfrm>
            <a:off x="896012" y="1247775"/>
            <a:ext cx="70993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029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8499"/>
                                        </p:tgtEl>
                                        <p:attrNameLst>
                                          <p:attrName>style.visibility</p:attrName>
                                        </p:attrNameLst>
                                      </p:cBhvr>
                                      <p:to>
                                        <p:strVal val="visible"/>
                                      </p:to>
                                    </p:set>
                                    <p:animEffect transition="in" filter="fade">
                                      <p:cBhvr>
                                        <p:cTn id="7" dur="1000"/>
                                        <p:tgtEl>
                                          <p:spTgt spid="618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8500"/>
                                        </p:tgtEl>
                                        <p:attrNameLst>
                                          <p:attrName>style.visibility</p:attrName>
                                        </p:attrNameLst>
                                      </p:cBhvr>
                                      <p:to>
                                        <p:strVal val="visible"/>
                                      </p:to>
                                    </p:set>
                                    <p:animEffect transition="in" filter="fade">
                                      <p:cBhvr>
                                        <p:cTn id="12" dur="1000"/>
                                        <p:tgtEl>
                                          <p:spTgt spid="618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p:bldP spid="61850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31" y="1268413"/>
            <a:ext cx="8659151" cy="549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0546"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dirty="0"/>
              <a:t>NOT EXISTS</a:t>
            </a:r>
            <a:r>
              <a:rPr lang="zh-CN" altLang="en-US" dirty="0"/>
              <a:t>子</a:t>
            </a:r>
            <a:r>
              <a:rPr lang="zh-CN" altLang="en-US" dirty="0" smtClean="0"/>
              <a:t>查询</a:t>
            </a:r>
            <a:endParaRPr lang="en-US" altLang="zh-CN" dirty="0"/>
          </a:p>
        </p:txBody>
      </p:sp>
      <p:sp>
        <p:nvSpPr>
          <p:cNvPr id="620547" name="Text Box 3"/>
          <p:cNvSpPr txBox="1">
            <a:spLocks noChangeArrowheads="1"/>
          </p:cNvSpPr>
          <p:nvPr/>
        </p:nvSpPr>
        <p:spPr bwMode="auto">
          <a:xfrm>
            <a:off x="741231" y="1760539"/>
            <a:ext cx="8803613" cy="4498975"/>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800">
                <a:latin typeface="Arial" charset="0"/>
                <a:ea typeface="黑体" pitchFamily="2" charset="-122"/>
              </a:rPr>
              <a:t>IF </a:t>
            </a:r>
            <a:r>
              <a:rPr kumimoji="0" lang="en-US" altLang="zh-CN" sz="1800">
                <a:solidFill>
                  <a:srgbClr val="0000FF"/>
                </a:solidFill>
                <a:latin typeface="Arial" charset="0"/>
                <a:ea typeface="黑体" pitchFamily="2" charset="-122"/>
              </a:rPr>
              <a:t>NOT EXISTS</a:t>
            </a:r>
            <a:r>
              <a:rPr kumimoji="0" lang="en-US" altLang="zh-CN" sz="1800">
                <a:latin typeface="Arial" charset="0"/>
                <a:ea typeface="黑体" pitchFamily="2" charset="-122"/>
              </a:rPr>
              <a:t> (SELECT * FROM stuMarks WHERE </a:t>
            </a:r>
          </a:p>
          <a:p>
            <a:r>
              <a:rPr kumimoji="0" lang="en-US" altLang="zh-CN" sz="1800">
                <a:latin typeface="Arial" charset="0"/>
                <a:ea typeface="黑体" pitchFamily="2" charset="-122"/>
              </a:rPr>
              <a:t>                                writtenExam&gt;60 AND labExam&gt;60)</a:t>
            </a:r>
          </a:p>
          <a:p>
            <a:r>
              <a:rPr kumimoji="0" lang="en-US" altLang="zh-CN" sz="1800">
                <a:latin typeface="Arial" charset="0"/>
                <a:ea typeface="黑体" pitchFamily="2" charset="-122"/>
              </a:rPr>
              <a:t>  BEGIN</a:t>
            </a:r>
          </a:p>
          <a:p>
            <a:r>
              <a:rPr kumimoji="0" lang="en-US" altLang="zh-CN" sz="1800">
                <a:latin typeface="Arial" charset="0"/>
                <a:ea typeface="黑体" pitchFamily="2" charset="-122"/>
              </a:rPr>
              <a:t>    print '</a:t>
            </a:r>
            <a:r>
              <a:rPr kumimoji="0" lang="zh-CN" altLang="en-US" sz="1800">
                <a:latin typeface="Arial" charset="0"/>
                <a:ea typeface="黑体" pitchFamily="2" charset="-122"/>
              </a:rPr>
              <a:t>本班无人通过考试，试题偏难，每人加</a:t>
            </a:r>
            <a:r>
              <a:rPr kumimoji="0" lang="en-US" altLang="zh-CN" sz="1800">
                <a:latin typeface="Arial" charset="0"/>
                <a:ea typeface="黑体" pitchFamily="2" charset="-122"/>
              </a:rPr>
              <a:t>3</a:t>
            </a:r>
            <a:r>
              <a:rPr kumimoji="0" lang="zh-CN" altLang="en-US" sz="1800">
                <a:latin typeface="Arial" charset="0"/>
                <a:ea typeface="黑体" pitchFamily="2" charset="-122"/>
              </a:rPr>
              <a:t>分，加分后的成绩为：</a:t>
            </a:r>
            <a:r>
              <a:rPr kumimoji="0" lang="en-US" altLang="zh-CN" sz="1800">
                <a:latin typeface="Arial" charset="0"/>
                <a:ea typeface="黑体" pitchFamily="2" charset="-122"/>
              </a:rPr>
              <a:t>'</a:t>
            </a:r>
          </a:p>
          <a:p>
            <a:r>
              <a:rPr kumimoji="0" lang="en-US" altLang="zh-CN" sz="1800">
                <a:latin typeface="Arial" charset="0"/>
                <a:ea typeface="黑体" pitchFamily="2" charset="-122"/>
              </a:rPr>
              <a:t>    UPDATE stuMarks </a:t>
            </a:r>
          </a:p>
          <a:p>
            <a:r>
              <a:rPr kumimoji="0" lang="en-US" altLang="zh-CN" sz="1800">
                <a:latin typeface="Arial" charset="0"/>
                <a:ea typeface="黑体" pitchFamily="2" charset="-122"/>
              </a:rPr>
              <a:t>         SET writtenExam=writtenExam+3,labExam=labExam+3</a:t>
            </a:r>
          </a:p>
          <a:p>
            <a:r>
              <a:rPr kumimoji="0" lang="en-US" altLang="zh-CN" sz="1800">
                <a:latin typeface="Arial" charset="0"/>
                <a:ea typeface="黑体" pitchFamily="2" charset="-122"/>
              </a:rPr>
              <a:t>    SELECT * FROM stuMarks</a:t>
            </a:r>
          </a:p>
          <a:p>
            <a:r>
              <a:rPr kumimoji="0" lang="en-US" altLang="zh-CN" sz="1800">
                <a:latin typeface="Arial" charset="0"/>
                <a:ea typeface="黑体" pitchFamily="2" charset="-122"/>
              </a:rPr>
              <a:t>  END</a:t>
            </a:r>
          </a:p>
          <a:p>
            <a:r>
              <a:rPr kumimoji="0" lang="en-US" altLang="zh-CN" sz="1800">
                <a:latin typeface="Arial" charset="0"/>
                <a:ea typeface="黑体" pitchFamily="2" charset="-122"/>
              </a:rPr>
              <a:t>ELSE</a:t>
            </a:r>
          </a:p>
          <a:p>
            <a:r>
              <a:rPr kumimoji="0" lang="en-US" altLang="zh-CN" sz="1800">
                <a:latin typeface="Arial" charset="0"/>
                <a:ea typeface="黑体" pitchFamily="2" charset="-122"/>
              </a:rPr>
              <a:t>  BEGIN</a:t>
            </a:r>
          </a:p>
          <a:p>
            <a:r>
              <a:rPr kumimoji="0" lang="en-US" altLang="zh-CN" sz="1800">
                <a:latin typeface="Arial" charset="0"/>
                <a:ea typeface="黑体" pitchFamily="2" charset="-122"/>
              </a:rPr>
              <a:t>    print '</a:t>
            </a:r>
            <a:r>
              <a:rPr kumimoji="0" lang="zh-CN" altLang="en-US" sz="1800">
                <a:latin typeface="Arial" charset="0"/>
                <a:ea typeface="黑体" pitchFamily="2" charset="-122"/>
              </a:rPr>
              <a:t>本班考试成绩一般，每人只加</a:t>
            </a:r>
            <a:r>
              <a:rPr kumimoji="0" lang="en-US" altLang="zh-CN" sz="1800">
                <a:latin typeface="Arial" charset="0"/>
                <a:ea typeface="黑体" pitchFamily="2" charset="-122"/>
              </a:rPr>
              <a:t>1</a:t>
            </a:r>
            <a:r>
              <a:rPr kumimoji="0" lang="zh-CN" altLang="en-US" sz="1800">
                <a:latin typeface="Arial" charset="0"/>
                <a:ea typeface="黑体" pitchFamily="2" charset="-122"/>
              </a:rPr>
              <a:t>分，加分后的成绩为：</a:t>
            </a:r>
            <a:r>
              <a:rPr kumimoji="0" lang="en-US" altLang="zh-CN" sz="1800">
                <a:latin typeface="Arial" charset="0"/>
                <a:ea typeface="黑体" pitchFamily="2" charset="-122"/>
              </a:rPr>
              <a:t>'</a:t>
            </a:r>
          </a:p>
          <a:p>
            <a:r>
              <a:rPr kumimoji="0" lang="en-US" altLang="zh-CN" sz="1800">
                <a:latin typeface="Arial" charset="0"/>
                <a:ea typeface="黑体" pitchFamily="2" charset="-122"/>
              </a:rPr>
              <a:t>    UPDATE stuMarks </a:t>
            </a:r>
          </a:p>
          <a:p>
            <a:r>
              <a:rPr kumimoji="0" lang="en-US" altLang="zh-CN" sz="1800">
                <a:latin typeface="Arial" charset="0"/>
                <a:ea typeface="黑体" pitchFamily="2" charset="-122"/>
              </a:rPr>
              <a:t>         SET writtenExam=writtenExam+1,labExam=labExam+1</a:t>
            </a:r>
          </a:p>
          <a:p>
            <a:r>
              <a:rPr kumimoji="0" lang="en-US" altLang="zh-CN" sz="1800">
                <a:latin typeface="Arial" charset="0"/>
                <a:ea typeface="黑体" pitchFamily="2" charset="-122"/>
              </a:rPr>
              <a:t>    SELECT * FROM stuMarks</a:t>
            </a:r>
          </a:p>
          <a:p>
            <a:r>
              <a:rPr kumimoji="0" lang="en-US" altLang="zh-CN" sz="1800">
                <a:latin typeface="Arial" charset="0"/>
                <a:ea typeface="黑体" pitchFamily="2" charset="-122"/>
              </a:rPr>
              <a:t>  END</a:t>
            </a:r>
          </a:p>
          <a:p>
            <a:r>
              <a:rPr kumimoji="0" lang="en-US" altLang="zh-CN" sz="1800">
                <a:latin typeface="Arial" charset="0"/>
                <a:ea typeface="黑体" pitchFamily="2" charset="-122"/>
              </a:rPr>
              <a:t>GO </a:t>
            </a:r>
          </a:p>
        </p:txBody>
      </p:sp>
      <p:sp>
        <p:nvSpPr>
          <p:cNvPr id="620548" name="Text Box 4"/>
          <p:cNvSpPr txBox="1">
            <a:spLocks noChangeArrowheads="1"/>
          </p:cNvSpPr>
          <p:nvPr/>
        </p:nvSpPr>
        <p:spPr bwMode="auto">
          <a:xfrm>
            <a:off x="1442906" y="6092826"/>
            <a:ext cx="7018469" cy="466725"/>
          </a:xfrm>
          <a:prstGeom prst="rect">
            <a:avLst/>
          </a:prstGeom>
          <a:gradFill rotWithShape="1">
            <a:gsLst>
              <a:gs pos="0">
                <a:srgbClr val="7FCDA6"/>
              </a:gs>
              <a:gs pos="100000">
                <a:srgbClr val="FFFFFF"/>
              </a:gs>
            </a:gsLst>
            <a:lin ang="5400000" scaled="1"/>
          </a:gradFill>
          <a:ln w="31750" cmpd="thinThick" algn="ctr">
            <a:solidFill>
              <a:srgbClr val="5C208E"/>
            </a:solidFill>
            <a:miter lim="800000"/>
            <a:headEnd/>
            <a:tailEnd/>
          </a:ln>
          <a:effectLst>
            <a:outerShdw dist="63500" dir="2212194" algn="ctr" rotWithShape="0">
              <a:schemeClr val="bg2">
                <a:alpha val="50000"/>
              </a:schemeClr>
            </a:outerShdw>
          </a:effectLst>
        </p:spPr>
        <p:txBody>
          <a:bodyPr anchor="ctr"/>
          <a:lstStyle/>
          <a:p>
            <a:pPr algn="ctr">
              <a:spcBef>
                <a:spcPct val="50000"/>
              </a:spcBef>
            </a:pPr>
            <a:r>
              <a:rPr kumimoji="0" lang="zh-CN" altLang="en-US" sz="2000">
                <a:latin typeface="Arial" charset="0"/>
                <a:ea typeface="黑体" pitchFamily="2" charset="-122"/>
              </a:rPr>
              <a:t>演示：使用</a:t>
            </a:r>
            <a:r>
              <a:rPr kumimoji="0" lang="en-US" altLang="zh-CN" sz="2000">
                <a:latin typeface="Arial" charset="0"/>
                <a:ea typeface="黑体" pitchFamily="2" charset="-122"/>
              </a:rPr>
              <a:t>NOT EXISTS</a:t>
            </a:r>
            <a:r>
              <a:rPr kumimoji="0" lang="zh-CN" altLang="en-US" sz="2000">
                <a:latin typeface="Arial" charset="0"/>
                <a:ea typeface="黑体" pitchFamily="2" charset="-122"/>
              </a:rPr>
              <a:t>子查询</a:t>
            </a:r>
          </a:p>
        </p:txBody>
      </p:sp>
      <p:sp>
        <p:nvSpPr>
          <p:cNvPr id="620549" name="Rectangle 5"/>
          <p:cNvSpPr>
            <a:spLocks noGrp="1" noChangeArrowheads="1"/>
          </p:cNvSpPr>
          <p:nvPr>
            <p:ph type="body" idx="1"/>
          </p:nvPr>
        </p:nvSpPr>
        <p:spPr>
          <a:xfrm>
            <a:off x="741231" y="1268413"/>
            <a:ext cx="8915400" cy="1079500"/>
          </a:xfrm>
          <a:noFill/>
          <a:ln/>
        </p:spPr>
        <p:txBody>
          <a:bodyPr/>
          <a:lstStyle/>
          <a:p>
            <a:r>
              <a:rPr lang="zh-CN" altLang="en-GB" sz="2000"/>
              <a:t>  参考语句</a:t>
            </a:r>
          </a:p>
        </p:txBody>
      </p:sp>
    </p:spTree>
    <p:extLst>
      <p:ext uri="{BB962C8B-B14F-4D97-AF65-F5344CB8AC3E}">
        <p14:creationId xmlns:p14="http://schemas.microsoft.com/office/powerpoint/2010/main" val="4021450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0547"/>
                                        </p:tgtEl>
                                        <p:attrNameLst>
                                          <p:attrName>style.visibility</p:attrName>
                                        </p:attrNameLst>
                                      </p:cBhvr>
                                      <p:to>
                                        <p:strVal val="visible"/>
                                      </p:to>
                                    </p:set>
                                    <p:anim calcmode="lin" valueType="num">
                                      <p:cBhvr additive="base">
                                        <p:cTn id="7" dur="500" fill="hold"/>
                                        <p:tgtEl>
                                          <p:spTgt spid="620547"/>
                                        </p:tgtEl>
                                        <p:attrNameLst>
                                          <p:attrName>ppt_x</p:attrName>
                                        </p:attrNameLst>
                                      </p:cBhvr>
                                      <p:tavLst>
                                        <p:tav tm="0">
                                          <p:val>
                                            <p:strVal val="#ppt_x"/>
                                          </p:val>
                                        </p:tav>
                                        <p:tav tm="100000">
                                          <p:val>
                                            <p:strVal val="#ppt_x"/>
                                          </p:val>
                                        </p:tav>
                                      </p:tavLst>
                                    </p:anim>
                                    <p:anim calcmode="lin" valueType="num">
                                      <p:cBhvr additive="base">
                                        <p:cTn id="8" dur="500" fill="hold"/>
                                        <p:tgtEl>
                                          <p:spTgt spid="6205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620547"/>
                                        </p:tgtEl>
                                        <p:attrNameLst>
                                          <p:attrName>ppt_x</p:attrName>
                                        </p:attrNameLst>
                                      </p:cBhvr>
                                      <p:tavLst>
                                        <p:tav tm="0">
                                          <p:val>
                                            <p:strVal val="ppt_x"/>
                                          </p:val>
                                        </p:tav>
                                        <p:tav tm="100000">
                                          <p:val>
                                            <p:strVal val="ppt_x"/>
                                          </p:val>
                                        </p:tav>
                                      </p:tavLst>
                                    </p:anim>
                                    <p:anim calcmode="lin" valueType="num">
                                      <p:cBhvr additive="base">
                                        <p:cTn id="13" dur="500"/>
                                        <p:tgtEl>
                                          <p:spTgt spid="620547"/>
                                        </p:tgtEl>
                                        <p:attrNameLst>
                                          <p:attrName>ppt_y</p:attrName>
                                        </p:attrNameLst>
                                      </p:cBhvr>
                                      <p:tavLst>
                                        <p:tav tm="0">
                                          <p:val>
                                            <p:strVal val="ppt_y"/>
                                          </p:val>
                                        </p:tav>
                                        <p:tav tm="100000">
                                          <p:val>
                                            <p:strVal val="1+ppt_h/2"/>
                                          </p:val>
                                        </p:tav>
                                      </p:tavLst>
                                    </p:anim>
                                    <p:set>
                                      <p:cBhvr>
                                        <p:cTn id="14" dur="1" fill="hold">
                                          <p:stCondLst>
                                            <p:cond delay="499"/>
                                          </p:stCondLst>
                                        </p:cTn>
                                        <p:tgtEl>
                                          <p:spTgt spid="62054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620550"/>
                                        </p:tgtEl>
                                        <p:attrNameLst>
                                          <p:attrName>style.visibility</p:attrName>
                                        </p:attrNameLst>
                                      </p:cBhvr>
                                      <p:to>
                                        <p:strVal val="visible"/>
                                      </p:to>
                                    </p:set>
                                    <p:anim calcmode="lin" valueType="num">
                                      <p:cBhvr>
                                        <p:cTn id="19" dur="1000" fill="hold"/>
                                        <p:tgtEl>
                                          <p:spTgt spid="620550"/>
                                        </p:tgtEl>
                                        <p:attrNameLst>
                                          <p:attrName>ppt_w</p:attrName>
                                        </p:attrNameLst>
                                      </p:cBhvr>
                                      <p:tavLst>
                                        <p:tav tm="0">
                                          <p:val>
                                            <p:fltVal val="0"/>
                                          </p:val>
                                        </p:tav>
                                        <p:tav tm="100000">
                                          <p:val>
                                            <p:strVal val="#ppt_w"/>
                                          </p:val>
                                        </p:tav>
                                      </p:tavLst>
                                    </p:anim>
                                    <p:anim calcmode="lin" valueType="num">
                                      <p:cBhvr>
                                        <p:cTn id="20" dur="1000" fill="hold"/>
                                        <p:tgtEl>
                                          <p:spTgt spid="620550"/>
                                        </p:tgtEl>
                                        <p:attrNameLst>
                                          <p:attrName>ppt_h</p:attrName>
                                        </p:attrNameLst>
                                      </p:cBhvr>
                                      <p:tavLst>
                                        <p:tav tm="0">
                                          <p:val>
                                            <p:fltVal val="0"/>
                                          </p:val>
                                        </p:tav>
                                        <p:tav tm="100000">
                                          <p:val>
                                            <p:strVal val="#ppt_h"/>
                                          </p:val>
                                        </p:tav>
                                      </p:tavLst>
                                    </p:anim>
                                    <p:anim calcmode="lin" valueType="num">
                                      <p:cBhvr>
                                        <p:cTn id="21" dur="1000" fill="hold"/>
                                        <p:tgtEl>
                                          <p:spTgt spid="62055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62055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7" grpId="0" animBg="1"/>
      <p:bldP spid="620547"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274638"/>
            <a:ext cx="8915400" cy="770391"/>
          </a:xfrm>
        </p:spPr>
        <p:txBody>
          <a:bodyPr/>
          <a:lstStyle/>
          <a:p>
            <a:pPr algn="l"/>
            <a:r>
              <a:rPr lang="zh-CN" altLang="en-US" dirty="0" smtClean="0"/>
              <a:t>查询语句执行顺序</a:t>
            </a:r>
            <a:endParaRPr lang="zh-CN" altLang="en-US" dirty="0"/>
          </a:p>
        </p:txBody>
      </p:sp>
      <p:sp>
        <p:nvSpPr>
          <p:cNvPr id="4" name="矩形 3"/>
          <p:cNvSpPr/>
          <p:nvPr/>
        </p:nvSpPr>
        <p:spPr>
          <a:xfrm>
            <a:off x="463138" y="1186864"/>
            <a:ext cx="9096498" cy="538609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SQL</a:t>
            </a:r>
            <a:r>
              <a:rPr lang="zh-CN" altLang="zh-CN" sz="2000" dirty="0">
                <a:latin typeface="微软雅黑" panose="020B0503020204020204" pitchFamily="34" charset="-122"/>
                <a:ea typeface="微软雅黑" panose="020B0503020204020204" pitchFamily="34" charset="-122"/>
              </a:rPr>
              <a:t>语言不同于其他编程语言的最明显特征是处理代码的顺序。在大多数据库语言中，代码按编码顺序被处理。但在</a:t>
            </a:r>
            <a:r>
              <a:rPr lang="en-US" altLang="zh-CN" sz="2000" dirty="0">
                <a:latin typeface="微软雅黑" panose="020B0503020204020204" pitchFamily="34" charset="-122"/>
                <a:ea typeface="微软雅黑" panose="020B0503020204020204" pitchFamily="34" charset="-122"/>
              </a:rPr>
              <a:t>SQL</a:t>
            </a:r>
            <a:r>
              <a:rPr lang="zh-CN" altLang="zh-CN" sz="2000" dirty="0">
                <a:latin typeface="微软雅黑" panose="020B0503020204020204" pitchFamily="34" charset="-122"/>
                <a:ea typeface="微软雅黑" panose="020B0503020204020204" pitchFamily="34" charset="-122"/>
              </a:rPr>
              <a:t>语句中，第一个被处理的子句是</a:t>
            </a:r>
            <a:r>
              <a:rPr lang="en-US" altLang="zh-CN" sz="2000" dirty="0">
                <a:latin typeface="微软雅黑" panose="020B0503020204020204" pitchFamily="34" charset="-122"/>
                <a:ea typeface="微软雅黑" panose="020B0503020204020204" pitchFamily="34" charset="-122"/>
              </a:rPr>
              <a:t>FROM</a:t>
            </a:r>
            <a:r>
              <a:rPr lang="zh-CN" altLang="zh-CN" sz="2000" dirty="0">
                <a:latin typeface="微软雅黑" panose="020B0503020204020204" pitchFamily="34" charset="-122"/>
                <a:ea typeface="微软雅黑" panose="020B0503020204020204" pitchFamily="34" charset="-122"/>
              </a:rPr>
              <a:t>，而不是第一出现的</a:t>
            </a:r>
            <a:r>
              <a:rPr lang="en-US" altLang="zh-CN" sz="2000" dirty="0">
                <a:latin typeface="微软雅黑" panose="020B0503020204020204" pitchFamily="34" charset="-122"/>
                <a:ea typeface="微软雅黑" panose="020B0503020204020204" pitchFamily="34" charset="-122"/>
              </a:rPr>
              <a:t>SELECT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SQL</a:t>
            </a:r>
            <a:r>
              <a:rPr lang="zh-CN" altLang="zh-CN" sz="2000" dirty="0">
                <a:latin typeface="微软雅黑" panose="020B0503020204020204" pitchFamily="34" charset="-122"/>
                <a:ea typeface="微软雅黑" panose="020B0503020204020204" pitchFamily="34" charset="-122"/>
              </a:rPr>
              <a:t>查询处理的步骤序号：</a:t>
            </a:r>
            <a:r>
              <a:rPr lang="en-US"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(8)</a:t>
            </a:r>
            <a:r>
              <a:rPr lang="en-US" altLang="zh-CN" sz="2000" dirty="0">
                <a:latin typeface="微软雅黑" panose="020B0503020204020204" pitchFamily="34" charset="-122"/>
                <a:ea typeface="微软雅黑" panose="020B0503020204020204" pitchFamily="34" charset="-122"/>
              </a:rPr>
              <a:t> SELECT </a:t>
            </a:r>
            <a:r>
              <a:rPr lang="en-US" altLang="zh-CN" sz="2000" dirty="0">
                <a:solidFill>
                  <a:srgbClr val="FF0000"/>
                </a:solidFill>
                <a:latin typeface="微软雅黑" panose="020B0503020204020204" pitchFamily="34" charset="-122"/>
                <a:ea typeface="微软雅黑" panose="020B0503020204020204" pitchFamily="34" charset="-122"/>
              </a:rPr>
              <a:t>(9) </a:t>
            </a:r>
            <a:r>
              <a:rPr lang="en-US" altLang="zh-CN" sz="2000" dirty="0">
                <a:latin typeface="微软雅黑" panose="020B0503020204020204" pitchFamily="34" charset="-122"/>
                <a:ea typeface="微软雅黑" panose="020B0503020204020204" pitchFamily="34" charset="-122"/>
              </a:rPr>
              <a:t>DISTINCT </a:t>
            </a:r>
            <a:r>
              <a:rPr lang="en-US" altLang="zh-CN" sz="2000" dirty="0">
                <a:solidFill>
                  <a:srgbClr val="FF0000"/>
                </a:solidFill>
                <a:latin typeface="微软雅黑" panose="020B0503020204020204" pitchFamily="34" charset="-122"/>
                <a:ea typeface="微软雅黑" panose="020B0503020204020204" pitchFamily="34" charset="-122"/>
              </a:rPr>
              <a:t>(11) </a:t>
            </a:r>
            <a:r>
              <a:rPr lang="en-US" altLang="zh-CN" sz="2000" dirty="0">
                <a:latin typeface="微软雅黑" panose="020B0503020204020204" pitchFamily="34" charset="-122"/>
                <a:ea typeface="微软雅黑" panose="020B0503020204020204" pitchFamily="34" charset="-122"/>
              </a:rPr>
              <a:t>&lt;</a:t>
            </a:r>
            <a:r>
              <a:rPr lang="en-US" altLang="zh-CN" sz="2000" dirty="0" err="1">
                <a:latin typeface="微软雅黑" panose="020B0503020204020204" pitchFamily="34" charset="-122"/>
                <a:ea typeface="微软雅黑" panose="020B0503020204020204" pitchFamily="34" charset="-122"/>
              </a:rPr>
              <a:t>TOP_specification</a:t>
            </a:r>
            <a:r>
              <a:rPr lang="en-US" altLang="zh-CN" sz="2000" dirty="0">
                <a:latin typeface="微软雅黑" panose="020B0503020204020204" pitchFamily="34" charset="-122"/>
                <a:ea typeface="微软雅黑" panose="020B0503020204020204" pitchFamily="34" charset="-122"/>
              </a:rPr>
              <a:t>&gt; &lt;</a:t>
            </a:r>
            <a:r>
              <a:rPr lang="en-US" altLang="zh-CN" sz="2000" dirty="0" err="1">
                <a:latin typeface="微软雅黑" panose="020B0503020204020204" pitchFamily="34" charset="-122"/>
                <a:ea typeface="微软雅黑" panose="020B0503020204020204" pitchFamily="34" charset="-122"/>
              </a:rPr>
              <a:t>select_list</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(1) </a:t>
            </a:r>
            <a:r>
              <a:rPr lang="en-US" altLang="zh-CN" sz="2000" dirty="0">
                <a:latin typeface="微软雅黑" panose="020B0503020204020204" pitchFamily="34" charset="-122"/>
                <a:ea typeface="微软雅黑" panose="020B0503020204020204" pitchFamily="34" charset="-122"/>
              </a:rPr>
              <a:t>FROM &lt;</a:t>
            </a:r>
            <a:r>
              <a:rPr lang="en-US" altLang="zh-CN" sz="2000" dirty="0" err="1">
                <a:latin typeface="微软雅黑" panose="020B0503020204020204" pitchFamily="34" charset="-122"/>
                <a:ea typeface="微软雅黑" panose="020B0503020204020204" pitchFamily="34" charset="-122"/>
              </a:rPr>
              <a:t>left_table</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(3) </a:t>
            </a:r>
            <a:r>
              <a:rPr lang="en-US" altLang="zh-CN" sz="2000" dirty="0">
                <a:latin typeface="微软雅黑" panose="020B0503020204020204" pitchFamily="34" charset="-122"/>
                <a:ea typeface="微软雅黑" panose="020B0503020204020204" pitchFamily="34" charset="-122"/>
              </a:rPr>
              <a:t>&lt;</a:t>
            </a:r>
            <a:r>
              <a:rPr lang="en-US" altLang="zh-CN" sz="2000" dirty="0" err="1">
                <a:latin typeface="微软雅黑" panose="020B0503020204020204" pitchFamily="34" charset="-122"/>
                <a:ea typeface="微软雅黑" panose="020B0503020204020204" pitchFamily="34" charset="-122"/>
              </a:rPr>
              <a:t>join_type</a:t>
            </a:r>
            <a:r>
              <a:rPr lang="en-US" altLang="zh-CN" sz="2000" dirty="0">
                <a:latin typeface="微软雅黑" panose="020B0503020204020204" pitchFamily="34" charset="-122"/>
                <a:ea typeface="微软雅黑" panose="020B0503020204020204" pitchFamily="34" charset="-122"/>
              </a:rPr>
              <a:t>&gt; JOIN &lt;</a:t>
            </a:r>
            <a:r>
              <a:rPr lang="en-US" altLang="zh-CN" sz="2000" dirty="0" err="1">
                <a:latin typeface="微软雅黑" panose="020B0503020204020204" pitchFamily="34" charset="-122"/>
                <a:ea typeface="微软雅黑" panose="020B0503020204020204" pitchFamily="34" charset="-122"/>
              </a:rPr>
              <a:t>right_table</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(2) </a:t>
            </a:r>
            <a:r>
              <a:rPr lang="en-US" altLang="zh-CN" sz="2000" dirty="0">
                <a:latin typeface="微软雅黑" panose="020B0503020204020204" pitchFamily="34" charset="-122"/>
                <a:ea typeface="微软雅黑" panose="020B0503020204020204" pitchFamily="34" charset="-122"/>
              </a:rPr>
              <a:t>ON &lt;</a:t>
            </a:r>
            <a:r>
              <a:rPr lang="en-US" altLang="zh-CN" sz="2000" dirty="0" err="1">
                <a:latin typeface="微软雅黑" panose="020B0503020204020204" pitchFamily="34" charset="-122"/>
                <a:ea typeface="微软雅黑" panose="020B0503020204020204" pitchFamily="34" charset="-122"/>
              </a:rPr>
              <a:t>join_condition</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(4) </a:t>
            </a:r>
            <a:r>
              <a:rPr lang="en-US" altLang="zh-CN" sz="2000" dirty="0">
                <a:latin typeface="微软雅黑" panose="020B0503020204020204" pitchFamily="34" charset="-122"/>
                <a:ea typeface="微软雅黑" panose="020B0503020204020204" pitchFamily="34" charset="-122"/>
              </a:rPr>
              <a:t>WHERE &lt;</a:t>
            </a:r>
            <a:r>
              <a:rPr lang="en-US" altLang="zh-CN" sz="2000" dirty="0" err="1">
                <a:latin typeface="微软雅黑" panose="020B0503020204020204" pitchFamily="34" charset="-122"/>
                <a:ea typeface="微软雅黑" panose="020B0503020204020204" pitchFamily="34" charset="-122"/>
              </a:rPr>
              <a:t>where_condition</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(5) </a:t>
            </a:r>
            <a:r>
              <a:rPr lang="en-US" altLang="zh-CN" sz="2000" dirty="0">
                <a:latin typeface="微软雅黑" panose="020B0503020204020204" pitchFamily="34" charset="-122"/>
                <a:ea typeface="微软雅黑" panose="020B0503020204020204" pitchFamily="34" charset="-122"/>
              </a:rPr>
              <a:t>GROUP BY &lt;</a:t>
            </a:r>
            <a:r>
              <a:rPr lang="en-US" altLang="zh-CN" sz="2000" dirty="0" err="1">
                <a:latin typeface="微软雅黑" panose="020B0503020204020204" pitchFamily="34" charset="-122"/>
                <a:ea typeface="微软雅黑" panose="020B0503020204020204" pitchFamily="34" charset="-122"/>
              </a:rPr>
              <a:t>group_by_list</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(6) </a:t>
            </a:r>
            <a:r>
              <a:rPr lang="en-US" altLang="zh-CN" sz="2000" dirty="0">
                <a:latin typeface="微软雅黑" panose="020B0503020204020204" pitchFamily="34" charset="-122"/>
                <a:ea typeface="微软雅黑" panose="020B0503020204020204" pitchFamily="34" charset="-122"/>
              </a:rPr>
              <a:t>WITH {CUBE | ROLLUP}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(7) </a:t>
            </a:r>
            <a:r>
              <a:rPr lang="en-US" altLang="zh-CN" sz="2000" dirty="0">
                <a:latin typeface="微软雅黑" panose="020B0503020204020204" pitchFamily="34" charset="-122"/>
                <a:ea typeface="微软雅黑" panose="020B0503020204020204" pitchFamily="34" charset="-122"/>
              </a:rPr>
              <a:t>HAVING &lt;</a:t>
            </a:r>
            <a:r>
              <a:rPr lang="en-US" altLang="zh-CN" sz="2000" dirty="0" err="1">
                <a:latin typeface="微软雅黑" panose="020B0503020204020204" pitchFamily="34" charset="-122"/>
                <a:ea typeface="微软雅黑" panose="020B0503020204020204" pitchFamily="34" charset="-122"/>
              </a:rPr>
              <a:t>having_condition</a:t>
            </a:r>
            <a:r>
              <a:rPr lang="en-US" altLang="zh-CN" sz="2000" dirty="0">
                <a:latin typeface="微软雅黑" panose="020B0503020204020204" pitchFamily="34" charset="-122"/>
                <a:ea typeface="微软雅黑" panose="020B0503020204020204" pitchFamily="34" charset="-122"/>
              </a:rPr>
              <a:t>&gt; </a:t>
            </a:r>
            <a:endParaRPr lang="zh-CN" altLang="zh-CN" sz="2000" dirty="0">
              <a:latin typeface="微软雅黑" panose="020B0503020204020204" pitchFamily="34" charset="-122"/>
              <a:ea typeface="微软雅黑" panose="020B0503020204020204" pitchFamily="34" charset="-122"/>
            </a:endParaRPr>
          </a:p>
          <a:p>
            <a:r>
              <a:rPr lang="en-US" altLang="zh-CN" sz="2000" dirty="0">
                <a:solidFill>
                  <a:srgbClr val="FF0000"/>
                </a:solidFill>
                <a:latin typeface="微软雅黑" panose="020B0503020204020204" pitchFamily="34" charset="-122"/>
                <a:ea typeface="微软雅黑" panose="020B0503020204020204" pitchFamily="34" charset="-122"/>
              </a:rPr>
              <a:t>(10) </a:t>
            </a:r>
            <a:r>
              <a:rPr lang="en-US" altLang="zh-CN" sz="2000" dirty="0">
                <a:latin typeface="微软雅黑" panose="020B0503020204020204" pitchFamily="34" charset="-122"/>
                <a:ea typeface="微软雅黑" panose="020B0503020204020204" pitchFamily="34" charset="-122"/>
              </a:rPr>
              <a:t>ORDER BY &lt;</a:t>
            </a:r>
            <a:r>
              <a:rPr lang="en-US" altLang="zh-CN" sz="2000" dirty="0" err="1">
                <a:latin typeface="微软雅黑" panose="020B0503020204020204" pitchFamily="34" charset="-122"/>
                <a:ea typeface="微软雅黑" panose="020B0503020204020204" pitchFamily="34" charset="-122"/>
              </a:rPr>
              <a:t>order_by_list</a:t>
            </a:r>
            <a:r>
              <a:rPr lang="en-US" altLang="zh-CN" sz="2000" dirty="0">
                <a:latin typeface="微软雅黑" panose="020B0503020204020204" pitchFamily="34" charset="-122"/>
                <a:ea typeface="微软雅黑" panose="020B0503020204020204" pitchFamily="34" charset="-122"/>
              </a:rPr>
              <a:t>&gt; </a:t>
            </a:r>
            <a:endParaRPr lang="en-US" altLang="zh-CN" sz="2000" dirty="0" smtClean="0">
              <a:latin typeface="微软雅黑" panose="020B0503020204020204" pitchFamily="34" charset="-122"/>
              <a:ea typeface="微软雅黑" panose="020B0503020204020204" pitchFamily="34" charset="-122"/>
            </a:endParaRPr>
          </a:p>
          <a:p>
            <a:r>
              <a:rPr lang="zh-CN" altLang="zh-CN" sz="2000" dirty="0">
                <a:latin typeface="微软雅黑" panose="020B0503020204020204" pitchFamily="34" charset="-122"/>
                <a:ea typeface="微软雅黑" panose="020B0503020204020204" pitchFamily="34" charset="-122"/>
              </a:rPr>
              <a:t>以上每个步骤都会产生一个虚拟表，该虚拟表被用作下一个步骤的输入。这些虚拟表对调用者</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客户端应用程序或者外部查询</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不可用。只有最后一步生成的表才会会给调用者。如果没有在查询中指定某一个子句，将跳过相应的步骤。</a:t>
            </a:r>
            <a:r>
              <a:rPr lang="en-US" altLang="zh-CN" sz="2000" dirty="0">
                <a:latin typeface="微软雅黑" panose="020B0503020204020204" pitchFamily="34" charset="-122"/>
                <a:ea typeface="微软雅黑" panose="020B0503020204020204" pitchFamily="34" charset="-122"/>
              </a:rPr>
              <a:t> </a:t>
            </a:r>
            <a:endParaRPr lang="zh-CN" altLang="en-US" sz="2000" dirty="0"/>
          </a:p>
          <a:p>
            <a:endParaRPr lang="zh-CN" altLang="zh-CN" sz="2000" dirty="0">
              <a:solidFill>
                <a:srgbClr val="FF0000"/>
              </a:solidFill>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412516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0014" y="411520"/>
            <a:ext cx="8882742" cy="5909310"/>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逻辑查询处理阶段简介：</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FROM</a:t>
            </a:r>
            <a:r>
              <a:rPr lang="zh-CN" altLang="zh-CN"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FROM</a:t>
            </a:r>
            <a:r>
              <a:rPr lang="zh-CN" altLang="zh-CN" dirty="0">
                <a:latin typeface="微软雅黑" panose="020B0503020204020204" pitchFamily="34" charset="-122"/>
                <a:ea typeface="微软雅黑" panose="020B0503020204020204" pitchFamily="34" charset="-122"/>
              </a:rPr>
              <a:t>子句中的前两个表执行笛卡尔积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交叉联接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，生成虚拟表</a:t>
            </a:r>
            <a:r>
              <a:rPr lang="en-US" altLang="zh-CN" dirty="0">
                <a:latin typeface="微软雅黑" panose="020B0503020204020204" pitchFamily="34" charset="-122"/>
                <a:ea typeface="微软雅黑" panose="020B0503020204020204" pitchFamily="34" charset="-122"/>
              </a:rPr>
              <a:t>VT1</a:t>
            </a:r>
            <a:r>
              <a:rPr lang="zh-CN" altLang="zh-CN" dirty="0">
                <a:latin typeface="微软雅黑" panose="020B0503020204020204" pitchFamily="34" charset="-122"/>
                <a:ea typeface="微软雅黑" panose="020B0503020204020204" pitchFamily="34" charset="-122"/>
              </a:rPr>
              <a:t>。表名执行顺序是从后往前，所以数据较少的表尽量放后。</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ON</a:t>
            </a:r>
            <a:r>
              <a:rPr lang="zh-CN" altLang="zh-CN"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VT1</a:t>
            </a:r>
            <a:r>
              <a:rPr lang="zh-CN" altLang="zh-CN"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ON</a:t>
            </a:r>
            <a:r>
              <a:rPr lang="zh-CN" altLang="zh-CN" dirty="0">
                <a:latin typeface="微软雅黑" panose="020B0503020204020204" pitchFamily="34" charset="-122"/>
                <a:ea typeface="微软雅黑" panose="020B0503020204020204" pitchFamily="34" charset="-122"/>
              </a:rPr>
              <a:t>筛选器，只有那些使为真才被插入到</a:t>
            </a:r>
            <a:r>
              <a:rPr lang="en-US" altLang="zh-CN" dirty="0">
                <a:latin typeface="微软雅黑" panose="020B0503020204020204" pitchFamily="34" charset="-122"/>
                <a:ea typeface="微软雅黑" panose="020B0503020204020204" pitchFamily="34" charset="-122"/>
              </a:rPr>
              <a:t>TV2</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OUTER (JOIN):</a:t>
            </a:r>
            <a:r>
              <a:rPr lang="zh-CN" altLang="zh-CN" dirty="0">
                <a:latin typeface="微软雅黑" panose="020B0503020204020204" pitchFamily="34" charset="-122"/>
                <a:ea typeface="微软雅黑" panose="020B0503020204020204" pitchFamily="34" charset="-122"/>
              </a:rPr>
              <a:t>如果指定了</a:t>
            </a:r>
            <a:r>
              <a:rPr lang="en-US" altLang="zh-CN" dirty="0">
                <a:latin typeface="微软雅黑" panose="020B0503020204020204" pitchFamily="34" charset="-122"/>
                <a:ea typeface="微软雅黑" panose="020B0503020204020204" pitchFamily="34" charset="-122"/>
              </a:rPr>
              <a:t>OUTER JOIN(</a:t>
            </a:r>
            <a:r>
              <a:rPr lang="zh-CN" altLang="zh-CN" dirty="0">
                <a:latin typeface="微软雅黑" panose="020B0503020204020204" pitchFamily="34" charset="-122"/>
                <a:ea typeface="微软雅黑" panose="020B0503020204020204" pitchFamily="34" charset="-122"/>
              </a:rPr>
              <a:t>相对于</a:t>
            </a:r>
            <a:r>
              <a:rPr lang="en-US" altLang="zh-CN" dirty="0">
                <a:latin typeface="微软雅黑" panose="020B0503020204020204" pitchFamily="34" charset="-122"/>
                <a:ea typeface="微软雅黑" panose="020B0503020204020204" pitchFamily="34" charset="-122"/>
              </a:rPr>
              <a:t>CROSS JOIN</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INNER JOIN)</a:t>
            </a:r>
            <a:r>
              <a:rPr lang="zh-CN" altLang="zh-CN" dirty="0">
                <a:latin typeface="微软雅黑" panose="020B0503020204020204" pitchFamily="34" charset="-122"/>
                <a:ea typeface="微软雅黑" panose="020B0503020204020204" pitchFamily="34" charset="-122"/>
              </a:rPr>
              <a:t>，保留表中未找到匹配的行将作为外部行添加到</a:t>
            </a:r>
            <a:r>
              <a:rPr lang="en-US" altLang="zh-CN" dirty="0">
                <a:latin typeface="微软雅黑" panose="020B0503020204020204" pitchFamily="34" charset="-122"/>
                <a:ea typeface="微软雅黑" panose="020B0503020204020204" pitchFamily="34" charset="-122"/>
              </a:rPr>
              <a:t>VT2</a:t>
            </a:r>
            <a:r>
              <a:rPr lang="zh-CN" altLang="zh-CN" dirty="0">
                <a:latin typeface="微软雅黑" panose="020B0503020204020204" pitchFamily="34" charset="-122"/>
                <a:ea typeface="微软雅黑" panose="020B0503020204020204" pitchFamily="34" charset="-122"/>
              </a:rPr>
              <a:t>，生成</a:t>
            </a:r>
            <a:r>
              <a:rPr lang="en-US" altLang="zh-CN" dirty="0">
                <a:latin typeface="微软雅黑" panose="020B0503020204020204" pitchFamily="34" charset="-122"/>
                <a:ea typeface="微软雅黑" panose="020B0503020204020204" pitchFamily="34" charset="-122"/>
              </a:rPr>
              <a:t>TV3</a:t>
            </a:r>
            <a:r>
              <a:rPr lang="zh-CN" altLang="zh-CN"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FROM</a:t>
            </a:r>
            <a:r>
              <a:rPr lang="zh-CN" altLang="zh-CN" dirty="0">
                <a:latin typeface="微软雅黑" panose="020B0503020204020204" pitchFamily="34" charset="-122"/>
                <a:ea typeface="微软雅黑" panose="020B0503020204020204" pitchFamily="34" charset="-122"/>
              </a:rPr>
              <a:t>子句包含两个以上的表，则对上一个联接生成的结果表和下一个表重复执行步骤</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到步骤</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，直到处理完所有的表位置。</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WHERE</a:t>
            </a:r>
            <a:r>
              <a:rPr lang="zh-CN" altLang="zh-CN"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TV3</a:t>
            </a:r>
            <a:r>
              <a:rPr lang="zh-CN" altLang="zh-CN"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WHERE</a:t>
            </a:r>
            <a:r>
              <a:rPr lang="zh-CN" altLang="zh-CN" dirty="0">
                <a:latin typeface="微软雅黑" panose="020B0503020204020204" pitchFamily="34" charset="-122"/>
                <a:ea typeface="微软雅黑" panose="020B0503020204020204" pitchFamily="34" charset="-122"/>
              </a:rPr>
              <a:t>筛选器，只有使为</a:t>
            </a:r>
            <a:r>
              <a:rPr lang="en-US" altLang="zh-CN" dirty="0">
                <a:latin typeface="微软雅黑" panose="020B0503020204020204" pitchFamily="34" charset="-122"/>
                <a:ea typeface="微软雅黑" panose="020B0503020204020204" pitchFamily="34" charset="-122"/>
              </a:rPr>
              <a:t>true</a:t>
            </a:r>
            <a:r>
              <a:rPr lang="zh-CN" altLang="zh-CN" dirty="0">
                <a:latin typeface="微软雅黑" panose="020B0503020204020204" pitchFamily="34" charset="-122"/>
                <a:ea typeface="微软雅黑" panose="020B0503020204020204" pitchFamily="34" charset="-122"/>
              </a:rPr>
              <a:t>的行才插入</a:t>
            </a:r>
            <a:r>
              <a:rPr lang="en-US" altLang="zh-CN" dirty="0">
                <a:latin typeface="微软雅黑" panose="020B0503020204020204" pitchFamily="34" charset="-122"/>
                <a:ea typeface="微软雅黑" panose="020B0503020204020204" pitchFamily="34" charset="-122"/>
              </a:rPr>
              <a:t>TV4</a:t>
            </a:r>
            <a:r>
              <a:rPr lang="zh-CN" altLang="zh-CN" dirty="0">
                <a:latin typeface="微软雅黑" panose="020B0503020204020204" pitchFamily="34" charset="-122"/>
                <a:ea typeface="微软雅黑" panose="020B0503020204020204" pitchFamily="34" charset="-122"/>
              </a:rPr>
              <a:t>。执行顺序为从前往后或者说从左到右。</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GROUP BY</a:t>
            </a:r>
            <a:r>
              <a:rPr lang="zh-CN" altLang="zh-CN"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GROUP BY</a:t>
            </a:r>
            <a:r>
              <a:rPr lang="zh-CN" altLang="zh-CN" dirty="0">
                <a:latin typeface="微软雅黑" panose="020B0503020204020204" pitchFamily="34" charset="-122"/>
                <a:ea typeface="微软雅黑" panose="020B0503020204020204" pitchFamily="34" charset="-122"/>
              </a:rPr>
              <a:t>子句中的列列表对</a:t>
            </a:r>
            <a:r>
              <a:rPr lang="en-US" altLang="zh-CN" dirty="0">
                <a:latin typeface="微软雅黑" panose="020B0503020204020204" pitchFamily="34" charset="-122"/>
                <a:ea typeface="微软雅黑" panose="020B0503020204020204" pitchFamily="34" charset="-122"/>
              </a:rPr>
              <a:t>TV4</a:t>
            </a:r>
            <a:r>
              <a:rPr lang="zh-CN" altLang="zh-CN" dirty="0">
                <a:latin typeface="微软雅黑" panose="020B0503020204020204" pitchFamily="34" charset="-122"/>
                <a:ea typeface="微软雅黑" panose="020B0503020204020204" pitchFamily="34" charset="-122"/>
              </a:rPr>
              <a:t>中的行进行分组，生成</a:t>
            </a:r>
            <a:r>
              <a:rPr lang="en-US" altLang="zh-CN" dirty="0">
                <a:latin typeface="微软雅黑" panose="020B0503020204020204" pitchFamily="34" charset="-122"/>
                <a:ea typeface="微软雅黑" panose="020B0503020204020204" pitchFamily="34" charset="-122"/>
              </a:rPr>
              <a:t>TV5</a:t>
            </a:r>
            <a:r>
              <a:rPr lang="zh-CN" altLang="zh-CN" dirty="0">
                <a:latin typeface="微软雅黑" panose="020B0503020204020204" pitchFamily="34" charset="-122"/>
                <a:ea typeface="微软雅黑" panose="020B0503020204020204" pitchFamily="34" charset="-122"/>
              </a:rPr>
              <a:t>。执行顺序从左往右分组。</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CUTE|ROLLUP</a:t>
            </a:r>
            <a:r>
              <a:rPr lang="zh-CN" altLang="zh-CN" dirty="0">
                <a:latin typeface="微软雅黑" panose="020B0503020204020204" pitchFamily="34" charset="-122"/>
                <a:ea typeface="微软雅黑" panose="020B0503020204020204" pitchFamily="34" charset="-122"/>
              </a:rPr>
              <a:t>：把超组插入</a:t>
            </a:r>
            <a:r>
              <a:rPr lang="en-US" altLang="zh-CN" dirty="0">
                <a:latin typeface="微软雅黑" panose="020B0503020204020204" pitchFamily="34" charset="-122"/>
                <a:ea typeface="微软雅黑" panose="020B0503020204020204" pitchFamily="34" charset="-122"/>
              </a:rPr>
              <a:t>VT5</a:t>
            </a:r>
            <a:r>
              <a:rPr lang="zh-CN" altLang="zh-CN" dirty="0">
                <a:latin typeface="微软雅黑" panose="020B0503020204020204" pitchFamily="34" charset="-122"/>
                <a:ea typeface="微软雅黑" panose="020B0503020204020204" pitchFamily="34" charset="-122"/>
              </a:rPr>
              <a:t>，生成</a:t>
            </a:r>
            <a:r>
              <a:rPr lang="en-US" altLang="zh-CN" dirty="0">
                <a:latin typeface="微软雅黑" panose="020B0503020204020204" pitchFamily="34" charset="-122"/>
                <a:ea typeface="微软雅黑" panose="020B0503020204020204" pitchFamily="34" charset="-122"/>
              </a:rPr>
              <a:t>VT6</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HAVING</a:t>
            </a:r>
            <a:r>
              <a:rPr lang="zh-CN" altLang="zh-CN"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VT6</a:t>
            </a:r>
            <a:r>
              <a:rPr lang="zh-CN" altLang="zh-CN"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HAVING</a:t>
            </a:r>
            <a:r>
              <a:rPr lang="zh-CN" altLang="zh-CN" dirty="0">
                <a:latin typeface="微软雅黑" panose="020B0503020204020204" pitchFamily="34" charset="-122"/>
                <a:ea typeface="微软雅黑" panose="020B0503020204020204" pitchFamily="34" charset="-122"/>
              </a:rPr>
              <a:t>筛选器，只有使为</a:t>
            </a:r>
            <a:r>
              <a:rPr lang="en-US" altLang="zh-CN" dirty="0">
                <a:latin typeface="微软雅黑" panose="020B0503020204020204" pitchFamily="34" charset="-122"/>
                <a:ea typeface="微软雅黑" panose="020B0503020204020204" pitchFamily="34" charset="-122"/>
              </a:rPr>
              <a:t>true</a:t>
            </a:r>
            <a:r>
              <a:rPr lang="zh-CN" altLang="zh-CN" dirty="0">
                <a:latin typeface="微软雅黑" panose="020B0503020204020204" pitchFamily="34" charset="-122"/>
                <a:ea typeface="微软雅黑" panose="020B0503020204020204" pitchFamily="34" charset="-122"/>
              </a:rPr>
              <a:t>的组插入到</a:t>
            </a:r>
            <a:r>
              <a:rPr lang="en-US" altLang="zh-CN" dirty="0">
                <a:latin typeface="微软雅黑" panose="020B0503020204020204" pitchFamily="34" charset="-122"/>
                <a:ea typeface="微软雅黑" panose="020B0503020204020204" pitchFamily="34" charset="-122"/>
              </a:rPr>
              <a:t>VT7</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Having</a:t>
            </a:r>
            <a:r>
              <a:rPr lang="zh-CN" altLang="zh-CN" dirty="0">
                <a:latin typeface="微软雅黑" panose="020B0503020204020204" pitchFamily="34" charset="-122"/>
                <a:ea typeface="微软雅黑" panose="020B0503020204020204" pitchFamily="34" charset="-122"/>
              </a:rPr>
              <a:t>语句很耗资源，尽量少用　　</a:t>
            </a:r>
            <a:r>
              <a:rPr lang="en-US" altLang="zh-CN"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SELECT</a:t>
            </a:r>
            <a:r>
              <a:rPr lang="zh-CN" altLang="zh-CN" dirty="0">
                <a:latin typeface="微软雅黑" panose="020B0503020204020204" pitchFamily="34" charset="-122"/>
                <a:ea typeface="微软雅黑" panose="020B0503020204020204" pitchFamily="34" charset="-122"/>
              </a:rPr>
              <a:t>：处理</a:t>
            </a:r>
            <a:r>
              <a:rPr lang="en-US" altLang="zh-CN" dirty="0">
                <a:latin typeface="微软雅黑" panose="020B0503020204020204" pitchFamily="34" charset="-122"/>
                <a:ea typeface="微软雅黑" panose="020B0503020204020204" pitchFamily="34" charset="-122"/>
              </a:rPr>
              <a:t>SELECT</a:t>
            </a:r>
            <a:r>
              <a:rPr lang="zh-CN" altLang="zh-CN" dirty="0">
                <a:latin typeface="微软雅黑" panose="020B0503020204020204" pitchFamily="34" charset="-122"/>
                <a:ea typeface="微软雅黑" panose="020B0503020204020204" pitchFamily="34" charset="-122"/>
              </a:rPr>
              <a:t>列表，产生</a:t>
            </a:r>
            <a:r>
              <a:rPr lang="en-US" altLang="zh-CN" dirty="0">
                <a:latin typeface="微软雅黑" panose="020B0503020204020204" pitchFamily="34" charset="-122"/>
                <a:ea typeface="微软雅黑" panose="020B0503020204020204" pitchFamily="34" charset="-122"/>
              </a:rPr>
              <a:t>VT8</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9</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DISTINCT</a:t>
            </a:r>
            <a:r>
              <a:rPr lang="zh-CN" altLang="zh-CN" dirty="0">
                <a:latin typeface="微软雅黑" panose="020B0503020204020204" pitchFamily="34" charset="-122"/>
                <a:ea typeface="微软雅黑" panose="020B0503020204020204" pitchFamily="34" charset="-122"/>
              </a:rPr>
              <a:t>：将重复的行从</a:t>
            </a:r>
            <a:r>
              <a:rPr lang="en-US" altLang="zh-CN" dirty="0">
                <a:latin typeface="微软雅黑" panose="020B0503020204020204" pitchFamily="34" charset="-122"/>
                <a:ea typeface="微软雅黑" panose="020B0503020204020204" pitchFamily="34" charset="-122"/>
              </a:rPr>
              <a:t>VT8</a:t>
            </a:r>
            <a:r>
              <a:rPr lang="zh-CN" altLang="zh-CN" dirty="0">
                <a:latin typeface="微软雅黑" panose="020B0503020204020204" pitchFamily="34" charset="-122"/>
                <a:ea typeface="微软雅黑" panose="020B0503020204020204" pitchFamily="34" charset="-122"/>
              </a:rPr>
              <a:t>中删除，产品</a:t>
            </a:r>
            <a:r>
              <a:rPr lang="en-US" altLang="zh-CN" dirty="0">
                <a:latin typeface="微软雅黑" panose="020B0503020204020204" pitchFamily="34" charset="-122"/>
                <a:ea typeface="微软雅黑" panose="020B0503020204020204" pitchFamily="34" charset="-122"/>
              </a:rPr>
              <a:t>VT9</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ORDER BY</a:t>
            </a:r>
            <a:r>
              <a:rPr lang="zh-CN" altLang="zh-CN"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VT9</a:t>
            </a:r>
            <a:r>
              <a:rPr lang="zh-CN" altLang="zh-CN" dirty="0">
                <a:latin typeface="微软雅黑" panose="020B0503020204020204" pitchFamily="34" charset="-122"/>
                <a:ea typeface="微软雅黑" panose="020B0503020204020204" pitchFamily="34" charset="-122"/>
              </a:rPr>
              <a:t>中的行按</a:t>
            </a:r>
            <a:r>
              <a:rPr lang="en-US" altLang="zh-CN" dirty="0">
                <a:latin typeface="微软雅黑" panose="020B0503020204020204" pitchFamily="34" charset="-122"/>
                <a:ea typeface="微软雅黑" panose="020B0503020204020204" pitchFamily="34" charset="-122"/>
              </a:rPr>
              <a:t>ORDER BY</a:t>
            </a:r>
            <a:r>
              <a:rPr lang="zh-CN" altLang="zh-CN" dirty="0">
                <a:latin typeface="微软雅黑" panose="020B0503020204020204" pitchFamily="34" charset="-122"/>
                <a:ea typeface="微软雅黑" panose="020B0503020204020204" pitchFamily="34" charset="-122"/>
              </a:rPr>
              <a:t>子句中的列列表顺序，生成一个游标</a:t>
            </a:r>
            <a:r>
              <a:rPr lang="en-US" altLang="zh-CN" dirty="0">
                <a:latin typeface="微软雅黑" panose="020B0503020204020204" pitchFamily="34" charset="-122"/>
                <a:ea typeface="微软雅黑" panose="020B0503020204020204" pitchFamily="34" charset="-122"/>
              </a:rPr>
              <a:t>(VC10)</a:t>
            </a:r>
            <a:r>
              <a:rPr lang="zh-CN" altLang="zh-CN" dirty="0">
                <a:latin typeface="微软雅黑" panose="020B0503020204020204" pitchFamily="34" charset="-122"/>
                <a:ea typeface="微软雅黑" panose="020B0503020204020204" pitchFamily="34" charset="-122"/>
              </a:rPr>
              <a:t>。执行顺序从左到右，是一个很耗资源的语句。</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TOP</a:t>
            </a:r>
            <a:r>
              <a:rPr lang="zh-CN" altLang="zh-CN"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VC10</a:t>
            </a:r>
            <a:r>
              <a:rPr lang="zh-CN" altLang="zh-CN" dirty="0">
                <a:latin typeface="微软雅黑" panose="020B0503020204020204" pitchFamily="34" charset="-122"/>
                <a:ea typeface="微软雅黑" panose="020B0503020204020204" pitchFamily="34" charset="-122"/>
              </a:rPr>
              <a:t>的开始处选择指定数量或比例的行，生成表</a:t>
            </a:r>
            <a:r>
              <a:rPr lang="en-US" altLang="zh-CN" dirty="0">
                <a:latin typeface="微软雅黑" panose="020B0503020204020204" pitchFamily="34" charset="-122"/>
                <a:ea typeface="微软雅黑" panose="020B0503020204020204" pitchFamily="34" charset="-122"/>
              </a:rPr>
              <a:t>TV11</a:t>
            </a:r>
            <a:r>
              <a:rPr lang="zh-CN" altLang="zh-CN" dirty="0">
                <a:latin typeface="微软雅黑" panose="020B0503020204020204" pitchFamily="34" charset="-122"/>
                <a:ea typeface="微软雅黑" panose="020B0503020204020204" pitchFamily="34" charset="-122"/>
              </a:rPr>
              <a:t>，并返回给调用者。</a:t>
            </a:r>
            <a:r>
              <a:rPr lang="en-US" altLang="zh-CN" dirty="0">
                <a:latin typeface="微软雅黑" panose="020B0503020204020204" pitchFamily="34" charset="-122"/>
                <a:ea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6659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584730" y="2349500"/>
            <a:ext cx="79574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latin typeface="仿宋_GB2312" pitchFamily="49" charset="-122"/>
                <a:ea typeface="仿宋_GB2312" pitchFamily="49" charset="-122"/>
              </a:rPr>
              <a:t>数据定义语言</a:t>
            </a:r>
            <a:r>
              <a:rPr lang="en-US" altLang="zh-CN" sz="2400" dirty="0">
                <a:latin typeface="仿宋_GB2312" pitchFamily="49" charset="-122"/>
                <a:ea typeface="仿宋_GB2312" pitchFamily="49" charset="-122"/>
              </a:rPr>
              <a:t>(Data </a:t>
            </a:r>
            <a:r>
              <a:rPr lang="en-US" altLang="zh-CN" sz="2400" dirty="0" smtClean="0">
                <a:latin typeface="仿宋_GB2312" pitchFamily="49" charset="-122"/>
                <a:ea typeface="仿宋_GB2312" pitchFamily="49" charset="-122"/>
              </a:rPr>
              <a:t>Control </a:t>
            </a:r>
            <a:r>
              <a:rPr lang="en-US" altLang="zh-CN" sz="2400" dirty="0">
                <a:latin typeface="仿宋_GB2312" pitchFamily="49" charset="-122"/>
                <a:ea typeface="仿宋_GB2312" pitchFamily="49" charset="-122"/>
              </a:rPr>
              <a:t>Language, </a:t>
            </a:r>
            <a:r>
              <a:rPr lang="en-US" altLang="zh-CN" sz="2400" dirty="0" smtClean="0">
                <a:latin typeface="仿宋_GB2312" pitchFamily="49" charset="-122"/>
                <a:ea typeface="仿宋_GB2312" pitchFamily="49" charset="-122"/>
              </a:rPr>
              <a:t>DCL</a:t>
            </a:r>
            <a:r>
              <a:rPr lang="en-US" altLang="zh-CN" sz="2400" dirty="0">
                <a:latin typeface="仿宋_GB2312" pitchFamily="49" charset="-122"/>
                <a:ea typeface="仿宋_GB2312" pitchFamily="49" charset="-122"/>
              </a:rPr>
              <a:t>)</a:t>
            </a:r>
          </a:p>
        </p:txBody>
      </p:sp>
      <p:sp>
        <p:nvSpPr>
          <p:cNvPr id="8196" name="AutoShape 4"/>
          <p:cNvSpPr>
            <a:spLocks noChangeArrowheads="1"/>
          </p:cNvSpPr>
          <p:nvPr/>
        </p:nvSpPr>
        <p:spPr bwMode="gray">
          <a:xfrm>
            <a:off x="1" y="1268413"/>
            <a:ext cx="624285" cy="647700"/>
          </a:xfrm>
          <a:prstGeom prst="rightArrow">
            <a:avLst>
              <a:gd name="adj1" fmla="val 71074"/>
              <a:gd name="adj2" fmla="val 26255"/>
            </a:avLst>
          </a:prstGeom>
          <a:gradFill rotWithShape="1">
            <a:gsLst>
              <a:gs pos="0">
                <a:srgbClr val="FF01FF">
                  <a:gamma/>
                  <a:shade val="46275"/>
                  <a:invGamma/>
                </a:srgbClr>
              </a:gs>
              <a:gs pos="50000">
                <a:srgbClr val="FF01FF"/>
              </a:gs>
              <a:gs pos="100000">
                <a:srgbClr val="FF01FF">
                  <a:gamma/>
                  <a:shade val="46275"/>
                  <a:invGamma/>
                </a:srgb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smtClean="0">
                <a:latin typeface="Tahoma" pitchFamily="34" charset="0"/>
                <a:ea typeface="华文细黑" pitchFamily="2" charset="-122"/>
              </a:rPr>
              <a:t>4</a:t>
            </a:r>
            <a:endParaRPr lang="en-US" altLang="zh-CN" sz="2400" dirty="0">
              <a:latin typeface="Tahoma" pitchFamily="34" charset="0"/>
              <a:ea typeface="华文细黑" pitchFamily="2" charset="-122"/>
            </a:endParaRPr>
          </a:p>
        </p:txBody>
      </p:sp>
      <p:sp>
        <p:nvSpPr>
          <p:cNvPr id="8197" name="AutoShape 5"/>
          <p:cNvSpPr>
            <a:spLocks noChangeArrowheads="1"/>
          </p:cNvSpPr>
          <p:nvPr/>
        </p:nvSpPr>
        <p:spPr bwMode="gray">
          <a:xfrm>
            <a:off x="818621" y="1341439"/>
            <a:ext cx="2651919" cy="504825"/>
          </a:xfrm>
          <a:prstGeom prst="roundRect">
            <a:avLst>
              <a:gd name="adj" fmla="val 10889"/>
            </a:avLst>
          </a:prstGeom>
          <a:gradFill rotWithShape="1">
            <a:gsLst>
              <a:gs pos="0">
                <a:srgbClr val="DDDDDD">
                  <a:gamma/>
                  <a:tint val="51373"/>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algn="l" eaLnBrk="0" hangingPunct="0"/>
            <a:r>
              <a:rPr lang="zh-CN" altLang="en-US" sz="2800" dirty="0" smtClean="0">
                <a:solidFill>
                  <a:srgbClr val="CC00CC"/>
                </a:solidFill>
                <a:latin typeface="Tahoma" pitchFamily="34" charset="0"/>
                <a:ea typeface="幼圆" pitchFamily="49" charset="-122"/>
              </a:rPr>
              <a:t>数据控制语言</a:t>
            </a:r>
            <a:endParaRPr lang="zh-CN" altLang="en-US" sz="2800" dirty="0">
              <a:solidFill>
                <a:srgbClr val="CC00CC"/>
              </a:solidFill>
              <a:latin typeface="Tahoma" pitchFamily="34" charset="0"/>
              <a:ea typeface="幼圆" pitchFamily="49" charset="-122"/>
            </a:endParaRPr>
          </a:p>
        </p:txBody>
      </p:sp>
      <p:sp>
        <p:nvSpPr>
          <p:cNvPr id="8199" name="Rectangle 7"/>
          <p:cNvSpPr>
            <a:spLocks noChangeArrowheads="1"/>
          </p:cNvSpPr>
          <p:nvPr/>
        </p:nvSpPr>
        <p:spPr bwMode="auto">
          <a:xfrm>
            <a:off x="388656" y="557213"/>
            <a:ext cx="8245992" cy="519112"/>
          </a:xfrm>
          <a:prstGeom prst="rect">
            <a:avLst/>
          </a:prstGeom>
          <a:noFill/>
          <a:ln>
            <a:noFill/>
          </a:ln>
          <a:effectLst>
            <a:prstShdw prst="shdw18" dist="17961" dir="13500000">
              <a:schemeClr val="folHlink">
                <a:gamma/>
                <a:shade val="60000"/>
                <a:invGamma/>
              </a:schemeClr>
            </a:prstShdw>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a:spAutoFit/>
          </a:bodyPr>
          <a:lstStyle/>
          <a:p>
            <a:pPr algn="l">
              <a:spcBef>
                <a:spcPct val="20000"/>
              </a:spcBef>
              <a:buFont typeface="Wingdings" pitchFamily="2" charset="2"/>
              <a:buNone/>
            </a:pPr>
            <a:r>
              <a:rPr lang="en-US" altLang="zh-CN" sz="2800" dirty="0">
                <a:solidFill>
                  <a:srgbClr val="C80051"/>
                </a:solidFill>
              </a:rPr>
              <a:t>  </a:t>
            </a:r>
            <a:r>
              <a:rPr lang="en-US" altLang="zh-CN" sz="2800" dirty="0" smtClean="0">
                <a:solidFill>
                  <a:srgbClr val="C80051"/>
                </a:solidFill>
              </a:rPr>
              <a:t>SQL</a:t>
            </a:r>
            <a:r>
              <a:rPr lang="zh-CN" altLang="en-US" sz="2800" dirty="0">
                <a:solidFill>
                  <a:srgbClr val="C80051"/>
                </a:solidFill>
              </a:rPr>
              <a:t>基本语句</a:t>
            </a:r>
          </a:p>
        </p:txBody>
      </p:sp>
      <p:sp>
        <p:nvSpPr>
          <p:cNvPr id="7" name="矩形 6"/>
          <p:cNvSpPr/>
          <p:nvPr/>
        </p:nvSpPr>
        <p:spPr>
          <a:xfrm>
            <a:off x="624286" y="3291849"/>
            <a:ext cx="3416320" cy="461665"/>
          </a:xfrm>
          <a:prstGeom prst="rect">
            <a:avLst/>
          </a:prstGeom>
        </p:spPr>
        <p:txBody>
          <a:bodyPr wrap="none">
            <a:spAutoFit/>
          </a:bodyPr>
          <a:lstStyle/>
          <a:p>
            <a:r>
              <a:rPr lang="zh-CN" altLang="zh-CN" sz="2400" dirty="0" smtClean="0">
                <a:latin typeface="仿宋_GB2312" pitchFamily="49" charset="-122"/>
                <a:ea typeface="仿宋_GB2312" pitchFamily="49" charset="-122"/>
              </a:rPr>
              <a:t>授权</a:t>
            </a:r>
            <a:r>
              <a:rPr lang="zh-CN" altLang="zh-CN" sz="2400" dirty="0">
                <a:latin typeface="仿宋_GB2312" pitchFamily="49" charset="-122"/>
                <a:ea typeface="仿宋_GB2312" pitchFamily="49" charset="-122"/>
              </a:rPr>
              <a:t>语句</a:t>
            </a:r>
            <a:r>
              <a:rPr lang="en-US" altLang="zh-CN" sz="2400" dirty="0">
                <a:latin typeface="仿宋_GB2312" pitchFamily="49" charset="-122"/>
                <a:ea typeface="仿宋_GB2312" pitchFamily="49" charset="-122"/>
              </a:rPr>
              <a:t> </a:t>
            </a:r>
            <a:r>
              <a:rPr lang="en-US" altLang="zh-CN" sz="2400" dirty="0" err="1">
                <a:latin typeface="仿宋_GB2312" pitchFamily="49" charset="-122"/>
                <a:ea typeface="仿宋_GB2312" pitchFamily="49" charset="-122"/>
              </a:rPr>
              <a:t>grant,revoke</a:t>
            </a:r>
            <a:endParaRPr lang="zh-CN" altLang="en-US" sz="2400" dirty="0">
              <a:latin typeface="仿宋_GB2312" pitchFamily="49" charset="-122"/>
              <a:ea typeface="仿宋_GB2312" pitchFamily="49" charset="-122"/>
            </a:endParaRPr>
          </a:p>
        </p:txBody>
      </p:sp>
    </p:spTree>
    <p:extLst>
      <p:ext uri="{BB962C8B-B14F-4D97-AF65-F5344CB8AC3E}">
        <p14:creationId xmlns:p14="http://schemas.microsoft.com/office/powerpoint/2010/main" val="103653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wipe(left)">
                                      <p:cBhvr>
                                        <p:cTn id="16"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animBg="1"/>
      <p:bldP spid="819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3447" y="2720957"/>
            <a:ext cx="7413665" cy="687263"/>
          </a:xfrm>
        </p:spPr>
        <p:txBody>
          <a:bodyPr/>
          <a:lstStyle/>
          <a:p>
            <a:r>
              <a:rPr lang="zh-CN" altLang="en-US" dirty="0" smtClean="0"/>
              <a:t>事务</a:t>
            </a:r>
            <a:endParaRPr lang="zh-CN" altLang="en-US" dirty="0"/>
          </a:p>
        </p:txBody>
      </p:sp>
    </p:spTree>
    <p:extLst>
      <p:ext uri="{BB962C8B-B14F-4D97-AF65-F5344CB8AC3E}">
        <p14:creationId xmlns:p14="http://schemas.microsoft.com/office/powerpoint/2010/main" val="2230307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17066" y="276102"/>
            <a:ext cx="5126698" cy="609600"/>
          </a:xfrm>
        </p:spPr>
        <p:txBody>
          <a:bodyPr/>
          <a:lstStyle/>
          <a:p>
            <a:r>
              <a:rPr lang="zh-CN" altLang="en-US" dirty="0"/>
              <a:t>设计数据库的步骤</a:t>
            </a:r>
          </a:p>
        </p:txBody>
      </p:sp>
      <p:sp>
        <p:nvSpPr>
          <p:cNvPr id="169987" name="Rectangle 3"/>
          <p:cNvSpPr>
            <a:spLocks noGrp="1" noChangeArrowheads="1"/>
          </p:cNvSpPr>
          <p:nvPr>
            <p:ph type="body" idx="1"/>
          </p:nvPr>
        </p:nvSpPr>
        <p:spPr>
          <a:xfrm>
            <a:off x="741231" y="1341438"/>
            <a:ext cx="8915400" cy="1655762"/>
          </a:xfrm>
          <a:ln/>
          <a:extLst>
            <a:ext uri="{91240B29-F687-4F45-9708-019B960494DF}">
              <a14:hiddenLine xmlns:a14="http://schemas.microsoft.com/office/drawing/2010/main" w="9525">
                <a:solidFill>
                  <a:srgbClr val="339966"/>
                </a:solidFill>
                <a:miter lim="800000"/>
                <a:headEnd/>
                <a:tailEnd/>
              </a14:hiddenLine>
            </a:ext>
          </a:extLst>
        </p:spPr>
        <p:txBody>
          <a:bodyPr/>
          <a:lstStyle/>
          <a:p>
            <a:r>
              <a:rPr lang="en-GB" altLang="zh-CN"/>
              <a:t>收集信息</a:t>
            </a:r>
            <a:r>
              <a:rPr lang="zh-CN" altLang="en-GB"/>
              <a:t>：</a:t>
            </a:r>
          </a:p>
          <a:p>
            <a:pPr>
              <a:buFontTx/>
              <a:buNone/>
            </a:pPr>
            <a:r>
              <a:rPr lang="zh-CN" altLang="en-GB"/>
              <a:t>   </a:t>
            </a:r>
            <a:r>
              <a:rPr lang="zh-CN" altLang="en-GB" sz="2000"/>
              <a:t>与该系统有关人员进行交流、坐谈，充分理解数据库需要完成的任务</a:t>
            </a:r>
            <a:endParaRPr lang="en-GB" altLang="zh-CN" sz="2000"/>
          </a:p>
          <a:p>
            <a:pPr>
              <a:buFontTx/>
              <a:buNone/>
            </a:pPr>
            <a:endParaRPr lang="en-GB" altLang="zh-CN" sz="2000"/>
          </a:p>
          <a:p>
            <a:pPr>
              <a:buFontTx/>
              <a:buNone/>
            </a:pPr>
            <a:endParaRPr lang="en-GB" altLang="zh-CN" sz="2500"/>
          </a:p>
        </p:txBody>
      </p:sp>
      <p:sp>
        <p:nvSpPr>
          <p:cNvPr id="169988" name="AutoShape 4"/>
          <p:cNvSpPr>
            <a:spLocks noChangeArrowheads="1"/>
          </p:cNvSpPr>
          <p:nvPr/>
        </p:nvSpPr>
        <p:spPr bwMode="auto">
          <a:xfrm>
            <a:off x="976842" y="2782888"/>
            <a:ext cx="8280797" cy="1548765"/>
          </a:xfrm>
          <a:prstGeom prst="roundRect">
            <a:avLst>
              <a:gd name="adj" fmla="val 9060"/>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dirty="0">
                <a:latin typeface="Arial" charset="0"/>
              </a:rPr>
              <a:t>BBS</a:t>
            </a:r>
            <a:r>
              <a:rPr lang="zh-CN" altLang="en-US" dirty="0">
                <a:latin typeface="Arial" charset="0"/>
              </a:rPr>
              <a:t>论坛的基本功能：</a:t>
            </a:r>
          </a:p>
          <a:p>
            <a:pPr algn="l"/>
            <a:r>
              <a:rPr lang="zh-CN" altLang="en-US" dirty="0">
                <a:latin typeface="Arial" charset="0"/>
              </a:rPr>
              <a:t>用户注册和登录，后台数据库需要存放用户的注册信息和在线状态信息；</a:t>
            </a:r>
          </a:p>
          <a:p>
            <a:pPr algn="l"/>
            <a:r>
              <a:rPr lang="zh-CN" altLang="en-US" dirty="0">
                <a:latin typeface="Arial" charset="0"/>
              </a:rPr>
              <a:t>用户发贴，后台数据库需要存放贴子相关信息，如贴子内容、标题等；</a:t>
            </a:r>
          </a:p>
          <a:p>
            <a:pPr algn="l"/>
            <a:r>
              <a:rPr lang="zh-CN" altLang="en-US" dirty="0">
                <a:latin typeface="Arial" charset="0"/>
              </a:rPr>
              <a:t>论坛版块管理：后台数据库需要存放各个版块信息，如版主、版块名称、贴子数等；</a:t>
            </a:r>
          </a:p>
        </p:txBody>
      </p:sp>
    </p:spTree>
    <p:extLst>
      <p:ext uri="{BB962C8B-B14F-4D97-AF65-F5344CB8AC3E}">
        <p14:creationId xmlns:p14="http://schemas.microsoft.com/office/powerpoint/2010/main" val="2737414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blinds(horizontal)">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838200" indent="-838200" eaLnBrk="1" hangingPunct="1"/>
            <a:r>
              <a:rPr lang="zh-CN" altLang="en-US" dirty="0" smtClean="0"/>
              <a:t>为什么需要事务</a:t>
            </a:r>
            <a:endParaRPr lang="en-US" altLang="zh-CN" dirty="0" smtClean="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325" y="5084763"/>
            <a:ext cx="155985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109" y="3716338"/>
            <a:ext cx="81690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904" y="4365625"/>
            <a:ext cx="218413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0" name="AutoShape 6"/>
          <p:cNvSpPr>
            <a:spLocks noChangeArrowheads="1"/>
          </p:cNvSpPr>
          <p:nvPr/>
        </p:nvSpPr>
        <p:spPr bwMode="auto">
          <a:xfrm>
            <a:off x="3706152" y="4365625"/>
            <a:ext cx="2729309" cy="935038"/>
          </a:xfrm>
          <a:custGeom>
            <a:avLst/>
            <a:gdLst>
              <a:gd name="T0" fmla="*/ 1889522 w 21600"/>
              <a:gd name="T1" fmla="*/ 0 h 21600"/>
              <a:gd name="T2" fmla="*/ 0 w 21600"/>
              <a:gd name="T3" fmla="*/ 467519 h 21600"/>
              <a:gd name="T4" fmla="*/ 1889522 w 21600"/>
              <a:gd name="T5" fmla="*/ 935038 h 21600"/>
              <a:gd name="T6" fmla="*/ 2519362 w 21600"/>
              <a:gd name="T7" fmla="*/ 46751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00"/>
              </a:gs>
              <a:gs pos="100000">
                <a:schemeClr val="bg1"/>
              </a:gs>
            </a:gsLst>
            <a:lin ang="5400000" scaled="1"/>
          </a:gradFill>
          <a:ln w="9525">
            <a:solidFill>
              <a:schemeClr val="tx1"/>
            </a:solidFill>
            <a:miter lim="800000"/>
            <a:headEnd/>
            <a:tailEnd/>
          </a:ln>
          <a:effectLst>
            <a:outerShdw dist="5388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kumimoji="0" lang="zh-CN" altLang="en-US">
                <a:latin typeface="Arial" charset="0"/>
                <a:ea typeface="黑体" pitchFamily="2" charset="-122"/>
              </a:rPr>
              <a:t>银行转帐</a:t>
            </a:r>
          </a:p>
        </p:txBody>
      </p:sp>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3245" y="4365625"/>
            <a:ext cx="218413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 name="Rectangle 8"/>
          <p:cNvSpPr>
            <a:spLocks noGrp="1" noChangeArrowheads="1"/>
          </p:cNvSpPr>
          <p:nvPr>
            <p:ph type="body" idx="1"/>
          </p:nvPr>
        </p:nvSpPr>
        <p:spPr>
          <a:xfrm>
            <a:off x="741232" y="1341439"/>
            <a:ext cx="9985110" cy="2232025"/>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smtClean="0"/>
              <a:t>例如，银行转帐问题：</a:t>
            </a:r>
          </a:p>
          <a:p>
            <a:pPr eaLnBrk="1" hangingPunct="1">
              <a:buFontTx/>
              <a:buNone/>
            </a:pPr>
            <a:r>
              <a:rPr lang="zh-CN" altLang="en-US" smtClean="0"/>
              <a:t>    假定资金从帐户</a:t>
            </a:r>
            <a:r>
              <a:rPr lang="en-US" altLang="zh-CN" smtClean="0"/>
              <a:t>A</a:t>
            </a:r>
            <a:r>
              <a:rPr lang="zh-CN" altLang="en-US" smtClean="0"/>
              <a:t>转到帐户</a:t>
            </a:r>
            <a:r>
              <a:rPr lang="en-US" altLang="zh-CN" smtClean="0"/>
              <a:t>B</a:t>
            </a:r>
            <a:r>
              <a:rPr lang="zh-CN" altLang="en-US" smtClean="0"/>
              <a:t>，至少需要两步：</a:t>
            </a:r>
          </a:p>
          <a:p>
            <a:pPr marL="812800" lvl="1" indent="-276225" eaLnBrk="1" hangingPunct="1"/>
            <a:r>
              <a:rPr lang="zh-CN" altLang="en-US" smtClean="0"/>
              <a:t>帐户</a:t>
            </a:r>
            <a:r>
              <a:rPr lang="en-US" altLang="zh-CN" smtClean="0"/>
              <a:t>A</a:t>
            </a:r>
            <a:r>
              <a:rPr lang="zh-CN" altLang="en-US" smtClean="0"/>
              <a:t>的资金减少</a:t>
            </a:r>
          </a:p>
          <a:p>
            <a:pPr marL="812800" lvl="1" indent="-276225" eaLnBrk="1" hangingPunct="1"/>
            <a:r>
              <a:rPr lang="zh-CN" altLang="en-US" smtClean="0"/>
              <a:t>然后帐户</a:t>
            </a:r>
            <a:r>
              <a:rPr lang="en-US" altLang="zh-CN" smtClean="0"/>
              <a:t>B</a:t>
            </a:r>
            <a:r>
              <a:rPr lang="zh-CN" altLang="en-US" smtClean="0"/>
              <a:t>的资金相应增加</a:t>
            </a:r>
            <a:r>
              <a:rPr lang="zh-CN" altLang="en-US" sz="2800" smtClean="0"/>
              <a:t>      </a:t>
            </a:r>
          </a:p>
          <a:p>
            <a:pPr eaLnBrk="1" hangingPunct="1"/>
            <a:endParaRPr lang="en-US" altLang="zh-CN" smtClean="0">
              <a:latin typeface="黑体" pitchFamily="2" charset="-122"/>
            </a:endParaRPr>
          </a:p>
        </p:txBody>
      </p:sp>
      <p:sp>
        <p:nvSpPr>
          <p:cNvPr id="6153" name="Text Box 9"/>
          <p:cNvSpPr txBox="1">
            <a:spLocks noChangeArrowheads="1"/>
          </p:cNvSpPr>
          <p:nvPr/>
        </p:nvSpPr>
        <p:spPr bwMode="auto">
          <a:xfrm>
            <a:off x="1676797" y="5373688"/>
            <a:ext cx="202935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800" b="1">
                <a:latin typeface="Arial" charset="0"/>
                <a:ea typeface="黑体" pitchFamily="2" charset="-122"/>
              </a:rPr>
              <a:t>帐户</a:t>
            </a:r>
            <a:r>
              <a:rPr kumimoji="0" lang="en-US" altLang="zh-CN" sz="2800" b="1">
                <a:latin typeface="Arial" charset="0"/>
              </a:rPr>
              <a:t>A</a:t>
            </a:r>
          </a:p>
        </p:txBody>
      </p:sp>
      <p:sp>
        <p:nvSpPr>
          <p:cNvPr id="6154" name="Text Box 10"/>
          <p:cNvSpPr txBox="1">
            <a:spLocks noChangeArrowheads="1"/>
          </p:cNvSpPr>
          <p:nvPr/>
        </p:nvSpPr>
        <p:spPr bwMode="auto">
          <a:xfrm>
            <a:off x="7450138" y="5373688"/>
            <a:ext cx="202935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800" b="1">
                <a:latin typeface="Arial" charset="0"/>
                <a:ea typeface="黑体" pitchFamily="2" charset="-122"/>
              </a:rPr>
              <a:t>帐户</a:t>
            </a:r>
            <a:r>
              <a:rPr kumimoji="0" lang="en-US" altLang="zh-CN" sz="2800" b="1">
                <a:latin typeface="Arial" charset="0"/>
              </a:rPr>
              <a:t>B</a:t>
            </a:r>
          </a:p>
        </p:txBody>
      </p:sp>
    </p:spTree>
    <p:extLst>
      <p:ext uri="{BB962C8B-B14F-4D97-AF65-F5344CB8AC3E}">
        <p14:creationId xmlns:p14="http://schemas.microsoft.com/office/powerpoint/2010/main" val="42376063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8" name="Text Box 4"/>
          <p:cNvSpPr txBox="1">
            <a:spLocks noChangeArrowheads="1"/>
          </p:cNvSpPr>
          <p:nvPr/>
        </p:nvSpPr>
        <p:spPr bwMode="auto">
          <a:xfrm>
            <a:off x="741231" y="1341439"/>
            <a:ext cx="8738261" cy="5159375"/>
          </a:xfrm>
          <a:prstGeom prst="rect">
            <a:avLst/>
          </a:prstGeom>
          <a:gradFill rotWithShape="1">
            <a:gsLst>
              <a:gs pos="0">
                <a:schemeClr val="accent1">
                  <a:alpha val="89998"/>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en-US" altLang="zh-CN" sz="2200">
                <a:solidFill>
                  <a:srgbClr val="0000FF"/>
                </a:solidFill>
                <a:latin typeface="Arial" charset="0"/>
                <a:ea typeface="黑体" pitchFamily="2" charset="-122"/>
              </a:rPr>
              <a:t>CREATE TABLE</a:t>
            </a:r>
            <a:r>
              <a:rPr kumimoji="0" lang="en-US" altLang="zh-CN" sz="2200">
                <a:latin typeface="Arial" charset="0"/>
                <a:ea typeface="黑体" pitchFamily="2" charset="-122"/>
              </a:rPr>
              <a:t> bank</a:t>
            </a:r>
          </a:p>
          <a:p>
            <a:pPr eaLnBrk="1" hangingPunct="1"/>
            <a:r>
              <a:rPr kumimoji="0" lang="en-US" altLang="zh-CN" sz="2200">
                <a:latin typeface="Arial" charset="0"/>
                <a:ea typeface="黑体" pitchFamily="2" charset="-122"/>
              </a:rPr>
              <a:t>(</a:t>
            </a:r>
          </a:p>
          <a:p>
            <a:pPr eaLnBrk="1" hangingPunct="1"/>
            <a:r>
              <a:rPr kumimoji="0" lang="en-US" altLang="zh-CN" sz="2200">
                <a:latin typeface="Arial" charset="0"/>
                <a:ea typeface="黑体" pitchFamily="2" charset="-122"/>
              </a:rPr>
              <a:t>    customerName CHAR(10),  --</a:t>
            </a:r>
            <a:r>
              <a:rPr kumimoji="0" lang="zh-CN" altLang="en-US" sz="2200">
                <a:latin typeface="Arial" charset="0"/>
                <a:ea typeface="黑体" pitchFamily="2" charset="-122"/>
              </a:rPr>
              <a:t>顾客姓名</a:t>
            </a:r>
          </a:p>
          <a:p>
            <a:pPr eaLnBrk="1" hangingPunct="1"/>
            <a:r>
              <a:rPr kumimoji="0" lang="zh-CN" altLang="en-US" sz="2200">
                <a:latin typeface="Arial" charset="0"/>
                <a:ea typeface="黑体" pitchFamily="2" charset="-122"/>
              </a:rPr>
              <a:t>    </a:t>
            </a:r>
            <a:r>
              <a:rPr kumimoji="0" lang="en-US" altLang="zh-CN" sz="2200">
                <a:latin typeface="Arial" charset="0"/>
                <a:ea typeface="黑体" pitchFamily="2" charset="-122"/>
              </a:rPr>
              <a:t>currentMoney MONEY    , --</a:t>
            </a:r>
            <a:r>
              <a:rPr kumimoji="0" lang="zh-CN" altLang="en-US" sz="2200">
                <a:latin typeface="Arial" charset="0"/>
                <a:ea typeface="黑体" pitchFamily="2" charset="-122"/>
              </a:rPr>
              <a:t>当前余额</a:t>
            </a:r>
          </a:p>
          <a:p>
            <a:pPr eaLnBrk="1" hangingPunct="1"/>
            <a:r>
              <a:rPr kumimoji="0" lang="zh-CN" altLang="en-US"/>
              <a:t>    </a:t>
            </a:r>
            <a:r>
              <a:rPr kumimoji="0" lang="en-US" altLang="zh-CN" noProof="1"/>
              <a:t>cardId varchar(20)</a:t>
            </a:r>
            <a:endParaRPr kumimoji="0" lang="en-US" altLang="zh-CN" sz="2200">
              <a:latin typeface="Arial" charset="0"/>
              <a:ea typeface="黑体" pitchFamily="2" charset="-122"/>
            </a:endParaRPr>
          </a:p>
          <a:p>
            <a:pPr eaLnBrk="1" hangingPunct="1"/>
            <a:r>
              <a:rPr kumimoji="0" lang="en-US" altLang="zh-CN" sz="2200">
                <a:latin typeface="Arial" charset="0"/>
                <a:ea typeface="黑体" pitchFamily="2" charset="-122"/>
              </a:rPr>
              <a:t>)</a:t>
            </a:r>
          </a:p>
          <a:p>
            <a:pPr eaLnBrk="1" hangingPunct="1"/>
            <a:r>
              <a:rPr kumimoji="0" lang="en-US" altLang="zh-CN" sz="2200">
                <a:latin typeface="Arial" charset="0"/>
                <a:ea typeface="黑体" pitchFamily="2" charset="-122"/>
              </a:rPr>
              <a:t>GO</a:t>
            </a:r>
          </a:p>
          <a:p>
            <a:pPr eaLnBrk="1" hangingPunct="1"/>
            <a:r>
              <a:rPr kumimoji="0" lang="en-US" altLang="zh-CN" sz="2200">
                <a:solidFill>
                  <a:srgbClr val="0000FF"/>
                </a:solidFill>
                <a:latin typeface="Arial" charset="0"/>
                <a:ea typeface="黑体" pitchFamily="2" charset="-122"/>
              </a:rPr>
              <a:t>ALTER TABLE</a:t>
            </a:r>
            <a:r>
              <a:rPr kumimoji="0" lang="en-US" altLang="zh-CN" sz="2200">
                <a:latin typeface="Arial" charset="0"/>
                <a:ea typeface="黑体" pitchFamily="2" charset="-122"/>
              </a:rPr>
              <a:t> bank</a:t>
            </a:r>
          </a:p>
          <a:p>
            <a:pPr eaLnBrk="1" hangingPunct="1"/>
            <a:r>
              <a:rPr kumimoji="0" lang="en-US" altLang="zh-CN" sz="2200">
                <a:latin typeface="Arial" charset="0"/>
                <a:ea typeface="黑体" pitchFamily="2" charset="-122"/>
              </a:rPr>
              <a:t>   </a:t>
            </a:r>
            <a:r>
              <a:rPr kumimoji="0" lang="en-US" altLang="zh-CN" sz="2200">
                <a:solidFill>
                  <a:srgbClr val="0000FF"/>
                </a:solidFill>
                <a:latin typeface="Arial" charset="0"/>
                <a:ea typeface="黑体" pitchFamily="2" charset="-122"/>
              </a:rPr>
              <a:t>ADD CONSTRAINT</a:t>
            </a:r>
            <a:r>
              <a:rPr kumimoji="0" lang="en-US" altLang="zh-CN" sz="2200">
                <a:latin typeface="Arial" charset="0"/>
                <a:ea typeface="黑体" pitchFamily="2" charset="-122"/>
              </a:rPr>
              <a:t> CK_currentMoney    </a:t>
            </a:r>
          </a:p>
          <a:p>
            <a:pPr eaLnBrk="1" hangingPunct="1"/>
            <a:r>
              <a:rPr kumimoji="0" lang="en-US" altLang="zh-CN" sz="2200">
                <a:latin typeface="Arial" charset="0"/>
                <a:ea typeface="黑体" pitchFamily="2" charset="-122"/>
              </a:rPr>
              <a:t>       CHECK(currentMoney&gt;=1)</a:t>
            </a:r>
          </a:p>
          <a:p>
            <a:pPr eaLnBrk="1" hangingPunct="1"/>
            <a:r>
              <a:rPr kumimoji="0" lang="en-US" altLang="zh-CN" sz="2200">
                <a:latin typeface="Arial" charset="0"/>
                <a:ea typeface="黑体" pitchFamily="2" charset="-122"/>
              </a:rPr>
              <a:t>GO</a:t>
            </a:r>
          </a:p>
          <a:p>
            <a:pPr eaLnBrk="1" hangingPunct="1"/>
            <a:r>
              <a:rPr kumimoji="0" lang="en-US" altLang="zh-CN" sz="2200">
                <a:solidFill>
                  <a:srgbClr val="0000FF"/>
                </a:solidFill>
                <a:latin typeface="Arial" charset="0"/>
                <a:ea typeface="黑体" pitchFamily="2" charset="-122"/>
              </a:rPr>
              <a:t>INSERT INTO</a:t>
            </a:r>
            <a:r>
              <a:rPr kumimoji="0" lang="en-US" altLang="zh-CN" sz="2200">
                <a:latin typeface="Arial" charset="0"/>
                <a:ea typeface="黑体" pitchFamily="2" charset="-122"/>
              </a:rPr>
              <a:t> bank(customerName,currentMoney)</a:t>
            </a:r>
          </a:p>
          <a:p>
            <a:pPr eaLnBrk="1" hangingPunct="1"/>
            <a:r>
              <a:rPr kumimoji="0" lang="en-US" altLang="zh-CN" sz="2200">
                <a:latin typeface="Arial" charset="0"/>
                <a:ea typeface="黑体" pitchFamily="2" charset="-122"/>
              </a:rPr>
              <a:t>        VALUES('</a:t>
            </a:r>
            <a:r>
              <a:rPr kumimoji="0" lang="zh-CN" altLang="en-US" sz="2200">
                <a:latin typeface="Arial" charset="0"/>
                <a:ea typeface="黑体" pitchFamily="2" charset="-122"/>
              </a:rPr>
              <a:t>张三</a:t>
            </a:r>
            <a:r>
              <a:rPr kumimoji="0" lang="en-US" altLang="zh-CN" sz="2200">
                <a:latin typeface="Arial" charset="0"/>
                <a:ea typeface="黑体" pitchFamily="2" charset="-122"/>
              </a:rPr>
              <a:t>',1000)</a:t>
            </a:r>
          </a:p>
          <a:p>
            <a:pPr eaLnBrk="1" hangingPunct="1"/>
            <a:r>
              <a:rPr kumimoji="0" lang="en-US" altLang="zh-CN" sz="2200">
                <a:solidFill>
                  <a:srgbClr val="0000FF"/>
                </a:solidFill>
                <a:latin typeface="Arial" charset="0"/>
                <a:ea typeface="黑体" pitchFamily="2" charset="-122"/>
              </a:rPr>
              <a:t>INSERT INTO</a:t>
            </a:r>
            <a:r>
              <a:rPr kumimoji="0" lang="en-US" altLang="zh-CN" sz="2200">
                <a:latin typeface="Arial" charset="0"/>
                <a:ea typeface="黑体" pitchFamily="2" charset="-122"/>
              </a:rPr>
              <a:t> bank(customerName,currentMoney)</a:t>
            </a:r>
          </a:p>
          <a:p>
            <a:pPr eaLnBrk="1" hangingPunct="1"/>
            <a:r>
              <a:rPr kumimoji="0" lang="en-US" altLang="zh-CN" sz="2200">
                <a:latin typeface="Arial" charset="0"/>
                <a:ea typeface="黑体" pitchFamily="2" charset="-122"/>
              </a:rPr>
              <a:t>        VALUES('</a:t>
            </a:r>
            <a:r>
              <a:rPr kumimoji="0" lang="zh-CN" altLang="en-US" sz="2200">
                <a:latin typeface="Arial" charset="0"/>
                <a:ea typeface="黑体" pitchFamily="2" charset="-122"/>
              </a:rPr>
              <a:t>李四</a:t>
            </a:r>
            <a:r>
              <a:rPr kumimoji="0" lang="en-US" altLang="zh-CN" sz="2200">
                <a:latin typeface="Arial" charset="0"/>
                <a:ea typeface="黑体" pitchFamily="2" charset="-122"/>
              </a:rPr>
              <a:t>',1)</a:t>
            </a:r>
          </a:p>
        </p:txBody>
      </p:sp>
      <p:sp>
        <p:nvSpPr>
          <p:cNvPr id="7171" name="Rectangle 2"/>
          <p:cNvSpPr>
            <a:spLocks noGrp="1" noChangeArrowheads="1"/>
          </p:cNvSpPr>
          <p:nvPr>
            <p:ph type="body" idx="1"/>
          </p:nvPr>
        </p:nvSpPr>
        <p:spPr>
          <a:xfrm>
            <a:off x="653521" y="1147763"/>
            <a:ext cx="8683229" cy="476250"/>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sz="2000" b="1" smtClean="0"/>
              <a:t>假定张三的帐户直接转帐</a:t>
            </a:r>
            <a:r>
              <a:rPr lang="en-US" altLang="zh-CN" sz="2000" b="1" smtClean="0"/>
              <a:t>1000</a:t>
            </a:r>
            <a:r>
              <a:rPr lang="zh-CN" altLang="en-US" sz="2000" b="1" smtClean="0"/>
              <a:t>元到李四的帐户</a:t>
            </a:r>
          </a:p>
        </p:txBody>
      </p:sp>
      <p:sp>
        <p:nvSpPr>
          <p:cNvPr id="7172" name="Rectangle 3"/>
          <p:cNvSpPr>
            <a:spLocks noGrp="1" noChangeArrowheads="1"/>
          </p:cNvSpPr>
          <p:nvPr>
            <p:ph type="title"/>
          </p:nvPr>
        </p:nvSpPr>
        <p:spPr/>
        <p:txBody>
          <a:bodyPr/>
          <a:lstStyle/>
          <a:p>
            <a:pPr eaLnBrk="1" hangingPunct="1"/>
            <a:r>
              <a:rPr lang="zh-CN" altLang="en-US" dirty="0" smtClean="0"/>
              <a:t>为什么需要事务</a:t>
            </a:r>
            <a:endParaRPr lang="en-US" altLang="zh-CN" dirty="0" smtClean="0"/>
          </a:p>
        </p:txBody>
      </p:sp>
      <p:sp>
        <p:nvSpPr>
          <p:cNvPr id="589829" name="Text Box 5"/>
          <p:cNvSpPr txBox="1">
            <a:spLocks noChangeArrowheads="1"/>
          </p:cNvSpPr>
          <p:nvPr/>
        </p:nvSpPr>
        <p:spPr bwMode="auto">
          <a:xfrm>
            <a:off x="4856692" y="1700214"/>
            <a:ext cx="4308079" cy="376237"/>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1800">
                <a:latin typeface="Arial" charset="0"/>
                <a:ea typeface="黑体" pitchFamily="2" charset="-122"/>
              </a:rPr>
              <a:t>创建帐户表，存放用户的帐户信息</a:t>
            </a:r>
          </a:p>
        </p:txBody>
      </p:sp>
      <p:sp>
        <p:nvSpPr>
          <p:cNvPr id="589830" name="Text Box 6"/>
          <p:cNvSpPr txBox="1">
            <a:spLocks noChangeArrowheads="1"/>
          </p:cNvSpPr>
          <p:nvPr/>
        </p:nvSpPr>
        <p:spPr bwMode="auto">
          <a:xfrm>
            <a:off x="4873890" y="3282951"/>
            <a:ext cx="3823097"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1800">
                <a:latin typeface="Arial" charset="0"/>
                <a:ea typeface="黑体" pitchFamily="2" charset="-122"/>
              </a:rPr>
              <a:t>添加约束：根据银行规定，帐户余额不能少于</a:t>
            </a:r>
            <a:r>
              <a:rPr kumimoji="0" lang="en-US" altLang="zh-CN" sz="1800">
                <a:latin typeface="Arial" charset="0"/>
                <a:ea typeface="黑体" pitchFamily="2" charset="-122"/>
              </a:rPr>
              <a:t>1</a:t>
            </a:r>
            <a:r>
              <a:rPr kumimoji="0" lang="zh-CN" altLang="en-US" sz="1800">
                <a:latin typeface="Arial" charset="0"/>
                <a:ea typeface="黑体" pitchFamily="2" charset="-122"/>
              </a:rPr>
              <a:t>元，否则视为销户 </a:t>
            </a:r>
          </a:p>
        </p:txBody>
      </p:sp>
      <p:sp>
        <p:nvSpPr>
          <p:cNvPr id="589831" name="Text Box 7"/>
          <p:cNvSpPr txBox="1">
            <a:spLocks noChangeArrowheads="1"/>
          </p:cNvSpPr>
          <p:nvPr/>
        </p:nvSpPr>
        <p:spPr bwMode="auto">
          <a:xfrm>
            <a:off x="2371594" y="4724400"/>
            <a:ext cx="6793177" cy="3762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1800">
                <a:latin typeface="Arial" charset="0"/>
                <a:ea typeface="黑体" pitchFamily="2" charset="-122"/>
              </a:rPr>
              <a:t>张三开户，开户金额为</a:t>
            </a:r>
            <a:r>
              <a:rPr kumimoji="0" lang="en-US" altLang="zh-CN" sz="1800">
                <a:latin typeface="Arial" charset="0"/>
                <a:ea typeface="黑体" pitchFamily="2" charset="-122"/>
              </a:rPr>
              <a:t>1000</a:t>
            </a:r>
            <a:r>
              <a:rPr kumimoji="0" lang="zh-CN" altLang="en-US" sz="1800">
                <a:latin typeface="Arial" charset="0"/>
                <a:ea typeface="黑体" pitchFamily="2" charset="-122"/>
              </a:rPr>
              <a:t>元 ；李四开户，开户金额</a:t>
            </a:r>
            <a:r>
              <a:rPr kumimoji="0" lang="en-US" altLang="zh-CN" sz="1800">
                <a:latin typeface="Arial" charset="0"/>
                <a:ea typeface="黑体" pitchFamily="2" charset="-122"/>
              </a:rPr>
              <a:t>1</a:t>
            </a:r>
            <a:r>
              <a:rPr kumimoji="0" lang="zh-CN" altLang="en-US" sz="1800">
                <a:latin typeface="Arial" charset="0"/>
                <a:ea typeface="黑体" pitchFamily="2" charset="-122"/>
              </a:rPr>
              <a:t>元 </a:t>
            </a:r>
          </a:p>
        </p:txBody>
      </p:sp>
    </p:spTree>
    <p:extLst>
      <p:ext uri="{BB962C8B-B14F-4D97-AF65-F5344CB8AC3E}">
        <p14:creationId xmlns:p14="http://schemas.microsoft.com/office/powerpoint/2010/main" val="315075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fade">
                                      <p:cBhvr>
                                        <p:cTn id="7" dur="1000"/>
                                        <p:tgtEl>
                                          <p:spTgt spid="589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9829"/>
                                        </p:tgtEl>
                                        <p:attrNameLst>
                                          <p:attrName>style.visibility</p:attrName>
                                        </p:attrNameLst>
                                      </p:cBhvr>
                                      <p:to>
                                        <p:strVal val="visible"/>
                                      </p:to>
                                    </p:set>
                                    <p:animEffect transition="in" filter="fade">
                                      <p:cBhvr>
                                        <p:cTn id="12" dur="1000"/>
                                        <p:tgtEl>
                                          <p:spTgt spid="589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9830"/>
                                        </p:tgtEl>
                                        <p:attrNameLst>
                                          <p:attrName>style.visibility</p:attrName>
                                        </p:attrNameLst>
                                      </p:cBhvr>
                                      <p:to>
                                        <p:strVal val="visible"/>
                                      </p:to>
                                    </p:set>
                                    <p:animEffect transition="in" filter="fade">
                                      <p:cBhvr>
                                        <p:cTn id="17" dur="1000"/>
                                        <p:tgtEl>
                                          <p:spTgt spid="589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9831"/>
                                        </p:tgtEl>
                                        <p:attrNameLst>
                                          <p:attrName>style.visibility</p:attrName>
                                        </p:attrNameLst>
                                      </p:cBhvr>
                                      <p:to>
                                        <p:strVal val="visible"/>
                                      </p:to>
                                    </p:set>
                                    <p:animEffect transition="in" filter="fade">
                                      <p:cBhvr>
                                        <p:cTn id="22" dur="1000"/>
                                        <p:tgtEl>
                                          <p:spTgt spid="58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8" grpId="0" animBg="1"/>
      <p:bldP spid="589829" grpId="0" animBg="1"/>
      <p:bldP spid="589830" grpId="0" animBg="1"/>
      <p:bldP spid="58983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为什么需要事务</a:t>
            </a:r>
            <a:endParaRPr lang="en-US" altLang="zh-CN" dirty="0" smtClean="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8" y="1196975"/>
            <a:ext cx="5694231"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body" idx="1"/>
          </p:nvPr>
        </p:nvSpPr>
        <p:spPr>
          <a:xfrm>
            <a:off x="818622" y="4652964"/>
            <a:ext cx="9985110" cy="890587"/>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b="1" smtClean="0"/>
              <a:t>目前两个帐户的余额总和为：</a:t>
            </a:r>
            <a:r>
              <a:rPr lang="en-US" altLang="zh-CN" b="1" smtClean="0"/>
              <a:t>1000+1=</a:t>
            </a:r>
            <a:r>
              <a:rPr lang="en-US" altLang="zh-CN" b="1" smtClean="0">
                <a:solidFill>
                  <a:srgbClr val="FF0000"/>
                </a:solidFill>
              </a:rPr>
              <a:t>1001</a:t>
            </a:r>
            <a:r>
              <a:rPr lang="zh-CN" altLang="en-US" b="1" smtClean="0"/>
              <a:t>元</a:t>
            </a:r>
            <a:r>
              <a:rPr lang="zh-CN" altLang="en-US" smtClean="0"/>
              <a:t> </a:t>
            </a:r>
            <a:endParaRPr lang="zh-CN" altLang="en-US" b="1" smtClean="0"/>
          </a:p>
          <a:p>
            <a:pPr eaLnBrk="1" hangingPunct="1">
              <a:buFontTx/>
              <a:buNone/>
            </a:pPr>
            <a:endParaRPr lang="en-US" altLang="zh-CN" b="1" smtClean="0">
              <a:latin typeface="黑体" pitchFamily="2" charset="-122"/>
            </a:endParaRPr>
          </a:p>
        </p:txBody>
      </p:sp>
      <p:sp>
        <p:nvSpPr>
          <p:cNvPr id="8197" name="Rectangle 5"/>
          <p:cNvSpPr>
            <a:spLocks noChangeArrowheads="1"/>
          </p:cNvSpPr>
          <p:nvPr/>
        </p:nvSpPr>
        <p:spPr bwMode="auto">
          <a:xfrm>
            <a:off x="4094825" y="1700214"/>
            <a:ext cx="1793742" cy="865187"/>
          </a:xfrm>
          <a:prstGeom prst="rect">
            <a:avLst/>
          </a:prstGeom>
          <a:noFill/>
          <a:ln w="38100">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Tree>
    <p:extLst>
      <p:ext uri="{BB962C8B-B14F-4D97-AF65-F5344CB8AC3E}">
        <p14:creationId xmlns:p14="http://schemas.microsoft.com/office/powerpoint/2010/main" val="7091879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为什么需要事务</a:t>
            </a:r>
            <a:endParaRPr lang="en-US" altLang="zh-CN" dirty="0" smtClean="0"/>
          </a:p>
        </p:txBody>
      </p:sp>
      <p:sp>
        <p:nvSpPr>
          <p:cNvPr id="9219" name="Rectangle 3"/>
          <p:cNvSpPr>
            <a:spLocks noGrp="1" noChangeArrowheads="1"/>
          </p:cNvSpPr>
          <p:nvPr>
            <p:ph type="body" idx="1"/>
          </p:nvPr>
        </p:nvSpPr>
        <p:spPr>
          <a:xfrm>
            <a:off x="584730" y="1052514"/>
            <a:ext cx="9985110" cy="890587"/>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b="1" smtClean="0"/>
              <a:t>模拟实现转帐 ：</a:t>
            </a:r>
          </a:p>
          <a:p>
            <a:pPr eaLnBrk="1" hangingPunct="1">
              <a:buFontTx/>
              <a:buNone/>
            </a:pPr>
            <a:r>
              <a:rPr lang="zh-CN" altLang="en-US" b="1" smtClean="0"/>
              <a:t>   </a:t>
            </a:r>
            <a:r>
              <a:rPr lang="zh-CN" altLang="en-US" sz="2000" smtClean="0"/>
              <a:t>从张三的帐户转帐</a:t>
            </a:r>
            <a:r>
              <a:rPr lang="en-US" altLang="zh-CN" sz="2000" smtClean="0"/>
              <a:t>1000</a:t>
            </a:r>
            <a:r>
              <a:rPr lang="zh-CN" altLang="en-US" sz="2000" smtClean="0"/>
              <a:t>元到李四的帐户</a:t>
            </a:r>
          </a:p>
          <a:p>
            <a:pPr eaLnBrk="1" hangingPunct="1"/>
            <a:endParaRPr lang="zh-CN" altLang="en-US" b="1" smtClean="0"/>
          </a:p>
          <a:p>
            <a:pPr eaLnBrk="1" hangingPunct="1">
              <a:buFontTx/>
              <a:buNone/>
            </a:pPr>
            <a:endParaRPr lang="en-US" altLang="zh-CN" b="1" smtClean="0">
              <a:latin typeface="黑体" pitchFamily="2" charset="-122"/>
            </a:endParaRPr>
          </a:p>
        </p:txBody>
      </p:sp>
      <p:sp>
        <p:nvSpPr>
          <p:cNvPr id="593924" name="Text Box 4"/>
          <p:cNvSpPr txBox="1">
            <a:spLocks noChangeArrowheads="1"/>
          </p:cNvSpPr>
          <p:nvPr/>
        </p:nvSpPr>
        <p:spPr bwMode="auto">
          <a:xfrm>
            <a:off x="739510" y="2133600"/>
            <a:ext cx="8972154" cy="4127500"/>
          </a:xfrm>
          <a:prstGeom prst="rect">
            <a:avLst/>
          </a:prstGeom>
          <a:gradFill rotWithShape="1">
            <a:gsLst>
              <a:gs pos="0">
                <a:schemeClr val="accent1">
                  <a:alpha val="90999"/>
                </a:schemeClr>
              </a:gs>
              <a:gs pos="100000">
                <a:srgbClr val="FFFFFF"/>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en-US" altLang="zh-CN">
                <a:latin typeface="Arial" charset="0"/>
                <a:ea typeface="黑体" pitchFamily="2" charset="-122"/>
              </a:rPr>
              <a:t>/*--</a:t>
            </a:r>
            <a:r>
              <a:rPr kumimoji="0" lang="zh-CN" altLang="en-US">
                <a:latin typeface="Arial" charset="0"/>
                <a:ea typeface="黑体" pitchFamily="2" charset="-122"/>
              </a:rPr>
              <a:t>转帐测试：张三转账</a:t>
            </a:r>
            <a:r>
              <a:rPr kumimoji="0" lang="en-US" altLang="zh-CN">
                <a:solidFill>
                  <a:srgbClr val="FF0000"/>
                </a:solidFill>
                <a:latin typeface="Arial" charset="0"/>
                <a:ea typeface="黑体" pitchFamily="2" charset="-122"/>
              </a:rPr>
              <a:t>1000</a:t>
            </a:r>
            <a:r>
              <a:rPr kumimoji="0" lang="zh-CN" altLang="en-US">
                <a:latin typeface="Arial" charset="0"/>
                <a:ea typeface="黑体" pitchFamily="2" charset="-122"/>
              </a:rPr>
              <a:t>元给李四</a:t>
            </a:r>
            <a:r>
              <a:rPr kumimoji="0" lang="en-US" altLang="zh-CN">
                <a:latin typeface="Arial" charset="0"/>
                <a:ea typeface="黑体" pitchFamily="2" charset="-122"/>
              </a:rPr>
              <a:t>--*/</a:t>
            </a:r>
          </a:p>
          <a:p>
            <a:pPr eaLnBrk="1" hangingPunct="1"/>
            <a:r>
              <a:rPr kumimoji="0" lang="en-US" altLang="zh-CN">
                <a:latin typeface="Arial" charset="0"/>
                <a:ea typeface="黑体" pitchFamily="2" charset="-122"/>
              </a:rPr>
              <a:t>--</a:t>
            </a:r>
            <a:r>
              <a:rPr kumimoji="0" lang="zh-CN" altLang="en-US">
                <a:latin typeface="Arial" charset="0"/>
                <a:ea typeface="黑体" pitchFamily="2" charset="-122"/>
              </a:rPr>
              <a:t>我们可能会这样这样编写语句</a:t>
            </a:r>
          </a:p>
          <a:p>
            <a:pPr eaLnBrk="1" hangingPunct="1"/>
            <a:r>
              <a:rPr kumimoji="0" lang="en-US" altLang="zh-CN">
                <a:latin typeface="Arial" charset="0"/>
                <a:ea typeface="黑体" pitchFamily="2" charset="-122"/>
              </a:rPr>
              <a:t>--</a:t>
            </a:r>
            <a:r>
              <a:rPr kumimoji="0" lang="zh-CN" altLang="en-US">
                <a:latin typeface="Arial" charset="0"/>
                <a:ea typeface="黑体" pitchFamily="2" charset="-122"/>
              </a:rPr>
              <a:t>张三的帐户少</a:t>
            </a:r>
            <a:r>
              <a:rPr kumimoji="0" lang="en-US" altLang="zh-CN">
                <a:latin typeface="Arial" charset="0"/>
                <a:ea typeface="黑体" pitchFamily="2" charset="-122"/>
              </a:rPr>
              <a:t>1000</a:t>
            </a:r>
            <a:r>
              <a:rPr kumimoji="0" lang="zh-CN" altLang="en-US">
                <a:latin typeface="Arial" charset="0"/>
                <a:ea typeface="黑体" pitchFamily="2" charset="-122"/>
              </a:rPr>
              <a:t>元，李四的帐户多</a:t>
            </a:r>
            <a:r>
              <a:rPr kumimoji="0" lang="en-US" altLang="zh-CN">
                <a:latin typeface="Arial" charset="0"/>
                <a:ea typeface="黑体" pitchFamily="2" charset="-122"/>
              </a:rPr>
              <a:t>1000</a:t>
            </a:r>
            <a:r>
              <a:rPr kumimoji="0" lang="zh-CN" altLang="en-US">
                <a:latin typeface="Arial" charset="0"/>
                <a:ea typeface="黑体" pitchFamily="2" charset="-122"/>
              </a:rPr>
              <a:t>元</a:t>
            </a:r>
          </a:p>
          <a:p>
            <a:pPr eaLnBrk="1" hangingPunct="1"/>
            <a:r>
              <a:rPr kumimoji="0" lang="en-US" altLang="zh-CN">
                <a:solidFill>
                  <a:srgbClr val="0000FF"/>
                </a:solidFill>
                <a:latin typeface="Arial" charset="0"/>
                <a:ea typeface="黑体" pitchFamily="2" charset="-122"/>
              </a:rPr>
              <a:t>UPDATE </a:t>
            </a:r>
            <a:r>
              <a:rPr kumimoji="0" lang="en-US" altLang="zh-CN">
                <a:latin typeface="Arial" charset="0"/>
                <a:ea typeface="黑体" pitchFamily="2" charset="-122"/>
              </a:rPr>
              <a:t>bank SET currentMoney=currentMoney-1000 </a:t>
            </a:r>
          </a:p>
          <a:p>
            <a:pPr eaLnBrk="1" hangingPunct="1"/>
            <a:r>
              <a:rPr kumimoji="0" lang="en-US" altLang="zh-CN">
                <a:latin typeface="Arial" charset="0"/>
                <a:ea typeface="黑体" pitchFamily="2" charset="-122"/>
              </a:rPr>
              <a:t>     WHERE customerName='</a:t>
            </a:r>
            <a:r>
              <a:rPr kumimoji="0" lang="zh-CN" altLang="en-US">
                <a:latin typeface="Arial" charset="0"/>
                <a:ea typeface="黑体" pitchFamily="2" charset="-122"/>
              </a:rPr>
              <a:t>张三</a:t>
            </a:r>
            <a:r>
              <a:rPr kumimoji="0" lang="en-US" altLang="zh-CN">
                <a:latin typeface="Arial" charset="0"/>
                <a:ea typeface="黑体" pitchFamily="2" charset="-122"/>
              </a:rPr>
              <a:t>'</a:t>
            </a:r>
          </a:p>
          <a:p>
            <a:pPr eaLnBrk="1" hangingPunct="1"/>
            <a:r>
              <a:rPr kumimoji="0" lang="en-US" altLang="zh-CN">
                <a:solidFill>
                  <a:srgbClr val="0000FF"/>
                </a:solidFill>
                <a:latin typeface="Arial" charset="0"/>
                <a:ea typeface="黑体" pitchFamily="2" charset="-122"/>
              </a:rPr>
              <a:t>UPDATE</a:t>
            </a:r>
            <a:r>
              <a:rPr kumimoji="0" lang="en-US" altLang="zh-CN">
                <a:latin typeface="Arial" charset="0"/>
                <a:ea typeface="黑体" pitchFamily="2" charset="-122"/>
              </a:rPr>
              <a:t> bank SET currentMoney=currentMoney+1000 </a:t>
            </a:r>
          </a:p>
          <a:p>
            <a:pPr eaLnBrk="1" hangingPunct="1"/>
            <a:r>
              <a:rPr kumimoji="0" lang="en-US" altLang="zh-CN">
                <a:latin typeface="Arial" charset="0"/>
                <a:ea typeface="黑体" pitchFamily="2" charset="-122"/>
              </a:rPr>
              <a:t>     WHERE customerName='</a:t>
            </a:r>
            <a:r>
              <a:rPr kumimoji="0" lang="zh-CN" altLang="en-US">
                <a:latin typeface="Arial" charset="0"/>
                <a:ea typeface="黑体" pitchFamily="2" charset="-122"/>
              </a:rPr>
              <a:t>李四</a:t>
            </a:r>
            <a:r>
              <a:rPr kumimoji="0" lang="en-US" altLang="zh-CN">
                <a:latin typeface="Arial" charset="0"/>
                <a:ea typeface="黑体" pitchFamily="2" charset="-122"/>
              </a:rPr>
              <a:t>'</a:t>
            </a:r>
          </a:p>
          <a:p>
            <a:pPr eaLnBrk="1" hangingPunct="1"/>
            <a:r>
              <a:rPr kumimoji="0" lang="en-US" altLang="zh-CN">
                <a:latin typeface="Arial" charset="0"/>
                <a:ea typeface="黑体" pitchFamily="2" charset="-122"/>
              </a:rPr>
              <a:t>GO</a:t>
            </a:r>
          </a:p>
          <a:p>
            <a:pPr eaLnBrk="1" hangingPunct="1"/>
            <a:r>
              <a:rPr kumimoji="0" lang="en-US" altLang="zh-CN">
                <a:latin typeface="Arial" charset="0"/>
                <a:ea typeface="黑体" pitchFamily="2" charset="-122"/>
              </a:rPr>
              <a:t>--</a:t>
            </a:r>
            <a:r>
              <a:rPr kumimoji="0" lang="zh-CN" altLang="en-US">
                <a:latin typeface="Arial" charset="0"/>
                <a:ea typeface="黑体" pitchFamily="2" charset="-122"/>
              </a:rPr>
              <a:t>再次查看转帐后的结果。 </a:t>
            </a:r>
          </a:p>
          <a:p>
            <a:pPr eaLnBrk="1" hangingPunct="1"/>
            <a:r>
              <a:rPr kumimoji="0" lang="en-US" altLang="zh-CN">
                <a:latin typeface="Arial" charset="0"/>
                <a:ea typeface="黑体" pitchFamily="2" charset="-122"/>
              </a:rPr>
              <a:t>SELECT * FROM bank</a:t>
            </a:r>
          </a:p>
          <a:p>
            <a:pPr eaLnBrk="1" hangingPunct="1"/>
            <a:r>
              <a:rPr kumimoji="0" lang="en-US" altLang="zh-CN">
                <a:latin typeface="Arial" charset="0"/>
                <a:ea typeface="黑体" pitchFamily="2" charset="-122"/>
              </a:rPr>
              <a:t>GO</a:t>
            </a:r>
          </a:p>
        </p:txBody>
      </p:sp>
      <p:pic>
        <p:nvPicPr>
          <p:cNvPr id="593925" name="Picture 5"/>
          <p:cNvPicPr>
            <a:picLocks noChangeAspect="1" noChangeArrowheads="1"/>
          </p:cNvPicPr>
          <p:nvPr/>
        </p:nvPicPr>
        <p:blipFill>
          <a:blip r:embed="rId3">
            <a:extLst>
              <a:ext uri="{28A0092B-C50C-407E-A947-70E740481C1C}">
                <a14:useLocalDpi xmlns:a14="http://schemas.microsoft.com/office/drawing/2010/main" val="0"/>
              </a:ext>
            </a:extLst>
          </a:blip>
          <a:srcRect t="2533" r="24644" b="57544"/>
          <a:stretch>
            <a:fillRect/>
          </a:stretch>
        </p:blipFill>
        <p:spPr bwMode="auto">
          <a:xfrm>
            <a:off x="2971800" y="2286001"/>
            <a:ext cx="46021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6" name="Text Box 6"/>
          <p:cNvSpPr txBox="1">
            <a:spLocks noChangeArrowheads="1"/>
          </p:cNvSpPr>
          <p:nvPr/>
        </p:nvSpPr>
        <p:spPr bwMode="auto">
          <a:xfrm>
            <a:off x="5264283" y="1989138"/>
            <a:ext cx="4232407" cy="10160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000">
                <a:solidFill>
                  <a:srgbClr val="FF0000"/>
                </a:solidFill>
                <a:latin typeface="Arial" charset="0"/>
                <a:ea typeface="黑体" pitchFamily="2" charset="-122"/>
              </a:rPr>
              <a:t>请问</a:t>
            </a:r>
            <a:r>
              <a:rPr kumimoji="0" lang="zh-CN" altLang="en-US" sz="2000">
                <a:latin typeface="Arial" charset="0"/>
                <a:ea typeface="黑体" pitchFamily="2" charset="-122"/>
              </a:rPr>
              <a:t>：</a:t>
            </a:r>
            <a:br>
              <a:rPr kumimoji="0" lang="zh-CN" altLang="en-US" sz="2000">
                <a:latin typeface="Arial" charset="0"/>
                <a:ea typeface="黑体" pitchFamily="2" charset="-122"/>
              </a:rPr>
            </a:br>
            <a:r>
              <a:rPr kumimoji="0" lang="zh-CN" altLang="en-US" sz="2000">
                <a:latin typeface="Arial" charset="0"/>
                <a:ea typeface="黑体" pitchFamily="2" charset="-122"/>
              </a:rPr>
              <a:t>执行转帐语句后，张三、李四的帐户余额为多少？</a:t>
            </a:r>
          </a:p>
        </p:txBody>
      </p:sp>
      <p:pic>
        <p:nvPicPr>
          <p:cNvPr id="5939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21" y="3452814"/>
            <a:ext cx="897215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8" name="Rectangle 8"/>
          <p:cNvSpPr>
            <a:spLocks noChangeArrowheads="1"/>
          </p:cNvSpPr>
          <p:nvPr/>
        </p:nvSpPr>
        <p:spPr bwMode="auto">
          <a:xfrm>
            <a:off x="2691475" y="4941889"/>
            <a:ext cx="1950244" cy="574675"/>
          </a:xfrm>
          <a:prstGeom prst="rect">
            <a:avLst/>
          </a:prstGeom>
          <a:noFill/>
          <a:ln w="38100">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593929" name="Text Box 9"/>
          <p:cNvSpPr txBox="1">
            <a:spLocks noChangeArrowheads="1"/>
          </p:cNvSpPr>
          <p:nvPr/>
        </p:nvSpPr>
        <p:spPr bwMode="auto">
          <a:xfrm>
            <a:off x="5264283" y="4149725"/>
            <a:ext cx="4213490" cy="14414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spAutoFit/>
          </a:bodyPr>
          <a:lstStyle>
            <a:lvl1pPr marL="177800" indent="-17780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20000"/>
              </a:spcBef>
              <a:buClr>
                <a:schemeClr val="tx2"/>
              </a:buClr>
              <a:buSzPct val="50000"/>
              <a:buFont typeface="Wingdings" pitchFamily="2" charset="2"/>
              <a:buChar char="l"/>
            </a:pPr>
            <a:r>
              <a:rPr kumimoji="0" lang="zh-CN" altLang="en-US" sz="2000">
                <a:latin typeface="Arial" charset="0"/>
                <a:ea typeface="黑体" pitchFamily="2" charset="-122"/>
              </a:rPr>
              <a:t>张三的帐户没有减少 </a:t>
            </a:r>
          </a:p>
          <a:p>
            <a:pPr eaLnBrk="1" hangingPunct="1">
              <a:spcBef>
                <a:spcPct val="20000"/>
              </a:spcBef>
              <a:buClr>
                <a:schemeClr val="tx2"/>
              </a:buClr>
              <a:buSzPct val="50000"/>
              <a:buFont typeface="Wingdings" pitchFamily="2" charset="2"/>
              <a:buChar char="l"/>
            </a:pPr>
            <a:r>
              <a:rPr kumimoji="0" lang="zh-CN" altLang="en-US" sz="2000">
                <a:latin typeface="Arial" charset="0"/>
                <a:ea typeface="黑体" pitchFamily="2" charset="-122"/>
              </a:rPr>
              <a:t>但李四的帐户却多了</a:t>
            </a:r>
            <a:r>
              <a:rPr kumimoji="0" lang="en-US" altLang="zh-CN" sz="2000">
                <a:latin typeface="Arial" charset="0"/>
                <a:ea typeface="黑体" pitchFamily="2" charset="-122"/>
              </a:rPr>
              <a:t>1000</a:t>
            </a:r>
            <a:r>
              <a:rPr kumimoji="0" lang="zh-CN" altLang="en-US" sz="2000">
                <a:latin typeface="Arial" charset="0"/>
                <a:ea typeface="黑体" pitchFamily="2" charset="-122"/>
              </a:rPr>
              <a:t>元 </a:t>
            </a:r>
          </a:p>
          <a:p>
            <a:pPr eaLnBrk="1" hangingPunct="1">
              <a:spcBef>
                <a:spcPct val="20000"/>
              </a:spcBef>
              <a:buClr>
                <a:schemeClr val="tx2"/>
              </a:buClr>
              <a:buSzPct val="50000"/>
              <a:buFont typeface="Wingdings" pitchFamily="2" charset="2"/>
              <a:buChar char="l"/>
            </a:pPr>
            <a:r>
              <a:rPr kumimoji="0" lang="en-US" altLang="zh-CN" sz="2000">
                <a:latin typeface="Arial" charset="0"/>
                <a:ea typeface="黑体" pitchFamily="2" charset="-122"/>
              </a:rPr>
              <a:t>1000</a:t>
            </a:r>
            <a:r>
              <a:rPr kumimoji="0" lang="zh-CN" altLang="en-US" sz="2000">
                <a:latin typeface="Arial" charset="0"/>
                <a:ea typeface="黑体" pitchFamily="2" charset="-122"/>
              </a:rPr>
              <a:t>＋</a:t>
            </a:r>
            <a:r>
              <a:rPr kumimoji="0" lang="en-US" altLang="zh-CN" sz="2000">
                <a:latin typeface="Arial" charset="0"/>
                <a:ea typeface="黑体" pitchFamily="2" charset="-122"/>
              </a:rPr>
              <a:t>1001</a:t>
            </a:r>
            <a:r>
              <a:rPr kumimoji="0" lang="zh-CN" altLang="en-US" sz="2000">
                <a:latin typeface="Arial" charset="0"/>
                <a:ea typeface="黑体" pitchFamily="2" charset="-122"/>
              </a:rPr>
              <a:t>＝</a:t>
            </a:r>
            <a:r>
              <a:rPr kumimoji="0" lang="en-US" altLang="zh-CN" sz="2000">
                <a:solidFill>
                  <a:srgbClr val="FF0000"/>
                </a:solidFill>
                <a:latin typeface="Arial" charset="0"/>
                <a:ea typeface="黑体" pitchFamily="2" charset="-122"/>
              </a:rPr>
              <a:t>2001</a:t>
            </a:r>
            <a:r>
              <a:rPr kumimoji="0" lang="zh-CN" altLang="en-US" sz="2000">
                <a:solidFill>
                  <a:srgbClr val="FF0000"/>
                </a:solidFill>
                <a:latin typeface="Arial" charset="0"/>
                <a:ea typeface="黑体" pitchFamily="2" charset="-122"/>
              </a:rPr>
              <a:t>元</a:t>
            </a:r>
            <a:br>
              <a:rPr kumimoji="0" lang="zh-CN" altLang="en-US" sz="2000">
                <a:solidFill>
                  <a:srgbClr val="FF0000"/>
                </a:solidFill>
                <a:latin typeface="Arial" charset="0"/>
                <a:ea typeface="黑体" pitchFamily="2" charset="-122"/>
              </a:rPr>
            </a:br>
            <a:r>
              <a:rPr kumimoji="0" lang="zh-CN" altLang="en-US" sz="2000">
                <a:solidFill>
                  <a:srgbClr val="FF0000"/>
                </a:solidFill>
                <a:latin typeface="Arial" charset="0"/>
                <a:ea typeface="黑体" pitchFamily="2" charset="-122"/>
              </a:rPr>
              <a:t>    </a:t>
            </a:r>
            <a:r>
              <a:rPr kumimoji="0" lang="zh-CN" altLang="en-US" sz="2000">
                <a:latin typeface="Arial" charset="0"/>
                <a:ea typeface="黑体" pitchFamily="2" charset="-122"/>
              </a:rPr>
              <a:t>总额多出了</a:t>
            </a:r>
            <a:r>
              <a:rPr kumimoji="0" lang="en-US" altLang="zh-CN" sz="2000">
                <a:latin typeface="Arial" charset="0"/>
                <a:ea typeface="黑体" pitchFamily="2" charset="-122"/>
              </a:rPr>
              <a:t>1000</a:t>
            </a:r>
            <a:r>
              <a:rPr kumimoji="0" lang="zh-CN" altLang="en-US" sz="2000">
                <a:latin typeface="Arial" charset="0"/>
                <a:ea typeface="黑体" pitchFamily="2" charset="-122"/>
              </a:rPr>
              <a:t>元！</a:t>
            </a:r>
          </a:p>
        </p:txBody>
      </p:sp>
    </p:spTree>
    <p:extLst>
      <p:ext uri="{BB962C8B-B14F-4D97-AF65-F5344CB8AC3E}">
        <p14:creationId xmlns:p14="http://schemas.microsoft.com/office/powerpoint/2010/main" val="4171472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fade">
                                      <p:cBhvr>
                                        <p:cTn id="7" dur="10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slide(fromBottom)">
                                      <p:cBhvr>
                                        <p:cTn id="12" dur="500"/>
                                        <p:tgtEl>
                                          <p:spTgt spid="593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3926"/>
                                        </p:tgtEl>
                                        <p:attrNameLst>
                                          <p:attrName>style.visibility</p:attrName>
                                        </p:attrNameLst>
                                      </p:cBhvr>
                                      <p:to>
                                        <p:strVal val="visible"/>
                                      </p:to>
                                    </p:set>
                                    <p:animEffect transition="in" filter="fade">
                                      <p:cBhvr>
                                        <p:cTn id="17" dur="1000"/>
                                        <p:tgtEl>
                                          <p:spTgt spid="593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4" fill="hold" grpId="1" nodeType="clickEffect">
                                  <p:stCondLst>
                                    <p:cond delay="0"/>
                                  </p:stCondLst>
                                  <p:childTnLst>
                                    <p:anim calcmode="lin" valueType="num">
                                      <p:cBhvr additive="base">
                                        <p:cTn id="21" dur="500"/>
                                        <p:tgtEl>
                                          <p:spTgt spid="593924"/>
                                        </p:tgtEl>
                                        <p:attrNameLst>
                                          <p:attrName>ppt_x</p:attrName>
                                        </p:attrNameLst>
                                      </p:cBhvr>
                                      <p:tavLst>
                                        <p:tav tm="0">
                                          <p:val>
                                            <p:strVal val="ppt_x"/>
                                          </p:val>
                                        </p:tav>
                                        <p:tav tm="100000">
                                          <p:val>
                                            <p:strVal val="ppt_x"/>
                                          </p:val>
                                        </p:tav>
                                      </p:tavLst>
                                    </p:anim>
                                    <p:anim calcmode="lin" valueType="num">
                                      <p:cBhvr additive="base">
                                        <p:cTn id="22" dur="500"/>
                                        <p:tgtEl>
                                          <p:spTgt spid="593924"/>
                                        </p:tgtEl>
                                        <p:attrNameLst>
                                          <p:attrName>ppt_y</p:attrName>
                                        </p:attrNameLst>
                                      </p:cBhvr>
                                      <p:tavLst>
                                        <p:tav tm="0">
                                          <p:val>
                                            <p:strVal val="ppt_y"/>
                                          </p:val>
                                        </p:tav>
                                        <p:tav tm="100000">
                                          <p:val>
                                            <p:strVal val="1+ppt_h/2"/>
                                          </p:val>
                                        </p:tav>
                                      </p:tavLst>
                                    </p:anim>
                                    <p:set>
                                      <p:cBhvr>
                                        <p:cTn id="23" dur="1" fill="hold">
                                          <p:stCondLst>
                                            <p:cond delay="499"/>
                                          </p:stCondLst>
                                        </p:cTn>
                                        <p:tgtEl>
                                          <p:spTgt spid="593924"/>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nodeType="clickEffect">
                                  <p:stCondLst>
                                    <p:cond delay="0"/>
                                  </p:stCondLst>
                                  <p:childTnLst>
                                    <p:set>
                                      <p:cBhvr>
                                        <p:cTn id="27" dur="1" fill="hold">
                                          <p:stCondLst>
                                            <p:cond delay="0"/>
                                          </p:stCondLst>
                                        </p:cTn>
                                        <p:tgtEl>
                                          <p:spTgt spid="593927"/>
                                        </p:tgtEl>
                                        <p:attrNameLst>
                                          <p:attrName>style.visibility</p:attrName>
                                        </p:attrNameLst>
                                      </p:cBhvr>
                                      <p:to>
                                        <p:strVal val="visible"/>
                                      </p:to>
                                    </p:set>
                                    <p:anim calcmode="lin" valueType="num">
                                      <p:cBhvr>
                                        <p:cTn id="28" dur="1000" fill="hold"/>
                                        <p:tgtEl>
                                          <p:spTgt spid="593927"/>
                                        </p:tgtEl>
                                        <p:attrNameLst>
                                          <p:attrName>ppt_w</p:attrName>
                                        </p:attrNameLst>
                                      </p:cBhvr>
                                      <p:tavLst>
                                        <p:tav tm="0">
                                          <p:val>
                                            <p:fltVal val="0"/>
                                          </p:val>
                                        </p:tav>
                                        <p:tav tm="100000">
                                          <p:val>
                                            <p:strVal val="#ppt_w"/>
                                          </p:val>
                                        </p:tav>
                                      </p:tavLst>
                                    </p:anim>
                                    <p:anim calcmode="lin" valueType="num">
                                      <p:cBhvr>
                                        <p:cTn id="29" dur="1000" fill="hold"/>
                                        <p:tgtEl>
                                          <p:spTgt spid="593927"/>
                                        </p:tgtEl>
                                        <p:attrNameLst>
                                          <p:attrName>ppt_h</p:attrName>
                                        </p:attrNameLst>
                                      </p:cBhvr>
                                      <p:tavLst>
                                        <p:tav tm="0">
                                          <p:val>
                                            <p:fltVal val="0"/>
                                          </p:val>
                                        </p:tav>
                                        <p:tav tm="100000">
                                          <p:val>
                                            <p:strVal val="#ppt_h"/>
                                          </p:val>
                                        </p:tav>
                                      </p:tavLst>
                                    </p:anim>
                                    <p:anim calcmode="lin" valueType="num">
                                      <p:cBhvr>
                                        <p:cTn id="30" dur="1000" fill="hold"/>
                                        <p:tgtEl>
                                          <p:spTgt spid="59392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5939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593928"/>
                                        </p:tgtEl>
                                        <p:attrNameLst>
                                          <p:attrName>style.visibility</p:attrName>
                                        </p:attrNameLst>
                                      </p:cBhvr>
                                      <p:to>
                                        <p:strVal val="visible"/>
                                      </p:to>
                                    </p:set>
                                    <p:anim calcmode="lin" valueType="num">
                                      <p:cBhvr>
                                        <p:cTn id="36" dur="500" fill="hold"/>
                                        <p:tgtEl>
                                          <p:spTgt spid="593928"/>
                                        </p:tgtEl>
                                        <p:attrNameLst>
                                          <p:attrName>ppt_w</p:attrName>
                                        </p:attrNameLst>
                                      </p:cBhvr>
                                      <p:tavLst>
                                        <p:tav tm="0">
                                          <p:val>
                                            <p:fltVal val="0"/>
                                          </p:val>
                                        </p:tav>
                                        <p:tav tm="100000">
                                          <p:val>
                                            <p:strVal val="#ppt_w"/>
                                          </p:val>
                                        </p:tav>
                                      </p:tavLst>
                                    </p:anim>
                                    <p:anim calcmode="lin" valueType="num">
                                      <p:cBhvr>
                                        <p:cTn id="37" dur="500" fill="hold"/>
                                        <p:tgtEl>
                                          <p:spTgt spid="593928"/>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93929"/>
                                        </p:tgtEl>
                                        <p:attrNameLst>
                                          <p:attrName>style.visibility</p:attrName>
                                        </p:attrNameLst>
                                      </p:cBhvr>
                                      <p:to>
                                        <p:strVal val="visible"/>
                                      </p:to>
                                    </p:set>
                                    <p:animEffect transition="in" filter="fade">
                                      <p:cBhvr>
                                        <p:cTn id="42" dur="1000"/>
                                        <p:tgtEl>
                                          <p:spTgt spid="593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4" grpId="1" animBg="1"/>
      <p:bldP spid="593926" grpId="0" animBg="1"/>
      <p:bldP spid="593928" grpId="0" animBg="1"/>
      <p:bldP spid="59392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t>为什么需要事务</a:t>
            </a:r>
            <a:endParaRPr lang="en-US" altLang="zh-CN" dirty="0" smtClean="0"/>
          </a:p>
        </p:txBody>
      </p:sp>
      <p:sp>
        <p:nvSpPr>
          <p:cNvPr id="595971" name="Text Box 3"/>
          <p:cNvSpPr txBox="1">
            <a:spLocks noChangeArrowheads="1"/>
          </p:cNvSpPr>
          <p:nvPr/>
        </p:nvSpPr>
        <p:spPr bwMode="auto">
          <a:xfrm>
            <a:off x="896012" y="3644901"/>
            <a:ext cx="9009988" cy="3025775"/>
          </a:xfrm>
          <a:prstGeom prst="rect">
            <a:avLst/>
          </a:prstGeom>
          <a:gradFill rotWithShape="1">
            <a:gsLst>
              <a:gs pos="0">
                <a:schemeClr val="accent1">
                  <a:alpha val="70000"/>
                </a:schemeClr>
              </a:gs>
              <a:gs pos="100000">
                <a:srgbClr val="FFFFFF"/>
              </a:gs>
            </a:gsLst>
            <a:lin ang="54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en-US" altLang="zh-CN">
                <a:latin typeface="Arial" charset="0"/>
                <a:ea typeface="黑体" pitchFamily="2" charset="-122"/>
              </a:rPr>
              <a:t>--</a:t>
            </a:r>
            <a:r>
              <a:rPr kumimoji="0" lang="zh-CN" altLang="en-US">
                <a:latin typeface="Arial" charset="0"/>
                <a:ea typeface="黑体" pitchFamily="2" charset="-122"/>
              </a:rPr>
              <a:t>张三的帐户减少</a:t>
            </a:r>
            <a:r>
              <a:rPr kumimoji="0" lang="en-US" altLang="zh-CN">
                <a:latin typeface="Arial" charset="0"/>
                <a:ea typeface="黑体" pitchFamily="2" charset="-122"/>
              </a:rPr>
              <a:t>1000</a:t>
            </a:r>
            <a:r>
              <a:rPr kumimoji="0" lang="zh-CN" altLang="en-US">
                <a:latin typeface="Arial" charset="0"/>
                <a:ea typeface="黑体" pitchFamily="2" charset="-122"/>
              </a:rPr>
              <a:t>元，李四的帐户增加</a:t>
            </a:r>
            <a:r>
              <a:rPr kumimoji="0" lang="en-US" altLang="zh-CN">
                <a:latin typeface="Arial" charset="0"/>
                <a:ea typeface="黑体" pitchFamily="2" charset="-122"/>
              </a:rPr>
              <a:t>1000</a:t>
            </a:r>
            <a:r>
              <a:rPr kumimoji="0" lang="zh-CN" altLang="en-US">
                <a:latin typeface="Arial" charset="0"/>
                <a:ea typeface="黑体" pitchFamily="2" charset="-122"/>
              </a:rPr>
              <a:t>元</a:t>
            </a:r>
          </a:p>
          <a:p>
            <a:pPr eaLnBrk="1" hangingPunct="1"/>
            <a:r>
              <a:rPr kumimoji="0" lang="en-US" altLang="zh-CN">
                <a:solidFill>
                  <a:srgbClr val="FF0000"/>
                </a:solidFill>
                <a:latin typeface="Arial" charset="0"/>
                <a:ea typeface="黑体" pitchFamily="2" charset="-122"/>
              </a:rPr>
              <a:t>UPDATE bank </a:t>
            </a:r>
          </a:p>
          <a:p>
            <a:pPr eaLnBrk="1" hangingPunct="1"/>
            <a:r>
              <a:rPr kumimoji="0" lang="en-US" altLang="zh-CN">
                <a:solidFill>
                  <a:srgbClr val="FF0000"/>
                </a:solidFill>
                <a:latin typeface="Arial" charset="0"/>
                <a:ea typeface="黑体" pitchFamily="2" charset="-122"/>
              </a:rPr>
              <a:t>   SET currentMoney=currentMoney-1000 </a:t>
            </a:r>
          </a:p>
          <a:p>
            <a:pPr eaLnBrk="1" hangingPunct="1"/>
            <a:r>
              <a:rPr kumimoji="0" lang="en-US" altLang="zh-CN">
                <a:solidFill>
                  <a:srgbClr val="FF0000"/>
                </a:solidFill>
                <a:latin typeface="Arial" charset="0"/>
                <a:ea typeface="黑体" pitchFamily="2" charset="-122"/>
              </a:rPr>
              <a:t>     WHERE customerName='</a:t>
            </a:r>
            <a:r>
              <a:rPr kumimoji="0" lang="zh-CN" altLang="en-US">
                <a:solidFill>
                  <a:srgbClr val="FF0000"/>
                </a:solidFill>
                <a:latin typeface="Arial" charset="0"/>
                <a:ea typeface="黑体" pitchFamily="2" charset="-122"/>
              </a:rPr>
              <a:t>张三</a:t>
            </a:r>
            <a:r>
              <a:rPr kumimoji="0" lang="en-US" altLang="zh-CN">
                <a:solidFill>
                  <a:srgbClr val="FF0000"/>
                </a:solidFill>
                <a:latin typeface="Arial" charset="0"/>
                <a:ea typeface="黑体" pitchFamily="2" charset="-122"/>
              </a:rPr>
              <a:t>'</a:t>
            </a:r>
          </a:p>
          <a:p>
            <a:pPr eaLnBrk="1" hangingPunct="1"/>
            <a:r>
              <a:rPr kumimoji="0" lang="en-US" altLang="zh-CN">
                <a:latin typeface="Arial" charset="0"/>
                <a:ea typeface="黑体" pitchFamily="2" charset="-122"/>
              </a:rPr>
              <a:t>UPDATE bank </a:t>
            </a:r>
          </a:p>
          <a:p>
            <a:pPr eaLnBrk="1" hangingPunct="1"/>
            <a:r>
              <a:rPr kumimoji="0" lang="en-US" altLang="zh-CN">
                <a:latin typeface="Arial" charset="0"/>
                <a:ea typeface="黑体" pitchFamily="2" charset="-122"/>
              </a:rPr>
              <a:t>   SET currentMoney=currentMoney+1000 </a:t>
            </a:r>
          </a:p>
          <a:p>
            <a:pPr eaLnBrk="1" hangingPunct="1"/>
            <a:r>
              <a:rPr kumimoji="0" lang="en-US" altLang="zh-CN">
                <a:latin typeface="Arial" charset="0"/>
                <a:ea typeface="黑体" pitchFamily="2" charset="-122"/>
              </a:rPr>
              <a:t>     WHERE customerName='</a:t>
            </a:r>
            <a:r>
              <a:rPr kumimoji="0" lang="zh-CN" altLang="en-US">
                <a:latin typeface="Arial" charset="0"/>
                <a:ea typeface="黑体" pitchFamily="2" charset="-122"/>
              </a:rPr>
              <a:t>李四</a:t>
            </a:r>
            <a:r>
              <a:rPr kumimoji="0" lang="en-US" altLang="zh-CN">
                <a:latin typeface="Arial" charset="0"/>
                <a:ea typeface="黑体" pitchFamily="2" charset="-122"/>
              </a:rPr>
              <a:t>'</a:t>
            </a:r>
          </a:p>
          <a:p>
            <a:pPr eaLnBrk="1" hangingPunct="1"/>
            <a:r>
              <a:rPr kumimoji="0" lang="en-US" altLang="zh-CN">
                <a:latin typeface="Arial" charset="0"/>
                <a:ea typeface="黑体" pitchFamily="2" charset="-122"/>
              </a:rPr>
              <a:t>GO</a:t>
            </a:r>
          </a:p>
        </p:txBody>
      </p:sp>
      <p:sp>
        <p:nvSpPr>
          <p:cNvPr id="10244" name="Rectangle 4"/>
          <p:cNvSpPr>
            <a:spLocks noGrp="1" noChangeArrowheads="1"/>
          </p:cNvSpPr>
          <p:nvPr>
            <p:ph type="body" idx="1"/>
          </p:nvPr>
        </p:nvSpPr>
        <p:spPr>
          <a:xfrm>
            <a:off x="741231" y="1052513"/>
            <a:ext cx="8580040" cy="431800"/>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sz="2000" b="1" smtClean="0"/>
              <a:t>错误原因分析：</a:t>
            </a: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b="30370"/>
          <a:stretch>
            <a:fillRect/>
          </a:stretch>
        </p:blipFill>
        <p:spPr bwMode="auto">
          <a:xfrm>
            <a:off x="854737" y="1484313"/>
            <a:ext cx="8700426"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974" name="Rectangle 6"/>
          <p:cNvSpPr>
            <a:spLocks noChangeArrowheads="1"/>
          </p:cNvSpPr>
          <p:nvPr/>
        </p:nvSpPr>
        <p:spPr bwMode="auto">
          <a:xfrm>
            <a:off x="896012" y="1484313"/>
            <a:ext cx="8659151" cy="1008062"/>
          </a:xfrm>
          <a:prstGeom prst="rect">
            <a:avLst/>
          </a:prstGeom>
          <a:noFill/>
          <a:ln w="4127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sp>
        <p:nvSpPr>
          <p:cNvPr id="595975" name="Text Box 7"/>
          <p:cNvSpPr txBox="1">
            <a:spLocks noChangeArrowheads="1"/>
          </p:cNvSpPr>
          <p:nvPr/>
        </p:nvSpPr>
        <p:spPr bwMode="auto">
          <a:xfrm>
            <a:off x="5264283" y="2276475"/>
            <a:ext cx="421349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en-US" altLang="zh-CN" sz="2000">
                <a:latin typeface="Arial" charset="0"/>
                <a:ea typeface="黑体" pitchFamily="2" charset="-122"/>
              </a:rPr>
              <a:t>UPDATE</a:t>
            </a:r>
            <a:r>
              <a:rPr kumimoji="0" lang="zh-CN" altLang="en-US" sz="2000">
                <a:latin typeface="Arial" charset="0"/>
                <a:ea typeface="黑体" pitchFamily="2" charset="-122"/>
              </a:rPr>
              <a:t>语句违反约束：</a:t>
            </a:r>
            <a:br>
              <a:rPr kumimoji="0" lang="zh-CN" altLang="en-US" sz="2000">
                <a:latin typeface="Arial" charset="0"/>
                <a:ea typeface="黑体" pitchFamily="2" charset="-122"/>
              </a:rPr>
            </a:br>
            <a:r>
              <a:rPr kumimoji="0" lang="zh-CN" altLang="en-US" sz="2000">
                <a:latin typeface="Arial" charset="0"/>
                <a:ea typeface="黑体" pitchFamily="2" charset="-122"/>
              </a:rPr>
              <a:t>余额</a:t>
            </a:r>
            <a:r>
              <a:rPr kumimoji="0" lang="en-US" altLang="zh-CN" sz="2000">
                <a:latin typeface="Arial" charset="0"/>
                <a:ea typeface="黑体" pitchFamily="2" charset="-122"/>
              </a:rPr>
              <a:t>&gt;=1</a:t>
            </a:r>
            <a:r>
              <a:rPr kumimoji="0" lang="zh-CN" altLang="en-US" sz="2000">
                <a:latin typeface="Arial" charset="0"/>
                <a:ea typeface="黑体" pitchFamily="2" charset="-122"/>
              </a:rPr>
              <a:t>元</a:t>
            </a:r>
          </a:p>
        </p:txBody>
      </p:sp>
      <p:sp>
        <p:nvSpPr>
          <p:cNvPr id="595976" name="Line 8"/>
          <p:cNvSpPr>
            <a:spLocks noChangeShapeType="1"/>
          </p:cNvSpPr>
          <p:nvPr/>
        </p:nvSpPr>
        <p:spPr bwMode="auto">
          <a:xfrm flipH="1">
            <a:off x="2612365" y="2708276"/>
            <a:ext cx="2651919" cy="13684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5977" name="Text Box 9"/>
          <p:cNvSpPr txBox="1">
            <a:spLocks noChangeArrowheads="1"/>
          </p:cNvSpPr>
          <p:nvPr/>
        </p:nvSpPr>
        <p:spPr bwMode="auto">
          <a:xfrm>
            <a:off x="3470540" y="4005263"/>
            <a:ext cx="4992556"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000" b="1">
                <a:latin typeface="Arial" charset="0"/>
                <a:ea typeface="黑体" pitchFamily="2" charset="-122"/>
              </a:rPr>
              <a:t>执行失败，所以张三还是</a:t>
            </a:r>
            <a:r>
              <a:rPr kumimoji="0" lang="en-US" altLang="zh-CN" sz="2000" b="1">
                <a:latin typeface="Arial" charset="0"/>
                <a:ea typeface="黑体" pitchFamily="2" charset="-122"/>
              </a:rPr>
              <a:t>1000</a:t>
            </a:r>
            <a:r>
              <a:rPr kumimoji="0" lang="zh-CN" altLang="en-US" sz="2000" b="1">
                <a:latin typeface="Arial" charset="0"/>
                <a:ea typeface="黑体" pitchFamily="2" charset="-122"/>
              </a:rPr>
              <a:t>元</a:t>
            </a:r>
          </a:p>
        </p:txBody>
      </p:sp>
      <p:sp>
        <p:nvSpPr>
          <p:cNvPr id="595978" name="Text Box 10"/>
          <p:cNvSpPr txBox="1">
            <a:spLocks noChangeArrowheads="1"/>
          </p:cNvSpPr>
          <p:nvPr/>
        </p:nvSpPr>
        <p:spPr bwMode="auto">
          <a:xfrm>
            <a:off x="3470540" y="5157788"/>
            <a:ext cx="6201569"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rgbClr val="808080">
                <a:alpha val="50000"/>
              </a:srgbClr>
            </a:outerShdw>
          </a:effectLst>
        </p:spPr>
        <p:txBody>
          <a:bodyP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000" b="1">
                <a:solidFill>
                  <a:srgbClr val="0000FF"/>
                </a:solidFill>
                <a:latin typeface="Arial" charset="0"/>
                <a:ea typeface="黑体" pitchFamily="2" charset="-122"/>
              </a:rPr>
              <a:t>继续往下执行</a:t>
            </a:r>
            <a:r>
              <a:rPr kumimoji="0" lang="zh-CN" altLang="en-US" sz="2000" b="1">
                <a:latin typeface="Arial" charset="0"/>
                <a:ea typeface="黑体" pitchFamily="2" charset="-122"/>
              </a:rPr>
              <a:t>：执行成功，所以李四变为</a:t>
            </a:r>
            <a:r>
              <a:rPr kumimoji="0" lang="en-US" altLang="zh-CN" sz="2000" b="1">
                <a:latin typeface="Arial" charset="0"/>
                <a:ea typeface="黑体" pitchFamily="2" charset="-122"/>
              </a:rPr>
              <a:t>1001</a:t>
            </a:r>
            <a:r>
              <a:rPr kumimoji="0" lang="zh-CN" altLang="en-US" sz="2000" b="1">
                <a:latin typeface="Arial" charset="0"/>
                <a:ea typeface="黑体" pitchFamily="2" charset="-122"/>
              </a:rPr>
              <a:t>元</a:t>
            </a:r>
          </a:p>
        </p:txBody>
      </p:sp>
      <p:sp>
        <p:nvSpPr>
          <p:cNvPr id="595979" name="Text Box 11"/>
          <p:cNvSpPr txBox="1">
            <a:spLocks noChangeArrowheads="1"/>
          </p:cNvSpPr>
          <p:nvPr/>
        </p:nvSpPr>
        <p:spPr bwMode="auto">
          <a:xfrm>
            <a:off x="1988079" y="4149726"/>
            <a:ext cx="6631517" cy="136842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71842" dir="2700000" algn="ctr" rotWithShape="0">
              <a:srgbClr val="808080">
                <a:alpha val="50000"/>
              </a:srgbClr>
            </a:outerShdw>
          </a:effectLst>
        </p:spPr>
        <p:txBody>
          <a:bodyPr anchor="ctr" anchorCtr="1"/>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sz="2800" b="1">
                <a:latin typeface="Arial" charset="0"/>
                <a:ea typeface="黑体" pitchFamily="2" charset="-122"/>
              </a:rPr>
              <a:t>如何解决呢？使用</a:t>
            </a:r>
            <a:r>
              <a:rPr kumimoji="0" lang="zh-CN" altLang="en-US" sz="2800" b="1">
                <a:solidFill>
                  <a:srgbClr val="FF0000"/>
                </a:solidFill>
                <a:latin typeface="Arial" charset="0"/>
                <a:ea typeface="黑体" pitchFamily="2" charset="-122"/>
              </a:rPr>
              <a:t>事务</a:t>
            </a:r>
            <a:endParaRPr kumimoji="0" lang="zh-CN" altLang="en-US" sz="2800" b="1">
              <a:latin typeface="Arial" charset="0"/>
              <a:ea typeface="黑体" pitchFamily="2" charset="-122"/>
            </a:endParaRPr>
          </a:p>
        </p:txBody>
      </p:sp>
    </p:spTree>
    <p:extLst>
      <p:ext uri="{BB962C8B-B14F-4D97-AF65-F5344CB8AC3E}">
        <p14:creationId xmlns:p14="http://schemas.microsoft.com/office/powerpoint/2010/main" val="3348672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95974"/>
                                        </p:tgtEl>
                                        <p:attrNameLst>
                                          <p:attrName>style.visibility</p:attrName>
                                        </p:attrNameLst>
                                      </p:cBhvr>
                                      <p:to>
                                        <p:strVal val="visible"/>
                                      </p:to>
                                    </p:set>
                                    <p:anim calcmode="lin" valueType="num">
                                      <p:cBhvr>
                                        <p:cTn id="7" dur="500" fill="hold"/>
                                        <p:tgtEl>
                                          <p:spTgt spid="595974"/>
                                        </p:tgtEl>
                                        <p:attrNameLst>
                                          <p:attrName>ppt_w</p:attrName>
                                        </p:attrNameLst>
                                      </p:cBhvr>
                                      <p:tavLst>
                                        <p:tav tm="0">
                                          <p:val>
                                            <p:fltVal val="0"/>
                                          </p:val>
                                        </p:tav>
                                        <p:tav tm="100000">
                                          <p:val>
                                            <p:strVal val="#ppt_w"/>
                                          </p:val>
                                        </p:tav>
                                      </p:tavLst>
                                    </p:anim>
                                    <p:anim calcmode="lin" valueType="num">
                                      <p:cBhvr>
                                        <p:cTn id="8" dur="500" fill="hold"/>
                                        <p:tgtEl>
                                          <p:spTgt spid="595974"/>
                                        </p:tgtEl>
                                        <p:attrNameLst>
                                          <p:attrName>ppt_h</p:attrName>
                                        </p:attrNameLst>
                                      </p:cBhvr>
                                      <p:tavLst>
                                        <p:tav tm="0">
                                          <p:val>
                                            <p:fltVal val="0"/>
                                          </p:val>
                                        </p:tav>
                                        <p:tav tm="100000">
                                          <p:val>
                                            <p:strVal val="#ppt_h"/>
                                          </p:val>
                                        </p:tav>
                                      </p:tavLst>
                                    </p:anim>
                                    <p:animEffect transition="in" filter="fade">
                                      <p:cBhvr>
                                        <p:cTn id="9" dur="500"/>
                                        <p:tgtEl>
                                          <p:spTgt spid="5959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95975"/>
                                        </p:tgtEl>
                                        <p:attrNameLst>
                                          <p:attrName>style.visibility</p:attrName>
                                        </p:attrNameLst>
                                      </p:cBhvr>
                                      <p:to>
                                        <p:strVal val="visible"/>
                                      </p:to>
                                    </p:set>
                                    <p:animEffect transition="in" filter="fade">
                                      <p:cBhvr>
                                        <p:cTn id="14" dur="1000"/>
                                        <p:tgtEl>
                                          <p:spTgt spid="59597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95976"/>
                                        </p:tgtEl>
                                        <p:attrNameLst>
                                          <p:attrName>style.visibility</p:attrName>
                                        </p:attrNameLst>
                                      </p:cBhvr>
                                      <p:to>
                                        <p:strVal val="visible"/>
                                      </p:to>
                                    </p:set>
                                    <p:animEffect transition="in" filter="blinds(horizontal)">
                                      <p:cBhvr>
                                        <p:cTn id="19" dur="500"/>
                                        <p:tgtEl>
                                          <p:spTgt spid="595976"/>
                                        </p:tgtEl>
                                      </p:cBhvr>
                                    </p:animEffect>
                                  </p:childTnLst>
                                </p:cTn>
                              </p:par>
                            </p:childTnLst>
                          </p:cTn>
                        </p:par>
                        <p:par>
                          <p:cTn id="20" fill="hold" nodeType="afterGroup">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95971"/>
                                        </p:tgtEl>
                                        <p:attrNameLst>
                                          <p:attrName>style.visibility</p:attrName>
                                        </p:attrNameLst>
                                      </p:cBhvr>
                                      <p:to>
                                        <p:strVal val="visible"/>
                                      </p:to>
                                    </p:set>
                                    <p:animEffect transition="in" filter="fade">
                                      <p:cBhvr>
                                        <p:cTn id="23" dur="1000"/>
                                        <p:tgtEl>
                                          <p:spTgt spid="5959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95977"/>
                                        </p:tgtEl>
                                        <p:attrNameLst>
                                          <p:attrName>style.visibility</p:attrName>
                                        </p:attrNameLst>
                                      </p:cBhvr>
                                      <p:to>
                                        <p:strVal val="visible"/>
                                      </p:to>
                                    </p:set>
                                    <p:animEffect transition="in" filter="fade">
                                      <p:cBhvr>
                                        <p:cTn id="28" dur="1000"/>
                                        <p:tgtEl>
                                          <p:spTgt spid="5959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95978"/>
                                        </p:tgtEl>
                                        <p:attrNameLst>
                                          <p:attrName>style.visibility</p:attrName>
                                        </p:attrNameLst>
                                      </p:cBhvr>
                                      <p:to>
                                        <p:strVal val="visible"/>
                                      </p:to>
                                    </p:set>
                                    <p:animEffect transition="in" filter="fade">
                                      <p:cBhvr>
                                        <p:cTn id="33" dur="1000"/>
                                        <p:tgtEl>
                                          <p:spTgt spid="5959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95979"/>
                                        </p:tgtEl>
                                        <p:attrNameLst>
                                          <p:attrName>style.visibility</p:attrName>
                                        </p:attrNameLst>
                                      </p:cBhvr>
                                      <p:to>
                                        <p:strVal val="visible"/>
                                      </p:to>
                                    </p:set>
                                    <p:animEffect transition="in" filter="fade">
                                      <p:cBhvr>
                                        <p:cTn id="38" dur="1000"/>
                                        <p:tgtEl>
                                          <p:spTgt spid="595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animBg="1"/>
      <p:bldP spid="595974" grpId="0" animBg="1"/>
      <p:bldP spid="595975" grpId="0" animBg="1"/>
      <p:bldP spid="595976" grpId="0" animBg="1"/>
      <p:bldP spid="595977" grpId="0" animBg="1"/>
      <p:bldP spid="595978" grpId="0" animBg="1"/>
      <p:bldP spid="59597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什么是事务</a:t>
            </a:r>
          </a:p>
        </p:txBody>
      </p:sp>
      <p:sp>
        <p:nvSpPr>
          <p:cNvPr id="11267" name="Rectangle 3"/>
          <p:cNvSpPr>
            <a:spLocks noGrp="1" noChangeArrowheads="1"/>
          </p:cNvSpPr>
          <p:nvPr>
            <p:ph type="body" idx="1"/>
          </p:nvPr>
        </p:nvSpPr>
        <p:spPr>
          <a:xfrm>
            <a:off x="741231" y="1341439"/>
            <a:ext cx="8893042" cy="2663825"/>
          </a:xfrm>
          <a:noFill/>
          <a:extLst>
            <a:ext uri="{91240B29-F687-4F45-9708-019B960494DF}">
              <a14:hiddenLine xmlns:a14="http://schemas.microsoft.com/office/drawing/2010/main" w="9525">
                <a:solidFill>
                  <a:srgbClr val="339966"/>
                </a:solidFill>
                <a:miter lim="800000"/>
                <a:headEnd/>
                <a:tailEnd/>
              </a14:hiddenLine>
            </a:ext>
          </a:extLst>
        </p:spPr>
        <p:txBody>
          <a:bodyPr/>
          <a:lstStyle/>
          <a:p>
            <a:pPr eaLnBrk="1" hangingPunct="1"/>
            <a:r>
              <a:rPr lang="zh-CN" altLang="en-US" sz="2000" smtClean="0"/>
              <a:t>事务</a:t>
            </a:r>
            <a:r>
              <a:rPr lang="en-US" altLang="zh-CN" sz="2000" smtClean="0"/>
              <a:t>(TRANSACTION)</a:t>
            </a:r>
            <a:r>
              <a:rPr lang="zh-CN" altLang="en-US" sz="2000" smtClean="0"/>
              <a:t>是作为单个逻辑工作单元执行的一系列操作</a:t>
            </a:r>
          </a:p>
          <a:p>
            <a:pPr eaLnBrk="1" hangingPunct="1"/>
            <a:r>
              <a:rPr lang="zh-CN" altLang="en-US" sz="2000" smtClean="0"/>
              <a:t>这些操作作为一个整体一起向系统提交，要么都执行、要么都不执行 </a:t>
            </a:r>
          </a:p>
          <a:p>
            <a:pPr eaLnBrk="1" hangingPunct="1"/>
            <a:r>
              <a:rPr lang="zh-CN" altLang="en-US" sz="2000" smtClean="0"/>
              <a:t>事务是一个不可分割的工作逻辑单元 </a:t>
            </a:r>
          </a:p>
          <a:p>
            <a:pPr eaLnBrk="1" hangingPunct="1">
              <a:buFontTx/>
              <a:buNone/>
            </a:pPr>
            <a:endParaRPr lang="en-US" altLang="zh-CN" sz="2000" smtClean="0">
              <a:latin typeface="黑体" pitchFamily="2" charset="-122"/>
            </a:endParaRPr>
          </a:p>
        </p:txBody>
      </p:sp>
      <p:sp>
        <p:nvSpPr>
          <p:cNvPr id="598020" name="Text Box 4"/>
          <p:cNvSpPr txBox="1">
            <a:spLocks noChangeArrowheads="1"/>
          </p:cNvSpPr>
          <p:nvPr/>
        </p:nvSpPr>
        <p:spPr bwMode="auto">
          <a:xfrm>
            <a:off x="897731" y="3708400"/>
            <a:ext cx="8736542" cy="210978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spcBef>
                <a:spcPct val="50000"/>
              </a:spcBef>
            </a:pPr>
            <a:r>
              <a:rPr kumimoji="0" lang="zh-CN" altLang="en-US">
                <a:latin typeface="Arial" charset="0"/>
                <a:ea typeface="黑体" pitchFamily="2" charset="-122"/>
              </a:rPr>
              <a:t>转帐过程就是一个事务。</a:t>
            </a:r>
          </a:p>
          <a:p>
            <a:pPr eaLnBrk="1" hangingPunct="1">
              <a:spcBef>
                <a:spcPct val="50000"/>
              </a:spcBef>
            </a:pPr>
            <a:r>
              <a:rPr kumimoji="0" lang="zh-CN" altLang="en-US">
                <a:latin typeface="Arial" charset="0"/>
                <a:ea typeface="黑体" pitchFamily="2" charset="-122"/>
              </a:rPr>
              <a:t>它需要两条</a:t>
            </a:r>
            <a:r>
              <a:rPr kumimoji="0" lang="en-US" altLang="zh-CN">
                <a:latin typeface="Arial" charset="0"/>
                <a:ea typeface="黑体" pitchFamily="2" charset="-122"/>
              </a:rPr>
              <a:t>UPDATE</a:t>
            </a:r>
            <a:r>
              <a:rPr kumimoji="0" lang="zh-CN" altLang="en-US">
                <a:latin typeface="Arial" charset="0"/>
                <a:ea typeface="黑体" pitchFamily="2" charset="-122"/>
              </a:rPr>
              <a:t>语句来完成，这两条语句是一个整体，如果其中任一条出现错误，则整个转帐业务也应取消，两个帐户中的余额应恢复到原来的数据，从而确保转帐前和转帐后的余额不变，即都是</a:t>
            </a:r>
            <a:r>
              <a:rPr kumimoji="0" lang="en-US" altLang="zh-CN">
                <a:latin typeface="Arial" charset="0"/>
                <a:ea typeface="黑体" pitchFamily="2" charset="-122"/>
              </a:rPr>
              <a:t>1001</a:t>
            </a:r>
            <a:r>
              <a:rPr kumimoji="0" lang="zh-CN" altLang="en-US">
                <a:latin typeface="Arial" charset="0"/>
                <a:ea typeface="黑体" pitchFamily="2" charset="-122"/>
              </a:rPr>
              <a:t>元。</a:t>
            </a:r>
          </a:p>
        </p:txBody>
      </p:sp>
    </p:spTree>
    <p:extLst>
      <p:ext uri="{BB962C8B-B14F-4D97-AF65-F5344CB8AC3E}">
        <p14:creationId xmlns:p14="http://schemas.microsoft.com/office/powerpoint/2010/main" val="4110752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fade">
                                      <p:cBhvr>
                                        <p:cTn id="7" dur="1000"/>
                                        <p:tgtEl>
                                          <p:spTgt spid="59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事务的特性</a:t>
            </a:r>
          </a:p>
        </p:txBody>
      </p:sp>
      <p:sp>
        <p:nvSpPr>
          <p:cNvPr id="12291" name="Rectangle 3"/>
          <p:cNvSpPr>
            <a:spLocks noGrp="1" noChangeArrowheads="1"/>
          </p:cNvSpPr>
          <p:nvPr>
            <p:ph type="body" idx="1"/>
          </p:nvPr>
        </p:nvSpPr>
        <p:spPr>
          <a:xfrm>
            <a:off x="349119" y="1362075"/>
            <a:ext cx="9049544" cy="4946650"/>
          </a:xfrm>
        </p:spPr>
        <p:txBody>
          <a:bodyPr/>
          <a:lstStyle/>
          <a:p>
            <a:pPr marL="723900" lvl="1" indent="-360363" eaLnBrk="1" hangingPunct="1">
              <a:lnSpc>
                <a:spcPct val="105000"/>
              </a:lnSpc>
              <a:buFontTx/>
              <a:buNone/>
            </a:pPr>
            <a:r>
              <a:rPr lang="zh-CN" altLang="en-US" smtClean="0"/>
              <a:t>事务必须具备以下四个属性，简称</a:t>
            </a:r>
            <a:r>
              <a:rPr lang="en-US" altLang="zh-CN" smtClean="0"/>
              <a:t>ACID </a:t>
            </a:r>
            <a:r>
              <a:rPr lang="zh-CN" altLang="en-US" smtClean="0"/>
              <a:t>属性：</a:t>
            </a:r>
          </a:p>
          <a:p>
            <a:pPr marL="723900" lvl="1" indent="-360363" eaLnBrk="1" hangingPunct="1">
              <a:lnSpc>
                <a:spcPct val="105000"/>
              </a:lnSpc>
            </a:pPr>
            <a:r>
              <a:rPr lang="zh-CN" altLang="zh-CN" smtClean="0"/>
              <a:t>原子性（Atomicity）：</a:t>
            </a:r>
            <a:r>
              <a:rPr lang="zh-CN" altLang="en-US" smtClean="0"/>
              <a:t>事务是一个完整的操作。事务的各步操作是不可分的（原子的）；要么都执行，要么都不执行</a:t>
            </a:r>
          </a:p>
          <a:p>
            <a:pPr marL="723900" lvl="1" indent="-360363" eaLnBrk="1" hangingPunct="1">
              <a:lnSpc>
                <a:spcPct val="105000"/>
              </a:lnSpc>
            </a:pPr>
            <a:r>
              <a:rPr lang="zh-CN" altLang="en-US" smtClean="0"/>
              <a:t>一致性（</a:t>
            </a:r>
            <a:r>
              <a:rPr lang="en-US" altLang="zh-CN" smtClean="0"/>
              <a:t>Consistency</a:t>
            </a:r>
            <a:r>
              <a:rPr lang="zh-CN" altLang="en-US" smtClean="0"/>
              <a:t>）</a:t>
            </a:r>
            <a:r>
              <a:rPr lang="zh-CN" altLang="zh-CN" smtClean="0"/>
              <a:t>：</a:t>
            </a:r>
            <a:r>
              <a:rPr lang="zh-CN" altLang="en-US" smtClean="0"/>
              <a:t>当事务完成时，数据必须处于一致状态</a:t>
            </a:r>
          </a:p>
          <a:p>
            <a:pPr marL="723900" lvl="1" indent="-360363" eaLnBrk="1" hangingPunct="1">
              <a:lnSpc>
                <a:spcPct val="105000"/>
              </a:lnSpc>
            </a:pPr>
            <a:r>
              <a:rPr lang="zh-CN" altLang="zh-CN" smtClean="0"/>
              <a:t>隔离性</a:t>
            </a:r>
            <a:r>
              <a:rPr lang="zh-CN" altLang="en-US" smtClean="0"/>
              <a:t>（</a:t>
            </a:r>
            <a:r>
              <a:rPr lang="zh-CN" altLang="zh-CN" smtClean="0"/>
              <a:t>Isolation</a:t>
            </a:r>
            <a:r>
              <a:rPr lang="zh-CN" altLang="en-US" smtClean="0"/>
              <a:t>）</a:t>
            </a:r>
            <a:r>
              <a:rPr lang="zh-CN" altLang="zh-CN" smtClean="0"/>
              <a:t>：</a:t>
            </a:r>
            <a:r>
              <a:rPr lang="zh-CN" altLang="en-US" smtClean="0"/>
              <a:t>对数据进行修改的所有并发事务是彼此隔离的，这表明事务必须是独立的，它不应以任何方式依赖于或影响其他事务</a:t>
            </a:r>
          </a:p>
          <a:p>
            <a:pPr marL="723900" lvl="1" indent="-360363" eaLnBrk="1" hangingPunct="1">
              <a:lnSpc>
                <a:spcPct val="105000"/>
              </a:lnSpc>
            </a:pPr>
            <a:r>
              <a:rPr lang="zh-CN" altLang="zh-CN" smtClean="0"/>
              <a:t>永久性（Durability）：</a:t>
            </a:r>
            <a:r>
              <a:rPr lang="zh-CN" altLang="en-US" smtClean="0"/>
              <a:t>事务完成后，它对数据库的修改被永久保持，事务日志能够保持事务的永久性</a:t>
            </a:r>
          </a:p>
        </p:txBody>
      </p:sp>
    </p:spTree>
    <p:extLst>
      <p:ext uri="{BB962C8B-B14F-4D97-AF65-F5344CB8AC3E}">
        <p14:creationId xmlns:p14="http://schemas.microsoft.com/office/powerpoint/2010/main" val="14988220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8493" y="368604"/>
            <a:ext cx="70941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zh-CN" altLang="en-US" sz="3200" b="1">
                <a:solidFill>
                  <a:schemeClr val="bg1"/>
                </a:solidFill>
                <a:latin typeface="Lucida Console" pitchFamily="49" charset="0"/>
                <a:ea typeface="黑体" pitchFamily="2" charset="-122"/>
              </a:rPr>
              <a:t>什么是索引</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24175"/>
            <a:ext cx="333375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684213" y="1484313"/>
            <a:ext cx="8459787"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2400">
                <a:solidFill>
                  <a:schemeClr val="tx1"/>
                </a:solidFill>
                <a:latin typeface="Lucida Console" pitchFamily="49" charset="0"/>
                <a:ea typeface="黑体" pitchFamily="2" charset="-122"/>
              </a:defRPr>
            </a:lvl1pPr>
            <a:lvl2pPr marL="742950" indent="-285750" eaLnBrk="0" hangingPunct="0">
              <a:spcBef>
                <a:spcPct val="20000"/>
              </a:spcBef>
              <a:buChar char="–"/>
              <a:defRPr sz="2400">
                <a:solidFill>
                  <a:schemeClr val="tx1"/>
                </a:solidFill>
                <a:latin typeface="Lucida Console" pitchFamily="49" charset="0"/>
                <a:ea typeface="黑体" pitchFamily="2" charset="-122"/>
              </a:defRPr>
            </a:lvl2pPr>
            <a:lvl3pPr marL="1143000" indent="-228600" eaLnBrk="0" hangingPunct="0">
              <a:spcBef>
                <a:spcPct val="20000"/>
              </a:spcBef>
              <a:buChar char="•"/>
              <a:defRPr sz="2400">
                <a:solidFill>
                  <a:schemeClr val="tx1"/>
                </a:solidFill>
                <a:latin typeface="Lucida Console" pitchFamily="49" charset="0"/>
                <a:ea typeface="黑体" pitchFamily="2" charset="-122"/>
              </a:defRPr>
            </a:lvl3pPr>
            <a:lvl4pPr marL="1600200" indent="-228600" eaLnBrk="0" hangingPunct="0">
              <a:spcBef>
                <a:spcPct val="20000"/>
              </a:spcBef>
              <a:buChar char="–"/>
              <a:defRPr sz="2400">
                <a:solidFill>
                  <a:schemeClr val="tx1"/>
                </a:solidFill>
                <a:latin typeface="Lucida Console" pitchFamily="49" charset="0"/>
                <a:ea typeface="黑体" pitchFamily="2" charset="-122"/>
              </a:defRPr>
            </a:lvl4pPr>
            <a:lvl5pPr marL="2057400" indent="-228600" eaLnBrk="0" hangingPunct="0">
              <a:spcBef>
                <a:spcPct val="20000"/>
              </a:spcBef>
              <a:buChar char="»"/>
              <a:defRPr sz="2400">
                <a:solidFill>
                  <a:schemeClr val="tx1"/>
                </a:solidFill>
                <a:latin typeface="Lucida Console" pitchFamily="49" charset="0"/>
                <a:ea typeface="黑体" pitchFamily="2" charset="-122"/>
              </a:defRPr>
            </a:lvl5pPr>
            <a:lvl6pPr marL="2514600" indent="-228600" eaLnBrk="0" fontAlgn="base" hangingPunct="0">
              <a:spcBef>
                <a:spcPct val="20000"/>
              </a:spcBef>
              <a:spcAft>
                <a:spcPct val="0"/>
              </a:spcAft>
              <a:buChar char="»"/>
              <a:defRPr sz="2400">
                <a:solidFill>
                  <a:schemeClr val="tx1"/>
                </a:solidFill>
                <a:latin typeface="Lucida Console" pitchFamily="49" charset="0"/>
                <a:ea typeface="黑体" pitchFamily="2" charset="-122"/>
              </a:defRPr>
            </a:lvl6pPr>
            <a:lvl7pPr marL="2971800" indent="-228600" eaLnBrk="0" fontAlgn="base" hangingPunct="0">
              <a:spcBef>
                <a:spcPct val="20000"/>
              </a:spcBef>
              <a:spcAft>
                <a:spcPct val="0"/>
              </a:spcAft>
              <a:buChar char="»"/>
              <a:defRPr sz="2400">
                <a:solidFill>
                  <a:schemeClr val="tx1"/>
                </a:solidFill>
                <a:latin typeface="Lucida Console" pitchFamily="49" charset="0"/>
                <a:ea typeface="黑体" pitchFamily="2" charset="-122"/>
              </a:defRPr>
            </a:lvl7pPr>
            <a:lvl8pPr marL="3429000" indent="-228600" eaLnBrk="0" fontAlgn="base" hangingPunct="0">
              <a:spcBef>
                <a:spcPct val="20000"/>
              </a:spcBef>
              <a:spcAft>
                <a:spcPct val="0"/>
              </a:spcAft>
              <a:buChar char="»"/>
              <a:defRPr sz="2400">
                <a:solidFill>
                  <a:schemeClr val="tx1"/>
                </a:solidFill>
                <a:latin typeface="Lucida Console" pitchFamily="49" charset="0"/>
                <a:ea typeface="黑体" pitchFamily="2" charset="-122"/>
              </a:defRPr>
            </a:lvl8pPr>
            <a:lvl9pPr marL="3886200" indent="-228600" eaLnBrk="0" fontAlgn="base" hangingPunct="0">
              <a:spcBef>
                <a:spcPct val="20000"/>
              </a:spcBef>
              <a:spcAft>
                <a:spcPct val="0"/>
              </a:spcAft>
              <a:buChar char="»"/>
              <a:defRPr sz="2400">
                <a:solidFill>
                  <a:schemeClr val="tx1"/>
                </a:solidFill>
                <a:latin typeface="Lucida Console" pitchFamily="49" charset="0"/>
                <a:ea typeface="黑体" pitchFamily="2" charset="-122"/>
              </a:defRPr>
            </a:lvl9pPr>
          </a:lstStyle>
          <a:p>
            <a:pPr eaLnBrk="1" hangingPunct="1"/>
            <a:r>
              <a:rPr kumimoji="0" lang="zh-CN" altLang="en-US" sz="2000" dirty="0"/>
              <a:t>汉语字典中的汉字按</a:t>
            </a:r>
            <a:r>
              <a:rPr kumimoji="0" lang="zh-CN" altLang="en-US" sz="2000" dirty="0">
                <a:solidFill>
                  <a:srgbClr val="FF0000"/>
                </a:solidFill>
              </a:rPr>
              <a:t>页</a:t>
            </a:r>
            <a:r>
              <a:rPr kumimoji="0" lang="zh-CN" altLang="en-US" sz="2000" dirty="0"/>
              <a:t>存放，一般都有汉语拼音目录（</a:t>
            </a:r>
            <a:r>
              <a:rPr kumimoji="0" lang="zh-CN" altLang="en-US" sz="2000" dirty="0">
                <a:solidFill>
                  <a:srgbClr val="FF0000"/>
                </a:solidFill>
              </a:rPr>
              <a:t>索引</a:t>
            </a:r>
            <a:r>
              <a:rPr kumimoji="0" lang="zh-CN" altLang="en-US" sz="2000" dirty="0"/>
              <a:t>）、偏旁部首目录等</a:t>
            </a:r>
          </a:p>
          <a:p>
            <a:pPr eaLnBrk="1" hangingPunct="1"/>
            <a:r>
              <a:rPr kumimoji="0" lang="zh-CN" altLang="en-US" sz="2000" dirty="0"/>
              <a:t>我们可以根据拼音或偏旁部首，</a:t>
            </a:r>
            <a:r>
              <a:rPr kumimoji="0" lang="zh-CN" altLang="en-US" sz="2000" dirty="0">
                <a:solidFill>
                  <a:srgbClr val="FF0000"/>
                </a:solidFill>
              </a:rPr>
              <a:t>快速</a:t>
            </a:r>
            <a:r>
              <a:rPr kumimoji="0" lang="zh-CN" altLang="en-US" sz="2000" dirty="0"/>
              <a:t>查找某个字词</a:t>
            </a:r>
          </a:p>
        </p:txBody>
      </p:sp>
      <p:sp>
        <p:nvSpPr>
          <p:cNvPr id="7" name="矩形 6"/>
          <p:cNvSpPr/>
          <p:nvPr/>
        </p:nvSpPr>
        <p:spPr>
          <a:xfrm>
            <a:off x="3454177" y="471764"/>
            <a:ext cx="3302883" cy="707886"/>
          </a:xfrm>
          <a:prstGeom prst="rect">
            <a:avLst/>
          </a:prstGeom>
        </p:spPr>
        <p:txBody>
          <a:bodyPr wrap="square">
            <a:spAutoFit/>
          </a:bodyPr>
          <a:lstStyle/>
          <a:p>
            <a:r>
              <a:rPr lang="zh-CN" altLang="en-US" sz="4000" b="1" dirty="0">
                <a:latin typeface="+mj-ea"/>
                <a:ea typeface="+mj-ea"/>
              </a:rPr>
              <a:t>索引</a:t>
            </a:r>
          </a:p>
        </p:txBody>
      </p:sp>
    </p:spTree>
    <p:extLst>
      <p:ext uri="{BB962C8B-B14F-4D97-AF65-F5344CB8AC3E}">
        <p14:creationId xmlns:p14="http://schemas.microsoft.com/office/powerpoint/2010/main" val="37019797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19200" y="1773238"/>
            <a:ext cx="6705600" cy="3740150"/>
          </a:xfrm>
          <a:prstGeom prst="rect">
            <a:avLst/>
          </a:prstGeom>
          <a:gradFill rotWithShape="1">
            <a:gsLst>
              <a:gs pos="0">
                <a:srgbClr val="00CC00"/>
              </a:gs>
              <a:gs pos="100000">
                <a:srgbClr val="FFFFFF"/>
              </a:gs>
            </a:gsLst>
            <a:lin ang="5400000" scaled="1"/>
          </a:gradFill>
          <a:ln w="9525">
            <a:solidFill>
              <a:schemeClr val="tx1"/>
            </a:solidFill>
            <a:miter lim="800000"/>
            <a:headEnd/>
            <a:tailEnd/>
          </a:ln>
          <a:effectLst>
            <a:outerShdw dist="89803" dir="2700000" algn="ctr" rotWithShape="0">
              <a:srgbClr val="808080">
                <a:alpha val="50000"/>
              </a:srgbClr>
            </a:outerShdw>
          </a:effectLst>
        </p:spPr>
        <p:txBody>
          <a:bodyPr wrap="none"/>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en-US" altLang="zh-CN" sz="2000">
              <a:solidFill>
                <a:schemeClr val="bg1"/>
              </a:solidFill>
              <a:latin typeface="Arial" charset="0"/>
              <a:ea typeface="黑体" pitchFamily="2" charset="-122"/>
            </a:endParaRPr>
          </a:p>
          <a:p>
            <a:r>
              <a:rPr kumimoji="0" lang="en-US" altLang="zh-CN" sz="2000">
                <a:solidFill>
                  <a:schemeClr val="bg1"/>
                </a:solidFill>
                <a:latin typeface="Arial" charset="0"/>
                <a:ea typeface="黑体" pitchFamily="2" charset="-122"/>
              </a:rPr>
              <a:t>Indexes Use Key Values to Locate Data</a:t>
            </a:r>
          </a:p>
          <a:p>
            <a:r>
              <a:rPr kumimoji="0" lang="zh-CN" altLang="en-US" sz="2000">
                <a:solidFill>
                  <a:schemeClr val="bg1"/>
                </a:solidFill>
                <a:latin typeface="Arial" charset="0"/>
                <a:ea typeface="黑体" pitchFamily="2" charset="-122"/>
              </a:rPr>
              <a:t>（根据索引键查找定位数据行）</a:t>
            </a:r>
            <a:r>
              <a:rPr kumimoji="0" lang="zh-CN" altLang="en-US" sz="2000" b="1">
                <a:latin typeface="Arial" charset="0"/>
                <a:ea typeface="黑体" pitchFamily="2" charset="-122"/>
              </a:rPr>
              <a:t> </a:t>
            </a:r>
          </a:p>
        </p:txBody>
      </p:sp>
      <p:grpSp>
        <p:nvGrpSpPr>
          <p:cNvPr id="5" name="Group 3"/>
          <p:cNvGrpSpPr>
            <a:grpSpLocks/>
          </p:cNvGrpSpPr>
          <p:nvPr/>
        </p:nvGrpSpPr>
        <p:grpSpPr bwMode="auto">
          <a:xfrm>
            <a:off x="685800" y="4724400"/>
            <a:ext cx="7924800" cy="1085850"/>
            <a:chOff x="384" y="3264"/>
            <a:chExt cx="4992" cy="624"/>
          </a:xfrm>
        </p:grpSpPr>
        <p:sp>
          <p:nvSpPr>
            <p:cNvPr id="6" name="Rectangle 4"/>
            <p:cNvSpPr>
              <a:spLocks noChangeArrowheads="1"/>
            </p:cNvSpPr>
            <p:nvPr/>
          </p:nvSpPr>
          <p:spPr bwMode="auto">
            <a:xfrm>
              <a:off x="384" y="3264"/>
              <a:ext cx="4992" cy="624"/>
            </a:xfrm>
            <a:prstGeom prst="rect">
              <a:avLst/>
            </a:prstGeom>
            <a:gradFill rotWithShape="1">
              <a:gsLst>
                <a:gs pos="0">
                  <a:srgbClr val="FFFFFF"/>
                </a:gs>
                <a:gs pos="50000">
                  <a:srgbClr val="6699FF"/>
                </a:gs>
                <a:gs pos="100000">
                  <a:srgbClr val="FFFFFF"/>
                </a:gs>
              </a:gsLst>
              <a:lin ang="5400000" scaled="1"/>
            </a:gradFill>
            <a:ln w="12700">
              <a:solidFill>
                <a:srgbClr val="6600CC"/>
              </a:solidFill>
              <a:miter lim="800000"/>
              <a:headEnd/>
              <a:tailEnd/>
            </a:ln>
            <a:effectLst>
              <a:outerShdw dist="35921" dir="2700000" algn="ctr" rotWithShape="0">
                <a:srgbClr val="6600CC"/>
              </a:outerShdw>
            </a:effectLst>
          </p:spPr>
          <p:txBody>
            <a:bodyPr wrap="none"/>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b="1">
                  <a:latin typeface="Arial" charset="0"/>
                  <a:ea typeface="黑体" pitchFamily="2" charset="-122"/>
                </a:rPr>
                <a:t>Data Pages</a:t>
              </a:r>
              <a:r>
                <a:rPr kumimoji="0" lang="zh-CN" altLang="en-US" sz="1600">
                  <a:latin typeface="Arial" charset="0"/>
                  <a:ea typeface="黑体" pitchFamily="2" charset="-122"/>
                </a:rPr>
                <a:t>（数据页）</a:t>
              </a:r>
            </a:p>
          </p:txBody>
        </p:sp>
        <p:grpSp>
          <p:nvGrpSpPr>
            <p:cNvPr id="7" name="Group 5"/>
            <p:cNvGrpSpPr>
              <a:grpSpLocks/>
            </p:cNvGrpSpPr>
            <p:nvPr/>
          </p:nvGrpSpPr>
          <p:grpSpPr bwMode="auto">
            <a:xfrm>
              <a:off x="432" y="3461"/>
              <a:ext cx="339" cy="347"/>
              <a:chOff x="878" y="2818"/>
              <a:chExt cx="833" cy="854"/>
            </a:xfrm>
          </p:grpSpPr>
          <p:sp>
            <p:nvSpPr>
              <p:cNvPr id="229" name="Rectangle 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230" name="Rectangle 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31" name="Rectangle 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232" name="Rectangle 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33" name="Rectangle 1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34" name="Rectangle 1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35" name="Rectangle 1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36" name="Rectangle 1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37" name="Rectangle 1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38" name="Rectangle 1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39" name="Rectangle 1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40" name="Rectangle 1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41" name="Rectangle 1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42" name="Rectangle 1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43" name="Rectangle 2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44" name="Rectangle 2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45" name="Rectangle 2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46" name="Rectangle 2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247" name="Rectangle 2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8" name="Group 25"/>
            <p:cNvGrpSpPr>
              <a:grpSpLocks/>
            </p:cNvGrpSpPr>
            <p:nvPr/>
          </p:nvGrpSpPr>
          <p:grpSpPr bwMode="auto">
            <a:xfrm>
              <a:off x="822" y="3461"/>
              <a:ext cx="339" cy="347"/>
              <a:chOff x="878" y="2818"/>
              <a:chExt cx="833" cy="854"/>
            </a:xfrm>
          </p:grpSpPr>
          <p:sp>
            <p:nvSpPr>
              <p:cNvPr id="210" name="Rectangle 2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211" name="Rectangle 2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12" name="Rectangle 2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213" name="Rectangle 2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14" name="Rectangle 3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15" name="Rectangle 3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16" name="Rectangle 3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17" name="Rectangle 3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18" name="Rectangle 3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19" name="Rectangle 3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20" name="Rectangle 3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21" name="Rectangle 3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22" name="Rectangle 3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23" name="Rectangle 3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24" name="Rectangle 4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25" name="Rectangle 4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26" name="Rectangle 4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27" name="Rectangle 4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228" name="Rectangle 4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9" name="Group 45"/>
            <p:cNvGrpSpPr>
              <a:grpSpLocks/>
            </p:cNvGrpSpPr>
            <p:nvPr/>
          </p:nvGrpSpPr>
          <p:grpSpPr bwMode="auto">
            <a:xfrm>
              <a:off x="1213" y="3461"/>
              <a:ext cx="339" cy="347"/>
              <a:chOff x="878" y="2818"/>
              <a:chExt cx="833" cy="854"/>
            </a:xfrm>
          </p:grpSpPr>
          <p:sp>
            <p:nvSpPr>
              <p:cNvPr id="191" name="Rectangle 4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192" name="Rectangle 4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93" name="Rectangle 4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194" name="Rectangle 4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95" name="Rectangle 5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96" name="Rectangle 5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97" name="Rectangle 5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98" name="Rectangle 5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99" name="Rectangle 5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00" name="Rectangle 5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01" name="Rectangle 5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02" name="Rectangle 5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03" name="Rectangle 5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04" name="Rectangle 5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05" name="Rectangle 6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06" name="Rectangle 6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207" name="Rectangle 6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08" name="Rectangle 6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209" name="Rectangle 6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0" name="Group 65"/>
            <p:cNvGrpSpPr>
              <a:grpSpLocks/>
            </p:cNvGrpSpPr>
            <p:nvPr/>
          </p:nvGrpSpPr>
          <p:grpSpPr bwMode="auto">
            <a:xfrm>
              <a:off x="1603" y="3461"/>
              <a:ext cx="339" cy="347"/>
              <a:chOff x="878" y="2818"/>
              <a:chExt cx="833" cy="854"/>
            </a:xfrm>
          </p:grpSpPr>
          <p:sp>
            <p:nvSpPr>
              <p:cNvPr id="172" name="Rectangle 6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173" name="Rectangle 6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74" name="Rectangle 6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175" name="Rectangle 6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76" name="Rectangle 7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77" name="Rectangle 7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78" name="Rectangle 7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79" name="Rectangle 7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80" name="Rectangle 7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81" name="Rectangle 7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82" name="Rectangle 7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83" name="Rectangle 7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84" name="Rectangle 7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85" name="Rectangle 7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86" name="Rectangle 8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87" name="Rectangle 8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88" name="Rectangle 8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89" name="Rectangle 8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190" name="Rectangle 8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1" name="Group 85"/>
            <p:cNvGrpSpPr>
              <a:grpSpLocks/>
            </p:cNvGrpSpPr>
            <p:nvPr/>
          </p:nvGrpSpPr>
          <p:grpSpPr bwMode="auto">
            <a:xfrm>
              <a:off x="1994" y="3461"/>
              <a:ext cx="339" cy="347"/>
              <a:chOff x="878" y="2818"/>
              <a:chExt cx="833" cy="854"/>
            </a:xfrm>
          </p:grpSpPr>
          <p:sp>
            <p:nvSpPr>
              <p:cNvPr id="153" name="Rectangle 8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154" name="Rectangle 8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55" name="Rectangle 8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156" name="Rectangle 8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57" name="Rectangle 9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58" name="Rectangle 9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59" name="Rectangle 9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60" name="Rectangle 9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61" name="Rectangle 9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62" name="Rectangle 9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63" name="Rectangle 9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64" name="Rectangle 9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65" name="Rectangle 9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66" name="Rectangle 9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67" name="Rectangle 10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68" name="Rectangle 10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69" name="Rectangle 10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70" name="Rectangle 10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171" name="Rectangle 10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2" name="Group 105"/>
            <p:cNvGrpSpPr>
              <a:grpSpLocks/>
            </p:cNvGrpSpPr>
            <p:nvPr/>
          </p:nvGrpSpPr>
          <p:grpSpPr bwMode="auto">
            <a:xfrm>
              <a:off x="2384" y="3461"/>
              <a:ext cx="339" cy="347"/>
              <a:chOff x="878" y="2818"/>
              <a:chExt cx="833" cy="854"/>
            </a:xfrm>
          </p:grpSpPr>
          <p:sp>
            <p:nvSpPr>
              <p:cNvPr id="134" name="Rectangle 10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b="1">
                  <a:latin typeface="Arial" charset="0"/>
                  <a:ea typeface="黑体" pitchFamily="2" charset="-122"/>
                </a:endParaRPr>
              </a:p>
            </p:txBody>
          </p:sp>
          <p:sp>
            <p:nvSpPr>
              <p:cNvPr id="135" name="Rectangle 10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36" name="Rectangle 10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137" name="Rectangle 10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38" name="Rectangle 11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39" name="Rectangle 11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40" name="Rectangle 11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41" name="Rectangle 11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42" name="Rectangle 11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43" name="Rectangle 11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44" name="Rectangle 11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45" name="Rectangle 11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46" name="Rectangle 11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47" name="Rectangle 11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48" name="Rectangle 12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49" name="Rectangle 12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latin typeface="Arial" charset="0"/>
                  <a:ea typeface="黑体" pitchFamily="2" charset="-122"/>
                </a:endParaRPr>
              </a:p>
            </p:txBody>
          </p:sp>
          <p:sp>
            <p:nvSpPr>
              <p:cNvPr id="150" name="Rectangle 12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51" name="Rectangle 12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endParaRPr kumimoji="0" lang="zh-CN" altLang="zh-CN" sz="1500">
                  <a:solidFill>
                    <a:srgbClr val="008080"/>
                  </a:solidFill>
                  <a:latin typeface="Arial" charset="0"/>
                  <a:ea typeface="黑体" pitchFamily="2" charset="-122"/>
                </a:endParaRPr>
              </a:p>
            </p:txBody>
          </p:sp>
          <p:sp>
            <p:nvSpPr>
              <p:cNvPr id="152" name="Rectangle 12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3" name="Group 125"/>
            <p:cNvGrpSpPr>
              <a:grpSpLocks/>
            </p:cNvGrpSpPr>
            <p:nvPr/>
          </p:nvGrpSpPr>
          <p:grpSpPr bwMode="auto">
            <a:xfrm>
              <a:off x="3024" y="3461"/>
              <a:ext cx="339" cy="347"/>
              <a:chOff x="878" y="2818"/>
              <a:chExt cx="833" cy="854"/>
            </a:xfrm>
          </p:grpSpPr>
          <p:sp>
            <p:nvSpPr>
              <p:cNvPr id="115" name="Rectangle 12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116" name="Rectangle 12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17" name="Rectangle 12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118" name="Rectangle 12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19" name="Rectangle 13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0" name="Rectangle 13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21" name="Rectangle 13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2" name="Rectangle 13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3" name="Rectangle 13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24" name="Rectangle 13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5" name="Rectangle 13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6" name="Rectangle 13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27" name="Rectangle 13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8" name="Rectangle 13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29" name="Rectangle 14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30" name="Rectangle 14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31" name="Rectangle 14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32" name="Rectangle 14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33" name="Rectangle 14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4" name="Group 145"/>
            <p:cNvGrpSpPr>
              <a:grpSpLocks/>
            </p:cNvGrpSpPr>
            <p:nvPr/>
          </p:nvGrpSpPr>
          <p:grpSpPr bwMode="auto">
            <a:xfrm>
              <a:off x="3414" y="3461"/>
              <a:ext cx="339" cy="347"/>
              <a:chOff x="878" y="2818"/>
              <a:chExt cx="833" cy="854"/>
            </a:xfrm>
          </p:grpSpPr>
          <p:sp>
            <p:nvSpPr>
              <p:cNvPr id="96" name="Rectangle 14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97" name="Rectangle 14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98" name="Rectangle 14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99" name="Rectangle 14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0" name="Rectangle 15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1" name="Rectangle 15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02" name="Rectangle 15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3" name="Rectangle 15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4" name="Rectangle 15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05" name="Rectangle 15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6" name="Rectangle 15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7" name="Rectangle 15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08" name="Rectangle 15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09" name="Rectangle 15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10" name="Rectangle 16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11" name="Rectangle 16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12" name="Rectangle 16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113" name="Rectangle 16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114" name="Rectangle 16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5" name="Group 165"/>
            <p:cNvGrpSpPr>
              <a:grpSpLocks/>
            </p:cNvGrpSpPr>
            <p:nvPr/>
          </p:nvGrpSpPr>
          <p:grpSpPr bwMode="auto">
            <a:xfrm>
              <a:off x="3805" y="3461"/>
              <a:ext cx="339" cy="347"/>
              <a:chOff x="878" y="2818"/>
              <a:chExt cx="833" cy="854"/>
            </a:xfrm>
          </p:grpSpPr>
          <p:sp>
            <p:nvSpPr>
              <p:cNvPr id="77" name="Rectangle 16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78" name="Rectangle 16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79" name="Rectangle 16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80" name="Rectangle 16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1" name="Rectangle 17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2" name="Rectangle 17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83" name="Rectangle 17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4" name="Rectangle 17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5" name="Rectangle 17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86" name="Rectangle 17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7" name="Rectangle 17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88" name="Rectangle 17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89" name="Rectangle 17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90" name="Rectangle 17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91" name="Rectangle 18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92" name="Rectangle 18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93" name="Rectangle 18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94" name="Rectangle 18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95" name="Rectangle 18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6" name="Group 185"/>
            <p:cNvGrpSpPr>
              <a:grpSpLocks/>
            </p:cNvGrpSpPr>
            <p:nvPr/>
          </p:nvGrpSpPr>
          <p:grpSpPr bwMode="auto">
            <a:xfrm>
              <a:off x="4195" y="3461"/>
              <a:ext cx="339" cy="347"/>
              <a:chOff x="878" y="2818"/>
              <a:chExt cx="833" cy="854"/>
            </a:xfrm>
          </p:grpSpPr>
          <p:sp>
            <p:nvSpPr>
              <p:cNvPr id="58" name="Rectangle 18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59" name="Rectangle 18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0" name="Rectangle 18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61" name="Rectangle 18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2" name="Rectangle 19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3" name="Rectangle 19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64" name="Rectangle 19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5" name="Rectangle 19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6" name="Rectangle 19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67" name="Rectangle 19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8" name="Rectangle 19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69" name="Rectangle 19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70" name="Rectangle 19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71" name="Rectangle 19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72" name="Rectangle 20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73" name="Rectangle 20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74" name="Rectangle 20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75" name="Rectangle 20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76" name="Rectangle 20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7" name="Group 205"/>
            <p:cNvGrpSpPr>
              <a:grpSpLocks/>
            </p:cNvGrpSpPr>
            <p:nvPr/>
          </p:nvGrpSpPr>
          <p:grpSpPr bwMode="auto">
            <a:xfrm>
              <a:off x="4586" y="3461"/>
              <a:ext cx="339" cy="347"/>
              <a:chOff x="878" y="2818"/>
              <a:chExt cx="833" cy="854"/>
            </a:xfrm>
          </p:grpSpPr>
          <p:sp>
            <p:nvSpPr>
              <p:cNvPr id="39" name="Rectangle 20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40" name="Rectangle 20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1" name="Rectangle 20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42" name="Rectangle 20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3" name="Rectangle 21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4" name="Rectangle 21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45" name="Rectangle 21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6" name="Rectangle 21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7" name="Rectangle 21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48" name="Rectangle 21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49" name="Rectangle 21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50" name="Rectangle 21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51" name="Rectangle 21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52" name="Rectangle 21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53" name="Rectangle 22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54" name="Rectangle 22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55" name="Rectangle 22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56" name="Rectangle 22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57" name="Rectangle 22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18" name="Group 225"/>
            <p:cNvGrpSpPr>
              <a:grpSpLocks/>
            </p:cNvGrpSpPr>
            <p:nvPr/>
          </p:nvGrpSpPr>
          <p:grpSpPr bwMode="auto">
            <a:xfrm>
              <a:off x="4976" y="3461"/>
              <a:ext cx="339" cy="347"/>
              <a:chOff x="878" y="2818"/>
              <a:chExt cx="833" cy="854"/>
            </a:xfrm>
          </p:grpSpPr>
          <p:sp>
            <p:nvSpPr>
              <p:cNvPr id="20" name="Rectangle 226"/>
              <p:cNvSpPr>
                <a:spLocks noChangeArrowheads="1"/>
              </p:cNvSpPr>
              <p:nvPr/>
            </p:nvSpPr>
            <p:spPr bwMode="auto">
              <a:xfrm>
                <a:off x="879" y="2818"/>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latin typeface="Arial" charset="0"/>
                  <a:ea typeface="黑体" pitchFamily="2" charset="-122"/>
                </a:endParaRPr>
              </a:p>
            </p:txBody>
          </p:sp>
          <p:sp>
            <p:nvSpPr>
              <p:cNvPr id="21" name="Rectangle 227"/>
              <p:cNvSpPr>
                <a:spLocks noChangeArrowheads="1"/>
              </p:cNvSpPr>
              <p:nvPr/>
            </p:nvSpPr>
            <p:spPr bwMode="auto">
              <a:xfrm>
                <a:off x="1262" y="281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2" name="Rectangle 228"/>
              <p:cNvSpPr>
                <a:spLocks noChangeArrowheads="1"/>
              </p:cNvSpPr>
              <p:nvPr/>
            </p:nvSpPr>
            <p:spPr bwMode="auto">
              <a:xfrm>
                <a:off x="1423" y="281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b="1">
                  <a:solidFill>
                    <a:srgbClr val="008080"/>
                  </a:solidFill>
                  <a:latin typeface="Arial" charset="0"/>
                  <a:ea typeface="黑体" pitchFamily="2" charset="-122"/>
                </a:endParaRPr>
              </a:p>
            </p:txBody>
          </p:sp>
          <p:sp>
            <p:nvSpPr>
              <p:cNvPr id="23" name="Rectangle 229"/>
              <p:cNvSpPr>
                <a:spLocks noChangeArrowheads="1"/>
              </p:cNvSpPr>
              <p:nvPr/>
            </p:nvSpPr>
            <p:spPr bwMode="auto">
              <a:xfrm>
                <a:off x="879" y="2962"/>
                <a:ext cx="383"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4" name="Rectangle 230"/>
              <p:cNvSpPr>
                <a:spLocks noChangeArrowheads="1"/>
              </p:cNvSpPr>
              <p:nvPr/>
            </p:nvSpPr>
            <p:spPr bwMode="auto">
              <a:xfrm>
                <a:off x="1262" y="2962"/>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5" name="Rectangle 231"/>
              <p:cNvSpPr>
                <a:spLocks noChangeArrowheads="1"/>
              </p:cNvSpPr>
              <p:nvPr/>
            </p:nvSpPr>
            <p:spPr bwMode="auto">
              <a:xfrm>
                <a:off x="1423" y="2962"/>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6" name="Rectangle 232"/>
              <p:cNvSpPr>
                <a:spLocks noChangeArrowheads="1"/>
              </p:cNvSpPr>
              <p:nvPr/>
            </p:nvSpPr>
            <p:spPr bwMode="auto">
              <a:xfrm>
                <a:off x="878" y="3106"/>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7" name="Rectangle 233"/>
              <p:cNvSpPr>
                <a:spLocks noChangeArrowheads="1"/>
              </p:cNvSpPr>
              <p:nvPr/>
            </p:nvSpPr>
            <p:spPr bwMode="auto">
              <a:xfrm>
                <a:off x="1262" y="3106"/>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28" name="Rectangle 234"/>
              <p:cNvSpPr>
                <a:spLocks noChangeArrowheads="1"/>
              </p:cNvSpPr>
              <p:nvPr/>
            </p:nvSpPr>
            <p:spPr bwMode="auto">
              <a:xfrm>
                <a:off x="1423" y="3106"/>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29" name="Rectangle 235"/>
              <p:cNvSpPr>
                <a:spLocks noChangeArrowheads="1"/>
              </p:cNvSpPr>
              <p:nvPr/>
            </p:nvSpPr>
            <p:spPr bwMode="auto">
              <a:xfrm>
                <a:off x="878" y="3250"/>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0" name="Rectangle 236"/>
              <p:cNvSpPr>
                <a:spLocks noChangeArrowheads="1"/>
              </p:cNvSpPr>
              <p:nvPr/>
            </p:nvSpPr>
            <p:spPr bwMode="auto">
              <a:xfrm>
                <a:off x="1263" y="3250"/>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1" name="Rectangle 237"/>
              <p:cNvSpPr>
                <a:spLocks noChangeArrowheads="1"/>
              </p:cNvSpPr>
              <p:nvPr/>
            </p:nvSpPr>
            <p:spPr bwMode="auto">
              <a:xfrm>
                <a:off x="1423" y="3250"/>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32" name="Rectangle 238"/>
              <p:cNvSpPr>
                <a:spLocks noChangeArrowheads="1"/>
              </p:cNvSpPr>
              <p:nvPr/>
            </p:nvSpPr>
            <p:spPr bwMode="auto">
              <a:xfrm>
                <a:off x="878" y="3394"/>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3" name="Rectangle 239"/>
              <p:cNvSpPr>
                <a:spLocks noChangeArrowheads="1"/>
              </p:cNvSpPr>
              <p:nvPr/>
            </p:nvSpPr>
            <p:spPr bwMode="auto">
              <a:xfrm>
                <a:off x="1262" y="3394"/>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4" name="Rectangle 240"/>
              <p:cNvSpPr>
                <a:spLocks noChangeArrowheads="1"/>
              </p:cNvSpPr>
              <p:nvPr/>
            </p:nvSpPr>
            <p:spPr bwMode="auto">
              <a:xfrm>
                <a:off x="1423" y="3394"/>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35" name="Rectangle 241"/>
              <p:cNvSpPr>
                <a:spLocks noChangeArrowheads="1"/>
              </p:cNvSpPr>
              <p:nvPr/>
            </p:nvSpPr>
            <p:spPr bwMode="auto">
              <a:xfrm>
                <a:off x="878" y="3528"/>
                <a:ext cx="384"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6" name="Rectangle 242"/>
              <p:cNvSpPr>
                <a:spLocks noChangeArrowheads="1"/>
              </p:cNvSpPr>
              <p:nvPr/>
            </p:nvSpPr>
            <p:spPr bwMode="auto">
              <a:xfrm>
                <a:off x="1262" y="3528"/>
                <a:ext cx="161" cy="144"/>
              </a:xfrm>
              <a:prstGeom prst="rect">
                <a:avLst/>
              </a:prstGeom>
              <a:solidFill>
                <a:schemeClr val="bg1"/>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latin typeface="Arial" charset="0"/>
                  <a:ea typeface="黑体" pitchFamily="2" charset="-122"/>
                </a:endParaRPr>
              </a:p>
            </p:txBody>
          </p:sp>
          <p:sp>
            <p:nvSpPr>
              <p:cNvPr id="37" name="Rectangle 243"/>
              <p:cNvSpPr>
                <a:spLocks noChangeArrowheads="1"/>
              </p:cNvSpPr>
              <p:nvPr/>
            </p:nvSpPr>
            <p:spPr bwMode="auto">
              <a:xfrm>
                <a:off x="1423" y="3528"/>
                <a:ext cx="288" cy="144"/>
              </a:xfrm>
              <a:prstGeom prst="rect">
                <a:avLst/>
              </a:prstGeom>
              <a:solidFill>
                <a:srgbClr val="CCFFFF"/>
              </a:solidFill>
              <a:ln w="12700">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a:endParaRPr kumimoji="0" lang="zh-CN" altLang="zh-CN" sz="1500">
                  <a:solidFill>
                    <a:srgbClr val="008080"/>
                  </a:solidFill>
                  <a:latin typeface="Arial" charset="0"/>
                  <a:ea typeface="黑体" pitchFamily="2" charset="-122"/>
                </a:endParaRPr>
              </a:p>
            </p:txBody>
          </p:sp>
          <p:sp>
            <p:nvSpPr>
              <p:cNvPr id="38" name="Rectangle 244"/>
              <p:cNvSpPr>
                <a:spLocks noChangeArrowheads="1"/>
              </p:cNvSpPr>
              <p:nvPr/>
            </p:nvSpPr>
            <p:spPr bwMode="auto">
              <a:xfrm>
                <a:off x="879" y="2818"/>
                <a:ext cx="832" cy="8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sp>
          <p:nvSpPr>
            <p:cNvPr id="19" name="Text Box 245"/>
            <p:cNvSpPr txBox="1">
              <a:spLocks noChangeArrowheads="1"/>
            </p:cNvSpPr>
            <p:nvPr/>
          </p:nvSpPr>
          <p:spPr bwMode="auto">
            <a:xfrm>
              <a:off x="2736" y="3456"/>
              <a:ext cx="308" cy="2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en-US" altLang="zh-CN" b="1">
                  <a:solidFill>
                    <a:schemeClr val="bg1"/>
                  </a:solidFill>
                  <a:latin typeface="Arial" charset="0"/>
                  <a:ea typeface="黑体" pitchFamily="2" charset="-122"/>
                </a:rPr>
                <a:t>…</a:t>
              </a:r>
            </a:p>
          </p:txBody>
        </p:sp>
      </p:grpSp>
      <p:sp>
        <p:nvSpPr>
          <p:cNvPr id="248" name="Rectangle 246"/>
          <p:cNvSpPr>
            <a:spLocks noChangeArrowheads="1"/>
          </p:cNvSpPr>
          <p:nvPr/>
        </p:nvSpPr>
        <p:spPr bwMode="auto">
          <a:xfrm>
            <a:off x="3429000" y="2895600"/>
            <a:ext cx="2590800" cy="1470025"/>
          </a:xfrm>
          <a:prstGeom prst="rect">
            <a:avLst/>
          </a:prstGeom>
          <a:solidFill>
            <a:schemeClr val="bg1"/>
          </a:solidFill>
          <a:ln w="9525">
            <a:solidFill>
              <a:schemeClr val="bg2"/>
            </a:solidFill>
            <a:miter lim="800000"/>
            <a:headEnd/>
            <a:tailEnd/>
          </a:ln>
          <a:effectLst>
            <a:outerShdw dist="35921" dir="2700000" algn="ctr" rotWithShape="0">
              <a:srgbClr val="009999"/>
            </a:outerShdw>
          </a:effectLst>
        </p:spPr>
        <p:txBody>
          <a:bodyPr wrap="none"/>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600" b="1">
                <a:latin typeface="Arial" charset="0"/>
                <a:ea typeface="黑体" pitchFamily="2" charset="-122"/>
              </a:rPr>
              <a:t>Index Pages</a:t>
            </a:r>
            <a:r>
              <a:rPr kumimoji="0" lang="zh-CN" altLang="en-US" sz="1600">
                <a:latin typeface="Arial" charset="0"/>
                <a:ea typeface="黑体" pitchFamily="2" charset="-122"/>
              </a:rPr>
              <a:t>（索引页）</a:t>
            </a:r>
          </a:p>
        </p:txBody>
      </p:sp>
      <p:grpSp>
        <p:nvGrpSpPr>
          <p:cNvPr id="249" name="Group 247"/>
          <p:cNvGrpSpPr>
            <a:grpSpLocks/>
          </p:cNvGrpSpPr>
          <p:nvPr/>
        </p:nvGrpSpPr>
        <p:grpSpPr bwMode="auto">
          <a:xfrm>
            <a:off x="3879850" y="3965575"/>
            <a:ext cx="838200" cy="584200"/>
            <a:chOff x="1100" y="1248"/>
            <a:chExt cx="964" cy="576"/>
          </a:xfrm>
        </p:grpSpPr>
        <p:sp>
          <p:nvSpPr>
            <p:cNvPr id="250" name="Rectangle 248"/>
            <p:cNvSpPr>
              <a:spLocks noChangeArrowheads="1"/>
            </p:cNvSpPr>
            <p:nvPr/>
          </p:nvSpPr>
          <p:spPr bwMode="auto">
            <a:xfrm>
              <a:off x="1100" y="1248"/>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b="1">
                <a:latin typeface="Arial Narrow" pitchFamily="34" charset="0"/>
              </a:endParaRPr>
            </a:p>
          </p:txBody>
        </p:sp>
        <p:sp>
          <p:nvSpPr>
            <p:cNvPr id="251" name="Rectangle 249"/>
            <p:cNvSpPr>
              <a:spLocks noChangeArrowheads="1"/>
            </p:cNvSpPr>
            <p:nvPr/>
          </p:nvSpPr>
          <p:spPr bwMode="auto">
            <a:xfrm>
              <a:off x="1100" y="1440"/>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a:latin typeface="Arial Narrow" pitchFamily="34" charset="0"/>
              </a:endParaRPr>
            </a:p>
          </p:txBody>
        </p:sp>
        <p:sp>
          <p:nvSpPr>
            <p:cNvPr id="252" name="Rectangle 250"/>
            <p:cNvSpPr>
              <a:spLocks noChangeArrowheads="1"/>
            </p:cNvSpPr>
            <p:nvPr/>
          </p:nvSpPr>
          <p:spPr bwMode="auto">
            <a:xfrm>
              <a:off x="1100" y="1632"/>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latin typeface="Arial Narrow" pitchFamily="34" charset="0"/>
                </a:rPr>
                <a:t> </a:t>
              </a:r>
            </a:p>
          </p:txBody>
        </p:sp>
        <p:sp>
          <p:nvSpPr>
            <p:cNvPr id="253" name="Rectangle 251"/>
            <p:cNvSpPr>
              <a:spLocks noChangeArrowheads="1"/>
            </p:cNvSpPr>
            <p:nvPr/>
          </p:nvSpPr>
          <p:spPr bwMode="auto">
            <a:xfrm>
              <a:off x="1100" y="1248"/>
              <a:ext cx="964"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grpSp>
        <p:nvGrpSpPr>
          <p:cNvPr id="254" name="Group 252"/>
          <p:cNvGrpSpPr>
            <a:grpSpLocks/>
          </p:cNvGrpSpPr>
          <p:nvPr/>
        </p:nvGrpSpPr>
        <p:grpSpPr bwMode="auto">
          <a:xfrm>
            <a:off x="4821238" y="3965575"/>
            <a:ext cx="836612" cy="584200"/>
            <a:chOff x="1100" y="1248"/>
            <a:chExt cx="964" cy="576"/>
          </a:xfrm>
        </p:grpSpPr>
        <p:sp>
          <p:nvSpPr>
            <p:cNvPr id="255" name="Rectangle 253"/>
            <p:cNvSpPr>
              <a:spLocks noChangeArrowheads="1"/>
            </p:cNvSpPr>
            <p:nvPr/>
          </p:nvSpPr>
          <p:spPr bwMode="auto">
            <a:xfrm>
              <a:off x="1100" y="1248"/>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b="1">
                <a:latin typeface="Arial Narrow" pitchFamily="34" charset="0"/>
              </a:endParaRPr>
            </a:p>
          </p:txBody>
        </p:sp>
        <p:sp>
          <p:nvSpPr>
            <p:cNvPr id="256" name="Rectangle 254"/>
            <p:cNvSpPr>
              <a:spLocks noChangeArrowheads="1"/>
            </p:cNvSpPr>
            <p:nvPr/>
          </p:nvSpPr>
          <p:spPr bwMode="auto">
            <a:xfrm>
              <a:off x="1100" y="1440"/>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a:latin typeface="Arial Narrow" pitchFamily="34" charset="0"/>
              </a:endParaRPr>
            </a:p>
          </p:txBody>
        </p:sp>
        <p:sp>
          <p:nvSpPr>
            <p:cNvPr id="257" name="Rectangle 255"/>
            <p:cNvSpPr>
              <a:spLocks noChangeArrowheads="1"/>
            </p:cNvSpPr>
            <p:nvPr/>
          </p:nvSpPr>
          <p:spPr bwMode="auto">
            <a:xfrm>
              <a:off x="1100" y="1632"/>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latin typeface="Arial Narrow" pitchFamily="34" charset="0"/>
                </a:rPr>
                <a:t> </a:t>
              </a:r>
            </a:p>
          </p:txBody>
        </p:sp>
        <p:sp>
          <p:nvSpPr>
            <p:cNvPr id="258" name="Rectangle 256"/>
            <p:cNvSpPr>
              <a:spLocks noChangeArrowheads="1"/>
            </p:cNvSpPr>
            <p:nvPr/>
          </p:nvSpPr>
          <p:spPr bwMode="auto">
            <a:xfrm>
              <a:off x="1100" y="1248"/>
              <a:ext cx="964"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sp>
        <p:nvSpPr>
          <p:cNvPr id="259" name="Freeform 257"/>
          <p:cNvSpPr>
            <a:spLocks/>
          </p:cNvSpPr>
          <p:nvPr/>
        </p:nvSpPr>
        <p:spPr bwMode="auto">
          <a:xfrm>
            <a:off x="3962400" y="3429000"/>
            <a:ext cx="381000" cy="533400"/>
          </a:xfrm>
          <a:custGeom>
            <a:avLst/>
            <a:gdLst>
              <a:gd name="T0" fmla="*/ 192 w 192"/>
              <a:gd name="T1" fmla="*/ 0 h 286"/>
              <a:gd name="T2" fmla="*/ 48 w 192"/>
              <a:gd name="T3" fmla="*/ 0 h 286"/>
              <a:gd name="T4" fmla="*/ 48 w 192"/>
              <a:gd name="T5" fmla="*/ 192 h 286"/>
              <a:gd name="T6" fmla="*/ 0 w 192"/>
              <a:gd name="T7" fmla="*/ 192 h 286"/>
              <a:gd name="T8" fmla="*/ 67 w 192"/>
              <a:gd name="T9" fmla="*/ 286 h 286"/>
              <a:gd name="T10" fmla="*/ 144 w 192"/>
              <a:gd name="T11" fmla="*/ 192 h 286"/>
              <a:gd name="T12" fmla="*/ 96 w 192"/>
              <a:gd name="T13" fmla="*/ 192 h 286"/>
              <a:gd name="T14" fmla="*/ 96 w 192"/>
              <a:gd name="T15" fmla="*/ 48 h 286"/>
              <a:gd name="T16" fmla="*/ 192 w 192"/>
              <a:gd name="T17" fmla="*/ 48 h 286"/>
              <a:gd name="T18" fmla="*/ 192 w 192"/>
              <a:gd name="T1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86">
                <a:moveTo>
                  <a:pt x="192" y="0"/>
                </a:moveTo>
                <a:lnTo>
                  <a:pt x="48" y="0"/>
                </a:lnTo>
                <a:lnTo>
                  <a:pt x="48" y="192"/>
                </a:lnTo>
                <a:lnTo>
                  <a:pt x="0" y="192"/>
                </a:lnTo>
                <a:lnTo>
                  <a:pt x="67" y="286"/>
                </a:lnTo>
                <a:lnTo>
                  <a:pt x="144" y="192"/>
                </a:lnTo>
                <a:lnTo>
                  <a:pt x="96" y="192"/>
                </a:lnTo>
                <a:lnTo>
                  <a:pt x="96" y="48"/>
                </a:lnTo>
                <a:lnTo>
                  <a:pt x="192" y="48"/>
                </a:lnTo>
                <a:lnTo>
                  <a:pt x="192" y="0"/>
                </a:lnTo>
                <a:close/>
              </a:path>
            </a:pathLst>
          </a:custGeom>
          <a:gradFill rotWithShape="0">
            <a:gsLst>
              <a:gs pos="0">
                <a:srgbClr val="FFCC00"/>
              </a:gs>
              <a:gs pos="50000">
                <a:schemeClr val="bg1"/>
              </a:gs>
              <a:gs pos="100000">
                <a:srgbClr val="FFCC00"/>
              </a:gs>
            </a:gsLst>
            <a:lin ang="5400000" scaled="1"/>
          </a:gradFill>
          <a:ln w="9525" cap="flat" cmpd="sng">
            <a:solidFill>
              <a:schemeClr val="accent2"/>
            </a:solidFill>
            <a:prstDash val="solid"/>
            <a:round/>
            <a:headEnd type="none" w="med" len="med"/>
            <a:tailEnd type="none" w="med" len="med"/>
          </a:ln>
          <a:effectLst>
            <a:outerShdw dist="53882" dir="2700000" algn="ctr" rotWithShape="0">
              <a:schemeClr val="folHlink"/>
            </a:outerShdw>
          </a:effectLst>
        </p:spPr>
        <p:txBody>
          <a:bodyPr wrap="none" anchor="ctr"/>
          <a:lstStyle/>
          <a:p>
            <a:pPr>
              <a:defRPr/>
            </a:pPr>
            <a:endParaRPr lang="zh-CN" altLang="en-US">
              <a:ea typeface="宋体" pitchFamily="2" charset="-122"/>
            </a:endParaRPr>
          </a:p>
        </p:txBody>
      </p:sp>
      <p:grpSp>
        <p:nvGrpSpPr>
          <p:cNvPr id="260" name="Group 258"/>
          <p:cNvGrpSpPr>
            <a:grpSpLocks/>
          </p:cNvGrpSpPr>
          <p:nvPr/>
        </p:nvGrpSpPr>
        <p:grpSpPr bwMode="auto">
          <a:xfrm>
            <a:off x="4343400" y="3200400"/>
            <a:ext cx="838200" cy="579438"/>
            <a:chOff x="1100" y="1248"/>
            <a:chExt cx="964" cy="576"/>
          </a:xfrm>
        </p:grpSpPr>
        <p:sp>
          <p:nvSpPr>
            <p:cNvPr id="261" name="Rectangle 259"/>
            <p:cNvSpPr>
              <a:spLocks noChangeArrowheads="1"/>
            </p:cNvSpPr>
            <p:nvPr/>
          </p:nvSpPr>
          <p:spPr bwMode="auto">
            <a:xfrm>
              <a:off x="1100" y="1248"/>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b="1">
                <a:latin typeface="Arial Narrow" pitchFamily="34" charset="0"/>
              </a:endParaRPr>
            </a:p>
          </p:txBody>
        </p:sp>
        <p:sp>
          <p:nvSpPr>
            <p:cNvPr id="262" name="Rectangle 260"/>
            <p:cNvSpPr>
              <a:spLocks noChangeArrowheads="1"/>
            </p:cNvSpPr>
            <p:nvPr/>
          </p:nvSpPr>
          <p:spPr bwMode="auto">
            <a:xfrm>
              <a:off x="1100" y="1440"/>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solidFill>
                    <a:srgbClr val="008080"/>
                  </a:solidFill>
                  <a:latin typeface="Arial Narrow" pitchFamily="34" charset="0"/>
                </a:rPr>
                <a:t> </a:t>
              </a:r>
              <a:endParaRPr kumimoji="0" lang="en-US" altLang="zh-CN" sz="1500">
                <a:latin typeface="Arial Narrow" pitchFamily="34" charset="0"/>
              </a:endParaRPr>
            </a:p>
          </p:txBody>
        </p:sp>
        <p:sp>
          <p:nvSpPr>
            <p:cNvPr id="263" name="Rectangle 261"/>
            <p:cNvSpPr>
              <a:spLocks noChangeArrowheads="1"/>
            </p:cNvSpPr>
            <p:nvPr/>
          </p:nvSpPr>
          <p:spPr bwMode="auto">
            <a:xfrm>
              <a:off x="1100" y="1632"/>
              <a:ext cx="964" cy="192"/>
            </a:xfrm>
            <a:prstGeom prst="rect">
              <a:avLst/>
            </a:prstGeom>
            <a:solidFill>
              <a:srgbClr val="CCFFFF"/>
            </a:solidFill>
            <a:ln w="9525">
              <a:solidFill>
                <a:schemeClr val="folHlink"/>
              </a:solidFill>
              <a:miter lim="800000"/>
              <a:headEnd/>
              <a:tailEnd/>
            </a:ln>
            <a:effectLst>
              <a:outerShdw dist="71842" dir="2700000" algn="ctr" rotWithShape="0">
                <a:srgbClr val="808080"/>
              </a:outerShdw>
            </a:effec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r>
                <a:rPr kumimoji="0" lang="en-US" altLang="zh-CN" sz="1500">
                  <a:latin typeface="Arial Narrow" pitchFamily="34" charset="0"/>
                </a:rPr>
                <a:t> </a:t>
              </a:r>
            </a:p>
          </p:txBody>
        </p:sp>
        <p:sp>
          <p:nvSpPr>
            <p:cNvPr id="264" name="Rectangle 262"/>
            <p:cNvSpPr>
              <a:spLocks noChangeArrowheads="1"/>
            </p:cNvSpPr>
            <p:nvPr/>
          </p:nvSpPr>
          <p:spPr bwMode="auto">
            <a:xfrm>
              <a:off x="1100" y="1248"/>
              <a:ext cx="964"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71842" dir="2700000" algn="ctr" rotWithShape="0">
                      <a:srgbClr val="808080"/>
                    </a:outerShdw>
                  </a:effectLst>
                </a14:hiddenEffects>
              </a:ext>
            </a:extLst>
          </p:spPr>
          <p:txBody>
            <a:bodyPr wrap="none"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endParaRPr lang="zh-CN" altLang="en-US"/>
            </a:p>
          </p:txBody>
        </p:sp>
      </p:grpSp>
      <p:sp>
        <p:nvSpPr>
          <p:cNvPr id="265" name="AutoShape 263"/>
          <p:cNvSpPr>
            <a:spLocks noChangeArrowheads="1"/>
          </p:cNvSpPr>
          <p:nvPr/>
        </p:nvSpPr>
        <p:spPr bwMode="auto">
          <a:xfrm>
            <a:off x="3962400" y="4554538"/>
            <a:ext cx="304800" cy="609600"/>
          </a:xfrm>
          <a:prstGeom prst="downArrow">
            <a:avLst>
              <a:gd name="adj1" fmla="val 45833"/>
              <a:gd name="adj2" fmla="val 30444"/>
            </a:avLst>
          </a:prstGeom>
          <a:gradFill rotWithShape="0">
            <a:gsLst>
              <a:gs pos="0">
                <a:srgbClr val="FFCC00"/>
              </a:gs>
              <a:gs pos="50000">
                <a:schemeClr val="bg1"/>
              </a:gs>
              <a:gs pos="100000">
                <a:srgbClr val="FFCC00"/>
              </a:gs>
            </a:gsLst>
            <a:lin ang="5400000" scaled="1"/>
          </a:gradFill>
          <a:ln w="9525">
            <a:solidFill>
              <a:schemeClr val="accent2"/>
            </a:solidFill>
            <a:miter lim="800000"/>
            <a:headEnd/>
            <a:tailEnd/>
          </a:ln>
          <a:effectLst>
            <a:outerShdw dist="53882" dir="2700000" algn="ctr" rotWithShape="0">
              <a:schemeClr val="folHlink"/>
            </a:outerShdw>
          </a:effectLst>
        </p:spPr>
        <p:txBody>
          <a:bodyPr wrap="none" anchor="ctr"/>
          <a:lstStyle/>
          <a:p>
            <a:pPr>
              <a:defRPr/>
            </a:pPr>
            <a:endParaRPr lang="zh-CN" altLang="en-US">
              <a:ea typeface="宋体" pitchFamily="2" charset="-122"/>
            </a:endParaRPr>
          </a:p>
        </p:txBody>
      </p:sp>
      <p:sp>
        <p:nvSpPr>
          <p:cNvPr id="266" name="Rectangle 264"/>
          <p:cNvSpPr>
            <a:spLocks noChangeArrowheads="1"/>
          </p:cNvSpPr>
          <p:nvPr/>
        </p:nvSpPr>
        <p:spPr bwMode="auto">
          <a:xfrm>
            <a:off x="684213" y="260350"/>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kumimoji="0" lang="zh-CN" altLang="en-US" sz="3200" b="1" dirty="0">
                <a:solidFill>
                  <a:schemeClr val="bg1"/>
                </a:solidFill>
                <a:latin typeface="Lucida Console" pitchFamily="49" charset="0"/>
                <a:ea typeface="黑体" pitchFamily="2" charset="-122"/>
              </a:rPr>
              <a:t>什么是索引</a:t>
            </a:r>
          </a:p>
        </p:txBody>
      </p:sp>
      <p:sp>
        <p:nvSpPr>
          <p:cNvPr id="267" name="矩形 266"/>
          <p:cNvSpPr/>
          <p:nvPr/>
        </p:nvSpPr>
        <p:spPr>
          <a:xfrm>
            <a:off x="3454177" y="471764"/>
            <a:ext cx="3302883" cy="707886"/>
          </a:xfrm>
          <a:prstGeom prst="rect">
            <a:avLst/>
          </a:prstGeom>
        </p:spPr>
        <p:txBody>
          <a:bodyPr wrap="square">
            <a:spAutoFit/>
          </a:bodyPr>
          <a:lstStyle/>
          <a:p>
            <a:r>
              <a:rPr lang="zh-CN" altLang="en-US" sz="4000" b="1" dirty="0">
                <a:latin typeface="+mj-ea"/>
                <a:ea typeface="+mj-ea"/>
              </a:rPr>
              <a:t>索引</a:t>
            </a:r>
          </a:p>
        </p:txBody>
      </p:sp>
    </p:spTree>
    <p:extLst>
      <p:ext uri="{BB962C8B-B14F-4D97-AF65-F5344CB8AC3E}">
        <p14:creationId xmlns:p14="http://schemas.microsoft.com/office/powerpoint/2010/main" val="234955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wipe(up)">
                                      <p:cBhvr>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wipe(up)">
                                      <p:cBhvr>
                                        <p:cTn id="12"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latin typeface="宋体" charset="-122"/>
              </a:rPr>
              <a:t>索引类型</a:t>
            </a:r>
            <a:endParaRPr lang="zh-CN" altLang="en-US" smtClean="0"/>
          </a:p>
        </p:txBody>
      </p:sp>
      <p:sp>
        <p:nvSpPr>
          <p:cNvPr id="22531" name="Rectangle 3"/>
          <p:cNvSpPr>
            <a:spLocks noGrp="1" noChangeArrowheads="1"/>
          </p:cNvSpPr>
          <p:nvPr>
            <p:ph type="body" idx="1"/>
          </p:nvPr>
        </p:nvSpPr>
        <p:spPr>
          <a:xfrm>
            <a:off x="741231" y="1341439"/>
            <a:ext cx="8970433" cy="4967287"/>
          </a:xfrm>
        </p:spPr>
        <p:txBody>
          <a:bodyPr/>
          <a:lstStyle/>
          <a:p>
            <a:pPr eaLnBrk="1" hangingPunct="1"/>
            <a:r>
              <a:rPr lang="zh-CN" altLang="en-US" sz="2000" b="1" smtClean="0"/>
              <a:t>唯一索引</a:t>
            </a:r>
            <a:r>
              <a:rPr lang="zh-CN" altLang="en-US" sz="2000" smtClean="0"/>
              <a:t>：唯一索引不允许两行具有相同的索引值</a:t>
            </a:r>
          </a:p>
          <a:p>
            <a:pPr eaLnBrk="1" hangingPunct="1"/>
            <a:r>
              <a:rPr lang="zh-CN" altLang="en-US" sz="2000" b="1" smtClean="0"/>
              <a:t>主键索引</a:t>
            </a:r>
            <a:r>
              <a:rPr lang="zh-CN" altLang="en-US" sz="2000" smtClean="0"/>
              <a:t>：为表定义一个主键将自动创建主键索引，主键索引是唯一索引的特殊类型。主键索引要求主键中的每个值是唯一的，并且不能为空</a:t>
            </a:r>
          </a:p>
          <a:p>
            <a:pPr eaLnBrk="1" hangingPunct="1"/>
            <a:r>
              <a:rPr lang="zh-CN" altLang="en-US" sz="2000" b="1" smtClean="0"/>
              <a:t>聚集索引</a:t>
            </a:r>
            <a:r>
              <a:rPr lang="en-US" altLang="zh-CN" sz="2000" smtClean="0"/>
              <a:t>(</a:t>
            </a:r>
            <a:r>
              <a:rPr lang="en-US" altLang="zh-CN" sz="2000" b="1" smtClean="0"/>
              <a:t>Clustered</a:t>
            </a:r>
            <a:r>
              <a:rPr lang="en-US" altLang="zh-CN" sz="2000" smtClean="0"/>
              <a:t>)</a:t>
            </a:r>
            <a:r>
              <a:rPr lang="zh-CN" altLang="en-US" sz="2000" smtClean="0"/>
              <a:t>：表中各行的物理顺序与键值的逻辑（索引）顺序相同，每个表只能有一个</a:t>
            </a:r>
            <a:endParaRPr lang="zh-CN" altLang="zh-CN" sz="2000" smtClean="0"/>
          </a:p>
          <a:p>
            <a:pPr eaLnBrk="1" hangingPunct="1"/>
            <a:r>
              <a:rPr lang="zh-CN" altLang="en-US" sz="2000" b="1" smtClean="0"/>
              <a:t>非聚集索引</a:t>
            </a:r>
            <a:r>
              <a:rPr lang="en-US" altLang="zh-CN" sz="2000" smtClean="0"/>
              <a:t>(</a:t>
            </a:r>
            <a:r>
              <a:rPr lang="en-US" altLang="zh-CN" sz="2000" b="1" smtClean="0"/>
              <a:t>Non-clustered</a:t>
            </a:r>
            <a:r>
              <a:rPr lang="en-US" altLang="zh-CN" sz="2000" smtClean="0"/>
              <a:t>)</a:t>
            </a:r>
            <a:r>
              <a:rPr lang="zh-CN" altLang="en-US" sz="2000" smtClean="0"/>
              <a:t>：非聚集索引指定表的逻辑顺序。数据存储在一个位置，索引存储在另一个位置，索引中包含指向数据存储位置的指针。可以有多个，小于</a:t>
            </a:r>
            <a:r>
              <a:rPr lang="en-US" altLang="zh-CN" sz="2000" smtClean="0"/>
              <a:t>249</a:t>
            </a:r>
            <a:r>
              <a:rPr lang="zh-CN" altLang="en-US" sz="2000" smtClean="0"/>
              <a:t>个</a:t>
            </a:r>
          </a:p>
        </p:txBody>
      </p:sp>
    </p:spTree>
    <p:extLst>
      <p:ext uri="{BB962C8B-B14F-4D97-AF65-F5344CB8AC3E}">
        <p14:creationId xmlns:p14="http://schemas.microsoft.com/office/powerpoint/2010/main" val="3623247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70838" y="287976"/>
            <a:ext cx="5417344" cy="609600"/>
          </a:xfrm>
        </p:spPr>
        <p:txBody>
          <a:bodyPr/>
          <a:lstStyle/>
          <a:p>
            <a:r>
              <a:rPr lang="zh-CN" altLang="en-US" dirty="0"/>
              <a:t>设计数据库的步骤</a:t>
            </a:r>
          </a:p>
        </p:txBody>
      </p:sp>
      <p:sp>
        <p:nvSpPr>
          <p:cNvPr id="172035" name="Rectangle 3"/>
          <p:cNvSpPr>
            <a:spLocks noGrp="1" noChangeArrowheads="1"/>
          </p:cNvSpPr>
          <p:nvPr>
            <p:ph type="body" idx="1"/>
          </p:nvPr>
        </p:nvSpPr>
        <p:spPr>
          <a:xfrm>
            <a:off x="741231" y="1412876"/>
            <a:ext cx="8915400" cy="4968875"/>
          </a:xfrm>
          <a:ln/>
          <a:extLst>
            <a:ext uri="{91240B29-F687-4F45-9708-019B960494DF}">
              <a14:hiddenLine xmlns:a14="http://schemas.microsoft.com/office/drawing/2010/main" w="9525">
                <a:solidFill>
                  <a:srgbClr val="339966"/>
                </a:solidFill>
                <a:miter lim="800000"/>
                <a:headEnd/>
                <a:tailEnd/>
              </a14:hiddenLine>
            </a:ext>
          </a:extLst>
        </p:spPr>
        <p:txBody>
          <a:bodyPr/>
          <a:lstStyle/>
          <a:p>
            <a:r>
              <a:rPr lang="en-GB" altLang="zh-CN"/>
              <a:t>标识对象</a:t>
            </a:r>
            <a:r>
              <a:rPr lang="zh-CN" altLang="en-GB"/>
              <a:t>（实体－</a:t>
            </a:r>
            <a:r>
              <a:rPr lang="en-GB" altLang="zh-CN"/>
              <a:t>Entity</a:t>
            </a:r>
            <a:r>
              <a:rPr lang="zh-CN" altLang="en-GB"/>
              <a:t>）</a:t>
            </a:r>
          </a:p>
          <a:p>
            <a:pPr>
              <a:buFontTx/>
              <a:buNone/>
            </a:pPr>
            <a:r>
              <a:rPr lang="zh-CN" altLang="en-US"/>
              <a:t>    </a:t>
            </a:r>
            <a:r>
              <a:rPr lang="zh-CN" altLang="en-US" sz="2000"/>
              <a:t>标识数据库要管理的关键对象或实体</a:t>
            </a:r>
            <a:r>
              <a:rPr lang="zh-CN" altLang="en-US"/>
              <a:t> </a:t>
            </a:r>
            <a:endParaRPr lang="en-GB" altLang="zh-CN" sz="2500"/>
          </a:p>
          <a:p>
            <a:pPr>
              <a:buFontTx/>
              <a:buNone/>
            </a:pPr>
            <a:endParaRPr lang="en-GB" altLang="zh-CN" sz="2500"/>
          </a:p>
        </p:txBody>
      </p:sp>
      <p:sp>
        <p:nvSpPr>
          <p:cNvPr id="172037" name="AutoShape 5"/>
          <p:cNvSpPr>
            <a:spLocks noChangeArrowheads="1"/>
          </p:cNvSpPr>
          <p:nvPr/>
        </p:nvSpPr>
        <p:spPr bwMode="auto">
          <a:xfrm>
            <a:off x="1129904" y="2563814"/>
            <a:ext cx="8347869" cy="1577340"/>
          </a:xfrm>
          <a:prstGeom prst="roundRect">
            <a:avLst>
              <a:gd name="adj" fmla="val 11338"/>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latin typeface="Arial" charset="0"/>
              </a:rPr>
              <a:t>实体一般是名词：</a:t>
            </a:r>
          </a:p>
          <a:p>
            <a:pPr algn="l"/>
            <a:r>
              <a:rPr lang="zh-CN" altLang="en-US">
                <a:latin typeface="Arial" charset="0"/>
              </a:rPr>
              <a:t>用户：论坛普通用户、各版块的版主。</a:t>
            </a:r>
          </a:p>
          <a:p>
            <a:pPr algn="l"/>
            <a:r>
              <a:rPr lang="zh-CN" altLang="en-US">
                <a:latin typeface="Arial" charset="0"/>
              </a:rPr>
              <a:t>用户发的主贴</a:t>
            </a:r>
          </a:p>
          <a:p>
            <a:pPr algn="l"/>
            <a:r>
              <a:rPr lang="zh-CN" altLang="en-US">
                <a:latin typeface="Arial" charset="0"/>
              </a:rPr>
              <a:t>用户发的跟贴（回贴）</a:t>
            </a:r>
          </a:p>
          <a:p>
            <a:pPr algn="l"/>
            <a:r>
              <a:rPr lang="zh-CN" altLang="en-US">
                <a:latin typeface="Arial" charset="0"/>
              </a:rPr>
              <a:t>版块：论坛的各个版块信息</a:t>
            </a:r>
          </a:p>
        </p:txBody>
      </p:sp>
    </p:spTree>
    <p:extLst>
      <p:ext uri="{BB962C8B-B14F-4D97-AF65-F5344CB8AC3E}">
        <p14:creationId xmlns:p14="http://schemas.microsoft.com/office/powerpoint/2010/main" val="277249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blinds(horizontal)">
                                      <p:cBhvr>
                                        <p:cTn id="7"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索引的优缺点</a:t>
            </a:r>
          </a:p>
        </p:txBody>
      </p:sp>
      <p:sp>
        <p:nvSpPr>
          <p:cNvPr id="625667" name="Rectangle 3"/>
          <p:cNvSpPr>
            <a:spLocks noGrp="1" noChangeArrowheads="1"/>
          </p:cNvSpPr>
          <p:nvPr>
            <p:ph type="body" idx="1"/>
          </p:nvPr>
        </p:nvSpPr>
        <p:spPr>
          <a:xfrm>
            <a:off x="739511" y="1268413"/>
            <a:ext cx="8815652" cy="4556125"/>
          </a:xfrm>
        </p:spPr>
        <p:txBody>
          <a:bodyPr/>
          <a:lstStyle/>
          <a:p>
            <a:pPr eaLnBrk="1" hangingPunct="1">
              <a:lnSpc>
                <a:spcPct val="115000"/>
              </a:lnSpc>
            </a:pPr>
            <a:r>
              <a:rPr lang="zh-CN" altLang="en-US" smtClean="0"/>
              <a:t>优点</a:t>
            </a:r>
          </a:p>
          <a:p>
            <a:pPr marL="812800" lvl="1" indent="-276225" eaLnBrk="1" hangingPunct="1">
              <a:lnSpc>
                <a:spcPct val="115000"/>
              </a:lnSpc>
            </a:pPr>
            <a:r>
              <a:rPr lang="zh-CN" altLang="en-US" smtClean="0"/>
              <a:t>加快访问速度</a:t>
            </a:r>
          </a:p>
          <a:p>
            <a:pPr marL="812800" lvl="1" indent="-276225" eaLnBrk="1" hangingPunct="1">
              <a:lnSpc>
                <a:spcPct val="115000"/>
              </a:lnSpc>
            </a:pPr>
            <a:r>
              <a:rPr lang="zh-CN" altLang="en-US" smtClean="0"/>
              <a:t>加强行的唯一性</a:t>
            </a:r>
          </a:p>
          <a:p>
            <a:pPr eaLnBrk="1" hangingPunct="1">
              <a:lnSpc>
                <a:spcPct val="115000"/>
              </a:lnSpc>
            </a:pPr>
            <a:r>
              <a:rPr lang="zh-CN" altLang="en-US" smtClean="0"/>
              <a:t>缺点</a:t>
            </a:r>
          </a:p>
          <a:p>
            <a:pPr marL="812800" lvl="1" indent="-276225" eaLnBrk="1" hangingPunct="1">
              <a:lnSpc>
                <a:spcPct val="115000"/>
              </a:lnSpc>
            </a:pPr>
            <a:r>
              <a:rPr lang="ko-KR" altLang="en-US" smtClean="0"/>
              <a:t>带索引的表在数据库中需要更多的存储空间</a:t>
            </a:r>
          </a:p>
          <a:p>
            <a:pPr marL="812800" lvl="1" indent="-276225" eaLnBrk="1" hangingPunct="1">
              <a:lnSpc>
                <a:spcPct val="115000"/>
              </a:lnSpc>
            </a:pPr>
            <a:r>
              <a:rPr lang="ko-KR" altLang="en-US" smtClean="0"/>
              <a:t>操纵数据的命令需要更长的处理时间，因为它们需要对索引进行更新</a:t>
            </a:r>
          </a:p>
          <a:p>
            <a:pPr eaLnBrk="1" hangingPunct="1">
              <a:lnSpc>
                <a:spcPct val="115000"/>
              </a:lnSpc>
            </a:pPr>
            <a:endParaRPr lang="zh-CN" altLang="en-US" sz="2000" smtClean="0"/>
          </a:p>
          <a:p>
            <a:pPr eaLnBrk="1" hangingPunct="1"/>
            <a:endParaRPr lang="en-US" altLang="zh-CN" smtClean="0"/>
          </a:p>
        </p:txBody>
      </p:sp>
    </p:spTree>
    <p:extLst>
      <p:ext uri="{BB962C8B-B14F-4D97-AF65-F5344CB8AC3E}">
        <p14:creationId xmlns:p14="http://schemas.microsoft.com/office/powerpoint/2010/main" val="143522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animEffect transition="in" filter="fade">
                                      <p:cBhvr>
                                        <p:cTn id="7" dur="1000"/>
                                        <p:tgtEl>
                                          <p:spTgt spid="625667">
                                            <p:txEl>
                                              <p:pRg st="0" end="0"/>
                                            </p:txEl>
                                          </p:spTgt>
                                        </p:tgtEl>
                                      </p:cBhvr>
                                    </p:animEffect>
                                    <p:anim calcmode="lin" valueType="num">
                                      <p:cBhvr>
                                        <p:cTn id="8" dur="1000" fill="hold"/>
                                        <p:tgtEl>
                                          <p:spTgt spid="6256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56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5667">
                                            <p:txEl>
                                              <p:pRg st="1" end="1"/>
                                            </p:txEl>
                                          </p:spTgt>
                                        </p:tgtEl>
                                        <p:attrNameLst>
                                          <p:attrName>style.visibility</p:attrName>
                                        </p:attrNameLst>
                                      </p:cBhvr>
                                      <p:to>
                                        <p:strVal val="visible"/>
                                      </p:to>
                                    </p:set>
                                    <p:animEffect transition="in" filter="fade">
                                      <p:cBhvr>
                                        <p:cTn id="12" dur="1000"/>
                                        <p:tgtEl>
                                          <p:spTgt spid="625667">
                                            <p:txEl>
                                              <p:pRg st="1" end="1"/>
                                            </p:txEl>
                                          </p:spTgt>
                                        </p:tgtEl>
                                      </p:cBhvr>
                                    </p:animEffect>
                                    <p:anim calcmode="lin" valueType="num">
                                      <p:cBhvr>
                                        <p:cTn id="13" dur="1000" fill="hold"/>
                                        <p:tgtEl>
                                          <p:spTgt spid="6256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256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25667">
                                            <p:txEl>
                                              <p:pRg st="2" end="2"/>
                                            </p:txEl>
                                          </p:spTgt>
                                        </p:tgtEl>
                                        <p:attrNameLst>
                                          <p:attrName>style.visibility</p:attrName>
                                        </p:attrNameLst>
                                      </p:cBhvr>
                                      <p:to>
                                        <p:strVal val="visible"/>
                                      </p:to>
                                    </p:set>
                                    <p:animEffect transition="in" filter="fade">
                                      <p:cBhvr>
                                        <p:cTn id="17" dur="1000"/>
                                        <p:tgtEl>
                                          <p:spTgt spid="625667">
                                            <p:txEl>
                                              <p:pRg st="2" end="2"/>
                                            </p:txEl>
                                          </p:spTgt>
                                        </p:tgtEl>
                                      </p:cBhvr>
                                    </p:animEffect>
                                    <p:anim calcmode="lin" valueType="num">
                                      <p:cBhvr>
                                        <p:cTn id="18" dur="1000" fill="hold"/>
                                        <p:tgtEl>
                                          <p:spTgt spid="6256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256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625667">
                                            <p:txEl>
                                              <p:pRg st="3" end="3"/>
                                            </p:txEl>
                                          </p:spTgt>
                                        </p:tgtEl>
                                        <p:attrNameLst>
                                          <p:attrName>style.visibility</p:attrName>
                                        </p:attrNameLst>
                                      </p:cBhvr>
                                      <p:to>
                                        <p:strVal val="visible"/>
                                      </p:to>
                                    </p:set>
                                    <p:animEffect transition="in" filter="slide(fromBottom)">
                                      <p:cBhvr>
                                        <p:cTn id="24" dur="1000"/>
                                        <p:tgtEl>
                                          <p:spTgt spid="625667">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25667">
                                            <p:txEl>
                                              <p:pRg st="4" end="4"/>
                                            </p:txEl>
                                          </p:spTgt>
                                        </p:tgtEl>
                                        <p:attrNameLst>
                                          <p:attrName>style.visibility</p:attrName>
                                        </p:attrNameLst>
                                      </p:cBhvr>
                                      <p:to>
                                        <p:strVal val="visible"/>
                                      </p:to>
                                    </p:set>
                                    <p:animEffect transition="in" filter="slide(fromBottom)">
                                      <p:cBhvr>
                                        <p:cTn id="27" dur="1000"/>
                                        <p:tgtEl>
                                          <p:spTgt spid="625667">
                                            <p:txEl>
                                              <p:pRg st="4" end="4"/>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625667">
                                            <p:txEl>
                                              <p:pRg st="5" end="5"/>
                                            </p:txEl>
                                          </p:spTgt>
                                        </p:tgtEl>
                                        <p:attrNameLst>
                                          <p:attrName>style.visibility</p:attrName>
                                        </p:attrNameLst>
                                      </p:cBhvr>
                                      <p:to>
                                        <p:strVal val="visible"/>
                                      </p:to>
                                    </p:set>
                                    <p:animEffect transition="in" filter="slide(fromBottom)">
                                      <p:cBhvr>
                                        <p:cTn id="30" dur="1000"/>
                                        <p:tgtEl>
                                          <p:spTgt spid="625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1" y="167763"/>
            <a:ext cx="7413665" cy="687263"/>
          </a:xfrm>
        </p:spPr>
        <p:txBody>
          <a:bodyPr/>
          <a:lstStyle/>
          <a:p>
            <a:r>
              <a:rPr lang="zh-CN" altLang="en-US" dirty="0" smtClean="0"/>
              <a:t>经验</a:t>
            </a:r>
            <a:endParaRPr lang="zh-CN" altLang="en-US" dirty="0"/>
          </a:p>
        </p:txBody>
      </p:sp>
      <p:sp>
        <p:nvSpPr>
          <p:cNvPr id="4" name="内容占位符 2"/>
          <p:cNvSpPr>
            <a:spLocks noGrp="1"/>
          </p:cNvSpPr>
          <p:nvPr>
            <p:ph idx="1"/>
          </p:nvPr>
        </p:nvSpPr>
        <p:spPr>
          <a:xfrm>
            <a:off x="457200" y="857250"/>
            <a:ext cx="8229600" cy="5268913"/>
          </a:xfrm>
        </p:spPr>
        <p:txBody>
          <a:bodyPr/>
          <a:lstStyle/>
          <a:p>
            <a:r>
              <a:rPr lang="en-US" altLang="zh-CN" sz="2000" dirty="0" smtClean="0">
                <a:latin typeface="微软雅黑" panose="020B0503020204020204" pitchFamily="34" charset="-122"/>
                <a:ea typeface="微软雅黑" panose="020B0503020204020204" pitchFamily="34" charset="-122"/>
              </a:rPr>
              <a:t>&gt;</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&lt;</a:t>
            </a:r>
            <a:r>
              <a:rPr lang="zh-CN" altLang="en-US" sz="2000" dirty="0" smtClean="0">
                <a:latin typeface="微软雅黑" panose="020B0503020204020204" pitchFamily="34" charset="-122"/>
                <a:ea typeface="微软雅黑" panose="020B0503020204020204" pitchFamily="34" charset="-122"/>
              </a:rPr>
              <a:t>不能使用索引</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用</a:t>
            </a:r>
            <a:r>
              <a:rPr lang="en-US" altLang="zh-CN" sz="2000" dirty="0" smtClean="0">
                <a:latin typeface="微软雅黑" panose="020B0503020204020204" pitchFamily="34" charset="-122"/>
                <a:ea typeface="微软雅黑" panose="020B0503020204020204" pitchFamily="34" charset="-122"/>
              </a:rPr>
              <a:t>&gt;=</a:t>
            </a:r>
            <a:r>
              <a:rPr lang="zh-CN" altLang="en-US" sz="2000" dirty="0" smtClean="0">
                <a:latin typeface="微软雅黑" panose="020B0503020204020204" pitchFamily="34" charset="-122"/>
                <a:ea typeface="微软雅黑" panose="020B0503020204020204" pitchFamily="34" charset="-122"/>
              </a:rPr>
              <a:t>替代</a:t>
            </a:r>
            <a:r>
              <a:rPr lang="en-US" altLang="zh-CN" sz="2000" dirty="0" smtClean="0">
                <a:latin typeface="微软雅黑" panose="020B0503020204020204" pitchFamily="34" charset="-122"/>
                <a:ea typeface="微软雅黑" panose="020B0503020204020204" pitchFamily="34" charset="-122"/>
              </a:rPr>
              <a:t>&gt;</a:t>
            </a:r>
          </a:p>
          <a:p>
            <a:r>
              <a:rPr lang="zh-CN" altLang="en-US" sz="2000" dirty="0" smtClean="0">
                <a:latin typeface="微软雅黑" panose="020B0503020204020204" pitchFamily="34" charset="-122"/>
                <a:ea typeface="微软雅黑" panose="020B0503020204020204" pitchFamily="34" charset="-122"/>
              </a:rPr>
              <a:t>用</a:t>
            </a:r>
            <a:r>
              <a:rPr lang="en-US" altLang="zh-CN" sz="2000" dirty="0" smtClean="0">
                <a:latin typeface="微软雅黑" panose="020B0503020204020204" pitchFamily="34" charset="-122"/>
                <a:ea typeface="微软雅黑" panose="020B0503020204020204" pitchFamily="34" charset="-122"/>
              </a:rPr>
              <a:t>IN </a:t>
            </a:r>
            <a:r>
              <a:rPr lang="zh-CN" altLang="en-US" sz="2000" dirty="0" smtClean="0">
                <a:latin typeface="微软雅黑" panose="020B0503020204020204" pitchFamily="34" charset="-122"/>
                <a:ea typeface="微软雅黑" panose="020B0503020204020204" pitchFamily="34" charset="-122"/>
              </a:rPr>
              <a:t>来替换</a:t>
            </a:r>
            <a:r>
              <a:rPr lang="en-US" altLang="zh-CN" sz="2000" dirty="0" smtClean="0">
                <a:latin typeface="微软雅黑" panose="020B0503020204020204" pitchFamily="34" charset="-122"/>
                <a:ea typeface="微软雅黑" panose="020B0503020204020204" pitchFamily="34" charset="-122"/>
              </a:rPr>
              <a:t>OR</a:t>
            </a:r>
          </a:p>
          <a:p>
            <a:r>
              <a:rPr lang="en-US" altLang="zh-CN" sz="2000" dirty="0" smtClean="0">
                <a:latin typeface="微软雅黑" panose="020B0503020204020204" pitchFamily="34" charset="-122"/>
                <a:ea typeface="微软雅黑" panose="020B0503020204020204" pitchFamily="34" charset="-122"/>
              </a:rPr>
              <a:t>IS NULL</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IS NOT NULL</a:t>
            </a:r>
            <a:r>
              <a:rPr lang="zh-CN" altLang="en-US" sz="2000" dirty="0" smtClean="0">
                <a:latin typeface="微软雅黑" panose="020B0503020204020204" pitchFamily="34" charset="-122"/>
                <a:ea typeface="微软雅黑" panose="020B0503020204020204" pitchFamily="34" charset="-122"/>
              </a:rPr>
              <a:t>不能利用索引</a:t>
            </a:r>
            <a:endParaRPr lang="en-US" altLang="zh-CN" sz="2000" dirty="0" smtClean="0">
              <a:latin typeface="微软雅黑" panose="020B0503020204020204" pitchFamily="34" charset="-122"/>
              <a:ea typeface="微软雅黑" panose="020B0503020204020204" pitchFamily="34" charset="-122"/>
            </a:endParaRPr>
          </a:p>
          <a:p>
            <a:pPr>
              <a:defRPr/>
            </a:pP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WHERE</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条件</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后要有</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选择性较强的条件</a:t>
            </a:r>
          </a:p>
          <a:p>
            <a:pPr>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索引列</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上不要使用</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函数</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a:defRPr/>
            </a:pP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尽量不要在索引列上使用</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like ‘%</a:t>
            </a:r>
            <a:r>
              <a:rPr lang="en-US" altLang="zh-CN" sz="2000" dirty="0" err="1" smtClean="0">
                <a:solidFill>
                  <a:schemeClr val="tx1">
                    <a:lumMod val="95000"/>
                    <a:lumOff val="5000"/>
                  </a:schemeClr>
                </a:solidFill>
                <a:latin typeface="微软雅黑" panose="020B0503020204020204" pitchFamily="34" charset="-122"/>
                <a:ea typeface="微软雅黑" panose="020B0503020204020204" pitchFamily="34" charset="-122"/>
              </a:rPr>
              <a:t>db</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减少排序</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DISTINCT </a:t>
            </a:r>
          </a:p>
          <a:p>
            <a:pPr lvl="1"/>
            <a:r>
              <a:rPr lang="en-US" altLang="zh-CN" sz="2000" dirty="0">
                <a:latin typeface="微软雅黑" panose="020B0503020204020204" pitchFamily="34" charset="-122"/>
                <a:ea typeface="微软雅黑" panose="020B0503020204020204" pitchFamily="34" charset="-122"/>
              </a:rPr>
              <a:t>GROUP BY </a:t>
            </a:r>
          </a:p>
          <a:p>
            <a:pPr lvl="1"/>
            <a:r>
              <a:rPr lang="en-US" altLang="zh-CN" sz="2000" dirty="0">
                <a:latin typeface="微软雅黑" panose="020B0503020204020204" pitchFamily="34" charset="-122"/>
                <a:ea typeface="微软雅黑" panose="020B0503020204020204" pitchFamily="34" charset="-122"/>
              </a:rPr>
              <a:t>UNION ALL</a:t>
            </a:r>
            <a:r>
              <a:rPr lang="zh-CN" altLang="en-US" sz="2000" dirty="0">
                <a:latin typeface="微软雅黑" panose="020B0503020204020204" pitchFamily="34" charset="-122"/>
                <a:ea typeface="微软雅黑" panose="020B0503020204020204" pitchFamily="34" charset="-122"/>
              </a:rPr>
              <a:t>代替</a:t>
            </a:r>
            <a:r>
              <a:rPr lang="en-US" altLang="zh-CN" sz="2000" dirty="0">
                <a:latin typeface="微软雅黑" panose="020B0503020204020204" pitchFamily="34" charset="-122"/>
                <a:ea typeface="微软雅黑" panose="020B0503020204020204" pitchFamily="34" charset="-122"/>
              </a:rPr>
              <a:t>UNION</a:t>
            </a:r>
          </a:p>
          <a:p>
            <a:pPr lvl="1"/>
            <a:r>
              <a:rPr lang="en-US" altLang="zh-CN" sz="2000" dirty="0">
                <a:latin typeface="微软雅黑" panose="020B0503020204020204" pitchFamily="34" charset="-122"/>
                <a:ea typeface="微软雅黑" panose="020B0503020204020204" pitchFamily="34" charset="-122"/>
              </a:rPr>
              <a:t>Order by</a:t>
            </a:r>
          </a:p>
          <a:p>
            <a:pPr lvl="1"/>
            <a:r>
              <a:rPr lang="zh-CN" altLang="en-US" sz="2000" dirty="0">
                <a:latin typeface="微软雅黑" panose="020B0503020204020204" pitchFamily="34" charset="-122"/>
                <a:ea typeface="微软雅黑" panose="020B0503020204020204" pitchFamily="34" charset="-122"/>
              </a:rPr>
              <a:t>排序分组请尽量在最后</a:t>
            </a:r>
            <a:r>
              <a:rPr lang="zh-CN" altLang="en-US" sz="2000" dirty="0" smtClean="0">
                <a:latin typeface="微软雅黑" panose="020B0503020204020204" pitchFamily="34" charset="-122"/>
                <a:ea typeface="微软雅黑" panose="020B0503020204020204" pitchFamily="34" charset="-122"/>
              </a:rPr>
              <a:t>进行</a:t>
            </a:r>
          </a:p>
        </p:txBody>
      </p:sp>
    </p:spTree>
    <p:extLst>
      <p:ext uri="{BB962C8B-B14F-4D97-AF65-F5344CB8AC3E}">
        <p14:creationId xmlns:p14="http://schemas.microsoft.com/office/powerpoint/2010/main" val="13156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2000"/>
                                        <p:tgtEl>
                                          <p:spTgt spid="4">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2000"/>
                                        <p:tgtEl>
                                          <p:spTgt spid="4">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2000"/>
                                        <p:tgtEl>
                                          <p:spTgt spid="4">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fade">
                                      <p:cBhvr>
                                        <p:cTn id="54" dur="2000"/>
                                        <p:tgtEl>
                                          <p:spTgt spid="4">
                                            <p:txEl>
                                              <p:pRg st="11" end="1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2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5729" y="2864008"/>
            <a:ext cx="3396343" cy="769441"/>
          </a:xfrm>
          <a:prstGeom prst="rect">
            <a:avLst/>
          </a:prstGeom>
          <a:noFill/>
        </p:spPr>
        <p:txBody>
          <a:bodyPr wrap="square" rtlCol="0">
            <a:spAutoFit/>
          </a:bodyPr>
          <a:lstStyle/>
          <a:p>
            <a:r>
              <a:rPr lang="en-US" altLang="zh-CN" sz="4400" dirty="0" smtClean="0"/>
              <a:t>Q&amp;A</a:t>
            </a:r>
            <a:endParaRPr lang="zh-CN" altLang="en-US" sz="4400" dirty="0" smtClean="0"/>
          </a:p>
        </p:txBody>
      </p:sp>
    </p:spTree>
    <p:extLst>
      <p:ext uri="{BB962C8B-B14F-4D97-AF65-F5344CB8AC3E}">
        <p14:creationId xmlns:p14="http://schemas.microsoft.com/office/powerpoint/2010/main" val="13070316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Yihaodian Offical PPT Template_Nov 2012">
  <a:themeElements>
    <a:clrScheme name="Yihaodian Colors">
      <a:dk1>
        <a:srgbClr val="474747"/>
      </a:dk1>
      <a:lt1>
        <a:srgbClr val="FFFFFF"/>
      </a:lt1>
      <a:dk2>
        <a:srgbClr val="C00000"/>
      </a:dk2>
      <a:lt2>
        <a:srgbClr val="FFFFFF"/>
      </a:lt2>
      <a:accent1>
        <a:srgbClr val="C00000"/>
      </a:accent1>
      <a:accent2>
        <a:srgbClr val="474747"/>
      </a:accent2>
      <a:accent3>
        <a:srgbClr val="808080"/>
      </a:accent3>
      <a:accent4>
        <a:srgbClr val="387489"/>
      </a:accent4>
      <a:accent5>
        <a:srgbClr val="006600"/>
      </a:accent5>
      <a:accent6>
        <a:srgbClr val="660066"/>
      </a:accent6>
      <a:hlink>
        <a:srgbClr val="C00000"/>
      </a:hlink>
      <a:folHlink>
        <a:srgbClr val="4D9AB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0000"/>
        </a:solidFill>
        <a:ln w="9525" algn="ctr">
          <a:noFill/>
          <a:miter lim="800000"/>
          <a:headEnd/>
          <a:tailEnd/>
        </a:ln>
        <a:effectLst/>
      </a:spPr>
      <a:bodyPr wrap="square" rtlCol="0" anchor="ctr">
        <a:flatTx/>
      </a:bodyPr>
      <a:lstStyle>
        <a:defPPr marL="46038" indent="-92075" algn="ctr" latinLnBrk="1">
          <a:spcBef>
            <a:spcPct val="0"/>
          </a:spcBef>
          <a:buClrTx/>
          <a:defRPr kumimoji="1" sz="1600" dirty="0" smtClean="0">
            <a:solidFill>
              <a:schemeClr val="bg1"/>
            </a:solidFill>
          </a:defRPr>
        </a:defPPr>
      </a:lstStyle>
    </a:spDef>
    <a:txDef>
      <a:spPr>
        <a:noFill/>
      </a:spPr>
      <a:bodyPr wrap="none" rtlCol="0">
        <a:spAutoFit/>
      </a:bodyPr>
      <a:lstStyle>
        <a:defPPr>
          <a:defRPr sz="1600"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Yihaodian Colors">
    <a:dk1>
      <a:srgbClr val="474747"/>
    </a:dk1>
    <a:lt1>
      <a:srgbClr val="FFFFFF"/>
    </a:lt1>
    <a:dk2>
      <a:srgbClr val="C00000"/>
    </a:dk2>
    <a:lt2>
      <a:srgbClr val="FFFFFF"/>
    </a:lt2>
    <a:accent1>
      <a:srgbClr val="C00000"/>
    </a:accent1>
    <a:accent2>
      <a:srgbClr val="474747"/>
    </a:accent2>
    <a:accent3>
      <a:srgbClr val="808080"/>
    </a:accent3>
    <a:accent4>
      <a:srgbClr val="387489"/>
    </a:accent4>
    <a:accent5>
      <a:srgbClr val="006600"/>
    </a:accent5>
    <a:accent6>
      <a:srgbClr val="660066"/>
    </a:accent6>
    <a:hlink>
      <a:srgbClr val="C00000"/>
    </a:hlink>
    <a:folHlink>
      <a:srgbClr val="4D9AB6"/>
    </a:folHlink>
  </a:clrScheme>
</a:themeOverride>
</file>

<file path=docProps/app.xml><?xml version="1.0" encoding="utf-8"?>
<Properties xmlns="http://schemas.openxmlformats.org/officeDocument/2006/extended-properties" xmlns:vt="http://schemas.openxmlformats.org/officeDocument/2006/docPropsVTypes">
  <Template/>
  <TotalTime>8475</TotalTime>
  <Words>8036</Words>
  <Application>Microsoft Office PowerPoint</Application>
  <PresentationFormat>A4 纸张(210x297 毫米)</PresentationFormat>
  <Paragraphs>943</Paragraphs>
  <Slides>93</Slides>
  <Notes>44</Notes>
  <HiddenSlides>0</HiddenSlides>
  <MMClips>0</MMClips>
  <ScaleCrop>false</ScaleCrop>
  <HeadingPairs>
    <vt:vector size="4" baseType="variant">
      <vt:variant>
        <vt:lpstr>主题</vt:lpstr>
      </vt:variant>
      <vt:variant>
        <vt:i4>1</vt:i4>
      </vt:variant>
      <vt:variant>
        <vt:lpstr>幻灯片标题</vt:lpstr>
      </vt:variant>
      <vt:variant>
        <vt:i4>93</vt:i4>
      </vt:variant>
    </vt:vector>
  </HeadingPairs>
  <TitlesOfParts>
    <vt:vector size="94" baseType="lpstr">
      <vt:lpstr>Yihaodian Offical PPT Template_Nov 2012</vt:lpstr>
      <vt:lpstr>PowerPoint 演示文稿</vt:lpstr>
      <vt:lpstr>Agenda</vt:lpstr>
      <vt:lpstr>　数据库简介</vt:lpstr>
      <vt:lpstr>PowerPoint 演示文稿</vt:lpstr>
      <vt:lpstr>为什么需要设计数据库</vt:lpstr>
      <vt:lpstr>为什么需要设计数据库</vt:lpstr>
      <vt:lpstr>软件项目开发周期</vt:lpstr>
      <vt:lpstr>设计数据库的步骤</vt:lpstr>
      <vt:lpstr>设计数据库的步骤</vt:lpstr>
      <vt:lpstr>设计数据库的步骤</vt:lpstr>
      <vt:lpstr>设计数据库的步骤</vt:lpstr>
      <vt:lpstr>绘制E-R图</vt:lpstr>
      <vt:lpstr>绘制E-R图</vt:lpstr>
      <vt:lpstr>绘制E-R图</vt:lpstr>
      <vt:lpstr>绘制E-R图</vt:lpstr>
      <vt:lpstr>如何将E-R图转换为表</vt:lpstr>
      <vt:lpstr> 如何将E-R图转换为表</vt:lpstr>
      <vt:lpstr>如何将E-R图转换为表</vt:lpstr>
      <vt:lpstr> 数据库设计范式</vt:lpstr>
      <vt:lpstr>引言</vt:lpstr>
      <vt:lpstr>第一范式（1NF）</vt:lpstr>
      <vt:lpstr>第一范式（1NF）</vt:lpstr>
      <vt:lpstr>第二范式（2NF）</vt:lpstr>
      <vt:lpstr>第二范式（2NF）</vt:lpstr>
      <vt:lpstr>第二范式（2NF）</vt:lpstr>
      <vt:lpstr>第二范式（2NF）</vt:lpstr>
      <vt:lpstr>第二范式（2NF）</vt:lpstr>
      <vt:lpstr>第三范式（3NF）</vt:lpstr>
      <vt:lpstr>第三范式（3NF）</vt:lpstr>
      <vt:lpstr>第三范式（3NF）</vt:lpstr>
      <vt:lpstr>第三范式（3NF）</vt:lpstr>
      <vt:lpstr>第三范式（3NF）</vt:lpstr>
      <vt:lpstr>第三范式（3NF）</vt:lpstr>
      <vt:lpstr>第三范式（3NF）</vt:lpstr>
      <vt:lpstr>范式应用</vt:lpstr>
      <vt:lpstr>范式应用</vt:lpstr>
      <vt:lpstr>结论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什么是子查询</vt:lpstr>
      <vt:lpstr>什么是子查询</vt:lpstr>
      <vt:lpstr>IN子查询 </vt:lpstr>
      <vt:lpstr>IN子查询 </vt:lpstr>
      <vt:lpstr>NOT IN子查询</vt:lpstr>
      <vt:lpstr>EXISTS子查询 </vt:lpstr>
      <vt:lpstr>EXISTS子查询</vt:lpstr>
      <vt:lpstr>EXISTS子查询</vt:lpstr>
      <vt:lpstr>EXISTS子查询</vt:lpstr>
      <vt:lpstr>NOT EXISTS子查询</vt:lpstr>
      <vt:lpstr>NOT EXISTS子查询</vt:lpstr>
      <vt:lpstr>查询语句执行顺序</vt:lpstr>
      <vt:lpstr>PowerPoint 演示文稿</vt:lpstr>
      <vt:lpstr>PowerPoint 演示文稿</vt:lpstr>
      <vt:lpstr>事务</vt:lpstr>
      <vt:lpstr>为什么需要事务</vt:lpstr>
      <vt:lpstr>为什么需要事务</vt:lpstr>
      <vt:lpstr>为什么需要事务</vt:lpstr>
      <vt:lpstr>为什么需要事务</vt:lpstr>
      <vt:lpstr>为什么需要事务</vt:lpstr>
      <vt:lpstr>什么是事务</vt:lpstr>
      <vt:lpstr>事务的特性</vt:lpstr>
      <vt:lpstr>PowerPoint 演示文稿</vt:lpstr>
      <vt:lpstr>PowerPoint 演示文稿</vt:lpstr>
      <vt:lpstr>索引类型</vt:lpstr>
      <vt:lpstr>索引的优缺点</vt:lpstr>
      <vt:lpstr>经验</vt:lpstr>
      <vt:lpstr>PowerPoint 演示文稿</vt:lpstr>
      <vt:lpstr>PowerPoint 演示文稿</vt:lpstr>
    </vt:vector>
  </TitlesOfParts>
  <Company>yhd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chrissy</dc:creator>
  <cp:lastModifiedBy>VM</cp:lastModifiedBy>
  <cp:revision>622</cp:revision>
  <dcterms:created xsi:type="dcterms:W3CDTF">2012-11-29T10:21:15Z</dcterms:created>
  <dcterms:modified xsi:type="dcterms:W3CDTF">2015-03-04T09:58:33Z</dcterms:modified>
</cp:coreProperties>
</file>