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9010-0BC0-4543-A2D1-F45E961DE3D7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5A4F-4526-4B65-8677-1A26F3344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1A2757-5941-497F-A005-980AAF82DC81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7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940D06-73E6-4A03-B815-E8D3F2215ECC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0AAC9-3A87-4880-8177-9EDC1591C1C3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312A7D-B8EE-460A-B3F0-828E09D6A8B4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78C1BE-3AB7-44F4-A526-EB6FBE81E749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1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3B94F5-0ADF-46C4-A3C1-95291CEBE980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7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2C3E4-7804-4557-AA58-0A61E282D809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D42D78-C607-45C1-B65E-8C3CE78A9069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20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C3893-4E90-49D5-AEC1-92698EA09C0D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940D06-73E6-4A03-B815-E8D3F2215EC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1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B63C-F8BE-40CC-B387-5F6035743C6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809750" y="2500313"/>
            <a:ext cx="82296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2  JAVA</a:t>
            </a:r>
            <a:r>
              <a:rPr lang="zh-CN" altLang="en-US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chemeClr val="hlink"/>
                </a:solidFill>
                <a:ea typeface="宋体" charset="-122"/>
              </a:rPr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887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基本数据类型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</a:t>
            </a:r>
            <a:r>
              <a:rPr kumimoji="1" lang="zh-CN" altLang="en-US" sz="2000" dirty="0"/>
              <a:t>中定义了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类</a:t>
            </a:r>
            <a:r>
              <a:rPr kumimoji="1" lang="en-US" altLang="zh-CN" sz="2000" dirty="0"/>
              <a:t>8</a:t>
            </a:r>
            <a:r>
              <a:rPr kumimoji="1" lang="zh-CN" altLang="en-US" sz="2000" dirty="0"/>
              <a:t>种基本数据类型。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逻辑型－</a:t>
            </a:r>
            <a:r>
              <a:rPr kumimoji="1" lang="en-US" altLang="zh-CN" sz="2000" dirty="0">
                <a:solidFill>
                  <a:srgbClr val="0606BA"/>
                </a:solidFill>
              </a:rPr>
              <a:t>boolean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字符型－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char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数值型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整数型－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byte,  short,  int,  long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浮点数型－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float,  double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999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0"/>
            <a:ext cx="8740775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逻辑型</a:t>
            </a: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Boolean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41488" y="1335089"/>
            <a:ext cx="8737600" cy="47148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 err="1"/>
              <a:t>boolean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类型适于逻辑运算，一般用于程序流程控制 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boolean </a:t>
            </a:r>
            <a:r>
              <a:rPr kumimoji="1" lang="zh-CN" altLang="en-US" sz="2000" dirty="0"/>
              <a:t>类型数据只允许取值 </a:t>
            </a:r>
            <a:r>
              <a:rPr kumimoji="1" lang="en-US" altLang="zh-CN" sz="2000" dirty="0"/>
              <a:t>true </a:t>
            </a:r>
            <a:r>
              <a:rPr kumimoji="1" lang="zh-CN" altLang="en-US" sz="2000" dirty="0"/>
              <a:t>或 </a:t>
            </a:r>
            <a:r>
              <a:rPr kumimoji="1" lang="en-US" altLang="zh-CN" sz="2000" dirty="0"/>
              <a:t>false </a:t>
            </a:r>
            <a:r>
              <a:rPr kumimoji="1" lang="zh-CN" altLang="en-US" sz="2000" dirty="0"/>
              <a:t>，不可以 </a:t>
            </a:r>
            <a:r>
              <a:rPr kumimoji="1" lang="en-US" altLang="zh-CN" sz="2000" dirty="0"/>
              <a:t>0 </a:t>
            </a:r>
            <a:r>
              <a:rPr kumimoji="1" lang="zh-CN" altLang="en-US" sz="2000" dirty="0"/>
              <a:t>或非 </a:t>
            </a:r>
            <a:r>
              <a:rPr kumimoji="1" lang="en-US" altLang="zh-CN" sz="2000" dirty="0"/>
              <a:t>0 </a:t>
            </a:r>
            <a:r>
              <a:rPr kumimoji="1" lang="zh-CN" altLang="en-US" sz="2000" dirty="0"/>
              <a:t>的整数替代 </a:t>
            </a:r>
            <a:r>
              <a:rPr kumimoji="1" lang="en-US" altLang="zh-CN" sz="2000" dirty="0"/>
              <a:t>true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false </a:t>
            </a:r>
            <a:r>
              <a:rPr kumimoji="1" lang="zh-CN" altLang="en-US" sz="2000" dirty="0"/>
              <a:t>，这点和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语言不同。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用法举例：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        </a:t>
            </a:r>
            <a:r>
              <a:rPr kumimoji="1" lang="en-US" altLang="zh-CN" sz="2000" dirty="0">
                <a:solidFill>
                  <a:srgbClr val="0606BA"/>
                </a:solidFill>
              </a:rPr>
              <a:t>boolean flag;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flag = true;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if(flag) 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    //do something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1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2403475" y="4000501"/>
          <a:ext cx="7264400" cy="1737070"/>
        </p:xfrm>
        <a:graphic>
          <a:graphicData uri="http://schemas.openxmlformats.org/drawingml/2006/table">
            <a:tbl>
              <a:tblPr/>
              <a:tblGrid>
                <a:gridCol w="2420937"/>
                <a:gridCol w="2422525"/>
                <a:gridCol w="2420938"/>
              </a:tblGrid>
              <a:tr h="39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byte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-128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127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short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int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long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6"/>
          <p:cNvSpPr txBox="1">
            <a:spLocks noChangeArrowheads="1"/>
          </p:cNvSpPr>
          <p:nvPr/>
        </p:nvSpPr>
        <p:spPr>
          <a:xfrm>
            <a:off x="1738314" y="879475"/>
            <a:ext cx="8643937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整数类型</a:t>
            </a:r>
          </a:p>
        </p:txBody>
      </p:sp>
      <p:sp>
        <p:nvSpPr>
          <p:cNvPr id="8" name="Rectangle 37"/>
          <p:cNvSpPr txBox="1">
            <a:spLocks noChangeArrowheads="1"/>
          </p:cNvSpPr>
          <p:nvPr/>
        </p:nvSpPr>
        <p:spPr>
          <a:xfrm>
            <a:off x="1738314" y="1357313"/>
            <a:ext cx="8643937" cy="2470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各整数类型有固定的表数范围和字段长度，其不受具体操作系统的影响，以保证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程序的可移植性。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语言整型常量的三种表示形式：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十进制整数，如：</a:t>
            </a:r>
            <a:r>
              <a:rPr kumimoji="1" lang="en-US" altLang="zh-CN" dirty="0">
                <a:solidFill>
                  <a:srgbClr val="0606BA"/>
                </a:solidFill>
              </a:rPr>
              <a:t>12, -314, 0</a:t>
            </a:r>
            <a:r>
              <a:rPr kumimoji="1" lang="zh-CN" altLang="en-US" dirty="0">
                <a:solidFill>
                  <a:srgbClr val="0606BA"/>
                </a:solidFill>
              </a:rPr>
              <a:t>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八进制整数，要求以 </a:t>
            </a:r>
            <a:r>
              <a:rPr kumimoji="1" lang="en-US" altLang="zh-CN" dirty="0">
                <a:solidFill>
                  <a:srgbClr val="0606BA"/>
                </a:solidFill>
              </a:rPr>
              <a:t>0 </a:t>
            </a:r>
            <a:r>
              <a:rPr kumimoji="1" lang="zh-CN" altLang="en-US" dirty="0">
                <a:solidFill>
                  <a:srgbClr val="0606BA"/>
                </a:solidFill>
              </a:rPr>
              <a:t>开头，如：</a:t>
            </a:r>
            <a:r>
              <a:rPr kumimoji="1" lang="en-US" altLang="zh-CN" dirty="0">
                <a:solidFill>
                  <a:srgbClr val="0606BA"/>
                </a:solidFill>
              </a:rPr>
              <a:t>012</a:t>
            </a:r>
            <a:r>
              <a:rPr kumimoji="1" lang="zh-CN" altLang="en-US" dirty="0">
                <a:solidFill>
                  <a:srgbClr val="0606BA"/>
                </a:solidFill>
              </a:rPr>
              <a:t>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十六进制数，要求 </a:t>
            </a:r>
            <a:r>
              <a:rPr kumimoji="1" lang="en-US" altLang="zh-CN" dirty="0">
                <a:solidFill>
                  <a:srgbClr val="0606BA"/>
                </a:solidFill>
              </a:rPr>
              <a:t>0x </a:t>
            </a:r>
            <a:r>
              <a:rPr kumimoji="1" lang="zh-CN" altLang="en-US" dirty="0">
                <a:solidFill>
                  <a:srgbClr val="0606BA"/>
                </a:solidFill>
              </a:rPr>
              <a:t>或 </a:t>
            </a:r>
            <a:r>
              <a:rPr kumimoji="1" lang="en-US" altLang="zh-CN" dirty="0">
                <a:solidFill>
                  <a:srgbClr val="0606BA"/>
                </a:solidFill>
              </a:rPr>
              <a:t>0X </a:t>
            </a:r>
            <a:r>
              <a:rPr kumimoji="1" lang="zh-CN" altLang="en-US" dirty="0">
                <a:solidFill>
                  <a:srgbClr val="0606BA"/>
                </a:solidFill>
              </a:rPr>
              <a:t>开头，如：</a:t>
            </a:r>
            <a:r>
              <a:rPr kumimoji="1" lang="en-US" altLang="zh-CN" dirty="0">
                <a:solidFill>
                  <a:srgbClr val="0606BA"/>
                </a:solidFill>
              </a:rPr>
              <a:t>0x12 </a:t>
            </a:r>
            <a:r>
              <a:rPr kumimoji="1" lang="zh-CN" altLang="en-US" dirty="0">
                <a:solidFill>
                  <a:srgbClr val="0606BA"/>
                </a:solidFill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语言的整型常量默认为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型，声明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型常量可以后加‘ </a:t>
            </a:r>
            <a:r>
              <a:rPr kumimoji="1" lang="en-US" altLang="zh-CN" dirty="0"/>
              <a:t>l ’</a:t>
            </a:r>
            <a:r>
              <a:rPr kumimoji="1" lang="zh-CN" altLang="en-US" dirty="0"/>
              <a:t>或‘ </a:t>
            </a:r>
            <a:r>
              <a:rPr kumimoji="1" lang="en-US" altLang="zh-CN" dirty="0"/>
              <a:t>L ’ </a:t>
            </a:r>
            <a:r>
              <a:rPr kumimoji="1" lang="zh-CN" altLang="en-US" dirty="0"/>
              <a:t>，如：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US" altLang="zh-CN" dirty="0">
                <a:solidFill>
                  <a:srgbClr val="0606BA"/>
                </a:solidFill>
              </a:rPr>
              <a:t>int i1 = 600; //</a:t>
            </a:r>
            <a:r>
              <a:rPr kumimoji="1" lang="zh-CN" altLang="en-US" dirty="0">
                <a:solidFill>
                  <a:srgbClr val="0606BA"/>
                </a:solidFill>
              </a:rPr>
              <a:t>正确     </a:t>
            </a:r>
            <a:r>
              <a:rPr kumimoji="1" lang="en-US" altLang="zh-CN" dirty="0">
                <a:solidFill>
                  <a:srgbClr val="0606BA"/>
                </a:solidFill>
              </a:rPr>
              <a:t>long l1 = 88888888888L; //</a:t>
            </a:r>
            <a:r>
              <a:rPr kumimoji="1" lang="zh-CN" altLang="en-US" dirty="0">
                <a:solidFill>
                  <a:srgbClr val="0606BA"/>
                </a:solidFill>
              </a:rPr>
              <a:t>必须加</a:t>
            </a:r>
            <a:r>
              <a:rPr kumimoji="1" lang="en-US" altLang="zh-CN" dirty="0">
                <a:solidFill>
                  <a:srgbClr val="0606BA"/>
                </a:solidFill>
              </a:rPr>
              <a:t>l</a:t>
            </a:r>
            <a:r>
              <a:rPr kumimoji="1" lang="zh-CN" altLang="en-US" dirty="0">
                <a:solidFill>
                  <a:srgbClr val="0606BA"/>
                </a:solidFill>
              </a:rPr>
              <a:t>否则会出错</a:t>
            </a:r>
          </a:p>
        </p:txBody>
      </p:sp>
    </p:spTree>
    <p:extLst>
      <p:ext uri="{BB962C8B-B14F-4D97-AF65-F5344CB8AC3E}">
        <p14:creationId xmlns:p14="http://schemas.microsoft.com/office/powerpoint/2010/main" val="2297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1738314" y="4881564"/>
          <a:ext cx="7215187" cy="1190624"/>
        </p:xfrm>
        <a:graphic>
          <a:graphicData uri="http://schemas.openxmlformats.org/drawingml/2006/table">
            <a:tbl>
              <a:tblPr/>
              <a:tblGrid>
                <a:gridCol w="2060450"/>
                <a:gridCol w="2300473"/>
                <a:gridCol w="2854264"/>
              </a:tblGrid>
              <a:tr h="45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float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-3.403E38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3.403E38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double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-1.798E308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1.798E308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4"/>
          <p:cNvSpPr txBox="1">
            <a:spLocks noChangeArrowheads="1"/>
          </p:cNvSpPr>
          <p:nvPr/>
        </p:nvSpPr>
        <p:spPr>
          <a:xfrm>
            <a:off x="1738314" y="879475"/>
            <a:ext cx="8715375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浮点类型</a:t>
            </a:r>
          </a:p>
        </p:txBody>
      </p:sp>
      <p:sp>
        <p:nvSpPr>
          <p:cNvPr id="11" name="Rectangle 25"/>
          <p:cNvSpPr txBox="1">
            <a:spLocks noChangeArrowheads="1"/>
          </p:cNvSpPr>
          <p:nvPr/>
        </p:nvSpPr>
        <p:spPr>
          <a:xfrm>
            <a:off x="1738314" y="1357313"/>
            <a:ext cx="8715375" cy="33575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与整数类型类似，</a:t>
            </a:r>
            <a:r>
              <a:rPr kumimoji="1" lang="en-US" altLang="zh-CN" sz="2000" dirty="0"/>
              <a:t>Java</a:t>
            </a:r>
            <a:r>
              <a:rPr kumimoji="1" lang="zh-CN" altLang="en-US" sz="2000" dirty="0"/>
              <a:t>浮点类型有固定的表数范围和字段长度，不受平台影响。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浮点类型常量有两种表示形式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十进制数形式，例如</a:t>
            </a:r>
            <a:r>
              <a:rPr kumimoji="1" lang="en-US" altLang="zh-CN" sz="2000" dirty="0">
                <a:solidFill>
                  <a:srgbClr val="0606BA"/>
                </a:solidFill>
              </a:rPr>
              <a:t>: 3.14       314.0      .314 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科学记数法形式，如 </a:t>
            </a:r>
            <a:r>
              <a:rPr kumimoji="1" lang="en-US" altLang="zh-CN" sz="2000" dirty="0">
                <a:solidFill>
                  <a:srgbClr val="0606BA"/>
                </a:solidFill>
              </a:rPr>
              <a:t>3.14e2      </a:t>
            </a:r>
            <a:r>
              <a:rPr kumimoji="1" lang="en-US" altLang="zh-CN" sz="2000" dirty="0" err="1">
                <a:solidFill>
                  <a:srgbClr val="0606BA"/>
                </a:solidFill>
              </a:rPr>
              <a:t>3.14E2</a:t>
            </a:r>
            <a:r>
              <a:rPr kumimoji="1" lang="en-US" altLang="zh-CN" sz="2000" dirty="0">
                <a:solidFill>
                  <a:srgbClr val="0606BA"/>
                </a:solidFill>
              </a:rPr>
              <a:t>      100E-2 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浮点型常量默认为 </a:t>
            </a:r>
            <a:r>
              <a:rPr kumimoji="1" lang="en-US" altLang="zh-CN" sz="2000" dirty="0"/>
              <a:t>double </a:t>
            </a:r>
            <a:r>
              <a:rPr kumimoji="1" lang="zh-CN" altLang="en-US" sz="2000" dirty="0"/>
              <a:t>型，如要声明一个常量为 </a:t>
            </a:r>
            <a:r>
              <a:rPr kumimoji="1" lang="en-US" altLang="zh-CN" sz="2000" dirty="0"/>
              <a:t>float </a:t>
            </a:r>
            <a:r>
              <a:rPr kumimoji="1" lang="zh-CN" altLang="en-US" sz="2000" dirty="0"/>
              <a:t>型，则需在数字后面加 </a:t>
            </a:r>
            <a:r>
              <a:rPr kumimoji="1" lang="en-US" altLang="zh-CN" sz="2000" dirty="0"/>
              <a:t>f </a:t>
            </a:r>
            <a:r>
              <a:rPr kumimoji="1" lang="zh-CN" altLang="en-US" sz="2000" dirty="0"/>
              <a:t>或 </a:t>
            </a:r>
            <a:r>
              <a:rPr kumimoji="1" lang="en-US" altLang="zh-CN" sz="2000" dirty="0"/>
              <a:t>F </a:t>
            </a:r>
            <a:r>
              <a:rPr kumimoji="1" lang="zh-CN" altLang="en-US" sz="2000" dirty="0"/>
              <a:t>，如：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double d = 12345.6; //</a:t>
            </a:r>
            <a:r>
              <a:rPr kumimoji="1" lang="zh-CN" altLang="en-US" sz="2000" dirty="0">
                <a:solidFill>
                  <a:srgbClr val="0606BA"/>
                </a:solidFill>
              </a:rPr>
              <a:t>正确   </a:t>
            </a:r>
            <a:r>
              <a:rPr kumimoji="1" lang="en-US" altLang="zh-CN" sz="2000" dirty="0">
                <a:solidFill>
                  <a:srgbClr val="0606BA"/>
                </a:solidFill>
              </a:rPr>
              <a:t>float f = 12.3f; //</a:t>
            </a:r>
            <a:r>
              <a:rPr kumimoji="1" lang="zh-CN" altLang="en-US" sz="2000" dirty="0">
                <a:solidFill>
                  <a:srgbClr val="0606BA"/>
                </a:solidFill>
              </a:rPr>
              <a:t>必须加</a:t>
            </a:r>
            <a:r>
              <a:rPr kumimoji="1" lang="en-US" altLang="zh-CN" sz="2000" dirty="0">
                <a:solidFill>
                  <a:srgbClr val="0606BA"/>
                </a:solidFill>
              </a:rPr>
              <a:t>f</a:t>
            </a:r>
            <a:r>
              <a:rPr kumimoji="1" lang="zh-CN" altLang="en-US" sz="2000" dirty="0">
                <a:solidFill>
                  <a:srgbClr val="0606BA"/>
                </a:solidFill>
              </a:rPr>
              <a:t>否则会出错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下面列出 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的各种浮点类型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8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38314" y="1357314"/>
            <a:ext cx="8715375" cy="4429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dirty="0"/>
              <a:t>java</a:t>
            </a:r>
            <a:r>
              <a:rPr lang="zh-CN" altLang="en-US" dirty="0"/>
              <a:t>中可以从</a:t>
            </a:r>
            <a:r>
              <a:rPr lang="zh-CN" altLang="en-US" b="1" dirty="0">
                <a:solidFill>
                  <a:srgbClr val="A50021"/>
                </a:solidFill>
              </a:rPr>
              <a:t>任意基本类型</a:t>
            </a:r>
            <a:r>
              <a:rPr lang="zh-CN" altLang="en-US" dirty="0"/>
              <a:t>转型到另外的基本类型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rgbClr val="CC0000"/>
                </a:solidFill>
              </a:rPr>
              <a:t>例外 </a:t>
            </a:r>
            <a:r>
              <a:rPr kumimoji="1" lang="zh-CN" altLang="en-US" b="1" dirty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kumimoji="1" lang="en-US" altLang="zh-CN" dirty="0"/>
              <a:t>boolean </a:t>
            </a:r>
            <a:r>
              <a:rPr kumimoji="1" lang="zh-CN" altLang="en-US" dirty="0"/>
              <a:t>类型不可以转换为其他的数据类型。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dirty="0"/>
              <a:t>转换分为默认转换和强制转换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dirty="0"/>
              <a:t>整形，字符型，浮点型的数据在混合运算中相互转换，转换时遵循以下原则：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容量小的类型默认转换为容量大的数据类型；数据类型按容量大小排序为：</a:t>
            </a:r>
          </a:p>
          <a:p>
            <a:pPr marL="1314000" lvl="4" indent="-399600">
              <a:spcAft>
                <a:spcPts val="480"/>
              </a:spcAft>
              <a:buFont typeface="Arial" charset="0"/>
              <a:buChar char="•"/>
              <a:defRPr/>
            </a:pPr>
            <a:r>
              <a:rPr kumimoji="1" lang="en-US" altLang="zh-CN" b="1" dirty="0" err="1"/>
              <a:t>byte,short,char</a:t>
            </a:r>
            <a:r>
              <a:rPr kumimoji="1" lang="en-US" altLang="zh-CN" b="1" dirty="0"/>
              <a:t>-&gt;int-&gt;long-&gt;float-&gt;double</a:t>
            </a:r>
          </a:p>
          <a:p>
            <a:pPr marL="1314000" lvl="4" indent="-399600">
              <a:spcAft>
                <a:spcPts val="480"/>
              </a:spcAft>
              <a:buFont typeface="Arial" charset="0"/>
              <a:buChar char="•"/>
              <a:defRPr/>
            </a:pPr>
            <a:r>
              <a:rPr kumimoji="1" lang="en-US" altLang="zh-CN" b="1" dirty="0" err="1"/>
              <a:t>byte,short,char</a:t>
            </a:r>
            <a:r>
              <a:rPr kumimoji="1" lang="zh-CN" altLang="en-US" dirty="0"/>
              <a:t>之间不会互相转换，他们三者在计算时首先回转换为</a:t>
            </a:r>
            <a:r>
              <a:rPr kumimoji="1" lang="en-US" altLang="zh-CN" dirty="0"/>
              <a:t>int</a:t>
            </a:r>
            <a:r>
              <a:rPr kumimoji="1" lang="zh-CN" altLang="en-US" dirty="0"/>
              <a:t>类型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容量大的数据类型转换为容量小的数据类型时，要加上</a:t>
            </a:r>
            <a:r>
              <a:rPr kumimoji="1" lang="zh-CN" altLang="en-US" b="1" dirty="0"/>
              <a:t>强制</a:t>
            </a:r>
            <a:r>
              <a:rPr kumimoji="1" lang="zh-CN" altLang="en-US" dirty="0"/>
              <a:t>转换符，但可能造成精度降低或溢出；使用时要格外注意。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有多种类型的数据混合运算时，系统首先自动的将所有数据转换成容量最大的那一种数据类型，然后再进行计算。</a:t>
            </a:r>
            <a:r>
              <a:rPr kumimoji="1" lang="zh-CN" altLang="en-US" b="1" dirty="0">
                <a:solidFill>
                  <a:srgbClr val="CC0000"/>
                </a:solidFill>
              </a:rPr>
              <a:t>（看下页）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实数常量（如：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）默认为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。整数常量（如：</a:t>
            </a:r>
            <a:r>
              <a:rPr kumimoji="1" lang="en-US" altLang="zh-CN" dirty="0"/>
              <a:t>123</a:t>
            </a:r>
            <a:r>
              <a:rPr kumimoji="1" lang="zh-CN" altLang="en-US" dirty="0"/>
              <a:t>）默认为 </a:t>
            </a:r>
            <a:r>
              <a:rPr kumimoji="1" lang="en-US" altLang="zh-CN" dirty="0"/>
              <a:t>int </a:t>
            </a:r>
            <a:r>
              <a:rPr kumimoji="1" lang="zh-CN" altLang="en-US" dirty="0"/>
              <a:t>。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基本数据类型转换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15463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4"/>
            <a:ext cx="8715375" cy="4460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 </a:t>
            </a:r>
            <a:r>
              <a:rPr lang="zh-CN" altLang="en-US" sz="2000" dirty="0"/>
              <a:t>语言支持如下运算符：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算术运算符：</a:t>
            </a:r>
            <a:r>
              <a:rPr lang="zh-CN" altLang="en-US" sz="2000" dirty="0"/>
              <a:t>  </a:t>
            </a:r>
            <a:r>
              <a:rPr lang="en-US" altLang="zh-CN" sz="2000" dirty="0"/>
              <a:t>+</a:t>
            </a:r>
            <a:r>
              <a:rPr lang="zh-CN" altLang="en-US" sz="2000" dirty="0"/>
              <a:t>，</a:t>
            </a:r>
            <a:r>
              <a:rPr lang="en-US" altLang="zh-CN" sz="2000" dirty="0"/>
              <a:t>-</a:t>
            </a:r>
            <a:r>
              <a:rPr lang="zh-CN" altLang="en-US" sz="2000" dirty="0"/>
              <a:t>，*，</a:t>
            </a:r>
            <a:r>
              <a:rPr lang="en-US" altLang="zh-CN" sz="2000" dirty="0"/>
              <a:t>/</a:t>
            </a:r>
            <a:r>
              <a:rPr lang="zh-CN" altLang="en-US" sz="2000" dirty="0"/>
              <a:t>，</a:t>
            </a:r>
            <a:r>
              <a:rPr lang="en-US" altLang="zh-CN" sz="2000" dirty="0"/>
              <a:t>%</a:t>
            </a:r>
            <a:r>
              <a:rPr lang="zh-CN" altLang="en-US" sz="2000" dirty="0"/>
              <a:t>，</a:t>
            </a:r>
            <a:r>
              <a:rPr lang="en-US" altLang="zh-CN" sz="2000" dirty="0"/>
              <a:t>++</a:t>
            </a:r>
            <a:r>
              <a:rPr lang="zh-CN" altLang="en-US" sz="2000" dirty="0"/>
              <a:t>，</a:t>
            </a:r>
            <a:r>
              <a:rPr lang="en-US" altLang="zh-CN" sz="2000" dirty="0"/>
              <a:t>--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关系运算符：</a:t>
            </a:r>
            <a:r>
              <a:rPr lang="zh-CN" altLang="en-US" sz="2000" dirty="0"/>
              <a:t> </a:t>
            </a:r>
            <a:r>
              <a:rPr lang="en-US" altLang="zh-CN" sz="2000" dirty="0"/>
              <a:t>&gt;</a:t>
            </a:r>
            <a:r>
              <a:rPr lang="zh-CN" altLang="en-US" sz="2000" dirty="0"/>
              <a:t>，</a:t>
            </a:r>
            <a:r>
              <a:rPr lang="en-US" altLang="zh-CN" sz="2000" dirty="0"/>
              <a:t>&lt;</a:t>
            </a:r>
            <a:r>
              <a:rPr lang="zh-CN" altLang="en-US" sz="2000" dirty="0"/>
              <a:t>，</a:t>
            </a:r>
            <a:r>
              <a:rPr lang="en-US" altLang="zh-CN" sz="2000" dirty="0"/>
              <a:t>&gt;=</a:t>
            </a:r>
            <a:r>
              <a:rPr lang="zh-CN" altLang="en-US" sz="2000" dirty="0"/>
              <a:t>，</a:t>
            </a:r>
            <a:r>
              <a:rPr lang="en-US" altLang="zh-CN" sz="2000" dirty="0"/>
              <a:t>&lt;=</a:t>
            </a:r>
            <a:r>
              <a:rPr lang="zh-CN" altLang="en-US" sz="2000" dirty="0"/>
              <a:t>，</a:t>
            </a:r>
            <a:r>
              <a:rPr lang="en-US" altLang="zh-CN" sz="2000" dirty="0"/>
              <a:t>= =</a:t>
            </a:r>
            <a:r>
              <a:rPr lang="zh-CN" altLang="en-US" sz="2000" dirty="0"/>
              <a:t>，</a:t>
            </a:r>
            <a:r>
              <a:rPr lang="en-US" altLang="zh-CN" sz="2000" dirty="0"/>
              <a:t>!=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逻辑运算符：</a:t>
            </a:r>
            <a:r>
              <a:rPr lang="zh-CN" altLang="en-US" sz="2000" dirty="0"/>
              <a:t> </a:t>
            </a:r>
            <a:r>
              <a:rPr lang="en-US" altLang="zh-CN" sz="2000" dirty="0"/>
              <a:t>!</a:t>
            </a:r>
            <a:r>
              <a:rPr lang="zh-CN" altLang="en-US" sz="2000" dirty="0"/>
              <a:t>，</a:t>
            </a:r>
            <a:r>
              <a:rPr lang="en-US" altLang="zh-CN" sz="2000" dirty="0"/>
              <a:t>&amp; , | , ^ , 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b="1" i="1" dirty="0">
                <a:solidFill>
                  <a:srgbClr val="0606BA"/>
                </a:solidFill>
              </a:rPr>
              <a:t>位运算符： </a:t>
            </a:r>
            <a:r>
              <a:rPr lang="en-US" altLang="zh-CN" sz="2000" b="1" i="1" dirty="0"/>
              <a:t>&amp;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|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^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~ </a:t>
            </a:r>
            <a:r>
              <a:rPr lang="zh-CN" altLang="en-US" sz="2000" b="1" i="1" dirty="0"/>
              <a:t>， </a:t>
            </a:r>
            <a:r>
              <a:rPr lang="en-US" altLang="zh-CN" sz="2000" b="1" i="1" dirty="0"/>
              <a:t>&gt;&gt;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&lt;&lt;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&gt;&gt;&gt;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赋值运算符：</a:t>
            </a:r>
            <a:r>
              <a:rPr lang="zh-CN" altLang="en-US" sz="2000" dirty="0"/>
              <a:t>  </a:t>
            </a:r>
            <a:r>
              <a:rPr lang="en-US" altLang="zh-CN" sz="2000" dirty="0"/>
              <a:t>=  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扩展赋值运算符：</a:t>
            </a:r>
            <a:r>
              <a:rPr lang="en-US" altLang="zh-CN" sz="2000" dirty="0"/>
              <a:t>+ =</a:t>
            </a:r>
            <a:r>
              <a:rPr lang="zh-CN" altLang="en-US" sz="2000" dirty="0"/>
              <a:t>，</a:t>
            </a:r>
            <a:r>
              <a:rPr lang="en-US" altLang="zh-CN" sz="2000" dirty="0"/>
              <a:t>- =</a:t>
            </a:r>
            <a:r>
              <a:rPr lang="zh-CN" altLang="en-US" sz="2000" dirty="0"/>
              <a:t>，* </a:t>
            </a:r>
            <a:r>
              <a:rPr lang="en-US" altLang="zh-CN" sz="2000" dirty="0"/>
              <a:t>=</a:t>
            </a:r>
            <a:r>
              <a:rPr lang="zh-CN" altLang="en-US" sz="2000" dirty="0"/>
              <a:t>，</a:t>
            </a:r>
            <a:r>
              <a:rPr lang="en-US" altLang="zh-CN" sz="2000" dirty="0"/>
              <a:t>/ =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字符串连接运算符：</a:t>
            </a:r>
            <a:r>
              <a:rPr lang="en-US" altLang="zh-CN" sz="2000" dirty="0"/>
              <a:t>+ 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21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38313" y="1571626"/>
            <a:ext cx="5357812" cy="39417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main(String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arg[])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10,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20;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i2++;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i2="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++i2;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i2="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--i1;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i1="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i1--;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i1="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38314" y="857250"/>
            <a:ext cx="8740775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自加和自减运算符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381875" y="1643064"/>
            <a:ext cx="1887538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zh-CN" altLang="en-US" sz="1800" b="1">
                <a:latin typeface="Courier New" panose="02070309020205020404" pitchFamily="49" charset="0"/>
              </a:rPr>
              <a:t>输出：</a:t>
            </a:r>
            <a:br>
              <a:rPr kumimoji="1" lang="zh-CN" altLang="en-US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i=20 i2=21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i=22 i2=22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i=9 i1=9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i=9 i1=8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310438" y="3429001"/>
            <a:ext cx="3071812" cy="192881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Char char="※"/>
            </a:pPr>
            <a:r>
              <a:rPr kumimoji="1" lang="en-US" altLang="zh-CN" sz="1600" b="1">
                <a:latin typeface="Times New Roman" panose="02020603050405020304" pitchFamily="18" charset="0"/>
              </a:rPr>
              <a:t> </a:t>
            </a:r>
            <a:r>
              <a:rPr kumimoji="1" lang="zh-CN" altLang="en-US" sz="1600" b="1">
                <a:latin typeface="Times New Roman" panose="02020603050405020304" pitchFamily="18" charset="0"/>
              </a:rPr>
              <a:t>注意：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 </a:t>
            </a:r>
            <a:r>
              <a:rPr kumimoji="1" lang="en-US" altLang="zh-CN" sz="1600" b="1">
                <a:latin typeface="宋体" panose="02010600030101010101" pitchFamily="2" charset="-122"/>
              </a:rPr>
              <a:t>++(--)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在前时先运算再取值。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在后时先取值再运算。</a:t>
            </a:r>
          </a:p>
        </p:txBody>
      </p:sp>
    </p:spTree>
    <p:extLst>
      <p:ext uri="{BB962C8B-B14F-4D97-AF65-F5344CB8AC3E}">
        <p14:creationId xmlns:p14="http://schemas.microsoft.com/office/powerpoint/2010/main" val="38914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24026" y="1571626"/>
            <a:ext cx="8729663" cy="657225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zh-CN" altLang="en-US" sz="1400">
                <a:latin typeface="Times New Roman" panose="02020603050405020304" pitchFamily="18" charset="0"/>
              </a:rPr>
              <a:t>逻辑运算符</a:t>
            </a:r>
            <a:r>
              <a:rPr kumimoji="1" lang="en-US" altLang="zh-CN" sz="1400">
                <a:latin typeface="Times New Roman" panose="02020603050405020304" pitchFamily="18" charset="0"/>
              </a:rPr>
              <a:t>:	!</a:t>
            </a:r>
            <a:r>
              <a:rPr kumimoji="1" lang="zh-CN" altLang="en-US" sz="1400">
                <a:latin typeface="Times New Roman" panose="02020603050405020304" pitchFamily="18" charset="0"/>
              </a:rPr>
              <a:t>－逻辑非  </a:t>
            </a:r>
            <a:r>
              <a:rPr kumimoji="1" lang="en-US" altLang="zh-CN" sz="1400">
                <a:latin typeface="Times New Roman" panose="02020603050405020304" pitchFamily="18" charset="0"/>
              </a:rPr>
              <a:t>&amp;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逻辑与  </a:t>
            </a:r>
            <a:r>
              <a:rPr kumimoji="1" lang="en-US" altLang="zh-CN" sz="1400">
                <a:latin typeface="Times New Roman" panose="02020603050405020304" pitchFamily="18" charset="0"/>
              </a:rPr>
              <a:t>| 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逻辑或 </a:t>
            </a:r>
            <a:r>
              <a:rPr kumimoji="1" lang="en-US" altLang="zh-CN" sz="1400">
                <a:latin typeface="Times New Roman" panose="02020603050405020304" pitchFamily="18" charset="0"/>
              </a:rPr>
              <a:t>^  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逻辑异或  </a:t>
            </a:r>
            <a:r>
              <a:rPr kumimoji="1" lang="en-US" altLang="zh-CN" sz="1400">
                <a:latin typeface="Times New Roman" panose="02020603050405020304" pitchFamily="18" charset="0"/>
              </a:rPr>
              <a:t>&amp;&amp;</a:t>
            </a:r>
            <a:r>
              <a:rPr kumimoji="1" lang="zh-CN" altLang="en-US" sz="1400">
                <a:latin typeface="Times New Roman" panose="02020603050405020304" pitchFamily="18" charset="0"/>
              </a:rPr>
              <a:t>－ 短路与  </a:t>
            </a:r>
            <a:r>
              <a:rPr kumimoji="1" lang="en-US" altLang="zh-CN" sz="1400">
                <a:latin typeface="Times New Roman" panose="02020603050405020304" pitchFamily="18" charset="0"/>
              </a:rPr>
              <a:t>|| </a:t>
            </a:r>
            <a:r>
              <a:rPr kumimoji="1" lang="zh-CN" altLang="en-US" sz="1400">
                <a:latin typeface="Times New Roman" panose="02020603050405020304" pitchFamily="18" charset="0"/>
              </a:rPr>
              <a:t>－ 短路或</a:t>
            </a: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1400">
                <a:solidFill>
                  <a:srgbClr val="9933FF"/>
                </a:solidFill>
                <a:latin typeface="Arial" panose="020B0604020202020204" pitchFamily="34" charset="0"/>
              </a:rPr>
              <a:t>&amp;&amp;, ||,! </a:t>
            </a:r>
            <a:r>
              <a:rPr kumimoji="1" lang="zh-CN" altLang="en-US" sz="1400">
                <a:latin typeface="Arial" panose="020B0604020202020204" pitchFamily="34" charset="0"/>
              </a:rPr>
              <a:t>逻辑运算符只能用于</a:t>
            </a:r>
            <a:r>
              <a:rPr kumimoji="1" lang="en-US" altLang="zh-CN" sz="1400">
                <a:latin typeface="Arial" panose="020B0604020202020204" pitchFamily="34" charset="0"/>
              </a:rPr>
              <a:t>boolean</a:t>
            </a:r>
            <a:r>
              <a:rPr kumimoji="1" lang="zh-CN" altLang="en-US" sz="1400">
                <a:latin typeface="Arial" panose="020B0604020202020204" pitchFamily="34" charset="0"/>
              </a:rPr>
              <a:t>身上。</a:t>
            </a:r>
          </a:p>
        </p:txBody>
      </p:sp>
      <p:graphicFrame>
        <p:nvGraphicFramePr>
          <p:cNvPr id="8" name="Group 84"/>
          <p:cNvGraphicFramePr>
            <a:graphicFrameLocks noGrp="1"/>
          </p:cNvGraphicFramePr>
          <p:nvPr/>
        </p:nvGraphicFramePr>
        <p:xfrm>
          <a:off x="1724025" y="2286000"/>
          <a:ext cx="7842250" cy="1417640"/>
        </p:xfrm>
        <a:graphic>
          <a:graphicData uri="http://schemas.openxmlformats.org/drawingml/2006/table">
            <a:tbl>
              <a:tblPr/>
              <a:tblGrid>
                <a:gridCol w="981075"/>
                <a:gridCol w="979488"/>
                <a:gridCol w="981075"/>
                <a:gridCol w="947737"/>
                <a:gridCol w="1012825"/>
                <a:gridCol w="979488"/>
                <a:gridCol w="981075"/>
                <a:gridCol w="979487"/>
              </a:tblGrid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!a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a&amp;b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a|b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a^b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a&amp;&amp;b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a||b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 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67"/>
          <p:cNvSpPr txBox="1">
            <a:spLocks noChangeArrowheads="1"/>
          </p:cNvSpPr>
          <p:nvPr/>
        </p:nvSpPr>
        <p:spPr>
          <a:xfrm>
            <a:off x="1738314" y="857251"/>
            <a:ext cx="8740775" cy="5492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逻辑运算符</a:t>
            </a:r>
          </a:p>
        </p:txBody>
      </p:sp>
      <p:sp>
        <p:nvSpPr>
          <p:cNvPr id="26684" name="Rectangle 68"/>
          <p:cNvSpPr>
            <a:spLocks noChangeArrowheads="1"/>
          </p:cNvSpPr>
          <p:nvPr/>
        </p:nvSpPr>
        <p:spPr bwMode="auto">
          <a:xfrm>
            <a:off x="1725614" y="3786189"/>
            <a:ext cx="4175125" cy="26003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public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class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Test{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public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static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void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main(String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args[]){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boolean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a,b,c;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;  b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false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&amp;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|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^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!a;     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&amp;&amp;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||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  <p:sp>
        <p:nvSpPr>
          <p:cNvPr id="26685" name="Text Box 69"/>
          <p:cNvSpPr txBox="1">
            <a:spLocks noChangeArrowheads="1"/>
          </p:cNvSpPr>
          <p:nvPr/>
        </p:nvSpPr>
        <p:spPr bwMode="auto">
          <a:xfrm>
            <a:off x="6024563" y="3786189"/>
            <a:ext cx="4121150" cy="2301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public class Test{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public static void main(String args[])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int i=1,j=2;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boolean flag1 = (i&gt;3)&amp;&amp;((i+j)&gt;5);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</a:t>
            </a:r>
            <a:r>
              <a:rPr kumimoji="1" lang="zh-CN" altLang="en-US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第二个操作数将不再计算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boolean flag2 = (i&lt;2)||((i+j)&lt;6);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</a:t>
            </a:r>
            <a:r>
              <a:rPr kumimoji="1" lang="zh-CN" altLang="en-US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第二个操作数将不再计算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  <a:endParaRPr lang="en-US" altLang="zh-CN" sz="160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0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47838" y="1500189"/>
            <a:ext cx="8705850" cy="2428875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赋值</a:t>
            </a:r>
            <a:r>
              <a:rPr kumimoji="1" lang="zh-CN" altLang="en-US" sz="1800">
                <a:latin typeface="宋体" panose="02010600030101010101" pitchFamily="2" charset="-122"/>
              </a:rPr>
              <a:t>运算符 </a:t>
            </a:r>
            <a:r>
              <a:rPr kumimoji="1" lang="en-US" altLang="zh-CN" sz="1800">
                <a:latin typeface="宋体" panose="02010600030101010101" pitchFamily="2" charset="-122"/>
              </a:rPr>
              <a:t>(=)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>
                <a:latin typeface="宋体" panose="02010600030101010101" pitchFamily="2" charset="-122"/>
              </a:rPr>
              <a:t>当</a:t>
            </a:r>
            <a:r>
              <a:rPr kumimoji="1" lang="zh-CN" altLang="en-US" sz="1800">
                <a:latin typeface="Times New Roman" panose="02020603050405020304" pitchFamily="18" charset="0"/>
              </a:rPr>
              <a:t>“</a:t>
            </a:r>
            <a:r>
              <a:rPr kumimoji="1" lang="en-US" altLang="zh-CN" sz="1800">
                <a:latin typeface="宋体" panose="02010600030101010101" pitchFamily="2" charset="-122"/>
              </a:rPr>
              <a:t>=</a:t>
            </a:r>
            <a:r>
              <a:rPr kumimoji="1" lang="en-US" altLang="zh-CN" sz="1800">
                <a:latin typeface="Times New Roman" panose="02020603050405020304" pitchFamily="18" charset="0"/>
              </a:rPr>
              <a:t>”</a:t>
            </a:r>
            <a:r>
              <a:rPr kumimoji="1" lang="zh-CN" altLang="en-US" sz="1800">
                <a:latin typeface="宋体" panose="02010600030101010101" pitchFamily="2" charset="-122"/>
              </a:rPr>
              <a:t>两侧数据类型不一致时，可以适用默认类型转换或使用强制类型转换原则进行处理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606BA"/>
                </a:solidFill>
                <a:latin typeface="Times New Roman" panose="02020603050405020304" pitchFamily="18" charset="0"/>
              </a:rPr>
              <a:t>		        </a:t>
            </a:r>
            <a:r>
              <a:rPr kumimoji="1" lang="en-US" altLang="zh-CN" sz="1800">
                <a:solidFill>
                  <a:srgbClr val="0606BA"/>
                </a:solidFill>
                <a:latin typeface="Times New Roman" panose="02020603050405020304" pitchFamily="18" charset="0"/>
              </a:rPr>
              <a:t>	            </a:t>
            </a: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long l = 100; int i = (int)l;</a:t>
            </a:r>
            <a:endParaRPr kumimoji="1" lang="en-US" altLang="zh-CN" sz="1600">
              <a:solidFill>
                <a:srgbClr val="0606BA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800">
                <a:latin typeface="宋体" panose="02010600030101010101" pitchFamily="2" charset="-122"/>
              </a:rPr>
              <a:t>注意：可以将整型常量直接赋值给</a:t>
            </a:r>
            <a:r>
              <a:rPr kumimoji="1" lang="en-US" altLang="zh-CN" sz="1800">
                <a:latin typeface="Times New Roman" panose="02020603050405020304" pitchFamily="18" charset="0"/>
              </a:rPr>
              <a:t>byte, short, char</a:t>
            </a:r>
            <a:r>
              <a:rPr kumimoji="1" lang="zh-CN" altLang="en-US" sz="1800">
                <a:latin typeface="宋体" panose="02010600030101010101" pitchFamily="2" charset="-122"/>
              </a:rPr>
              <a:t>等类型变量，而不需要进行强制类型转换，只要不超出其表数范围</a:t>
            </a:r>
            <a:endParaRPr kumimoji="1" lang="en-US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1600">
                <a:solidFill>
                  <a:srgbClr val="0606BA"/>
                </a:solidFill>
                <a:latin typeface="宋体" panose="02010600030101010101" pitchFamily="2" charset="-122"/>
              </a:rPr>
              <a:t>				</a:t>
            </a: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byte b = 12; char c = 100;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			   X byte bb = 256; X short s = -32769;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赋值运算符与扩展赋值运算符</a:t>
            </a:r>
          </a:p>
        </p:txBody>
      </p:sp>
      <p:graphicFrame>
        <p:nvGraphicFramePr>
          <p:cNvPr id="11" name="Group 48"/>
          <p:cNvGraphicFramePr>
            <a:graphicFrameLocks/>
          </p:cNvGraphicFramePr>
          <p:nvPr/>
        </p:nvGraphicFramePr>
        <p:xfrm>
          <a:off x="1881189" y="4071939"/>
          <a:ext cx="8364537" cy="1920876"/>
        </p:xfrm>
        <a:graphic>
          <a:graphicData uri="http://schemas.openxmlformats.org/drawingml/2006/table">
            <a:tbl>
              <a:tblPr/>
              <a:tblGrid>
                <a:gridCol w="2251075"/>
                <a:gridCol w="3055937"/>
                <a:gridCol w="3057525"/>
              </a:tblGrid>
              <a:tr h="365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用法举例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等效的表达式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+=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a+b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-=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a-b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*=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a*b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/=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a/b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%=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a%b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407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表达式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66876" y="1500188"/>
            <a:ext cx="4786313" cy="47863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表达式是符合一定语法规则的运算符和操作数的序列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   </a:t>
            </a:r>
            <a:r>
              <a:rPr lang="en-US" altLang="zh-CN" dirty="0">
                <a:solidFill>
                  <a:srgbClr val="0606BA"/>
                </a:solidFill>
              </a:rPr>
              <a:t>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5.0 + 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(a-b)*c-4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</a:t>
            </a:r>
            <a:r>
              <a:rPr lang="en-US" altLang="zh-CN" dirty="0" err="1">
                <a:solidFill>
                  <a:srgbClr val="0606BA"/>
                </a:solidFill>
              </a:rPr>
              <a:t>i</a:t>
            </a:r>
            <a:r>
              <a:rPr lang="en-US" altLang="zh-CN" dirty="0">
                <a:solidFill>
                  <a:srgbClr val="0606BA"/>
                </a:solidFill>
              </a:rPr>
              <a:t>&lt;30 &amp;&amp; i%10!=0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表达式的类型和值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对表达式中操作数进行运算得到的结果</a:t>
            </a:r>
            <a:br>
              <a:rPr lang="zh-CN" altLang="en-US" dirty="0">
                <a:solidFill>
                  <a:srgbClr val="0606BA"/>
                </a:solidFill>
              </a:rPr>
            </a:br>
            <a:r>
              <a:rPr lang="zh-CN" altLang="en-US" dirty="0">
                <a:solidFill>
                  <a:srgbClr val="0606BA"/>
                </a:solidFill>
              </a:rPr>
              <a:t>称为表达式的值。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表达式值的数据类型即为表达式的类型 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表达式的运算顺序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应按照运算符的优先级从高到低的顺序进行。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优先级相同的运算符按照事先约定的结合方向进行。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dirty="0"/>
          </a:p>
        </p:txBody>
      </p:sp>
      <p:graphicFrame>
        <p:nvGraphicFramePr>
          <p:cNvPr id="10" name="Group 67"/>
          <p:cNvGraphicFramePr>
            <a:graphicFrameLocks noGrp="1"/>
          </p:cNvGraphicFramePr>
          <p:nvPr/>
        </p:nvGraphicFramePr>
        <p:xfrm>
          <a:off x="6524625" y="1643063"/>
          <a:ext cx="4000500" cy="4506916"/>
        </p:xfrm>
        <a:graphic>
          <a:graphicData uri="http://schemas.openxmlformats.org/drawingml/2006/table">
            <a:tbl>
              <a:tblPr/>
              <a:tblGrid>
                <a:gridCol w="1031875"/>
                <a:gridCol w="2968625"/>
              </a:tblGrid>
              <a:tr h="5016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  ( )   { }   ;   ,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--   ~ ! (data type)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 / %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 -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&gt;&gt; &gt;&gt;&gt;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 &gt;  &lt;=  &gt;=  instanceof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 !=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 :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48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  *=   /=   %=  </a:t>
                      </a:r>
                      <a:b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+=   -=   &lt;&lt;=   &gt;&gt;=   </a:t>
                      </a:r>
                      <a:b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&gt;&gt;&gt;=   &amp;=   ^=   |=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29731" name="Group 61"/>
          <p:cNvGrpSpPr>
            <a:grpSpLocks/>
          </p:cNvGrpSpPr>
          <p:nvPr/>
        </p:nvGrpSpPr>
        <p:grpSpPr bwMode="auto">
          <a:xfrm>
            <a:off x="10109201" y="1862139"/>
            <a:ext cx="346075" cy="4003675"/>
            <a:chOff x="3443" y="1547"/>
            <a:chExt cx="218" cy="2522"/>
          </a:xfrm>
        </p:grpSpPr>
        <p:sp>
          <p:nvSpPr>
            <p:cNvPr id="29732" name="AutoShape 62"/>
            <p:cNvSpPr>
              <a:spLocks noChangeArrowheads="1"/>
            </p:cNvSpPr>
            <p:nvPr/>
          </p:nvSpPr>
          <p:spPr bwMode="auto">
            <a:xfrm>
              <a:off x="3528" y="1849"/>
              <a:ext cx="133" cy="1945"/>
            </a:xfrm>
            <a:prstGeom prst="upArrow">
              <a:avLst>
                <a:gd name="adj1" fmla="val 50000"/>
                <a:gd name="adj2" fmla="val 365602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400050" indent="-4000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29733" name="Text Box 63"/>
            <p:cNvSpPr txBox="1">
              <a:spLocks noChangeArrowheads="1"/>
            </p:cNvSpPr>
            <p:nvPr/>
          </p:nvSpPr>
          <p:spPr bwMode="auto">
            <a:xfrm>
              <a:off x="3483" y="3838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29734" name="Text Box 64"/>
            <p:cNvSpPr txBox="1">
              <a:spLocks noChangeArrowheads="1"/>
            </p:cNvSpPr>
            <p:nvPr/>
          </p:nvSpPr>
          <p:spPr bwMode="auto">
            <a:xfrm>
              <a:off x="3443" y="1547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9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/>
          <p:cNvSpPr>
            <a:spLocks noGrp="1"/>
          </p:cNvSpPr>
          <p:nvPr>
            <p:ph type="title"/>
          </p:nvPr>
        </p:nvSpPr>
        <p:spPr>
          <a:xfrm>
            <a:off x="1738314" y="785814"/>
            <a:ext cx="8715375" cy="642937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38314" y="1428751"/>
            <a:ext cx="8715375" cy="4429125"/>
          </a:xfrm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标识符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关键字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2400">
                <a:ea typeface="宋体" panose="02010600030101010101" pitchFamily="2" charset="-122"/>
              </a:rPr>
              <a:t>Java </a:t>
            </a:r>
            <a:r>
              <a:rPr kumimoji="1" lang="zh-CN" altLang="en-US" sz="2400">
                <a:ea typeface="宋体" panose="02010600030101010101" pitchFamily="2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运算符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表达式和语句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分支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循环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方法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变量的作用域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递归调用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5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12914" y="879475"/>
            <a:ext cx="9477375" cy="78740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计算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8314" y="1500188"/>
            <a:ext cx="8669337" cy="4500562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eaLnBrk="1" hangingPunct="1"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=10,j=5;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i</a:t>
            </a:r>
            <a:r>
              <a:rPr lang="en-US" altLang="zh-CN" sz="2000" dirty="0"/>
              <a:t> +=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++&gt;&gt;1&lt;j++&amp;&amp;--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&gt;4)?-j--:j+++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+++j;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System.</a:t>
            </a:r>
            <a:r>
              <a:rPr lang="en-US" altLang="zh-CN" sz="2000" b="1" i="1" dirty="0" err="1"/>
              <a:t>out.println</a:t>
            </a:r>
            <a:r>
              <a:rPr lang="en-US" altLang="zh-CN" sz="2000" b="1" i="1" dirty="0"/>
              <a:t>("i:"+i+" j:"+j);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3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三目条件运算符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3796" name="矩形 156"/>
          <p:cNvSpPr>
            <a:spLocks noChangeArrowheads="1"/>
          </p:cNvSpPr>
          <p:nvPr/>
        </p:nvSpPr>
        <p:spPr bwMode="auto">
          <a:xfrm>
            <a:off x="1809750" y="1428750"/>
            <a:ext cx="85725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98463" indent="-3984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1800">
                <a:latin typeface="Times New Roman" panose="02020603050405020304" pitchFamily="18" charset="0"/>
              </a:rPr>
              <a:t>“</a:t>
            </a:r>
            <a:r>
              <a:rPr kumimoji="1" lang="zh-CN" altLang="en-US" sz="1800">
                <a:latin typeface="Times New Roman" panose="02020603050405020304" pitchFamily="18" charset="0"/>
              </a:rPr>
              <a:t>三目条件运算符，语法格式：</a:t>
            </a:r>
          </a:p>
          <a:p>
            <a:pPr lvl="1">
              <a:lnSpc>
                <a:spcPct val="90000"/>
              </a:lnSpc>
              <a:spcAft>
                <a:spcPts val="475"/>
              </a:spcAft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	</a:t>
            </a:r>
            <a:r>
              <a:rPr kumimoji="1" lang="en-US" altLang="zh-CN" sz="1800">
                <a:solidFill>
                  <a:srgbClr val="0606BA"/>
                </a:solidFill>
                <a:latin typeface="Times New Roman" panose="02020603050405020304" pitchFamily="18" charset="0"/>
              </a:rPr>
              <a:t>x ? y : z</a:t>
            </a:r>
          </a:p>
          <a:p>
            <a:pPr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其中 </a:t>
            </a:r>
            <a:r>
              <a:rPr kumimoji="1" lang="en-US" altLang="zh-CN" sz="1800">
                <a:latin typeface="Times New Roman" panose="02020603050405020304" pitchFamily="18" charset="0"/>
              </a:rPr>
              <a:t>x </a:t>
            </a:r>
            <a:r>
              <a:rPr kumimoji="1" lang="zh-CN" altLang="en-US" sz="1800">
                <a:latin typeface="Times New Roman" panose="02020603050405020304" pitchFamily="18" charset="0"/>
              </a:rPr>
              <a:t>为 </a:t>
            </a:r>
            <a:r>
              <a:rPr kumimoji="1" lang="en-US" altLang="zh-CN" sz="1800">
                <a:latin typeface="Times New Roman" panose="02020603050405020304" pitchFamily="18" charset="0"/>
              </a:rPr>
              <a:t>boolean </a:t>
            </a:r>
            <a:r>
              <a:rPr kumimoji="1" lang="zh-CN" altLang="en-US" sz="1800">
                <a:latin typeface="Times New Roman" panose="02020603050405020304" pitchFamily="18" charset="0"/>
              </a:rPr>
              <a:t>类型表达式，先计算 </a:t>
            </a:r>
            <a:r>
              <a:rPr kumimoji="1" lang="en-US" altLang="zh-CN" sz="1800">
                <a:latin typeface="Times New Roman" panose="02020603050405020304" pitchFamily="18" charset="0"/>
              </a:rPr>
              <a:t>x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的值，若为</a:t>
            </a:r>
            <a:r>
              <a:rPr kumimoji="1" lang="en-US" altLang="zh-CN" sz="1800">
                <a:latin typeface="Times New Roman" panose="02020603050405020304" pitchFamily="18" charset="0"/>
              </a:rPr>
              <a:t>true</a:t>
            </a:r>
            <a:r>
              <a:rPr kumimoji="1" lang="zh-CN" altLang="en-US" sz="1800">
                <a:latin typeface="Times New Roman" panose="02020603050405020304" pitchFamily="18" charset="0"/>
              </a:rPr>
              <a:t>，则整个三目运算的结果为表达式 </a:t>
            </a:r>
            <a:r>
              <a:rPr kumimoji="1" lang="en-US" altLang="zh-CN" sz="1800">
                <a:latin typeface="Times New Roman" panose="02020603050405020304" pitchFamily="18" charset="0"/>
              </a:rPr>
              <a:t>y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的值，否则整个运算结果为表达式 </a:t>
            </a:r>
            <a:r>
              <a:rPr kumimoji="1" lang="en-US" altLang="zh-CN" sz="1800">
                <a:latin typeface="Times New Roman" panose="02020603050405020304" pitchFamily="18" charset="0"/>
              </a:rPr>
              <a:t>z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的值。</a:t>
            </a:r>
          </a:p>
          <a:p>
            <a:pPr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举例：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zh-CN" altLang="en-US" sz="1800">
                <a:latin typeface="Courier New" panose="02070309020205020404" pitchFamily="49" charset="0"/>
              </a:rPr>
              <a:t>		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int score = 80; int x = -100;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String type = score &lt; 60 ? "</a:t>
            </a:r>
            <a:r>
              <a:rPr kumimoji="1" lang="zh-CN" altLang="en-US" sz="1800">
                <a:solidFill>
                  <a:srgbClr val="0606BA"/>
                </a:solidFill>
                <a:latin typeface="Courier New" panose="02070309020205020404" pitchFamily="49" charset="0"/>
              </a:rPr>
              <a:t>不及格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" : "</a:t>
            </a:r>
            <a:r>
              <a:rPr kumimoji="1" lang="zh-CN" altLang="en-US" sz="1800">
                <a:solidFill>
                  <a:srgbClr val="0606BA"/>
                </a:solidFill>
                <a:latin typeface="Courier New" panose="02070309020205020404" pitchFamily="49" charset="0"/>
              </a:rPr>
              <a:t>及格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int flag = x &gt; 0 ? 1 : (x == 0 ? 0 : -1);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System.out.println("type= " + type);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System.out.println("flag= "+ flag);</a:t>
            </a:r>
          </a:p>
        </p:txBody>
      </p:sp>
    </p:spTree>
    <p:extLst>
      <p:ext uri="{BB962C8B-B14F-4D97-AF65-F5344CB8AC3E}">
        <p14:creationId xmlns:p14="http://schemas.microsoft.com/office/powerpoint/2010/main" val="6938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语句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4820" name="矩形 156"/>
          <p:cNvSpPr>
            <a:spLocks noChangeArrowheads="1"/>
          </p:cNvSpPr>
          <p:nvPr/>
        </p:nvSpPr>
        <p:spPr bwMode="auto">
          <a:xfrm>
            <a:off x="1809750" y="1428750"/>
            <a:ext cx="85725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98463" indent="-3984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56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条件语句 </a:t>
            </a:r>
            <a:r>
              <a:rPr lang="en-US" altLang="zh-CN" sz="1800">
                <a:latin typeface="Arial" panose="020B0604020202020204" pitchFamily="34" charset="0"/>
              </a:rPr>
              <a:t>- </a:t>
            </a:r>
            <a:r>
              <a:rPr lang="zh-CN" altLang="en-US" sz="1800">
                <a:latin typeface="Arial" panose="020B0604020202020204" pitchFamily="34" charset="0"/>
              </a:rPr>
              <a:t>根据不同条件，执行不同语句。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else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switch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循环语句 </a:t>
            </a:r>
            <a:r>
              <a:rPr lang="en-US" altLang="zh-CN" sz="1800">
                <a:latin typeface="Arial" panose="020B0604020202020204" pitchFamily="34" charset="0"/>
              </a:rPr>
              <a:t>– </a:t>
            </a:r>
            <a:r>
              <a:rPr lang="zh-CN" altLang="en-US" sz="1800">
                <a:latin typeface="Arial" panose="020B0604020202020204" pitchFamily="34" charset="0"/>
              </a:rPr>
              <a:t>重复执行某些动作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for (JDK1.6 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语法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while 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do .. while;</a:t>
            </a:r>
          </a:p>
          <a:p>
            <a:pPr lvl="1">
              <a:spcBef>
                <a:spcPct val="0"/>
              </a:spcBef>
              <a:spcAft>
                <a:spcPts val="475"/>
              </a:spcAft>
              <a:buNone/>
            </a:pPr>
            <a:endParaRPr lang="en-US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if </a:t>
            </a: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语句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5844" name="矩形 156"/>
          <p:cNvSpPr>
            <a:spLocks noChangeArrowheads="1"/>
          </p:cNvSpPr>
          <p:nvPr/>
        </p:nvSpPr>
        <p:spPr bwMode="auto">
          <a:xfrm>
            <a:off x="1809750" y="1428751"/>
            <a:ext cx="85725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..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else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只有一句需要执行的语句时，可以省略 </a:t>
            </a:r>
            <a:r>
              <a:rPr lang="en-US" altLang="zh-CN" sz="1800">
                <a:latin typeface="Arial" panose="020B0604020202020204" pitchFamily="34" charset="0"/>
              </a:rPr>
              <a:t>{ }</a:t>
            </a:r>
            <a:r>
              <a:rPr lang="zh-CN" altLang="en-US" sz="1800">
                <a:latin typeface="Arial" panose="020B0604020202020204" pitchFamily="34" charset="0"/>
              </a:rPr>
              <a:t>，但是不推荐省略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小心不要在</a:t>
            </a:r>
            <a:r>
              <a:rPr lang="en-US" altLang="zh-CN" sz="1800">
                <a:latin typeface="Arial" panose="020B0604020202020204" pitchFamily="34" charset="0"/>
              </a:rPr>
              <a:t>if</a:t>
            </a:r>
            <a:r>
              <a:rPr lang="zh-CN" altLang="en-US" sz="1800">
                <a:latin typeface="Arial" panose="020B0604020202020204" pitchFamily="34" charset="0"/>
              </a:rPr>
              <a:t>后面加 </a:t>
            </a:r>
            <a:r>
              <a:rPr lang="en-US" altLang="zh-CN" sz="1800">
                <a:latin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009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38314" y="857251"/>
            <a:ext cx="8643937" cy="5000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for </a:t>
            </a:r>
            <a:r>
              <a:rPr lang="zh-CN" altLang="en-US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循环语句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38314" y="1500189"/>
            <a:ext cx="5443537" cy="185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1400">
                <a:latin typeface="Times New Roman" panose="02020603050405020304" pitchFamily="18" charset="0"/>
              </a:rPr>
              <a:t>for </a:t>
            </a:r>
            <a:r>
              <a:rPr kumimoji="1" lang="zh-CN" altLang="en-US" sz="1400">
                <a:latin typeface="Times New Roman" panose="02020603050405020304" pitchFamily="18" charset="0"/>
              </a:rPr>
              <a:t>语句为如下形式：</a:t>
            </a:r>
            <a:br>
              <a:rPr kumimoji="1" lang="zh-CN" altLang="en-US" sz="1400">
                <a:latin typeface="Times New Roman" panose="02020603050405020304" pitchFamily="18" charset="0"/>
              </a:rPr>
            </a:b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for(</a:t>
            </a:r>
            <a:r>
              <a:rPr kumimoji="1" lang="zh-CN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表达式1; 表达式2; 表达式3)</a:t>
            </a: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{ </a:t>
            </a:r>
            <a:r>
              <a:rPr kumimoji="1" lang="zh-CN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语句</a:t>
            </a: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; … 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1400">
                <a:latin typeface="Times New Roman" panose="02020603050405020304" pitchFamily="18" charset="0"/>
              </a:rPr>
              <a:t>执行过程</a:t>
            </a:r>
            <a:br>
              <a:rPr kumimoji="1" lang="zh-CN" altLang="en-US" sz="1400">
                <a:latin typeface="Times New Roman" panose="02020603050405020304" pitchFamily="18" charset="0"/>
              </a:rPr>
            </a:b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首先计算表达式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，接着执行表达式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，若表达式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的值 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ture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，则执行语句，接着计算表达式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，再判断表达式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的值；依此重复下去，直到表达式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=false</a:t>
            </a:r>
            <a:b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语句中三个表达式都可以省略</a:t>
            </a:r>
            <a:b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JDK1.6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新补充的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语法（后面课程中补充，数组）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537451" y="1512888"/>
            <a:ext cx="2716213" cy="3416300"/>
            <a:chOff x="4525" y="1069"/>
            <a:chExt cx="1715" cy="2964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4525" y="1069"/>
              <a:ext cx="1587" cy="2964"/>
              <a:chOff x="2175" y="1004"/>
              <a:chExt cx="2046" cy="3067"/>
            </a:xfrm>
          </p:grpSpPr>
          <p:sp>
            <p:nvSpPr>
              <p:cNvPr id="36872" name="Text Box 6"/>
              <p:cNvSpPr txBox="1">
                <a:spLocks noChangeArrowheads="1"/>
              </p:cNvSpPr>
              <p:nvPr/>
            </p:nvSpPr>
            <p:spPr bwMode="auto">
              <a:xfrm>
                <a:off x="2543" y="1971"/>
                <a:ext cx="95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800" b="1">
                    <a:latin typeface="Dotum" panose="020B0600000101010101" pitchFamily="34" charset="-127"/>
                    <a:ea typeface="Dotum" panose="020B0600000101010101" pitchFamily="34" charset="-127"/>
                    <a:sym typeface="Symbol" panose="05050102010706020507" pitchFamily="18" charset="2"/>
                  </a:rPr>
                  <a:t>=true</a:t>
                </a:r>
                <a:endParaRPr kumimoji="1" lang="en-US" altLang="zh-CN" sz="1800" b="1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3" name="AutoShape 7"/>
              <p:cNvSpPr>
                <a:spLocks noChangeArrowheads="1"/>
              </p:cNvSpPr>
              <p:nvPr/>
            </p:nvSpPr>
            <p:spPr bwMode="auto">
              <a:xfrm>
                <a:off x="2175" y="1521"/>
                <a:ext cx="2046" cy="663"/>
              </a:xfrm>
              <a:prstGeom prst="diamond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2</a:t>
                </a: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值</a:t>
                </a:r>
              </a:p>
            </p:txBody>
          </p:sp>
          <p:sp>
            <p:nvSpPr>
              <p:cNvPr id="36874" name="AutoShape 8"/>
              <p:cNvSpPr>
                <a:spLocks noChangeArrowheads="1"/>
              </p:cNvSpPr>
              <p:nvPr/>
            </p:nvSpPr>
            <p:spPr bwMode="auto">
              <a:xfrm>
                <a:off x="2584" y="3698"/>
                <a:ext cx="1237" cy="373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结束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for</a:t>
                </a:r>
                <a:r>
                  <a:rPr kumimoji="1" lang="zh-CN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语句</a:t>
                </a:r>
                <a:endParaRPr kumimoji="1" lang="zh-CN" altLang="en-US" sz="1800" b="1">
                  <a:solidFill>
                    <a:srgbClr val="003366"/>
                  </a:solidFill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5" name="Rectangle 9"/>
              <p:cNvSpPr>
                <a:spLocks noChangeArrowheads="1"/>
              </p:cNvSpPr>
              <p:nvPr/>
            </p:nvSpPr>
            <p:spPr bwMode="auto">
              <a:xfrm>
                <a:off x="2526" y="3005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3</a:t>
                </a:r>
                <a:endParaRPr kumimoji="1" lang="en-US" altLang="zh-CN" sz="1800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6" name="Rectangle 10"/>
              <p:cNvSpPr>
                <a:spLocks noChangeArrowheads="1"/>
              </p:cNvSpPr>
              <p:nvPr/>
            </p:nvSpPr>
            <p:spPr bwMode="auto">
              <a:xfrm>
                <a:off x="2526" y="2353"/>
                <a:ext cx="1350" cy="3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语  句</a:t>
                </a:r>
                <a:endParaRPr kumimoji="1" lang="zh-CN" altLang="en-US" sz="1800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7" name="Rectangle 11"/>
              <p:cNvSpPr>
                <a:spLocks noChangeArrowheads="1"/>
              </p:cNvSpPr>
              <p:nvPr/>
            </p:nvSpPr>
            <p:spPr bwMode="auto">
              <a:xfrm>
                <a:off x="2518" y="1004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1</a:t>
                </a:r>
              </a:p>
            </p:txBody>
          </p:sp>
          <p:cxnSp>
            <p:nvCxnSpPr>
              <p:cNvPr id="36878" name="AutoShape 12"/>
              <p:cNvCxnSpPr>
                <a:cxnSpLocks noChangeShapeType="1"/>
                <a:stCxn id="36877" idx="2"/>
                <a:endCxn id="36873" idx="0"/>
              </p:cNvCxnSpPr>
              <p:nvPr/>
            </p:nvCxnSpPr>
            <p:spPr bwMode="auto">
              <a:xfrm>
                <a:off x="3193" y="1377"/>
                <a:ext cx="5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9" name="AutoShape 13"/>
              <p:cNvCxnSpPr>
                <a:cxnSpLocks noChangeShapeType="1"/>
                <a:stCxn id="36873" idx="2"/>
                <a:endCxn id="36876" idx="0"/>
              </p:cNvCxnSpPr>
              <p:nvPr/>
            </p:nvCxnSpPr>
            <p:spPr bwMode="auto">
              <a:xfrm>
                <a:off x="3198" y="2184"/>
                <a:ext cx="3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0" name="AutoShape 14"/>
              <p:cNvCxnSpPr>
                <a:cxnSpLocks noChangeShapeType="1"/>
                <a:stCxn id="36876" idx="2"/>
                <a:endCxn id="36875" idx="0"/>
              </p:cNvCxnSpPr>
              <p:nvPr/>
            </p:nvCxnSpPr>
            <p:spPr bwMode="auto">
              <a:xfrm rot="5400000">
                <a:off x="3061" y="2865"/>
                <a:ext cx="2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1" name="AutoShape 15"/>
              <p:cNvCxnSpPr>
                <a:cxnSpLocks noChangeShapeType="1"/>
                <a:stCxn id="36873" idx="3"/>
                <a:endCxn id="36874" idx="0"/>
              </p:cNvCxnSpPr>
              <p:nvPr/>
            </p:nvCxnSpPr>
            <p:spPr bwMode="auto">
              <a:xfrm flipH="1">
                <a:off x="3203" y="1853"/>
                <a:ext cx="1018" cy="1845"/>
              </a:xfrm>
              <a:prstGeom prst="bentConnector4">
                <a:avLst>
                  <a:gd name="adj1" fmla="val -18270"/>
                  <a:gd name="adj2" fmla="val 589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2" name="Rectangle 16"/>
              <p:cNvSpPr>
                <a:spLocks noChangeArrowheads="1"/>
              </p:cNvSpPr>
              <p:nvPr/>
            </p:nvSpPr>
            <p:spPr bwMode="auto">
              <a:xfrm>
                <a:off x="2868" y="3280"/>
                <a:ext cx="34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883" name="Rectangle 17"/>
              <p:cNvSpPr>
                <a:spLocks noChangeArrowheads="1"/>
              </p:cNvSpPr>
              <p:nvPr/>
            </p:nvSpPr>
            <p:spPr bwMode="auto">
              <a:xfrm>
                <a:off x="3192" y="1422"/>
                <a:ext cx="34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36884" name="AutoShape 18"/>
              <p:cNvCxnSpPr>
                <a:cxnSpLocks noChangeShapeType="1"/>
                <a:stCxn id="36875" idx="2"/>
                <a:endCxn id="36883" idx="1"/>
              </p:cNvCxnSpPr>
              <p:nvPr/>
            </p:nvCxnSpPr>
            <p:spPr bwMode="auto">
              <a:xfrm rot="5400000" flipH="1">
                <a:off x="2242" y="2419"/>
                <a:ext cx="1910" cy="9"/>
              </a:xfrm>
              <a:prstGeom prst="bentConnector4">
                <a:avLst>
                  <a:gd name="adj1" fmla="val -10745"/>
                  <a:gd name="adj2" fmla="val 1149669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871" name="Text Box 19"/>
            <p:cNvSpPr txBox="1">
              <a:spLocks noChangeArrowheads="1"/>
            </p:cNvSpPr>
            <p:nvPr/>
          </p:nvSpPr>
          <p:spPr bwMode="auto">
            <a:xfrm>
              <a:off x="5664" y="1480"/>
              <a:ext cx="57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Dotum" panose="020B0600000101010101" pitchFamily="34" charset="-127"/>
                  <a:ea typeface="Dotum" panose="020B0600000101010101" pitchFamily="34" charset="-127"/>
                </a:rPr>
                <a:t>=false</a:t>
              </a:r>
            </a:p>
          </p:txBody>
        </p:sp>
      </p:grpSp>
      <p:sp>
        <p:nvSpPr>
          <p:cNvPr id="36869" name="Rectangle 20"/>
          <p:cNvSpPr>
            <a:spLocks noChangeArrowheads="1"/>
          </p:cNvSpPr>
          <p:nvPr/>
        </p:nvSpPr>
        <p:spPr bwMode="auto">
          <a:xfrm>
            <a:off x="1738314" y="3600451"/>
            <a:ext cx="5443537" cy="2257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/>
            </a:r>
            <a:br>
              <a:rPr kumimoji="1" lang="en-US" altLang="zh-CN" sz="1400">
                <a:latin typeface="Courier New" panose="02070309020205020404" pitchFamily="49" charset="0"/>
              </a:rPr>
            </a:br>
            <a:r>
              <a:rPr kumimoji="1" lang="en-US" altLang="zh-CN" sz="1400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public static void main(String args[])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long result = 0;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long f = 1;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for (int i = 1; i &lt;= 10; i++)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    f = f * i;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    result += f;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System.out.println("result=" + result);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08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84350" y="879476"/>
            <a:ext cx="8597900" cy="549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while &amp; do while </a:t>
            </a:r>
            <a:r>
              <a:rPr lang="zh-CN" altLang="en-US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语句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12914" y="1673225"/>
            <a:ext cx="4097337" cy="4541838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600" dirty="0">
                <a:latin typeface="+mn-ea"/>
              </a:rPr>
              <a:t>while </a:t>
            </a:r>
            <a:r>
              <a:rPr lang="zh-CN" altLang="en-US" sz="1600" dirty="0">
                <a:latin typeface="+mn-ea"/>
              </a:rPr>
              <a:t>语句为如下形式：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600" dirty="0">
                <a:latin typeface="+mn-ea"/>
              </a:rPr>
              <a:t>      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while(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逻辑表达式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){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; … 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+mn-ea"/>
              </a:rPr>
              <a:t>执行过程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	  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先判断逻辑表达式的值。若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=true.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则执行其后面的语句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然后再次判断条件并反复执行，直到条件不成立为止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05513" y="1643063"/>
            <a:ext cx="4305300" cy="4572000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600" dirty="0">
                <a:latin typeface="+mn-ea"/>
              </a:rPr>
              <a:t>while </a:t>
            </a:r>
            <a:r>
              <a:rPr lang="zh-CN" altLang="en-US" sz="1600" dirty="0">
                <a:latin typeface="+mn-ea"/>
              </a:rPr>
              <a:t>语句为如下形式：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+mn-ea"/>
              </a:rPr>
              <a:t>	   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do {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; … ; } while(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逻辑表达式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)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；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+mn-ea"/>
              </a:rPr>
              <a:t>执行过程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600" dirty="0">
                <a:latin typeface="+mn-ea"/>
              </a:rPr>
              <a:t>     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先执行语句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再判断逻辑表达式的值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若为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true,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再执行语句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否则结束循环。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1600" dirty="0">
              <a:latin typeface="+mn-ea"/>
            </a:endParaRP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227263" y="3576638"/>
            <a:ext cx="2940050" cy="2644214"/>
            <a:chOff x="883" y="1206"/>
            <a:chExt cx="1665" cy="2284"/>
          </a:xfrm>
        </p:grpSpPr>
        <p:sp>
          <p:nvSpPr>
            <p:cNvPr id="37904" name="AutoShape 6"/>
            <p:cNvSpPr>
              <a:spLocks noChangeArrowheads="1"/>
            </p:cNvSpPr>
            <p:nvPr/>
          </p:nvSpPr>
          <p:spPr bwMode="auto">
            <a:xfrm>
              <a:off x="883" y="1407"/>
              <a:ext cx="1665" cy="637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表达式值</a:t>
              </a:r>
            </a:p>
          </p:txBody>
        </p:sp>
        <p:sp>
          <p:nvSpPr>
            <p:cNvPr id="37905" name="Rectangle 7"/>
            <p:cNvSpPr>
              <a:spLocks noChangeArrowheads="1"/>
            </p:cNvSpPr>
            <p:nvPr/>
          </p:nvSpPr>
          <p:spPr bwMode="auto">
            <a:xfrm>
              <a:off x="1160" y="2101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语  句</a:t>
              </a:r>
              <a:endParaRPr kumimoji="1"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37906" name="AutoShape 8"/>
            <p:cNvSpPr>
              <a:spLocks noChangeArrowheads="1"/>
            </p:cNvSpPr>
            <p:nvPr/>
          </p:nvSpPr>
          <p:spPr bwMode="auto">
            <a:xfrm>
              <a:off x="1222" y="2797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结束</a:t>
              </a:r>
            </a:p>
          </p:txBody>
        </p:sp>
        <p:cxnSp>
          <p:nvCxnSpPr>
            <p:cNvPr id="37907" name="AutoShape 9"/>
            <p:cNvCxnSpPr>
              <a:cxnSpLocks noChangeShapeType="1"/>
              <a:stCxn id="37904" idx="3"/>
              <a:endCxn id="37906" idx="0"/>
            </p:cNvCxnSpPr>
            <p:nvPr/>
          </p:nvCxnSpPr>
          <p:spPr bwMode="auto">
            <a:xfrm flipH="1">
              <a:off x="1727" y="1725"/>
              <a:ext cx="821" cy="1071"/>
            </a:xfrm>
            <a:prstGeom prst="bentConnector4">
              <a:avLst>
                <a:gd name="adj1" fmla="val -15759"/>
                <a:gd name="adj2" fmla="val 648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10"/>
            <p:cNvCxnSpPr>
              <a:cxnSpLocks noChangeShapeType="1"/>
              <a:stCxn id="37904" idx="2"/>
              <a:endCxn id="37905" idx="0"/>
            </p:cNvCxnSpPr>
            <p:nvPr/>
          </p:nvCxnSpPr>
          <p:spPr bwMode="auto">
            <a:xfrm flipH="1">
              <a:off x="1710" y="2044"/>
              <a:ext cx="5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11"/>
            <p:cNvCxnSpPr>
              <a:cxnSpLocks noChangeShapeType="1"/>
            </p:cNvCxnSpPr>
            <p:nvPr/>
          </p:nvCxnSpPr>
          <p:spPr bwMode="auto">
            <a:xfrm>
              <a:off x="1716" y="1206"/>
              <a:ext cx="0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0" name="Rectangle 12"/>
            <p:cNvSpPr>
              <a:spLocks noChangeArrowheads="1"/>
            </p:cNvSpPr>
            <p:nvPr/>
          </p:nvSpPr>
          <p:spPr bwMode="auto">
            <a:xfrm>
              <a:off x="1716" y="1247"/>
              <a:ext cx="4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7911" name="AutoShape 13"/>
            <p:cNvCxnSpPr>
              <a:cxnSpLocks noChangeShapeType="1"/>
              <a:stCxn id="37905" idx="2"/>
              <a:endCxn id="37910" idx="1"/>
            </p:cNvCxnSpPr>
            <p:nvPr/>
          </p:nvCxnSpPr>
          <p:spPr bwMode="auto">
            <a:xfrm rot="5400000" flipH="1" flipV="1">
              <a:off x="1174" y="1832"/>
              <a:ext cx="1079" cy="5"/>
            </a:xfrm>
            <a:prstGeom prst="bentConnector4">
              <a:avLst>
                <a:gd name="adj1" fmla="val -13347"/>
                <a:gd name="adj2" fmla="val -1884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2" name="Text Box 14"/>
            <p:cNvSpPr txBox="1">
              <a:spLocks noChangeArrowheads="1"/>
            </p:cNvSpPr>
            <p:nvPr/>
          </p:nvSpPr>
          <p:spPr bwMode="auto">
            <a:xfrm>
              <a:off x="1267" y="3171"/>
              <a:ext cx="83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Courier New" panose="02070309020205020404" pitchFamily="49" charset="0"/>
                </a:rPr>
                <a:t>While </a:t>
              </a:r>
              <a:r>
                <a:rPr kumimoji="1" lang="zh-CN" altLang="en-US" sz="1800" b="1">
                  <a:latin typeface="Courier New" panose="02070309020205020404" pitchFamily="49" charset="0"/>
                </a:rPr>
                <a:t>语句</a:t>
              </a:r>
            </a:p>
          </p:txBody>
        </p:sp>
      </p:grpSp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6810375" y="3500438"/>
            <a:ext cx="2971800" cy="2704804"/>
            <a:chOff x="3692" y="1225"/>
            <a:chExt cx="1664" cy="2234"/>
          </a:xfrm>
        </p:grpSpPr>
        <p:sp>
          <p:nvSpPr>
            <p:cNvPr id="37895" name="Rectangle 16"/>
            <p:cNvSpPr>
              <a:spLocks noChangeArrowheads="1"/>
            </p:cNvSpPr>
            <p:nvPr/>
          </p:nvSpPr>
          <p:spPr bwMode="auto">
            <a:xfrm>
              <a:off x="3977" y="1497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语  句</a:t>
              </a:r>
              <a:endParaRPr kumimoji="1"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37896" name="AutoShape 17"/>
            <p:cNvSpPr>
              <a:spLocks noChangeArrowheads="1"/>
            </p:cNvSpPr>
            <p:nvPr/>
          </p:nvSpPr>
          <p:spPr bwMode="auto">
            <a:xfrm>
              <a:off x="3692" y="1853"/>
              <a:ext cx="1664" cy="61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表达式值</a:t>
              </a:r>
            </a:p>
          </p:txBody>
        </p:sp>
        <p:sp>
          <p:nvSpPr>
            <p:cNvPr id="37897" name="AutoShape 18"/>
            <p:cNvSpPr>
              <a:spLocks noChangeArrowheads="1"/>
            </p:cNvSpPr>
            <p:nvPr/>
          </p:nvSpPr>
          <p:spPr bwMode="auto">
            <a:xfrm>
              <a:off x="4017" y="2775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结束</a:t>
              </a:r>
            </a:p>
          </p:txBody>
        </p:sp>
        <p:cxnSp>
          <p:nvCxnSpPr>
            <p:cNvPr id="37898" name="AutoShape 19"/>
            <p:cNvCxnSpPr>
              <a:cxnSpLocks noChangeShapeType="1"/>
              <a:stCxn id="37896" idx="1"/>
              <a:endCxn id="37902" idx="1"/>
            </p:cNvCxnSpPr>
            <p:nvPr/>
          </p:nvCxnSpPr>
          <p:spPr bwMode="auto">
            <a:xfrm rot="10800000" flipH="1">
              <a:off x="3692" y="1321"/>
              <a:ext cx="833" cy="837"/>
            </a:xfrm>
            <a:prstGeom prst="bentConnector3">
              <a:avLst>
                <a:gd name="adj1" fmla="val -153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9" name="AutoShape 20"/>
            <p:cNvCxnSpPr>
              <a:cxnSpLocks noChangeShapeType="1"/>
              <a:endCxn id="37895" idx="0"/>
            </p:cNvCxnSpPr>
            <p:nvPr/>
          </p:nvCxnSpPr>
          <p:spPr bwMode="auto">
            <a:xfrm>
              <a:off x="4526" y="1225"/>
              <a:ext cx="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AutoShape 21"/>
            <p:cNvCxnSpPr>
              <a:cxnSpLocks noChangeShapeType="1"/>
              <a:stCxn id="37895" idx="2"/>
              <a:endCxn id="37896" idx="0"/>
            </p:cNvCxnSpPr>
            <p:nvPr/>
          </p:nvCxnSpPr>
          <p:spPr bwMode="auto">
            <a:xfrm flipH="1">
              <a:off x="4524" y="1770"/>
              <a:ext cx="4" cy="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AutoShape 22"/>
            <p:cNvCxnSpPr>
              <a:cxnSpLocks noChangeShapeType="1"/>
              <a:stCxn id="37896" idx="2"/>
              <a:endCxn id="37897" idx="0"/>
            </p:cNvCxnSpPr>
            <p:nvPr/>
          </p:nvCxnSpPr>
          <p:spPr bwMode="auto">
            <a:xfrm flipH="1">
              <a:off x="4522" y="2463"/>
              <a:ext cx="2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2" name="Rectangle 23"/>
            <p:cNvSpPr>
              <a:spLocks noChangeArrowheads="1"/>
            </p:cNvSpPr>
            <p:nvPr/>
          </p:nvSpPr>
          <p:spPr bwMode="auto">
            <a:xfrm>
              <a:off x="4525" y="1273"/>
              <a:ext cx="4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03" name="Text Box 24"/>
            <p:cNvSpPr txBox="1">
              <a:spLocks noChangeArrowheads="1"/>
            </p:cNvSpPr>
            <p:nvPr/>
          </p:nvSpPr>
          <p:spPr bwMode="auto">
            <a:xfrm>
              <a:off x="4025" y="3154"/>
              <a:ext cx="105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Courier New" panose="02070309020205020404" pitchFamily="49" charset="0"/>
                </a:rPr>
                <a:t>do-While </a:t>
              </a:r>
              <a:r>
                <a:rPr kumimoji="1" lang="zh-CN" altLang="en-US" sz="1800" b="1">
                  <a:latin typeface="Courier New" panose="02070309020205020404" pitchFamily="49" charset="0"/>
                </a:rPr>
                <a:t>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738314" y="857250"/>
            <a:ext cx="871537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break &amp; Continue </a:t>
            </a:r>
            <a:r>
              <a:rPr lang="zh-CN" altLang="en-US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语句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38314" y="1500188"/>
            <a:ext cx="4429125" cy="4500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latin typeface="+mn-ea"/>
              </a:rPr>
              <a:t>break </a:t>
            </a:r>
            <a:r>
              <a:rPr kumimoji="1" lang="zh-CN" altLang="en-US" dirty="0">
                <a:latin typeface="+mn-ea"/>
              </a:rPr>
              <a:t>语句用于终止某个语句块的执行。用在循环语句体中，可以强行退出循环；例如：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altLang="zh-CN" sz="1400" dirty="0">
              <a:solidFill>
                <a:srgbClr val="0606BA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public static void main(String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args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int stop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for (int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= 1;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&lt;= 10;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   //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当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等于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stop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时，退出循环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if (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== stop) break;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("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= " +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81376" y="5000625"/>
            <a:ext cx="993775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3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238876" y="1500188"/>
            <a:ext cx="4214813" cy="4500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latin typeface="+mn-ea"/>
              </a:rPr>
              <a:t>continue </a:t>
            </a:r>
            <a:r>
              <a:rPr kumimoji="1" lang="zh-CN" altLang="en-US" dirty="0">
                <a:latin typeface="+mn-ea"/>
              </a:rPr>
              <a:t>语句用在循环语句体中，用于终止某次循环过程，跳过循环体中 </a:t>
            </a:r>
            <a:r>
              <a:rPr kumimoji="1" lang="en-US" altLang="zh-CN" dirty="0">
                <a:latin typeface="+mn-ea"/>
              </a:rPr>
              <a:t>continue </a:t>
            </a:r>
            <a:r>
              <a:rPr kumimoji="1" lang="zh-CN" altLang="en-US" dirty="0">
                <a:latin typeface="+mn-ea"/>
              </a:rPr>
              <a:t>语句下面未执行的循环，开始下一次循环过程；</a:t>
            </a:r>
            <a:endParaRPr kumimoji="1" lang="en-US" altLang="zh-CN" dirty="0">
              <a:latin typeface="+mn-ea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dirty="0">
                <a:latin typeface="+mn-ea"/>
              </a:rPr>
              <a:t>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altLang="zh-CN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public static void main(String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int skip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for (int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 1;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&lt;= 5;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   //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当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等于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skip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时，跳过当次循环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== skip) continue;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 " +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953376" y="4929189"/>
            <a:ext cx="993775" cy="96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3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5</a:t>
            </a:r>
          </a:p>
        </p:txBody>
      </p:sp>
    </p:spTree>
    <p:extLst>
      <p:ext uri="{BB962C8B-B14F-4D97-AF65-F5344CB8AC3E}">
        <p14:creationId xmlns:p14="http://schemas.microsoft.com/office/powerpoint/2010/main" val="75978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switch</a:t>
            </a:r>
            <a:r>
              <a:rPr lang="zh-CN" altLang="en-US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语句（条件语句补充）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switch() {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case xx :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	….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case xx :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latin typeface="Verdana" pitchFamily="34" charset="0"/>
              </a:rPr>
              <a:t>			….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default: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	….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}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Verdana" pitchFamily="34" charset="0"/>
              </a:rPr>
              <a:t>小心</a:t>
            </a:r>
            <a:r>
              <a:rPr lang="en-US" altLang="zh-CN" sz="2000" dirty="0">
                <a:latin typeface="Verdana" pitchFamily="34" charset="0"/>
              </a:rPr>
              <a:t>case</a:t>
            </a:r>
            <a:r>
              <a:rPr lang="zh-CN" altLang="en-US" sz="2000" dirty="0">
                <a:latin typeface="Verdana" pitchFamily="34" charset="0"/>
              </a:rPr>
              <a:t>穿透，推荐使用</a:t>
            </a:r>
            <a:r>
              <a:rPr lang="en-US" altLang="zh-CN" sz="2000" dirty="0">
                <a:latin typeface="Verdana" pitchFamily="34" charset="0"/>
              </a:rPr>
              <a:t>break</a:t>
            </a:r>
            <a:r>
              <a:rPr lang="zh-CN" altLang="en-US" sz="2000" dirty="0">
                <a:latin typeface="Verdana" pitchFamily="34" charset="0"/>
              </a:rPr>
              <a:t>语句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Verdana" pitchFamily="34" charset="0"/>
              </a:rPr>
              <a:t>多个</a:t>
            </a:r>
            <a:r>
              <a:rPr lang="en-US" altLang="zh-CN" sz="2000" dirty="0">
                <a:latin typeface="Verdana" pitchFamily="34" charset="0"/>
              </a:rPr>
              <a:t>case</a:t>
            </a:r>
            <a:r>
              <a:rPr lang="zh-CN" altLang="en-US" sz="2000" dirty="0">
                <a:latin typeface="Verdana" pitchFamily="34" charset="0"/>
              </a:rPr>
              <a:t>可以合并到一起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default</a:t>
            </a:r>
            <a:r>
              <a:rPr lang="zh-CN" altLang="en-US" sz="2000" dirty="0">
                <a:latin typeface="Verdana" pitchFamily="34" charset="0"/>
              </a:rPr>
              <a:t>可以省略，但不推荐省略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Verdana" pitchFamily="34" charset="0"/>
              </a:rPr>
              <a:t>Switch</a:t>
            </a:r>
            <a:r>
              <a:rPr lang="zh-CN" altLang="en-US" sz="2000" b="1" dirty="0">
                <a:solidFill>
                  <a:srgbClr val="CC0000"/>
                </a:solidFill>
                <a:latin typeface="Verdana" pitchFamily="34" charset="0"/>
              </a:rPr>
              <a:t>的值必须是</a:t>
            </a:r>
            <a:r>
              <a:rPr lang="en-US" altLang="zh-CN" sz="2000" b="1" dirty="0">
                <a:solidFill>
                  <a:srgbClr val="CC0000"/>
                </a:solidFill>
                <a:latin typeface="Verdana" pitchFamily="34" charset="0"/>
              </a:rPr>
              <a:t>int</a:t>
            </a:r>
            <a:r>
              <a:rPr lang="zh-CN" altLang="en-US" sz="2000" b="1" dirty="0">
                <a:solidFill>
                  <a:srgbClr val="CC0000"/>
                </a:solidFill>
                <a:latin typeface="Verdana" pitchFamily="34" charset="0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50758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12914" y="879475"/>
            <a:ext cx="9477375" cy="78740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习题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   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求下题输出的结果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-Roman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8314" y="1500188"/>
            <a:ext cx="8669337" cy="4500562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eaLnBrk="1" hangingPunct="1"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=10,j=5;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i</a:t>
            </a:r>
            <a:r>
              <a:rPr lang="en-US" altLang="zh-CN" sz="2000" dirty="0"/>
              <a:t> +=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++&gt;&gt;1&lt;j++&amp;&amp;--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&gt;4)?-j--:j+++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+++j;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System.</a:t>
            </a:r>
            <a:r>
              <a:rPr lang="en-US" altLang="zh-CN" sz="2000" b="1" i="1" dirty="0" err="1"/>
              <a:t>out.println</a:t>
            </a:r>
            <a:r>
              <a:rPr lang="en-US" altLang="zh-CN" sz="2000" b="1" i="1" dirty="0"/>
              <a:t>("i:"+i+" j:"+j);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6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981200" y="1528763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标题 6"/>
          <p:cNvSpPr>
            <a:spLocks noGrp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标识符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38314" y="1357314"/>
            <a:ext cx="8715375" cy="471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语言中，对各种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变量</a:t>
            </a:r>
            <a:r>
              <a:rPr kumimoji="1" lang="zh-CN" altLang="en-US" sz="2000" dirty="0"/>
              <a:t>、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方法</a:t>
            </a:r>
            <a:r>
              <a:rPr kumimoji="1" lang="zh-CN" altLang="en-US" sz="2000" dirty="0"/>
              <a:t>和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类</a:t>
            </a:r>
            <a:r>
              <a:rPr kumimoji="1" lang="zh-CN" altLang="en-US" sz="2000" dirty="0"/>
              <a:t>等要素命名时使用的字符序列称为标识符。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标识符有如下命名规则：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标识符由字母、下划线“</a:t>
            </a:r>
            <a:r>
              <a:rPr kumimoji="1" lang="en-US" altLang="zh-CN" sz="2000" dirty="0">
                <a:solidFill>
                  <a:srgbClr val="0606BA"/>
                </a:solidFill>
              </a:rPr>
              <a:t>_” </a:t>
            </a:r>
            <a:r>
              <a:rPr kumimoji="1" lang="zh-CN" altLang="en-US" sz="2000" dirty="0">
                <a:solidFill>
                  <a:srgbClr val="0606BA"/>
                </a:solidFill>
              </a:rPr>
              <a:t>、美元符“</a:t>
            </a:r>
            <a:r>
              <a:rPr kumimoji="1" lang="en-US" altLang="zh-CN" sz="2000" dirty="0">
                <a:solidFill>
                  <a:srgbClr val="0606BA"/>
                </a:solidFill>
              </a:rPr>
              <a:t>$”</a:t>
            </a:r>
            <a:r>
              <a:rPr kumimoji="1" lang="zh-CN" altLang="en-US" sz="2000" dirty="0">
                <a:solidFill>
                  <a:srgbClr val="0606BA"/>
                </a:solidFill>
              </a:rPr>
              <a:t>或数字组成。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标识符应以字母、下划线 、美元符开头。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标识符大小写敏感，长度无限制。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b="1" dirty="0"/>
              <a:t>约定俗成：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标识符选取因注意“见名知意”且不能与 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语言的关键字重名。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endParaRPr lang="en-US" altLang="zh-CN" sz="3200" dirty="0"/>
          </a:p>
        </p:txBody>
      </p:sp>
      <p:graphicFrame>
        <p:nvGraphicFramePr>
          <p:cNvPr id="10" name="Group 38"/>
          <p:cNvGraphicFramePr>
            <a:graphicFrameLocks/>
          </p:cNvGraphicFramePr>
          <p:nvPr/>
        </p:nvGraphicFramePr>
        <p:xfrm>
          <a:off x="1738314" y="4143375"/>
          <a:ext cx="8715376" cy="1981200"/>
        </p:xfrm>
        <a:graphic>
          <a:graphicData uri="http://schemas.openxmlformats.org/drawingml/2006/table">
            <a:tbl>
              <a:tblPr/>
              <a:tblGrid>
                <a:gridCol w="4357688"/>
                <a:gridCol w="4357688"/>
              </a:tblGrid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合法的标识符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不合法的标识符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HelloWorld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class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DataClass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DataClass#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_983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98.3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$bS5_c7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Hell World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关键字</a:t>
            </a:r>
          </a:p>
        </p:txBody>
      </p:sp>
      <p:sp>
        <p:nvSpPr>
          <p:cNvPr id="7171" name="内容占位符 11"/>
          <p:cNvSpPr>
            <a:spLocks noGrp="1"/>
          </p:cNvSpPr>
          <p:nvPr>
            <p:ph idx="1"/>
          </p:nvPr>
        </p:nvSpPr>
        <p:spPr>
          <a:xfrm>
            <a:off x="1738314" y="1357314"/>
            <a:ext cx="8715375" cy="50006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2000">
                <a:ea typeface="宋体" panose="02010600030101010101" pitchFamily="2" charset="-122"/>
              </a:rPr>
              <a:t>Java </a:t>
            </a:r>
            <a:r>
              <a:rPr kumimoji="1" lang="zh-CN" altLang="en-US" sz="2000">
                <a:ea typeface="宋体" panose="02010600030101010101" pitchFamily="2" charset="-122"/>
              </a:rPr>
              <a:t>中一些赋以特定的含义，用做专门用途的字符串称为关键字（</a:t>
            </a:r>
            <a:r>
              <a:rPr kumimoji="1" lang="en-US" altLang="zh-CN" sz="2000">
                <a:ea typeface="宋体" panose="02010600030101010101" pitchFamily="2" charset="-122"/>
              </a:rPr>
              <a:t>keyword</a:t>
            </a:r>
            <a:r>
              <a:rPr kumimoji="1" lang="zh-CN" altLang="en-US" sz="2000">
                <a:ea typeface="宋体" panose="02010600030101010101" pitchFamily="2" charset="-122"/>
              </a:rPr>
              <a:t>）。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所有</a:t>
            </a:r>
            <a:r>
              <a:rPr kumimoji="1" lang="en-US" altLang="zh-CN" sz="2000">
                <a:ea typeface="宋体" panose="02010600030101010101" pitchFamily="2" charset="-122"/>
              </a:rPr>
              <a:t>Java</a:t>
            </a:r>
            <a:r>
              <a:rPr kumimoji="1" lang="zh-CN" altLang="en-US" sz="2000">
                <a:ea typeface="宋体" panose="02010600030101010101" pitchFamily="2" charset="-122"/>
              </a:rPr>
              <a:t>关键字都是小写英文字符串。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2000">
                <a:ea typeface="宋体" panose="02010600030101010101" pitchFamily="2" charset="-122"/>
              </a:rPr>
              <a:t>goto </a:t>
            </a:r>
            <a:r>
              <a:rPr kumimoji="1" lang="zh-CN" altLang="en-US" sz="2000">
                <a:ea typeface="宋体" panose="02010600030101010101" pitchFamily="2" charset="-122"/>
              </a:rPr>
              <a:t>和 </a:t>
            </a:r>
            <a:r>
              <a:rPr kumimoji="1" lang="en-US" altLang="zh-CN" sz="2000">
                <a:ea typeface="宋体" panose="02010600030101010101" pitchFamily="2" charset="-122"/>
              </a:rPr>
              <a:t>const  </a:t>
            </a:r>
            <a:r>
              <a:rPr kumimoji="1" lang="zh-CN" altLang="en-US" sz="2000">
                <a:ea typeface="宋体" panose="02010600030101010101" pitchFamily="2" charset="-122"/>
              </a:rPr>
              <a:t>虽然从未使用，但也作被为 </a:t>
            </a:r>
            <a:r>
              <a:rPr kumimoji="1" lang="en-US" altLang="zh-CN" sz="2000">
                <a:ea typeface="宋体" panose="02010600030101010101" pitchFamily="2" charset="-122"/>
              </a:rPr>
              <a:t>Java </a:t>
            </a:r>
            <a:r>
              <a:rPr kumimoji="1" lang="zh-CN" altLang="en-US" sz="2000">
                <a:ea typeface="宋体" panose="02010600030101010101" pitchFamily="2" charset="-122"/>
              </a:rPr>
              <a:t>关键字保留。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kumimoji="1" lang="en-US" altLang="zh-CN" sz="2000">
              <a:ea typeface="宋体" panose="02010600030101010101" pitchFamily="2" charset="-122"/>
            </a:endParaRP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38314" y="3071814"/>
            <a:ext cx="8715375" cy="3286125"/>
            <a:chOff x="-3" y="-3"/>
            <a:chExt cx="3144" cy="4038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0"/>
              <a:ext cx="3138" cy="4032"/>
              <a:chOff x="0" y="0"/>
              <a:chExt cx="3138" cy="4032"/>
            </a:xfrm>
          </p:grpSpPr>
          <p:grpSp>
            <p:nvGrpSpPr>
              <p:cNvPr id="717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27" cy="480"/>
                <a:chOff x="0" y="0"/>
                <a:chExt cx="627" cy="480"/>
              </a:xfrm>
            </p:grpSpPr>
            <p:sp>
              <p:nvSpPr>
                <p:cNvPr id="732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abstract  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6" name="Group 9"/>
              <p:cNvGrpSpPr>
                <a:grpSpLocks/>
              </p:cNvGrpSpPr>
              <p:nvPr/>
            </p:nvGrpSpPr>
            <p:grpSpPr bwMode="auto">
              <a:xfrm>
                <a:off x="627" y="0"/>
                <a:ext cx="628" cy="480"/>
                <a:chOff x="627" y="0"/>
                <a:chExt cx="628" cy="480"/>
              </a:xfrm>
            </p:grpSpPr>
            <p:sp>
              <p:nvSpPr>
                <p:cNvPr id="7321" name="Rectangle 10"/>
                <p:cNvSpPr>
                  <a:spLocks noChangeArrowheads="1"/>
                </p:cNvSpPr>
                <p:nvPr/>
              </p:nvSpPr>
              <p:spPr bwMode="auto">
                <a:xfrm>
                  <a:off x="670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default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2" name="Rectangle 11"/>
                <p:cNvSpPr>
                  <a:spLocks noChangeArrowheads="1"/>
                </p:cNvSpPr>
                <p:nvPr/>
              </p:nvSpPr>
              <p:spPr bwMode="auto">
                <a:xfrm>
                  <a:off x="627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7" name="Group 12"/>
              <p:cNvGrpSpPr>
                <a:grpSpLocks/>
              </p:cNvGrpSpPr>
              <p:nvPr/>
            </p:nvGrpSpPr>
            <p:grpSpPr bwMode="auto">
              <a:xfrm>
                <a:off x="1255" y="0"/>
                <a:ext cx="627" cy="480"/>
                <a:chOff x="1255" y="0"/>
                <a:chExt cx="627" cy="480"/>
              </a:xfrm>
            </p:grpSpPr>
            <p:sp>
              <p:nvSpPr>
                <p:cNvPr id="7319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8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  if	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55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8" name="Group 15"/>
              <p:cNvGrpSpPr>
                <a:grpSpLocks/>
              </p:cNvGrpSpPr>
              <p:nvPr/>
            </p:nvGrpSpPr>
            <p:grpSpPr bwMode="auto">
              <a:xfrm>
                <a:off x="1882" y="0"/>
                <a:ext cx="628" cy="480"/>
                <a:chOff x="1882" y="0"/>
                <a:chExt cx="628" cy="480"/>
              </a:xfrm>
            </p:grpSpPr>
            <p:sp>
              <p:nvSpPr>
                <p:cNvPr id="731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5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private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8" name="Rectangle 17"/>
                <p:cNvSpPr>
                  <a:spLocks noChangeArrowheads="1"/>
                </p:cNvSpPr>
                <p:nvPr/>
              </p:nvSpPr>
              <p:spPr bwMode="auto">
                <a:xfrm>
                  <a:off x="1882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9" name="Group 18"/>
              <p:cNvGrpSpPr>
                <a:grpSpLocks/>
              </p:cNvGrpSpPr>
              <p:nvPr/>
            </p:nvGrpSpPr>
            <p:grpSpPr bwMode="auto">
              <a:xfrm>
                <a:off x="2510" y="0"/>
                <a:ext cx="628" cy="480"/>
                <a:chOff x="2510" y="0"/>
                <a:chExt cx="628" cy="480"/>
              </a:xfrm>
            </p:grpSpPr>
            <p:sp>
              <p:nvSpPr>
                <p:cNvPr id="7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553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this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0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0" name="Group 21"/>
              <p:cNvGrpSpPr>
                <a:grpSpLocks/>
              </p:cNvGrpSpPr>
              <p:nvPr/>
            </p:nvGrpSpPr>
            <p:grpSpPr bwMode="auto">
              <a:xfrm>
                <a:off x="0" y="480"/>
                <a:ext cx="627" cy="384"/>
                <a:chOff x="0" y="480"/>
                <a:chExt cx="627" cy="384"/>
              </a:xfrm>
            </p:grpSpPr>
            <p:sp>
              <p:nvSpPr>
                <p:cNvPr id="731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boolean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1" name="Group 24"/>
              <p:cNvGrpSpPr>
                <a:grpSpLocks/>
              </p:cNvGrpSpPr>
              <p:nvPr/>
            </p:nvGrpSpPr>
            <p:grpSpPr bwMode="auto">
              <a:xfrm>
                <a:off x="627" y="480"/>
                <a:ext cx="628" cy="384"/>
                <a:chOff x="627" y="480"/>
                <a:chExt cx="628" cy="384"/>
              </a:xfrm>
            </p:grpSpPr>
            <p:sp>
              <p:nvSpPr>
                <p:cNvPr id="7311" name="Rectangle 25"/>
                <p:cNvSpPr>
                  <a:spLocks noChangeArrowheads="1"/>
                </p:cNvSpPr>
                <p:nvPr/>
              </p:nvSpPr>
              <p:spPr bwMode="auto">
                <a:xfrm>
                  <a:off x="670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2" name="Rectangle 26"/>
                <p:cNvSpPr>
                  <a:spLocks noChangeArrowheads="1"/>
                </p:cNvSpPr>
                <p:nvPr/>
              </p:nvSpPr>
              <p:spPr bwMode="auto">
                <a:xfrm>
                  <a:off x="627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2" name="Group 27"/>
              <p:cNvGrpSpPr>
                <a:grpSpLocks/>
              </p:cNvGrpSpPr>
              <p:nvPr/>
            </p:nvGrpSpPr>
            <p:grpSpPr bwMode="auto">
              <a:xfrm>
                <a:off x="1255" y="480"/>
                <a:ext cx="627" cy="384"/>
                <a:chOff x="1255" y="480"/>
                <a:chExt cx="627" cy="384"/>
              </a:xfrm>
            </p:grpSpPr>
            <p:sp>
              <p:nvSpPr>
                <p:cNvPr id="730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8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implements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55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3" name="Group 30"/>
              <p:cNvGrpSpPr>
                <a:grpSpLocks/>
              </p:cNvGrpSpPr>
              <p:nvPr/>
            </p:nvGrpSpPr>
            <p:grpSpPr bwMode="auto">
              <a:xfrm>
                <a:off x="1882" y="480"/>
                <a:ext cx="628" cy="384"/>
                <a:chOff x="1882" y="480"/>
                <a:chExt cx="628" cy="384"/>
              </a:xfrm>
            </p:grpSpPr>
            <p:sp>
              <p:nvSpPr>
                <p:cNvPr id="7307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5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protected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8" name="Rectangle 32"/>
                <p:cNvSpPr>
                  <a:spLocks noChangeArrowheads="1"/>
                </p:cNvSpPr>
                <p:nvPr/>
              </p:nvSpPr>
              <p:spPr bwMode="auto">
                <a:xfrm>
                  <a:off x="1882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4" name="Group 33"/>
              <p:cNvGrpSpPr>
                <a:grpSpLocks/>
              </p:cNvGrpSpPr>
              <p:nvPr/>
            </p:nvGrpSpPr>
            <p:grpSpPr bwMode="auto">
              <a:xfrm>
                <a:off x="2510" y="480"/>
                <a:ext cx="628" cy="384"/>
                <a:chOff x="2510" y="480"/>
                <a:chExt cx="628" cy="384"/>
              </a:xfrm>
            </p:grpSpPr>
            <p:sp>
              <p:nvSpPr>
                <p:cNvPr id="7305" name="Rectangle 34"/>
                <p:cNvSpPr>
                  <a:spLocks noChangeArrowheads="1"/>
                </p:cNvSpPr>
                <p:nvPr/>
              </p:nvSpPr>
              <p:spPr bwMode="auto">
                <a:xfrm>
                  <a:off x="2553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throw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6" name="Rectangle 35"/>
                <p:cNvSpPr>
                  <a:spLocks noChangeArrowheads="1"/>
                </p:cNvSpPr>
                <p:nvPr/>
              </p:nvSpPr>
              <p:spPr bwMode="auto">
                <a:xfrm>
                  <a:off x="2510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5" name="Group 36"/>
              <p:cNvGrpSpPr>
                <a:grpSpLocks/>
              </p:cNvGrpSpPr>
              <p:nvPr/>
            </p:nvGrpSpPr>
            <p:grpSpPr bwMode="auto">
              <a:xfrm>
                <a:off x="0" y="864"/>
                <a:ext cx="627" cy="384"/>
                <a:chOff x="0" y="864"/>
                <a:chExt cx="627" cy="384"/>
              </a:xfrm>
            </p:grpSpPr>
            <p:sp>
              <p:nvSpPr>
                <p:cNvPr id="730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break   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6" name="Group 39"/>
              <p:cNvGrpSpPr>
                <a:grpSpLocks/>
              </p:cNvGrpSpPr>
              <p:nvPr/>
            </p:nvGrpSpPr>
            <p:grpSpPr bwMode="auto">
              <a:xfrm>
                <a:off x="627" y="864"/>
                <a:ext cx="628" cy="384"/>
                <a:chOff x="627" y="864"/>
                <a:chExt cx="628" cy="384"/>
              </a:xfrm>
            </p:grpSpPr>
            <p:sp>
              <p:nvSpPr>
                <p:cNvPr id="7301" name="Rectangle 40"/>
                <p:cNvSpPr>
                  <a:spLocks noChangeArrowheads="1"/>
                </p:cNvSpPr>
                <p:nvPr/>
              </p:nvSpPr>
              <p:spPr bwMode="auto">
                <a:xfrm>
                  <a:off x="670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double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2" name="Rectangle 41"/>
                <p:cNvSpPr>
                  <a:spLocks noChangeArrowheads="1"/>
                </p:cNvSpPr>
                <p:nvPr/>
              </p:nvSpPr>
              <p:spPr bwMode="auto">
                <a:xfrm>
                  <a:off x="627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7" name="Group 42"/>
              <p:cNvGrpSpPr>
                <a:grpSpLocks/>
              </p:cNvGrpSpPr>
              <p:nvPr/>
            </p:nvGrpSpPr>
            <p:grpSpPr bwMode="auto">
              <a:xfrm>
                <a:off x="1255" y="864"/>
                <a:ext cx="627" cy="384"/>
                <a:chOff x="1255" y="864"/>
                <a:chExt cx="627" cy="384"/>
              </a:xfrm>
            </p:grpSpPr>
            <p:sp>
              <p:nvSpPr>
                <p:cNvPr id="72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8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import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255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8" name="Group 45"/>
              <p:cNvGrpSpPr>
                <a:grpSpLocks/>
              </p:cNvGrpSpPr>
              <p:nvPr/>
            </p:nvGrpSpPr>
            <p:grpSpPr bwMode="auto">
              <a:xfrm>
                <a:off x="1882" y="864"/>
                <a:ext cx="628" cy="384"/>
                <a:chOff x="1882" y="864"/>
                <a:chExt cx="628" cy="384"/>
              </a:xfrm>
            </p:grpSpPr>
            <p:sp>
              <p:nvSpPr>
                <p:cNvPr id="72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5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public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8" name="Rectangle 47"/>
                <p:cNvSpPr>
                  <a:spLocks noChangeArrowheads="1"/>
                </p:cNvSpPr>
                <p:nvPr/>
              </p:nvSpPr>
              <p:spPr bwMode="auto">
                <a:xfrm>
                  <a:off x="1882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9" name="Group 48"/>
              <p:cNvGrpSpPr>
                <a:grpSpLocks/>
              </p:cNvGrpSpPr>
              <p:nvPr/>
            </p:nvGrpSpPr>
            <p:grpSpPr bwMode="auto">
              <a:xfrm>
                <a:off x="2510" y="864"/>
                <a:ext cx="628" cy="384"/>
                <a:chOff x="2510" y="864"/>
                <a:chExt cx="628" cy="384"/>
              </a:xfrm>
            </p:grpSpPr>
            <p:sp>
              <p:nvSpPr>
                <p:cNvPr id="7295" name="Rectangle 49"/>
                <p:cNvSpPr>
                  <a:spLocks noChangeArrowheads="1"/>
                </p:cNvSpPr>
                <p:nvPr/>
              </p:nvSpPr>
              <p:spPr bwMode="auto">
                <a:xfrm>
                  <a:off x="2553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throws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6" name="Rectangle 50"/>
                <p:cNvSpPr>
                  <a:spLocks noChangeArrowheads="1"/>
                </p:cNvSpPr>
                <p:nvPr/>
              </p:nvSpPr>
              <p:spPr bwMode="auto">
                <a:xfrm>
                  <a:off x="2510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0" name="Group 51"/>
              <p:cNvGrpSpPr>
                <a:grpSpLocks/>
              </p:cNvGrpSpPr>
              <p:nvPr/>
            </p:nvGrpSpPr>
            <p:grpSpPr bwMode="auto">
              <a:xfrm>
                <a:off x="0" y="1248"/>
                <a:ext cx="627" cy="384"/>
                <a:chOff x="0" y="1248"/>
                <a:chExt cx="627" cy="384"/>
              </a:xfrm>
            </p:grpSpPr>
            <p:sp>
              <p:nvSpPr>
                <p:cNvPr id="7293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byte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1" name="Group 54"/>
              <p:cNvGrpSpPr>
                <a:grpSpLocks/>
              </p:cNvGrpSpPr>
              <p:nvPr/>
            </p:nvGrpSpPr>
            <p:grpSpPr bwMode="auto">
              <a:xfrm>
                <a:off x="627" y="1248"/>
                <a:ext cx="628" cy="384"/>
                <a:chOff x="627" y="1248"/>
                <a:chExt cx="628" cy="384"/>
              </a:xfrm>
            </p:grpSpPr>
            <p:sp>
              <p:nvSpPr>
                <p:cNvPr id="7291" name="Rectangle 55"/>
                <p:cNvSpPr>
                  <a:spLocks noChangeArrowheads="1"/>
                </p:cNvSpPr>
                <p:nvPr/>
              </p:nvSpPr>
              <p:spPr bwMode="auto">
                <a:xfrm>
                  <a:off x="670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else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2" name="Rectangle 56"/>
                <p:cNvSpPr>
                  <a:spLocks noChangeArrowheads="1"/>
                </p:cNvSpPr>
                <p:nvPr/>
              </p:nvSpPr>
              <p:spPr bwMode="auto">
                <a:xfrm>
                  <a:off x="627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2" name="Group 57"/>
              <p:cNvGrpSpPr>
                <a:grpSpLocks/>
              </p:cNvGrpSpPr>
              <p:nvPr/>
            </p:nvGrpSpPr>
            <p:grpSpPr bwMode="auto">
              <a:xfrm>
                <a:off x="1255" y="1248"/>
                <a:ext cx="627" cy="384"/>
                <a:chOff x="1255" y="1248"/>
                <a:chExt cx="627" cy="384"/>
              </a:xfrm>
            </p:grpSpPr>
            <p:sp>
              <p:nvSpPr>
                <p:cNvPr id="7289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8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instanceof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255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3" name="Group 60"/>
              <p:cNvGrpSpPr>
                <a:grpSpLocks/>
              </p:cNvGrpSpPr>
              <p:nvPr/>
            </p:nvGrpSpPr>
            <p:grpSpPr bwMode="auto">
              <a:xfrm>
                <a:off x="1882" y="1248"/>
                <a:ext cx="628" cy="384"/>
                <a:chOff x="1882" y="1248"/>
                <a:chExt cx="628" cy="384"/>
              </a:xfrm>
            </p:grpSpPr>
            <p:sp>
              <p:nvSpPr>
                <p:cNvPr id="7287" name="Rectangle 61"/>
                <p:cNvSpPr>
                  <a:spLocks noChangeArrowheads="1"/>
                </p:cNvSpPr>
                <p:nvPr/>
              </p:nvSpPr>
              <p:spPr bwMode="auto">
                <a:xfrm>
                  <a:off x="1925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return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882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4" name="Group 63"/>
              <p:cNvGrpSpPr>
                <a:grpSpLocks/>
              </p:cNvGrpSpPr>
              <p:nvPr/>
            </p:nvGrpSpPr>
            <p:grpSpPr bwMode="auto">
              <a:xfrm>
                <a:off x="2510" y="1248"/>
                <a:ext cx="628" cy="384"/>
                <a:chOff x="2510" y="1248"/>
                <a:chExt cx="628" cy="384"/>
              </a:xfrm>
            </p:grpSpPr>
            <p:sp>
              <p:nvSpPr>
                <p:cNvPr id="7285" name="Rectangle 64"/>
                <p:cNvSpPr>
                  <a:spLocks noChangeArrowheads="1"/>
                </p:cNvSpPr>
                <p:nvPr/>
              </p:nvSpPr>
              <p:spPr bwMode="auto">
                <a:xfrm>
                  <a:off x="2553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transient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10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5" name="Group 66"/>
              <p:cNvGrpSpPr>
                <a:grpSpLocks/>
              </p:cNvGrpSpPr>
              <p:nvPr/>
            </p:nvGrpSpPr>
            <p:grpSpPr bwMode="auto">
              <a:xfrm>
                <a:off x="0" y="1632"/>
                <a:ext cx="627" cy="384"/>
                <a:chOff x="0" y="1632"/>
                <a:chExt cx="627" cy="384"/>
              </a:xfrm>
            </p:grpSpPr>
            <p:sp>
              <p:nvSpPr>
                <p:cNvPr id="728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case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4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6" name="Group 69"/>
              <p:cNvGrpSpPr>
                <a:grpSpLocks/>
              </p:cNvGrpSpPr>
              <p:nvPr/>
            </p:nvGrpSpPr>
            <p:grpSpPr bwMode="auto">
              <a:xfrm>
                <a:off x="627" y="1632"/>
                <a:ext cx="628" cy="384"/>
                <a:chOff x="627" y="1632"/>
                <a:chExt cx="628" cy="384"/>
              </a:xfrm>
            </p:grpSpPr>
            <p:sp>
              <p:nvSpPr>
                <p:cNvPr id="7281" name="Rectangle 70"/>
                <p:cNvSpPr>
                  <a:spLocks noChangeArrowheads="1"/>
                </p:cNvSpPr>
                <p:nvPr/>
              </p:nvSpPr>
              <p:spPr bwMode="auto">
                <a:xfrm>
                  <a:off x="670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extends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2" name="Rectangle 71"/>
                <p:cNvSpPr>
                  <a:spLocks noChangeArrowheads="1"/>
                </p:cNvSpPr>
                <p:nvPr/>
              </p:nvSpPr>
              <p:spPr bwMode="auto">
                <a:xfrm>
                  <a:off x="627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7" name="Group 72"/>
              <p:cNvGrpSpPr>
                <a:grpSpLocks/>
              </p:cNvGrpSpPr>
              <p:nvPr/>
            </p:nvGrpSpPr>
            <p:grpSpPr bwMode="auto">
              <a:xfrm>
                <a:off x="1255" y="1632"/>
                <a:ext cx="627" cy="384"/>
                <a:chOff x="1255" y="1632"/>
                <a:chExt cx="627" cy="384"/>
              </a:xfrm>
            </p:grpSpPr>
            <p:sp>
              <p:nvSpPr>
                <p:cNvPr id="7279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8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0" name="Rectangle 74"/>
                <p:cNvSpPr>
                  <a:spLocks noChangeArrowheads="1"/>
                </p:cNvSpPr>
                <p:nvPr/>
              </p:nvSpPr>
              <p:spPr bwMode="auto">
                <a:xfrm>
                  <a:off x="1255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8" name="Group 75"/>
              <p:cNvGrpSpPr>
                <a:grpSpLocks/>
              </p:cNvGrpSpPr>
              <p:nvPr/>
            </p:nvGrpSpPr>
            <p:grpSpPr bwMode="auto">
              <a:xfrm>
                <a:off x="1882" y="1632"/>
                <a:ext cx="628" cy="384"/>
                <a:chOff x="1882" y="1632"/>
                <a:chExt cx="628" cy="384"/>
              </a:xfrm>
            </p:grpSpPr>
            <p:sp>
              <p:nvSpPr>
                <p:cNvPr id="7277" name="Rectangle 76"/>
                <p:cNvSpPr>
                  <a:spLocks noChangeArrowheads="1"/>
                </p:cNvSpPr>
                <p:nvPr/>
              </p:nvSpPr>
              <p:spPr bwMode="auto">
                <a:xfrm>
                  <a:off x="1925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short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8" name="Rectangle 77"/>
                <p:cNvSpPr>
                  <a:spLocks noChangeArrowheads="1"/>
                </p:cNvSpPr>
                <p:nvPr/>
              </p:nvSpPr>
              <p:spPr bwMode="auto">
                <a:xfrm>
                  <a:off x="1882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9" name="Group 78"/>
              <p:cNvGrpSpPr>
                <a:grpSpLocks/>
              </p:cNvGrpSpPr>
              <p:nvPr/>
            </p:nvGrpSpPr>
            <p:grpSpPr bwMode="auto">
              <a:xfrm>
                <a:off x="2510" y="1632"/>
                <a:ext cx="628" cy="384"/>
                <a:chOff x="2510" y="1632"/>
                <a:chExt cx="628" cy="384"/>
              </a:xfrm>
            </p:grpSpPr>
            <p:sp>
              <p:nvSpPr>
                <p:cNvPr id="7275" name="Rectangle 79"/>
                <p:cNvSpPr>
                  <a:spLocks noChangeArrowheads="1"/>
                </p:cNvSpPr>
                <p:nvPr/>
              </p:nvSpPr>
              <p:spPr bwMode="auto">
                <a:xfrm>
                  <a:off x="2553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try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6" name="Rectangle 80"/>
                <p:cNvSpPr>
                  <a:spLocks noChangeArrowheads="1"/>
                </p:cNvSpPr>
                <p:nvPr/>
              </p:nvSpPr>
              <p:spPr bwMode="auto">
                <a:xfrm>
                  <a:off x="2510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0" name="Group 81"/>
              <p:cNvGrpSpPr>
                <a:grpSpLocks/>
              </p:cNvGrpSpPr>
              <p:nvPr/>
            </p:nvGrpSpPr>
            <p:grpSpPr bwMode="auto">
              <a:xfrm>
                <a:off x="0" y="2016"/>
                <a:ext cx="627" cy="384"/>
                <a:chOff x="0" y="2016"/>
                <a:chExt cx="627" cy="384"/>
              </a:xfrm>
            </p:grpSpPr>
            <p:sp>
              <p:nvSpPr>
                <p:cNvPr id="727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catch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4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1" name="Group 84"/>
              <p:cNvGrpSpPr>
                <a:grpSpLocks/>
              </p:cNvGrpSpPr>
              <p:nvPr/>
            </p:nvGrpSpPr>
            <p:grpSpPr bwMode="auto">
              <a:xfrm>
                <a:off x="627" y="2016"/>
                <a:ext cx="628" cy="384"/>
                <a:chOff x="627" y="2016"/>
                <a:chExt cx="628" cy="384"/>
              </a:xfrm>
            </p:grpSpPr>
            <p:sp>
              <p:nvSpPr>
                <p:cNvPr id="7271" name="Rectangle 85"/>
                <p:cNvSpPr>
                  <a:spLocks noChangeArrowheads="1"/>
                </p:cNvSpPr>
                <p:nvPr/>
              </p:nvSpPr>
              <p:spPr bwMode="auto">
                <a:xfrm>
                  <a:off x="670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final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2" name="Rectangle 86"/>
                <p:cNvSpPr>
                  <a:spLocks noChangeArrowheads="1"/>
                </p:cNvSpPr>
                <p:nvPr/>
              </p:nvSpPr>
              <p:spPr bwMode="auto">
                <a:xfrm>
                  <a:off x="627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2" name="Group 87"/>
              <p:cNvGrpSpPr>
                <a:grpSpLocks/>
              </p:cNvGrpSpPr>
              <p:nvPr/>
            </p:nvGrpSpPr>
            <p:grpSpPr bwMode="auto">
              <a:xfrm>
                <a:off x="1255" y="2016"/>
                <a:ext cx="627" cy="384"/>
                <a:chOff x="1255" y="2016"/>
                <a:chExt cx="627" cy="384"/>
              </a:xfrm>
            </p:grpSpPr>
            <p:sp>
              <p:nvSpPr>
                <p:cNvPr id="7269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8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interface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0" name="Rectangle 89"/>
                <p:cNvSpPr>
                  <a:spLocks noChangeArrowheads="1"/>
                </p:cNvSpPr>
                <p:nvPr/>
              </p:nvSpPr>
              <p:spPr bwMode="auto">
                <a:xfrm>
                  <a:off x="1255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3" name="Group 90"/>
              <p:cNvGrpSpPr>
                <a:grpSpLocks/>
              </p:cNvGrpSpPr>
              <p:nvPr/>
            </p:nvGrpSpPr>
            <p:grpSpPr bwMode="auto">
              <a:xfrm>
                <a:off x="1882" y="2016"/>
                <a:ext cx="628" cy="384"/>
                <a:chOff x="1882" y="2016"/>
                <a:chExt cx="628" cy="384"/>
              </a:xfrm>
            </p:grpSpPr>
            <p:sp>
              <p:nvSpPr>
                <p:cNvPr id="7267" name="Rectangle 91"/>
                <p:cNvSpPr>
                  <a:spLocks noChangeArrowheads="1"/>
                </p:cNvSpPr>
                <p:nvPr/>
              </p:nvSpPr>
              <p:spPr bwMode="auto">
                <a:xfrm>
                  <a:off x="1925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static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8" name="Rectangle 92"/>
                <p:cNvSpPr>
                  <a:spLocks noChangeArrowheads="1"/>
                </p:cNvSpPr>
                <p:nvPr/>
              </p:nvSpPr>
              <p:spPr bwMode="auto">
                <a:xfrm>
                  <a:off x="1882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4" name="Group 93"/>
              <p:cNvGrpSpPr>
                <a:grpSpLocks/>
              </p:cNvGrpSpPr>
              <p:nvPr/>
            </p:nvGrpSpPr>
            <p:grpSpPr bwMode="auto">
              <a:xfrm>
                <a:off x="2510" y="2016"/>
                <a:ext cx="628" cy="384"/>
                <a:chOff x="2510" y="2016"/>
                <a:chExt cx="628" cy="384"/>
              </a:xfrm>
            </p:grpSpPr>
            <p:sp>
              <p:nvSpPr>
                <p:cNvPr id="7265" name="Rectangle 94"/>
                <p:cNvSpPr>
                  <a:spLocks noChangeArrowheads="1"/>
                </p:cNvSpPr>
                <p:nvPr/>
              </p:nvSpPr>
              <p:spPr bwMode="auto">
                <a:xfrm>
                  <a:off x="2553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void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6" name="Rectangle 95"/>
                <p:cNvSpPr>
                  <a:spLocks noChangeArrowheads="1"/>
                </p:cNvSpPr>
                <p:nvPr/>
              </p:nvSpPr>
              <p:spPr bwMode="auto">
                <a:xfrm>
                  <a:off x="2510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5" name="Group 96"/>
              <p:cNvGrpSpPr>
                <a:grpSpLocks/>
              </p:cNvGrpSpPr>
              <p:nvPr/>
            </p:nvGrpSpPr>
            <p:grpSpPr bwMode="auto">
              <a:xfrm>
                <a:off x="0" y="2400"/>
                <a:ext cx="627" cy="384"/>
                <a:chOff x="0" y="2400"/>
                <a:chExt cx="627" cy="384"/>
              </a:xfrm>
            </p:grpSpPr>
            <p:sp>
              <p:nvSpPr>
                <p:cNvPr id="7263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char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4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6" name="Group 99"/>
              <p:cNvGrpSpPr>
                <a:grpSpLocks/>
              </p:cNvGrpSpPr>
              <p:nvPr/>
            </p:nvGrpSpPr>
            <p:grpSpPr bwMode="auto">
              <a:xfrm>
                <a:off x="627" y="2400"/>
                <a:ext cx="628" cy="384"/>
                <a:chOff x="627" y="2400"/>
                <a:chExt cx="628" cy="384"/>
              </a:xfrm>
            </p:grpSpPr>
            <p:sp>
              <p:nvSpPr>
                <p:cNvPr id="7261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0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finally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7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7" name="Group 102"/>
              <p:cNvGrpSpPr>
                <a:grpSpLocks/>
              </p:cNvGrpSpPr>
              <p:nvPr/>
            </p:nvGrpSpPr>
            <p:grpSpPr bwMode="auto">
              <a:xfrm>
                <a:off x="1255" y="2400"/>
                <a:ext cx="627" cy="384"/>
                <a:chOff x="1255" y="2400"/>
                <a:chExt cx="627" cy="384"/>
              </a:xfrm>
            </p:grpSpPr>
            <p:sp>
              <p:nvSpPr>
                <p:cNvPr id="725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98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long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55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8" name="Group 105"/>
              <p:cNvGrpSpPr>
                <a:grpSpLocks/>
              </p:cNvGrpSpPr>
              <p:nvPr/>
            </p:nvGrpSpPr>
            <p:grpSpPr bwMode="auto">
              <a:xfrm>
                <a:off x="1882" y="2400"/>
                <a:ext cx="628" cy="384"/>
                <a:chOff x="1882" y="2400"/>
                <a:chExt cx="628" cy="384"/>
              </a:xfrm>
            </p:grpSpPr>
            <p:sp>
              <p:nvSpPr>
                <p:cNvPr id="7257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25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strictfp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82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9" name="Group 108"/>
              <p:cNvGrpSpPr>
                <a:grpSpLocks/>
              </p:cNvGrpSpPr>
              <p:nvPr/>
            </p:nvGrpSpPr>
            <p:grpSpPr bwMode="auto">
              <a:xfrm>
                <a:off x="2510" y="2400"/>
                <a:ext cx="628" cy="384"/>
                <a:chOff x="2510" y="2400"/>
                <a:chExt cx="628" cy="384"/>
              </a:xfrm>
            </p:grpSpPr>
            <p:sp>
              <p:nvSpPr>
                <p:cNvPr id="72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53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volatile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10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0" name="Group 111"/>
              <p:cNvGrpSpPr>
                <a:grpSpLocks/>
              </p:cNvGrpSpPr>
              <p:nvPr/>
            </p:nvGrpSpPr>
            <p:grpSpPr bwMode="auto">
              <a:xfrm>
                <a:off x="0" y="2784"/>
                <a:ext cx="627" cy="384"/>
                <a:chOff x="0" y="2784"/>
                <a:chExt cx="627" cy="384"/>
              </a:xfrm>
            </p:grpSpPr>
            <p:sp>
              <p:nvSpPr>
                <p:cNvPr id="7253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class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4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1" name="Group 114"/>
              <p:cNvGrpSpPr>
                <a:grpSpLocks/>
              </p:cNvGrpSpPr>
              <p:nvPr/>
            </p:nvGrpSpPr>
            <p:grpSpPr bwMode="auto">
              <a:xfrm>
                <a:off x="627" y="2784"/>
                <a:ext cx="628" cy="384"/>
                <a:chOff x="627" y="2784"/>
                <a:chExt cx="628" cy="384"/>
              </a:xfrm>
            </p:grpSpPr>
            <p:sp>
              <p:nvSpPr>
                <p:cNvPr id="7251" name="Rectangle 115"/>
                <p:cNvSpPr>
                  <a:spLocks noChangeArrowheads="1"/>
                </p:cNvSpPr>
                <p:nvPr/>
              </p:nvSpPr>
              <p:spPr bwMode="auto">
                <a:xfrm>
                  <a:off x="670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float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627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2" name="Group 117"/>
              <p:cNvGrpSpPr>
                <a:grpSpLocks/>
              </p:cNvGrpSpPr>
              <p:nvPr/>
            </p:nvGrpSpPr>
            <p:grpSpPr bwMode="auto">
              <a:xfrm>
                <a:off x="1255" y="2784"/>
                <a:ext cx="627" cy="384"/>
                <a:chOff x="1255" y="2784"/>
                <a:chExt cx="627" cy="384"/>
              </a:xfrm>
            </p:grpSpPr>
            <p:sp>
              <p:nvSpPr>
                <p:cNvPr id="72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98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native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1255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3" name="Group 120"/>
              <p:cNvGrpSpPr>
                <a:grpSpLocks/>
              </p:cNvGrpSpPr>
              <p:nvPr/>
            </p:nvGrpSpPr>
            <p:grpSpPr bwMode="auto">
              <a:xfrm>
                <a:off x="1882" y="2784"/>
                <a:ext cx="628" cy="384"/>
                <a:chOff x="1882" y="2784"/>
                <a:chExt cx="628" cy="384"/>
              </a:xfrm>
            </p:grpSpPr>
            <p:sp>
              <p:nvSpPr>
                <p:cNvPr id="7247" name="Rectangle 121"/>
                <p:cNvSpPr>
                  <a:spLocks noChangeArrowheads="1"/>
                </p:cNvSpPr>
                <p:nvPr/>
              </p:nvSpPr>
              <p:spPr bwMode="auto">
                <a:xfrm>
                  <a:off x="1925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super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882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4" name="Group 123"/>
              <p:cNvGrpSpPr>
                <a:grpSpLocks/>
              </p:cNvGrpSpPr>
              <p:nvPr/>
            </p:nvGrpSpPr>
            <p:grpSpPr bwMode="auto">
              <a:xfrm>
                <a:off x="2510" y="2784"/>
                <a:ext cx="628" cy="384"/>
                <a:chOff x="2510" y="2784"/>
                <a:chExt cx="628" cy="384"/>
              </a:xfrm>
            </p:grpSpPr>
            <p:sp>
              <p:nvSpPr>
                <p:cNvPr id="7245" name="Rectangle 124"/>
                <p:cNvSpPr>
                  <a:spLocks noChangeArrowheads="1"/>
                </p:cNvSpPr>
                <p:nvPr/>
              </p:nvSpPr>
              <p:spPr bwMode="auto">
                <a:xfrm>
                  <a:off x="2553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while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6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10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5" name="Group 126"/>
              <p:cNvGrpSpPr>
                <a:grpSpLocks/>
              </p:cNvGrpSpPr>
              <p:nvPr/>
            </p:nvGrpSpPr>
            <p:grpSpPr bwMode="auto">
              <a:xfrm>
                <a:off x="0" y="3168"/>
                <a:ext cx="627" cy="384"/>
                <a:chOff x="0" y="3168"/>
                <a:chExt cx="627" cy="384"/>
              </a:xfrm>
            </p:grpSpPr>
            <p:sp>
              <p:nvSpPr>
                <p:cNvPr id="724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const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6" name="Group 129"/>
              <p:cNvGrpSpPr>
                <a:grpSpLocks/>
              </p:cNvGrpSpPr>
              <p:nvPr/>
            </p:nvGrpSpPr>
            <p:grpSpPr bwMode="auto">
              <a:xfrm>
                <a:off x="627" y="3168"/>
                <a:ext cx="628" cy="384"/>
                <a:chOff x="627" y="3168"/>
                <a:chExt cx="628" cy="384"/>
              </a:xfrm>
            </p:grpSpPr>
            <p:sp>
              <p:nvSpPr>
                <p:cNvPr id="7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670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for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2" name="Rectangle 131"/>
                <p:cNvSpPr>
                  <a:spLocks noChangeArrowheads="1"/>
                </p:cNvSpPr>
                <p:nvPr/>
              </p:nvSpPr>
              <p:spPr bwMode="auto">
                <a:xfrm>
                  <a:off x="627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7" name="Group 132"/>
              <p:cNvGrpSpPr>
                <a:grpSpLocks/>
              </p:cNvGrpSpPr>
              <p:nvPr/>
            </p:nvGrpSpPr>
            <p:grpSpPr bwMode="auto">
              <a:xfrm>
                <a:off x="1255" y="3168"/>
                <a:ext cx="627" cy="384"/>
                <a:chOff x="1255" y="3168"/>
                <a:chExt cx="627" cy="384"/>
              </a:xfrm>
            </p:grpSpPr>
            <p:sp>
              <p:nvSpPr>
                <p:cNvPr id="72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98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new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55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8" name="Group 135"/>
              <p:cNvGrpSpPr>
                <a:grpSpLocks/>
              </p:cNvGrpSpPr>
              <p:nvPr/>
            </p:nvGrpSpPr>
            <p:grpSpPr bwMode="auto">
              <a:xfrm>
                <a:off x="1882" y="3168"/>
                <a:ext cx="628" cy="384"/>
                <a:chOff x="1882" y="3168"/>
                <a:chExt cx="628" cy="384"/>
              </a:xfrm>
            </p:grpSpPr>
            <p:sp>
              <p:nvSpPr>
                <p:cNvPr id="72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25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switch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8" name="Rectangle 137"/>
                <p:cNvSpPr>
                  <a:spLocks noChangeArrowheads="1"/>
                </p:cNvSpPr>
                <p:nvPr/>
              </p:nvSpPr>
              <p:spPr bwMode="auto">
                <a:xfrm>
                  <a:off x="1882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9" name="Group 138"/>
              <p:cNvGrpSpPr>
                <a:grpSpLocks/>
              </p:cNvGrpSpPr>
              <p:nvPr/>
            </p:nvGrpSpPr>
            <p:grpSpPr bwMode="auto">
              <a:xfrm>
                <a:off x="2510" y="3168"/>
                <a:ext cx="628" cy="384"/>
                <a:chOff x="2510" y="3168"/>
                <a:chExt cx="628" cy="384"/>
              </a:xfrm>
            </p:grpSpPr>
            <p:sp>
              <p:nvSpPr>
                <p:cNvPr id="72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53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null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10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0" name="Group 141"/>
              <p:cNvGrpSpPr>
                <a:grpSpLocks/>
              </p:cNvGrpSpPr>
              <p:nvPr/>
            </p:nvGrpSpPr>
            <p:grpSpPr bwMode="auto">
              <a:xfrm>
                <a:off x="0" y="3552"/>
                <a:ext cx="627" cy="480"/>
                <a:chOff x="0" y="3552"/>
                <a:chExt cx="627" cy="480"/>
              </a:xfrm>
            </p:grpSpPr>
            <p:sp>
              <p:nvSpPr>
                <p:cNvPr id="7233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continue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4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1" name="Group 144"/>
              <p:cNvGrpSpPr>
                <a:grpSpLocks/>
              </p:cNvGrpSpPr>
              <p:nvPr/>
            </p:nvGrpSpPr>
            <p:grpSpPr bwMode="auto">
              <a:xfrm>
                <a:off x="627" y="3552"/>
                <a:ext cx="628" cy="480"/>
                <a:chOff x="627" y="3552"/>
                <a:chExt cx="628" cy="480"/>
              </a:xfrm>
            </p:grpSpPr>
            <p:sp>
              <p:nvSpPr>
                <p:cNvPr id="723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70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goto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627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2" name="Group 147"/>
              <p:cNvGrpSpPr>
                <a:grpSpLocks/>
              </p:cNvGrpSpPr>
              <p:nvPr/>
            </p:nvGrpSpPr>
            <p:grpSpPr bwMode="auto">
              <a:xfrm>
                <a:off x="1255" y="3552"/>
                <a:ext cx="627" cy="480"/>
                <a:chOff x="1255" y="3552"/>
                <a:chExt cx="627" cy="480"/>
              </a:xfrm>
            </p:grpSpPr>
            <p:sp>
              <p:nvSpPr>
                <p:cNvPr id="7229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98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package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55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3" name="Group 150"/>
              <p:cNvGrpSpPr>
                <a:grpSpLocks/>
              </p:cNvGrpSpPr>
              <p:nvPr/>
            </p:nvGrpSpPr>
            <p:grpSpPr bwMode="auto">
              <a:xfrm>
                <a:off x="1882" y="3552"/>
                <a:ext cx="628" cy="480"/>
                <a:chOff x="1882" y="3552"/>
                <a:chExt cx="628" cy="480"/>
              </a:xfrm>
            </p:grpSpPr>
            <p:sp>
              <p:nvSpPr>
                <p:cNvPr id="72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925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synchronized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82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4" name="Group 153"/>
              <p:cNvGrpSpPr>
                <a:grpSpLocks/>
              </p:cNvGrpSpPr>
              <p:nvPr/>
            </p:nvGrpSpPr>
            <p:grpSpPr bwMode="auto">
              <a:xfrm>
                <a:off x="2510" y="3552"/>
                <a:ext cx="628" cy="480"/>
                <a:chOff x="2510" y="3552"/>
                <a:chExt cx="628" cy="480"/>
              </a:xfrm>
            </p:grpSpPr>
            <p:sp>
              <p:nvSpPr>
                <p:cNvPr id="72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53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510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74" name="Rectangle 156"/>
            <p:cNvSpPr>
              <a:spLocks noChangeArrowheads="1"/>
            </p:cNvSpPr>
            <p:nvPr/>
          </p:nvSpPr>
          <p:spPr bwMode="auto">
            <a:xfrm>
              <a:off x="-3" y="-3"/>
              <a:ext cx="3144" cy="40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1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857251"/>
            <a:ext cx="87407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0606BA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40775" cy="4806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/>
              <a:t>Java </a:t>
            </a:r>
            <a:r>
              <a:rPr lang="zh-CN" altLang="en-US" sz="2000" dirty="0"/>
              <a:t>的常量值用字符串表示，区分不同的数据类型。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如整型常量 </a:t>
            </a:r>
            <a:r>
              <a:rPr lang="en-US" altLang="zh-CN" sz="2000" dirty="0">
                <a:solidFill>
                  <a:srgbClr val="0606BA"/>
                </a:solidFill>
              </a:rPr>
              <a:t>123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实型常量 </a:t>
            </a:r>
            <a:r>
              <a:rPr lang="en-US" altLang="zh-CN" sz="2000" dirty="0">
                <a:solidFill>
                  <a:srgbClr val="0606BA"/>
                </a:solidFill>
              </a:rPr>
              <a:t>3.14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字符常量 ‘</a:t>
            </a:r>
            <a:r>
              <a:rPr lang="en-US" altLang="zh-CN" sz="2000" dirty="0">
                <a:solidFill>
                  <a:srgbClr val="0606BA"/>
                </a:solidFill>
              </a:rPr>
              <a:t>a’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逻辑常量 </a:t>
            </a:r>
            <a:r>
              <a:rPr lang="en-US" altLang="zh-CN" sz="2000" dirty="0">
                <a:solidFill>
                  <a:srgbClr val="0606BA"/>
                </a:solidFill>
              </a:rPr>
              <a:t>true</a:t>
            </a:r>
            <a:r>
              <a:rPr lang="zh-CN" altLang="en-US" sz="2000" dirty="0">
                <a:solidFill>
                  <a:srgbClr val="0606BA"/>
                </a:solidFill>
              </a:rPr>
              <a:t>、</a:t>
            </a:r>
            <a:r>
              <a:rPr lang="en-US" altLang="zh-CN" sz="2000" dirty="0">
                <a:solidFill>
                  <a:srgbClr val="0606BA"/>
                </a:solidFill>
              </a:rPr>
              <a:t>false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字符串常量 “</a:t>
            </a:r>
            <a:r>
              <a:rPr lang="en-US" altLang="zh-CN" sz="2000" dirty="0" err="1">
                <a:solidFill>
                  <a:srgbClr val="0606BA"/>
                </a:solidFill>
              </a:rPr>
              <a:t>helloworld</a:t>
            </a:r>
            <a:r>
              <a:rPr lang="en-US" altLang="zh-CN" sz="2000" dirty="0">
                <a:solidFill>
                  <a:srgbClr val="0606BA"/>
                </a:solidFill>
              </a:rPr>
              <a:t>”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/>
              <a:t>注意：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区分字符常量和字符串常量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区分 </a:t>
            </a:r>
            <a:r>
              <a:rPr lang="en-US" altLang="zh-CN" sz="2000" dirty="0">
                <a:solidFill>
                  <a:srgbClr val="0606BA"/>
                </a:solidFill>
              </a:rPr>
              <a:t>null </a:t>
            </a:r>
            <a:r>
              <a:rPr lang="zh-CN" altLang="en-US" sz="2000" dirty="0">
                <a:solidFill>
                  <a:srgbClr val="0606BA"/>
                </a:solidFill>
              </a:rPr>
              <a:t>和 “”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2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4"/>
            <a:ext cx="8715375" cy="49291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</a:t>
            </a:r>
            <a:r>
              <a:rPr lang="zh-CN" altLang="en-US" sz="2000" dirty="0"/>
              <a:t>变量是程序中最基本的存储单元，其要素包括</a:t>
            </a:r>
            <a:r>
              <a:rPr lang="zh-CN" altLang="en-US" sz="2000" b="1" dirty="0">
                <a:solidFill>
                  <a:srgbClr val="CC0000"/>
                </a:solidFill>
              </a:rPr>
              <a:t>变量名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CC0000"/>
                </a:solidFill>
              </a:rPr>
              <a:t>变量类型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C0000"/>
                </a:solidFill>
              </a:rPr>
              <a:t>作用域</a:t>
            </a:r>
            <a:r>
              <a:rPr lang="zh-CN" altLang="en-US" sz="2000" dirty="0"/>
              <a:t>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</a:t>
            </a:r>
            <a:r>
              <a:rPr lang="zh-CN" altLang="en-US" sz="2000" dirty="0"/>
              <a:t>程序中每一个变量都属于特定的数据类型，在使用前必须对其声明，声明格式为：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type </a:t>
            </a:r>
            <a:r>
              <a:rPr lang="en-US" altLang="zh-CN" sz="2000" dirty="0" err="1">
                <a:solidFill>
                  <a:srgbClr val="0606BA"/>
                </a:solidFill>
              </a:rPr>
              <a:t>varName</a:t>
            </a:r>
            <a:r>
              <a:rPr lang="en-US" altLang="zh-CN" sz="2000" dirty="0">
                <a:solidFill>
                  <a:srgbClr val="0606BA"/>
                </a:solidFill>
              </a:rPr>
              <a:t> [=value][{,</a:t>
            </a:r>
            <a:r>
              <a:rPr lang="en-US" altLang="zh-CN" sz="2000" dirty="0" err="1">
                <a:solidFill>
                  <a:srgbClr val="0606BA"/>
                </a:solidFill>
              </a:rPr>
              <a:t>varName</a:t>
            </a:r>
            <a:r>
              <a:rPr lang="en-US" altLang="zh-CN" sz="2000" dirty="0">
                <a:solidFill>
                  <a:srgbClr val="0606BA"/>
                </a:solidFill>
              </a:rPr>
              <a:t>[=value]}]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例如：</a:t>
            </a:r>
            <a:r>
              <a:rPr lang="en-US" altLang="zh-CN" sz="2000" dirty="0"/>
              <a:t>	</a:t>
            </a:r>
            <a:endParaRPr lang="en-US" altLang="zh-CN" sz="2000" dirty="0">
              <a:latin typeface="Courier New" pitchFamily="49" charset="0"/>
            </a:endParaRP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zh-CN" sz="2000" dirty="0">
                <a:solidFill>
                  <a:srgbClr val="0606BA"/>
                </a:solidFill>
              </a:rPr>
              <a:t>int </a:t>
            </a:r>
            <a:r>
              <a:rPr lang="en-US" altLang="zh-CN" sz="2000" dirty="0" err="1">
                <a:solidFill>
                  <a:srgbClr val="0606BA"/>
                </a:solidFill>
              </a:rPr>
              <a:t>i</a:t>
            </a:r>
            <a:r>
              <a:rPr lang="en-US" altLang="zh-CN" sz="2000" dirty="0">
                <a:solidFill>
                  <a:srgbClr val="0606BA"/>
                </a:solidFill>
              </a:rPr>
              <a:t> = 100;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			float f = 12.3f;</a:t>
            </a:r>
            <a:br>
              <a:rPr lang="en-US" altLang="zh-CN" sz="2000" dirty="0">
                <a:solidFill>
                  <a:srgbClr val="0606BA"/>
                </a:solidFill>
              </a:rPr>
            </a:br>
            <a:r>
              <a:rPr lang="en-US" altLang="zh-CN" sz="2000" dirty="0">
                <a:solidFill>
                  <a:srgbClr val="0606BA"/>
                </a:solidFill>
              </a:rPr>
              <a:t>	  	double d1, d2, d3 = 0.123;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			String s = “hello”;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从本质上讲，变量其实是内存中的一小块区域，使用变量名来访问这块区域，因此，每一个变量使用前必须要先申请（声明），然后必须进行赋值（填充内容），才能使用。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81875" y="2857501"/>
            <a:ext cx="2592388" cy="180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 algn="ctr"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239" y="2928939"/>
            <a:ext cx="504825" cy="217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 algn="ctr">
              <a:defRPr/>
            </a:pPr>
            <a:r>
              <a:rPr lang="zh-CN" altLang="en-US" sz="1400" dirty="0"/>
              <a:t>值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8247063" y="3073400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34978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407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变量的分类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按被声明的位置划分：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局部变量</a:t>
            </a:r>
            <a:r>
              <a:rPr kumimoji="1" lang="zh-CN" altLang="en-US" sz="2000" dirty="0"/>
              <a:t>：方法或语句块内部定义的变量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成员变量</a:t>
            </a:r>
            <a:r>
              <a:rPr kumimoji="1" lang="zh-CN" altLang="en-US" sz="2000" dirty="0"/>
              <a:t>：方法外部、类的内部定义的变量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/>
              <a:t>注意：类外面（与类对应的大括号外面）不能有变量的声明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按所属的数据类型划分：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基本数据类型</a:t>
            </a:r>
            <a:r>
              <a:rPr kumimoji="1" lang="zh-CN" altLang="en-US" sz="2000" dirty="0"/>
              <a:t>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引用数据类型</a:t>
            </a:r>
            <a:r>
              <a:rPr kumimoji="1" lang="zh-CN" altLang="en-US" sz="2000" dirty="0"/>
              <a:t>变量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922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局部变量与成员变量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8314" y="1357314"/>
            <a:ext cx="8715375" cy="49291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方法体内部声明的变量（包括形参）称为局部变量：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方法体内部是指与方法对应的大括号内部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在方法体外，类体内声明的变量成为成员变量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public void method() 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    int i;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    int j = i+5 ; // </a:t>
            </a: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编译出错，变量</a:t>
            </a: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i</a:t>
            </a: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还未被初始化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    </a:t>
            </a: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double d = 3.14;  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注：以上程序目前还不能编译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ChangeArrowheads="1"/>
          </p:cNvSpPr>
          <p:nvPr/>
        </p:nvSpPr>
        <p:spPr bwMode="auto">
          <a:xfrm>
            <a:off x="1738314" y="1357313"/>
            <a:ext cx="8715375" cy="4786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数据类型的划分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09751" y="3830639"/>
            <a:ext cx="12239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数据类型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30576" y="2881314"/>
            <a:ext cx="17192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基本数据类型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30576" y="4633914"/>
            <a:ext cx="17192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引用数据类型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86388" y="2152650"/>
            <a:ext cx="958850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数值型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86388" y="28813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字符型（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char</a:t>
            </a:r>
            <a:r>
              <a:rPr kumimoji="1" lang="zh-CN" altLang="en-US" dirty="0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86388" y="35417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布尔型（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boolean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50026" y="1785939"/>
            <a:ext cx="3844925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整数类型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(</a:t>
            </a:r>
            <a:r>
              <a:rPr kumimoji="1" lang="en-US" altLang="zh-CN" dirty="0" err="1">
                <a:latin typeface="Courier New" pitchFamily="49" charset="0"/>
                <a:ea typeface="宋体" charset="-122"/>
              </a:rPr>
              <a:t>byte,short,int,long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50025" y="2514600"/>
            <a:ext cx="3252788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浮点类型（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float, double</a:t>
            </a:r>
            <a:r>
              <a:rPr kumimoji="1" lang="zh-CN" altLang="en-US" dirty="0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386388" y="4137025"/>
            <a:ext cx="1789112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类（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class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386388" y="47990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接口（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interface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6388" y="5310189"/>
            <a:ext cx="74295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数组</a:t>
            </a:r>
          </a:p>
        </p:txBody>
      </p:sp>
      <p:sp>
        <p:nvSpPr>
          <p:cNvPr id="14351" name="AutoShape 16"/>
          <p:cNvSpPr>
            <a:spLocks/>
          </p:cNvSpPr>
          <p:nvPr/>
        </p:nvSpPr>
        <p:spPr bwMode="auto">
          <a:xfrm>
            <a:off x="3062289" y="3100389"/>
            <a:ext cx="268287" cy="1755775"/>
          </a:xfrm>
          <a:prstGeom prst="leftBrace">
            <a:avLst>
              <a:gd name="adj1" fmla="val 545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2" name="AutoShape 17"/>
          <p:cNvSpPr>
            <a:spLocks/>
          </p:cNvSpPr>
          <p:nvPr/>
        </p:nvSpPr>
        <p:spPr bwMode="auto">
          <a:xfrm>
            <a:off x="5118100" y="2298700"/>
            <a:ext cx="268288" cy="1460500"/>
          </a:xfrm>
          <a:prstGeom prst="leftBrace">
            <a:avLst>
              <a:gd name="adj1" fmla="val 453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3" name="AutoShape 18"/>
          <p:cNvSpPr>
            <a:spLocks/>
          </p:cNvSpPr>
          <p:nvPr/>
        </p:nvSpPr>
        <p:spPr bwMode="auto">
          <a:xfrm>
            <a:off x="6370639" y="2005013"/>
            <a:ext cx="179387" cy="730250"/>
          </a:xfrm>
          <a:prstGeom prst="leftBrace">
            <a:avLst>
              <a:gd name="adj1" fmla="val 3392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4" name="AutoShape 19"/>
          <p:cNvSpPr>
            <a:spLocks/>
          </p:cNvSpPr>
          <p:nvPr/>
        </p:nvSpPr>
        <p:spPr bwMode="auto">
          <a:xfrm>
            <a:off x="5118100" y="4270376"/>
            <a:ext cx="268288" cy="1243013"/>
          </a:xfrm>
          <a:prstGeom prst="leftBrace">
            <a:avLst>
              <a:gd name="adj1" fmla="val 386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自定义</PresentationFormat>
  <Paragraphs>501</Paragraphs>
  <Slides>28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2  JAVA 基础语法</vt:lpstr>
      <vt:lpstr>内容</vt:lpstr>
      <vt:lpstr>标识符</vt:lpstr>
      <vt:lpstr>关键字</vt:lpstr>
      <vt:lpstr>Java常量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基本数据类型转换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shinoda</dc:creator>
  <cp:lastModifiedBy>Liang Wei2(武汉_技术部_买家线_交易平台部_梁伟)</cp:lastModifiedBy>
  <cp:revision>4</cp:revision>
  <dcterms:created xsi:type="dcterms:W3CDTF">2015-03-03T01:47:55Z</dcterms:created>
  <dcterms:modified xsi:type="dcterms:W3CDTF">2015-03-03T03:24:10Z</dcterms:modified>
</cp:coreProperties>
</file>