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4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8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4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412D-7858-48E4-9E96-0630C0A52C0B}" type="datetimeFigureOut">
              <a:rPr lang="zh-CN" altLang="en-US" smtClean="0"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FB719-96C4-4AEF-867A-95C0393BE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809750" y="2500313"/>
            <a:ext cx="82296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5  JAVA</a:t>
            </a:r>
            <a:r>
              <a:rPr lang="zh-CN" altLang="en-US" dirty="0">
                <a:solidFill>
                  <a:schemeClr val="hlink"/>
                </a:solidFill>
                <a:ea typeface="宋体" charset="-122"/>
              </a:rPr>
              <a:t> 数组及字符串</a:t>
            </a:r>
          </a:p>
        </p:txBody>
      </p:sp>
    </p:spTree>
    <p:extLst>
      <p:ext uri="{BB962C8B-B14F-4D97-AF65-F5344CB8AC3E}">
        <p14:creationId xmlns:p14="http://schemas.microsoft.com/office/powerpoint/2010/main" val="168981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元素为引用数据类型的数组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85925" y="1530351"/>
            <a:ext cx="8007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/>
              <a:t>注意：元素为引用数据类型的数组中的每一个元素都需要实例化。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b="1"/>
              <a:t>       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685925" y="1963738"/>
            <a:ext cx="49911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Date[] days;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days = new Date[3];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for (int i = 0; i &lt; 3; i++)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  days[i] = new Date(2004,4,i+1);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class Date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int year; int month; int day;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Date(int y,int m,int d){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year = y; month = m;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day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804025" y="5468938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***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6818313" y="386873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7629525" y="386873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597650" y="3411538"/>
            <a:ext cx="1195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栈内存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780088" y="541972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days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7881938" y="2205038"/>
            <a:ext cx="272415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9285289" y="2341563"/>
            <a:ext cx="1195387" cy="3667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堆内存</a:t>
            </a:r>
          </a:p>
        </p:txBody>
      </p: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9532938" y="2967038"/>
            <a:ext cx="660400" cy="685800"/>
            <a:chOff x="4128" y="3024"/>
            <a:chExt cx="384" cy="432"/>
          </a:xfrm>
        </p:grpSpPr>
        <p:sp>
          <p:nvSpPr>
            <p:cNvPr id="50206" name="Rectangle 13"/>
            <p:cNvSpPr>
              <a:spLocks noChangeArrowheads="1"/>
            </p:cNvSpPr>
            <p:nvPr/>
          </p:nvSpPr>
          <p:spPr bwMode="auto">
            <a:xfrm>
              <a:off x="4128" y="302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2004</a:t>
              </a:r>
            </a:p>
          </p:txBody>
        </p:sp>
        <p:sp>
          <p:nvSpPr>
            <p:cNvPr id="50207" name="Rectangle 14"/>
            <p:cNvSpPr>
              <a:spLocks noChangeArrowheads="1"/>
            </p:cNvSpPr>
            <p:nvPr/>
          </p:nvSpPr>
          <p:spPr bwMode="auto">
            <a:xfrm>
              <a:off x="4128" y="316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08" name="Rectangle 15"/>
            <p:cNvSpPr>
              <a:spLocks noChangeArrowheads="1"/>
            </p:cNvSpPr>
            <p:nvPr/>
          </p:nvSpPr>
          <p:spPr bwMode="auto">
            <a:xfrm>
              <a:off x="4128" y="331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0189" name="Group 16"/>
          <p:cNvGrpSpPr>
            <a:grpSpLocks/>
          </p:cNvGrpSpPr>
          <p:nvPr/>
        </p:nvGrpSpPr>
        <p:grpSpPr bwMode="auto">
          <a:xfrm>
            <a:off x="8377238" y="3805238"/>
            <a:ext cx="660400" cy="685800"/>
            <a:chOff x="4032" y="2928"/>
            <a:chExt cx="384" cy="432"/>
          </a:xfrm>
        </p:grpSpPr>
        <p:sp>
          <p:nvSpPr>
            <p:cNvPr id="50203" name="Rectangle 17"/>
            <p:cNvSpPr>
              <a:spLocks noChangeArrowheads="1"/>
            </p:cNvSpPr>
            <p:nvPr/>
          </p:nvSpPr>
          <p:spPr bwMode="auto">
            <a:xfrm>
              <a:off x="4032" y="292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***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50204" name="Rectangle 18"/>
            <p:cNvSpPr>
              <a:spLocks noChangeArrowheads="1"/>
            </p:cNvSpPr>
            <p:nvPr/>
          </p:nvSpPr>
          <p:spPr bwMode="auto">
            <a:xfrm>
              <a:off x="4032" y="307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50205" name="Rectangle 19"/>
            <p:cNvSpPr>
              <a:spLocks noChangeArrowheads="1"/>
            </p:cNvSpPr>
            <p:nvPr/>
          </p:nvSpPr>
          <p:spPr bwMode="auto">
            <a:xfrm>
              <a:off x="4032" y="3216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</a:rPr>
                <a:t>***</a:t>
              </a:r>
            </a:p>
          </p:txBody>
        </p:sp>
      </p:grpSp>
      <p:grpSp>
        <p:nvGrpSpPr>
          <p:cNvPr id="50190" name="Group 20"/>
          <p:cNvGrpSpPr>
            <a:grpSpLocks/>
          </p:cNvGrpSpPr>
          <p:nvPr/>
        </p:nvGrpSpPr>
        <p:grpSpPr bwMode="auto">
          <a:xfrm>
            <a:off x="9532938" y="3805238"/>
            <a:ext cx="660400" cy="685800"/>
            <a:chOff x="4128" y="3024"/>
            <a:chExt cx="384" cy="432"/>
          </a:xfrm>
        </p:grpSpPr>
        <p:sp>
          <p:nvSpPr>
            <p:cNvPr id="50200" name="Rectangle 21"/>
            <p:cNvSpPr>
              <a:spLocks noChangeArrowheads="1"/>
            </p:cNvSpPr>
            <p:nvPr/>
          </p:nvSpPr>
          <p:spPr bwMode="auto">
            <a:xfrm>
              <a:off x="4128" y="302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2004</a:t>
              </a:r>
            </a:p>
          </p:txBody>
        </p:sp>
        <p:sp>
          <p:nvSpPr>
            <p:cNvPr id="50201" name="Rectangle 22"/>
            <p:cNvSpPr>
              <a:spLocks noChangeArrowheads="1"/>
            </p:cNvSpPr>
            <p:nvPr/>
          </p:nvSpPr>
          <p:spPr bwMode="auto">
            <a:xfrm>
              <a:off x="4128" y="316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02" name="Rectangle 23"/>
            <p:cNvSpPr>
              <a:spLocks noChangeArrowheads="1"/>
            </p:cNvSpPr>
            <p:nvPr/>
          </p:nvSpPr>
          <p:spPr bwMode="auto">
            <a:xfrm>
              <a:off x="4128" y="331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0191" name="Group 24"/>
          <p:cNvGrpSpPr>
            <a:grpSpLocks/>
          </p:cNvGrpSpPr>
          <p:nvPr/>
        </p:nvGrpSpPr>
        <p:grpSpPr bwMode="auto">
          <a:xfrm>
            <a:off x="9532938" y="4643438"/>
            <a:ext cx="660400" cy="685800"/>
            <a:chOff x="4128" y="3024"/>
            <a:chExt cx="384" cy="432"/>
          </a:xfrm>
        </p:grpSpPr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4128" y="302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2004</a:t>
              </a:r>
            </a:p>
          </p:txBody>
        </p:sp>
        <p:sp>
          <p:nvSpPr>
            <p:cNvPr id="50198" name="Rectangle 26"/>
            <p:cNvSpPr>
              <a:spLocks noChangeArrowheads="1"/>
            </p:cNvSpPr>
            <p:nvPr/>
          </p:nvSpPr>
          <p:spPr bwMode="auto">
            <a:xfrm>
              <a:off x="4128" y="316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199" name="Rectangle 27"/>
            <p:cNvSpPr>
              <a:spLocks noChangeArrowheads="1"/>
            </p:cNvSpPr>
            <p:nvPr/>
          </p:nvSpPr>
          <p:spPr bwMode="auto">
            <a:xfrm>
              <a:off x="4128" y="331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50192" name="AutoShape 28"/>
          <p:cNvCxnSpPr>
            <a:cxnSpLocks noChangeShapeType="1"/>
            <a:endCxn id="50186" idx="1"/>
          </p:cNvCxnSpPr>
          <p:nvPr/>
        </p:nvCxnSpPr>
        <p:spPr bwMode="auto">
          <a:xfrm rot="5400000" flipH="1" flipV="1">
            <a:off x="6714332" y="4453732"/>
            <a:ext cx="1625600" cy="7096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29"/>
          <p:cNvCxnSpPr>
            <a:cxnSpLocks noChangeShapeType="1"/>
          </p:cNvCxnSpPr>
          <p:nvPr/>
        </p:nvCxnSpPr>
        <p:spPr bwMode="auto">
          <a:xfrm flipV="1">
            <a:off x="8434388" y="3309938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30"/>
          <p:cNvCxnSpPr>
            <a:cxnSpLocks noChangeShapeType="1"/>
          </p:cNvCxnSpPr>
          <p:nvPr/>
        </p:nvCxnSpPr>
        <p:spPr bwMode="auto">
          <a:xfrm>
            <a:off x="8434388" y="4148138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31"/>
          <p:cNvCxnSpPr>
            <a:cxnSpLocks noChangeShapeType="1"/>
          </p:cNvCxnSpPr>
          <p:nvPr/>
        </p:nvCxnSpPr>
        <p:spPr bwMode="auto">
          <a:xfrm>
            <a:off x="8434388" y="4376738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6" name="AutoShape 32"/>
          <p:cNvSpPr>
            <a:spLocks noChangeArrowheads="1"/>
          </p:cNvSpPr>
          <p:nvPr/>
        </p:nvSpPr>
        <p:spPr bwMode="auto">
          <a:xfrm>
            <a:off x="5810250" y="3000375"/>
            <a:ext cx="24765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数组初始化（</a:t>
            </a: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738313" y="1428750"/>
            <a:ext cx="8667750" cy="7064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1800" b="1">
                <a:latin typeface="Times New Roman" panose="02020603050405020304" pitchFamily="18" charset="0"/>
              </a:rPr>
              <a:t>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动态初始化</a:t>
            </a:r>
          </a:p>
          <a:p>
            <a:pPr eaLnBrk="1" hangingPunct="1"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   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数组定义与为数组元素分配空间和赋值的操作分开进行，例如：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465513" y="2617788"/>
            <a:ext cx="313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392363" y="2312988"/>
            <a:ext cx="7594600" cy="3567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latin typeface="Courier New" panose="02070309020205020404" pitchFamily="49" charset="0"/>
              </a:rPr>
            </a:br>
            <a:r>
              <a:rPr kumimoji="1" lang="en-US" altLang="zh-CN" sz="16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public static void main(String args[])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int a[];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a = new int[3];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a[0] = 3; a[1] = 9; a[2] = 8;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Date days[];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days = new Date[3];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days[0] = new Date(1, 4, 2004);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days[1] = new Date(2, 4, 2004);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days[2] = new Date(3, 4, 2004);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class Date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int year,month,day;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Date(int y, int m, int d)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  year = y; month = m; day = d;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9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数组初始化（</a:t>
            </a: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738313" y="1500189"/>
            <a:ext cx="8667750" cy="701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1800" b="1">
                <a:latin typeface="Times New Roman" panose="02020603050405020304" pitchFamily="18" charset="0"/>
              </a:rPr>
              <a:t>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静态初始化</a:t>
            </a:r>
          </a:p>
          <a:p>
            <a:pPr eaLnBrk="1" hangingPunct="1"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    在定义数组的同时就为数组元素分配空间并赋值，例如：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465513" y="2719388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392363" y="2414589"/>
            <a:ext cx="7346950" cy="3576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public static void main(String args[])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int a[] = new int[]{ 3, 9, 8 };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Date days[] = {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  new Date(1, 4, 2004),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  new Date(2, 4, 2004),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  new Date(3, 4, 2004)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};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class Date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int year,month,day;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Date(int y, int m, int d)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year = y; month = m; day = d;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6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数组元素的默认初始化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738313" y="1423988"/>
            <a:ext cx="8750300" cy="7386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数组是引用类型，它的元素相当于类的成员变量，因此数组分配空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     间后，每个元素也被按照成员变量的规则被隐式初始化，如：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306763" y="2643188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316163" y="2328863"/>
            <a:ext cx="7842250" cy="292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public static void main(String args[]) {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int a[] = new int[5];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Date[] days = new Date[3];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System.out.println(a[3]);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System.out.println(days[2]); 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class Date {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int year,month,day;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Date(int y, int m, int d) {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year = y; month = m; day = d;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1765301" y="5538788"/>
            <a:ext cx="8145463" cy="533400"/>
            <a:chOff x="448" y="3792"/>
            <a:chExt cx="4736" cy="336"/>
          </a:xfrm>
        </p:grpSpPr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448" y="3808"/>
              <a:ext cx="12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kumimoji="1" lang="zh-CN" altLang="en-US" sz="1800" b="1">
                  <a:latin typeface="Times New Roman" panose="02020603050405020304" pitchFamily="18" charset="0"/>
                </a:rPr>
                <a:t>输出结果：</a:t>
              </a: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1632" y="3792"/>
              <a:ext cx="3552" cy="33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4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数组元素的引用</a:t>
            </a: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98463" indent="-398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8463" indent="-398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5663" indent="-398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12863" indent="-398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7006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726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8446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4166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b="1"/>
              <a:t>定义并用运算符</a:t>
            </a:r>
            <a:r>
              <a:rPr kumimoji="1" lang="en-US" altLang="zh-CN" b="1"/>
              <a:t>new</a:t>
            </a:r>
            <a:r>
              <a:rPr kumimoji="1" lang="zh-CN" altLang="en-US" b="1"/>
              <a:t>为之分配空间后后，才可以引用数组中的每个元素，数组元素的引用方式为：</a:t>
            </a:r>
          </a:p>
          <a:p>
            <a:pPr lvl="2"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kumimoji="1" lang="en-US" altLang="zh-CN" b="1">
                <a:solidFill>
                  <a:srgbClr val="0606BA"/>
                </a:solidFill>
              </a:rPr>
              <a:t>arrayName[index]</a:t>
            </a:r>
          </a:p>
          <a:p>
            <a:pPr lvl="4">
              <a:spcAft>
                <a:spcPts val="475"/>
              </a:spcAft>
              <a:buFont typeface="Arial" panose="020B0604020202020204" pitchFamily="34" charset="0"/>
              <a:buChar char="•"/>
            </a:pPr>
            <a:r>
              <a:rPr kumimoji="1" lang="en-US" altLang="zh-CN" b="1"/>
              <a:t>index</a:t>
            </a:r>
            <a:r>
              <a:rPr kumimoji="1" lang="zh-CN" altLang="en-US" b="1"/>
              <a:t>为数组元素下标，可以是整型常量或整型表达式。如：</a:t>
            </a:r>
          </a:p>
          <a:p>
            <a:pPr lvl="1">
              <a:spcAft>
                <a:spcPts val="475"/>
              </a:spcAft>
            </a:pPr>
            <a:r>
              <a:rPr kumimoji="1" lang="en-US" altLang="zh-CN" b="1"/>
              <a:t>		      a[3], b[i], c[6*i] </a:t>
            </a:r>
            <a:r>
              <a:rPr kumimoji="1" lang="zh-CN" altLang="en-US" b="1"/>
              <a:t>。</a:t>
            </a:r>
          </a:p>
          <a:p>
            <a:pPr lvl="2"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kumimoji="1" lang="zh-CN" altLang="en-US" b="1"/>
              <a:t>数组元素下标从</a:t>
            </a:r>
            <a:r>
              <a:rPr kumimoji="1" lang="en-US" altLang="zh-CN" b="1"/>
              <a:t>0</a:t>
            </a:r>
            <a:r>
              <a:rPr kumimoji="1" lang="zh-CN" altLang="en-US" b="1"/>
              <a:t>开始；长度为</a:t>
            </a:r>
            <a:r>
              <a:rPr kumimoji="1" lang="en-US" altLang="zh-CN" b="1"/>
              <a:t>n</a:t>
            </a:r>
            <a:r>
              <a:rPr kumimoji="1" lang="zh-CN" altLang="en-US" b="1"/>
              <a:t>的数组的合法下标取值范围为</a:t>
            </a:r>
          </a:p>
          <a:p>
            <a:pPr lvl="1">
              <a:spcAft>
                <a:spcPts val="475"/>
              </a:spcAft>
            </a:pPr>
            <a:r>
              <a:rPr kumimoji="1" lang="en-US" altLang="zh-CN" b="1"/>
              <a:t>	</a:t>
            </a:r>
            <a:r>
              <a:rPr kumimoji="1" lang="zh-CN" altLang="en-US" b="1"/>
              <a:t>	</a:t>
            </a:r>
            <a:r>
              <a:rPr kumimoji="1" lang="en-US" altLang="zh-CN" b="1"/>
              <a:t>0 </a:t>
            </a:r>
            <a:r>
              <a:rPr kumimoji="1" lang="zh-CN" altLang="en-US" b="1"/>
              <a:t>～ </a:t>
            </a:r>
            <a:r>
              <a:rPr kumimoji="1" lang="en-US" altLang="zh-CN" b="1"/>
              <a:t>n-1 </a:t>
            </a:r>
            <a:r>
              <a:rPr kumimoji="1" lang="zh-CN" altLang="en-US" b="1"/>
              <a:t>。</a:t>
            </a:r>
          </a:p>
          <a:p>
            <a:pPr lvl="1">
              <a:spcAft>
                <a:spcPts val="475"/>
              </a:spcAft>
            </a:pPr>
            <a:endParaRPr kumimoji="1" lang="zh-CN" altLang="en-US" b="1"/>
          </a:p>
          <a:p>
            <a:pPr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b="1"/>
              <a:t> 每个数组都有一个属性</a:t>
            </a:r>
            <a:r>
              <a:rPr kumimoji="1" lang="en-US" altLang="zh-CN" b="1"/>
              <a:t>length</a:t>
            </a:r>
            <a:r>
              <a:rPr kumimoji="1" lang="zh-CN" altLang="en-US" b="1"/>
              <a:t>指明它的长度，例如：</a:t>
            </a:r>
          </a:p>
          <a:p>
            <a:pPr lvl="2"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kumimoji="1" lang="en-US" altLang="zh-CN" b="1">
                <a:solidFill>
                  <a:srgbClr val="0606BA"/>
                </a:solidFill>
              </a:rPr>
              <a:t>a.length</a:t>
            </a:r>
            <a:r>
              <a:rPr kumimoji="1" lang="zh-CN" altLang="en-US" b="1">
                <a:solidFill>
                  <a:srgbClr val="0606BA"/>
                </a:solidFill>
              </a:rPr>
              <a:t>的值为数组</a:t>
            </a:r>
            <a:r>
              <a:rPr kumimoji="1" lang="en-US" altLang="zh-CN" b="1">
                <a:solidFill>
                  <a:srgbClr val="0606BA"/>
                </a:solidFill>
              </a:rPr>
              <a:t>a</a:t>
            </a:r>
            <a:r>
              <a:rPr kumimoji="1" lang="zh-CN" altLang="en-US" b="1">
                <a:solidFill>
                  <a:srgbClr val="0606BA"/>
                </a:solidFill>
              </a:rPr>
              <a:t>的长度</a:t>
            </a:r>
            <a:r>
              <a:rPr kumimoji="1" lang="en-US" altLang="zh-CN" b="1">
                <a:solidFill>
                  <a:srgbClr val="0606BA"/>
                </a:solidFill>
              </a:rPr>
              <a:t>(</a:t>
            </a:r>
            <a:r>
              <a:rPr kumimoji="1" lang="zh-CN" altLang="en-US" b="1">
                <a:solidFill>
                  <a:srgbClr val="0606BA"/>
                </a:solidFill>
              </a:rPr>
              <a:t>元素个数</a:t>
            </a:r>
            <a:r>
              <a:rPr kumimoji="1" lang="en-US" altLang="zh-CN" b="1">
                <a:solidFill>
                  <a:srgbClr val="0606BA"/>
                </a:solidFill>
              </a:rPr>
              <a:t>)</a:t>
            </a:r>
            <a:r>
              <a:rPr kumimoji="1" lang="zh-CN" altLang="en-US" b="1">
                <a:solidFill>
                  <a:srgbClr val="0606BA"/>
                </a:solidFill>
              </a:rPr>
              <a:t>。</a:t>
            </a:r>
            <a:endParaRPr lang="zh-CN" altLang="en-US">
              <a:solidFill>
                <a:srgbClr val="0606BA"/>
              </a:solidFill>
            </a:endParaRPr>
          </a:p>
          <a:p>
            <a:pPr>
              <a:spcAft>
                <a:spcPts val="475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二维数组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655763" y="1428751"/>
            <a:ext cx="866775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1800" b="1">
                <a:latin typeface="Courier New" panose="02070309020205020404" pitchFamily="49" charset="0"/>
              </a:rPr>
              <a:t> </a:t>
            </a:r>
            <a:r>
              <a:rPr kumimoji="1" lang="zh-CN" altLang="en-US" sz="1800" b="1">
                <a:latin typeface="Courier New" panose="02070309020205020404" pitchFamily="49" charset="0"/>
              </a:rPr>
              <a:t>二维数组可以看成以数组为元素的数组。例如：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kumimoji="1" lang="en-US" altLang="zh-CN" sz="1800" b="1">
                <a:solidFill>
                  <a:schemeClr val="tx2"/>
                </a:solidFill>
                <a:latin typeface="Courier New" panose="02070309020205020404" pitchFamily="49" charset="0"/>
              </a:rPr>
              <a:t>int a[][] = {{1,2},{3,4,5,6},{7,8,9}};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en-US" altLang="zh-CN" sz="1800" b="1">
                <a:latin typeface="Courier New" panose="02070309020205020404" pitchFamily="49" charset="0"/>
              </a:rPr>
              <a:t> Java</a:t>
            </a:r>
            <a:r>
              <a:rPr kumimoji="1" lang="zh-CN" altLang="en-US" sz="1800" b="1">
                <a:latin typeface="Courier New" panose="02070309020205020404" pitchFamily="49" charset="0"/>
              </a:rPr>
              <a:t>中多维数组的声明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  和初始化应按从高维到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  低维的顺序进行，例如：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013575" y="2592388"/>
            <a:ext cx="3582988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858251" y="2652713"/>
            <a:ext cx="1571625" cy="36933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rgbClr val="003366"/>
                </a:solidFill>
                <a:latin typeface="Times New Roman" panose="02020603050405020304" pitchFamily="18" charset="0"/>
              </a:rPr>
              <a:t>堆内存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419976" y="4102101"/>
            <a:ext cx="6508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3399"/>
                </a:solidFill>
                <a:latin typeface="Times New Roman" panose="02020603050405020304" pitchFamily="18" charset="0"/>
              </a:rPr>
              <a:t>***</a:t>
            </a:r>
            <a:endParaRPr kumimoji="1"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7419976" y="4340226"/>
            <a:ext cx="6508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3399"/>
                </a:solidFill>
                <a:latin typeface="Times New Roman" panose="02020603050405020304" pitchFamily="18" charset="0"/>
              </a:rPr>
              <a:t>***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419976" y="4578351"/>
            <a:ext cx="6508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3399"/>
                </a:solidFill>
                <a:latin typeface="Times New Roman" panose="02020603050405020304" pitchFamily="18" charset="0"/>
              </a:rPr>
              <a:t>***</a:t>
            </a:r>
          </a:p>
        </p:txBody>
      </p: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5264151" y="5276855"/>
            <a:ext cx="1152525" cy="370417"/>
            <a:chOff x="2152" y="2704"/>
            <a:chExt cx="680" cy="224"/>
          </a:xfrm>
        </p:grpSpPr>
        <p:sp>
          <p:nvSpPr>
            <p:cNvPr id="55332" name="Rectangle 10"/>
            <p:cNvSpPr>
              <a:spLocks noChangeArrowheads="1"/>
            </p:cNvSpPr>
            <p:nvPr/>
          </p:nvSpPr>
          <p:spPr bwMode="auto">
            <a:xfrm>
              <a:off x="2352" y="2736"/>
              <a:ext cx="48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55333" name="Text Box 11"/>
            <p:cNvSpPr txBox="1">
              <a:spLocks noChangeArrowheads="1"/>
            </p:cNvSpPr>
            <p:nvPr/>
          </p:nvSpPr>
          <p:spPr bwMode="auto">
            <a:xfrm>
              <a:off x="2152" y="2704"/>
              <a:ext cx="19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55306" name="Group 12"/>
          <p:cNvGrpSpPr>
            <a:grpSpLocks/>
          </p:cNvGrpSpPr>
          <p:nvPr/>
        </p:nvGrpSpPr>
        <p:grpSpPr bwMode="auto">
          <a:xfrm>
            <a:off x="8642350" y="3068639"/>
            <a:ext cx="649288" cy="477837"/>
            <a:chOff x="4176" y="2112"/>
            <a:chExt cx="384" cy="288"/>
          </a:xfrm>
        </p:grpSpPr>
        <p:sp>
          <p:nvSpPr>
            <p:cNvPr id="55330" name="Rectangle 13"/>
            <p:cNvSpPr>
              <a:spLocks noChangeArrowheads="1"/>
            </p:cNvSpPr>
            <p:nvPr/>
          </p:nvSpPr>
          <p:spPr bwMode="auto">
            <a:xfrm>
              <a:off x="4176" y="211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331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5307" name="Group 15"/>
          <p:cNvGrpSpPr>
            <a:grpSpLocks/>
          </p:cNvGrpSpPr>
          <p:nvPr/>
        </p:nvGrpSpPr>
        <p:grpSpPr bwMode="auto">
          <a:xfrm>
            <a:off x="8642350" y="3863975"/>
            <a:ext cx="649288" cy="952500"/>
            <a:chOff x="4224" y="2592"/>
            <a:chExt cx="384" cy="576"/>
          </a:xfrm>
        </p:grpSpPr>
        <p:sp>
          <p:nvSpPr>
            <p:cNvPr id="55326" name="Rectangle 16"/>
            <p:cNvSpPr>
              <a:spLocks noChangeArrowheads="1"/>
            </p:cNvSpPr>
            <p:nvPr/>
          </p:nvSpPr>
          <p:spPr bwMode="auto">
            <a:xfrm>
              <a:off x="4224" y="2592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5327" name="Rectangle 17"/>
            <p:cNvSpPr>
              <a:spLocks noChangeArrowheads="1"/>
            </p:cNvSpPr>
            <p:nvPr/>
          </p:nvSpPr>
          <p:spPr bwMode="auto">
            <a:xfrm>
              <a:off x="4224" y="2736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5328" name="Rectangle 18"/>
            <p:cNvSpPr>
              <a:spLocks noChangeArrowheads="1"/>
            </p:cNvSpPr>
            <p:nvPr/>
          </p:nvSpPr>
          <p:spPr bwMode="auto">
            <a:xfrm>
              <a:off x="4224" y="2880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5329" name="Rectangle 19"/>
            <p:cNvSpPr>
              <a:spLocks noChangeArrowheads="1"/>
            </p:cNvSpPr>
            <p:nvPr/>
          </p:nvSpPr>
          <p:spPr bwMode="auto">
            <a:xfrm>
              <a:off x="4224" y="302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55308" name="Group 20"/>
          <p:cNvGrpSpPr>
            <a:grpSpLocks/>
          </p:cNvGrpSpPr>
          <p:nvPr/>
        </p:nvGrpSpPr>
        <p:grpSpPr bwMode="auto">
          <a:xfrm>
            <a:off x="8642350" y="5133976"/>
            <a:ext cx="649288" cy="715963"/>
            <a:chOff x="4272" y="3360"/>
            <a:chExt cx="384" cy="432"/>
          </a:xfrm>
        </p:grpSpPr>
        <p:sp>
          <p:nvSpPr>
            <p:cNvPr id="55323" name="Rectangle 21"/>
            <p:cNvSpPr>
              <a:spLocks noChangeArrowheads="1"/>
            </p:cNvSpPr>
            <p:nvPr/>
          </p:nvSpPr>
          <p:spPr bwMode="auto">
            <a:xfrm>
              <a:off x="4272" y="3360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324" name="Rectangle 22"/>
            <p:cNvSpPr>
              <a:spLocks noChangeArrowheads="1"/>
            </p:cNvSpPr>
            <p:nvPr/>
          </p:nvSpPr>
          <p:spPr bwMode="auto">
            <a:xfrm>
              <a:off x="4272" y="3504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5325" name="Rectangle 23"/>
            <p:cNvSpPr>
              <a:spLocks noChangeArrowheads="1"/>
            </p:cNvSpPr>
            <p:nvPr/>
          </p:nvSpPr>
          <p:spPr bwMode="auto">
            <a:xfrm>
              <a:off x="4272" y="3648"/>
              <a:ext cx="384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55309" name="AutoShape 24"/>
          <p:cNvCxnSpPr>
            <a:cxnSpLocks noChangeShapeType="1"/>
            <a:endCxn id="55302" idx="1"/>
          </p:cNvCxnSpPr>
          <p:nvPr/>
        </p:nvCxnSpPr>
        <p:spPr bwMode="auto">
          <a:xfrm flipV="1">
            <a:off x="5743576" y="4221164"/>
            <a:ext cx="1190625" cy="1266825"/>
          </a:xfrm>
          <a:prstGeom prst="bentConnector3">
            <a:avLst>
              <a:gd name="adj1" fmla="val 653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25"/>
          <p:cNvCxnSpPr>
            <a:cxnSpLocks noChangeShapeType="1"/>
            <a:stCxn id="55302" idx="3"/>
          </p:cNvCxnSpPr>
          <p:nvPr/>
        </p:nvCxnSpPr>
        <p:spPr bwMode="auto">
          <a:xfrm flipV="1">
            <a:off x="7534275" y="3189289"/>
            <a:ext cx="527050" cy="1031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26"/>
          <p:cNvCxnSpPr>
            <a:cxnSpLocks noChangeShapeType="1"/>
            <a:stCxn id="55303" idx="3"/>
          </p:cNvCxnSpPr>
          <p:nvPr/>
        </p:nvCxnSpPr>
        <p:spPr bwMode="auto">
          <a:xfrm flipV="1">
            <a:off x="7534275" y="3983038"/>
            <a:ext cx="527050" cy="476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27"/>
          <p:cNvCxnSpPr>
            <a:cxnSpLocks noChangeShapeType="1"/>
            <a:stCxn id="55304" idx="3"/>
          </p:cNvCxnSpPr>
          <p:nvPr/>
        </p:nvCxnSpPr>
        <p:spPr bwMode="auto">
          <a:xfrm>
            <a:off x="7534275" y="4697414"/>
            <a:ext cx="527050" cy="555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Text Box 28"/>
          <p:cNvSpPr txBox="1">
            <a:spLocks noChangeArrowheads="1"/>
          </p:cNvSpPr>
          <p:nvPr/>
        </p:nvSpPr>
        <p:spPr bwMode="auto">
          <a:xfrm>
            <a:off x="9274176" y="2989263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a[0][0]</a:t>
            </a:r>
          </a:p>
        </p:txBody>
      </p:sp>
      <p:sp>
        <p:nvSpPr>
          <p:cNvPr id="55314" name="Text Box 29"/>
          <p:cNvSpPr txBox="1">
            <a:spLocks noChangeArrowheads="1"/>
          </p:cNvSpPr>
          <p:nvPr/>
        </p:nvSpPr>
        <p:spPr bwMode="auto">
          <a:xfrm>
            <a:off x="9277351" y="3232150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a[0][1]</a:t>
            </a:r>
          </a:p>
        </p:txBody>
      </p:sp>
      <p:sp>
        <p:nvSpPr>
          <p:cNvPr id="55315" name="Text Box 30"/>
          <p:cNvSpPr txBox="1">
            <a:spLocks noChangeArrowheads="1"/>
          </p:cNvSpPr>
          <p:nvPr/>
        </p:nvSpPr>
        <p:spPr bwMode="auto">
          <a:xfrm>
            <a:off x="9285289" y="3784600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a[1][0]</a:t>
            </a:r>
          </a:p>
        </p:txBody>
      </p:sp>
      <p:sp>
        <p:nvSpPr>
          <p:cNvPr id="55316" name="Text Box 31"/>
          <p:cNvSpPr txBox="1">
            <a:spLocks noChangeArrowheads="1"/>
          </p:cNvSpPr>
          <p:nvPr/>
        </p:nvSpPr>
        <p:spPr bwMode="auto">
          <a:xfrm>
            <a:off x="9288464" y="4029075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a[1][1]</a:t>
            </a:r>
          </a:p>
        </p:txBody>
      </p:sp>
      <p:sp>
        <p:nvSpPr>
          <p:cNvPr id="55317" name="Text Box 32"/>
          <p:cNvSpPr txBox="1">
            <a:spLocks noChangeArrowheads="1"/>
          </p:cNvSpPr>
          <p:nvPr/>
        </p:nvSpPr>
        <p:spPr bwMode="auto">
          <a:xfrm>
            <a:off x="9285289" y="4273550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a[1][2]</a:t>
            </a:r>
          </a:p>
        </p:txBody>
      </p:sp>
      <p:sp>
        <p:nvSpPr>
          <p:cNvPr id="55318" name="Text Box 33"/>
          <p:cNvSpPr txBox="1">
            <a:spLocks noChangeArrowheads="1"/>
          </p:cNvSpPr>
          <p:nvPr/>
        </p:nvSpPr>
        <p:spPr bwMode="auto">
          <a:xfrm>
            <a:off x="9288464" y="4519613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a[1][3]</a:t>
            </a:r>
          </a:p>
        </p:txBody>
      </p:sp>
      <p:sp>
        <p:nvSpPr>
          <p:cNvPr id="55319" name="Text Box 34"/>
          <p:cNvSpPr txBox="1">
            <a:spLocks noChangeArrowheads="1"/>
          </p:cNvSpPr>
          <p:nvPr/>
        </p:nvSpPr>
        <p:spPr bwMode="auto">
          <a:xfrm>
            <a:off x="9277351" y="5054600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a[2][0]</a:t>
            </a:r>
          </a:p>
        </p:txBody>
      </p:sp>
      <p:sp>
        <p:nvSpPr>
          <p:cNvPr id="55320" name="Text Box 35"/>
          <p:cNvSpPr txBox="1">
            <a:spLocks noChangeArrowheads="1"/>
          </p:cNvSpPr>
          <p:nvPr/>
        </p:nvSpPr>
        <p:spPr bwMode="auto">
          <a:xfrm>
            <a:off x="9283701" y="5300663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a[2][1]</a:t>
            </a:r>
          </a:p>
        </p:txBody>
      </p:sp>
      <p:sp>
        <p:nvSpPr>
          <p:cNvPr id="55321" name="Text Box 36"/>
          <p:cNvSpPr txBox="1">
            <a:spLocks noChangeArrowheads="1"/>
          </p:cNvSpPr>
          <p:nvPr/>
        </p:nvSpPr>
        <p:spPr bwMode="auto">
          <a:xfrm>
            <a:off x="9277351" y="5578475"/>
            <a:ext cx="1048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a[2][2]</a:t>
            </a:r>
          </a:p>
        </p:txBody>
      </p:sp>
      <p:sp>
        <p:nvSpPr>
          <p:cNvPr id="55322" name="Rectangle 37"/>
          <p:cNvSpPr>
            <a:spLocks noChangeArrowheads="1"/>
          </p:cNvSpPr>
          <p:nvPr/>
        </p:nvSpPr>
        <p:spPr bwMode="auto">
          <a:xfrm>
            <a:off x="2292350" y="3302000"/>
            <a:ext cx="4044950" cy="175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int a[][] = new int[3][];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a[0] = new int[2];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a[1] = new int[4];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a[2] = new int[3]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int t1[][] = new int[][4];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//</a:t>
            </a:r>
            <a:r>
              <a:rPr kumimoji="1" lang="zh-CN" altLang="en-US" sz="1800" b="1">
                <a:latin typeface="Courier New" panose="02070309020205020404" pitchFamily="49" charset="0"/>
              </a:rPr>
              <a:t>非法</a:t>
            </a:r>
          </a:p>
        </p:txBody>
      </p:sp>
    </p:spTree>
    <p:extLst>
      <p:ext uri="{BB962C8B-B14F-4D97-AF65-F5344CB8AC3E}">
        <p14:creationId xmlns:p14="http://schemas.microsoft.com/office/powerpoint/2010/main" val="1285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二维数组初始化</a:t>
            </a:r>
          </a:p>
        </p:txBody>
      </p:sp>
      <p:sp>
        <p:nvSpPr>
          <p:cNvPr id="56323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静态初始化：</a:t>
            </a:r>
            <a:endParaRPr kumimoji="1" lang="zh-CN" altLang="en-US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      </a:t>
            </a:r>
            <a:r>
              <a:rPr kumimoji="1" lang="en-US" altLang="zh-CN" sz="1800" b="1">
                <a:latin typeface="Courier New" panose="02070309020205020404" pitchFamily="49" charset="0"/>
              </a:rPr>
              <a:t>int intA[][] = {{1,2},{2,3},{3,4,5}};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int intB[3][2] = {{1,2},{2,3},{4,5}};</a:t>
            </a:r>
            <a:r>
              <a:rPr kumimoji="1" lang="en-US" altLang="zh-CN" sz="1600" b="1">
                <a:latin typeface="Courier New" panose="02070309020205020404" pitchFamily="49" charset="0"/>
              </a:rPr>
              <a:t>//</a:t>
            </a:r>
            <a:r>
              <a:rPr kumimoji="1" lang="zh-CN" altLang="en-US" sz="1600" b="1">
                <a:latin typeface="Courier New" panose="02070309020205020404" pitchFamily="49" charset="0"/>
              </a:rPr>
              <a:t>非法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latin typeface="Times New Roman" panose="02020603050405020304" pitchFamily="18" charset="0"/>
              </a:rPr>
              <a:t>  动态初始化：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	</a:t>
            </a:r>
            <a:r>
              <a:rPr kumimoji="1" lang="en-US" altLang="zh-CN" sz="1800" b="1">
                <a:latin typeface="Courier New" panose="02070309020205020404" pitchFamily="49" charset="0"/>
              </a:rPr>
              <a:t>int a[][] = new int[3][5];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int b[][] = new int[3][]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b[0] = new int[2];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b[1] = new int[3];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b[2] = new int[5]</a:t>
            </a:r>
            <a:r>
              <a:rPr kumimoji="1" lang="en-US" altLang="zh-CN" sz="180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7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数组的拷贝</a:t>
            </a:r>
          </a:p>
        </p:txBody>
      </p:sp>
      <p:sp>
        <p:nvSpPr>
          <p:cNvPr id="57347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使用</a:t>
            </a:r>
            <a:r>
              <a:rPr kumimoji="1" lang="en-US" altLang="zh-CN" sz="2000" b="1">
                <a:latin typeface="Courier New" panose="02070309020205020404" pitchFamily="49" charset="0"/>
              </a:rPr>
              <a:t>java.lang.System</a:t>
            </a:r>
            <a:r>
              <a:rPr kumimoji="1" lang="zh-CN" altLang="en-US" sz="2000" b="1">
                <a:latin typeface="Times New Roman" panose="02020603050405020304" pitchFamily="18" charset="0"/>
              </a:rPr>
              <a:t>类的静态方法</a:t>
            </a:r>
            <a:endParaRPr kumimoji="1" lang="zh-CN" altLang="en-US" sz="16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   </a:t>
            </a:r>
            <a:r>
              <a:rPr kumimoji="1" lang="en-US" altLang="zh-CN" sz="1800" b="1">
                <a:latin typeface="Courier New" panose="02070309020205020404" pitchFamily="49" charset="0"/>
              </a:rPr>
              <a:t>public static void arraycopy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     (Object src,int srcPos,Object dest,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                 int destPos,int length)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000" b="1">
                <a:latin typeface="Courier New" panose="02070309020205020404" pitchFamily="49" charset="0"/>
              </a:rPr>
              <a:t> </a:t>
            </a:r>
            <a:r>
              <a:rPr kumimoji="1" lang="zh-CN" altLang="en-US" sz="2000" b="1">
                <a:latin typeface="Courier New" panose="02070309020205020404" pitchFamily="49" charset="0"/>
              </a:rPr>
              <a:t>可以用于数组</a:t>
            </a:r>
            <a:r>
              <a:rPr kumimoji="1" lang="en-US" altLang="zh-CN" sz="2000" b="1">
                <a:latin typeface="Courier New" panose="02070309020205020404" pitchFamily="49" charset="0"/>
              </a:rPr>
              <a:t>src</a:t>
            </a:r>
            <a:r>
              <a:rPr kumimoji="1" lang="zh-CN" altLang="en-US" sz="2000" b="1">
                <a:latin typeface="Courier New" panose="02070309020205020404" pitchFamily="49" charset="0"/>
              </a:rPr>
              <a:t>从第</a:t>
            </a:r>
            <a:r>
              <a:rPr kumimoji="1" lang="en-US" altLang="zh-CN" sz="2000" b="1">
                <a:latin typeface="Courier New" panose="02070309020205020404" pitchFamily="49" charset="0"/>
              </a:rPr>
              <a:t>srcPos</a:t>
            </a:r>
            <a:r>
              <a:rPr kumimoji="1" lang="zh-CN" altLang="en-US" sz="2000" b="1">
                <a:latin typeface="Courier New" panose="02070309020205020404" pitchFamily="49" charset="0"/>
              </a:rPr>
              <a:t>项元素开始的</a:t>
            </a:r>
            <a:r>
              <a:rPr kumimoji="1" lang="en-US" altLang="zh-CN" sz="2000" b="1">
                <a:latin typeface="Courier New" panose="02070309020205020404" pitchFamily="49" charset="0"/>
              </a:rPr>
              <a:t>length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Courier New" panose="02070309020205020404" pitchFamily="49" charset="0"/>
              </a:rPr>
              <a:t>  </a:t>
            </a:r>
            <a:r>
              <a:rPr kumimoji="1" lang="zh-CN" altLang="en-US" sz="2000" b="1">
                <a:latin typeface="Courier New" panose="02070309020205020404" pitchFamily="49" charset="0"/>
              </a:rPr>
              <a:t>个元素拷贝到目标数组从</a:t>
            </a:r>
            <a:r>
              <a:rPr kumimoji="1" lang="en-US" altLang="zh-CN" sz="2000" b="1">
                <a:latin typeface="Courier New" panose="02070309020205020404" pitchFamily="49" charset="0"/>
              </a:rPr>
              <a:t>destPos</a:t>
            </a:r>
            <a:r>
              <a:rPr kumimoji="1" lang="zh-CN" altLang="en-US" sz="2000" b="1">
                <a:latin typeface="Courier New" panose="02070309020205020404" pitchFamily="49" charset="0"/>
              </a:rPr>
              <a:t>项开始的</a:t>
            </a:r>
            <a:r>
              <a:rPr kumimoji="1" lang="en-US" altLang="zh-CN" sz="2000" b="1">
                <a:latin typeface="Courier New" panose="02070309020205020404" pitchFamily="49" charset="0"/>
              </a:rPr>
              <a:t>length</a:t>
            </a:r>
            <a:r>
              <a:rPr kumimoji="1" lang="zh-CN" altLang="en-US" sz="2000" b="1">
                <a:latin typeface="Courier New" panose="02070309020205020404" pitchFamily="49" charset="0"/>
              </a:rPr>
              <a:t>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Courier New" panose="02070309020205020404" pitchFamily="49" charset="0"/>
              </a:rPr>
              <a:t>  位置。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latin typeface="Courier New" panose="02070309020205020404" pitchFamily="49" charset="0"/>
              </a:rPr>
              <a:t> 如果源数据数目超过目标数组边界会抛出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Courier New" panose="02070309020205020404" pitchFamily="49" charset="0"/>
              </a:rPr>
              <a:t>  </a:t>
            </a:r>
            <a:r>
              <a:rPr kumimoji="1" lang="en-US" altLang="zh-CN" sz="2000" b="1">
                <a:latin typeface="Courier New" panose="02070309020205020404" pitchFamily="49" charset="0"/>
              </a:rPr>
              <a:t>IndexOutOfBoundsException </a:t>
            </a:r>
            <a:r>
              <a:rPr kumimoji="1" lang="zh-CN" altLang="en-US" sz="2000" b="1">
                <a:latin typeface="Courier New" panose="02070309020205020404" pitchFamily="49" charset="0"/>
              </a:rPr>
              <a:t>异常。</a:t>
            </a:r>
          </a:p>
        </p:txBody>
      </p:sp>
    </p:spTree>
    <p:extLst>
      <p:ext uri="{BB962C8B-B14F-4D97-AF65-F5344CB8AC3E}">
        <p14:creationId xmlns:p14="http://schemas.microsoft.com/office/powerpoint/2010/main" val="2913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</a:t>
            </a:r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56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855663" indent="-3984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 java.lang.String </a:t>
            </a:r>
            <a:r>
              <a:rPr lang="zh-CN" altLang="en-US" sz="1800">
                <a:latin typeface="Arial" panose="020B0604020202020204" pitchFamily="34" charset="0"/>
              </a:rPr>
              <a:t>类   </a:t>
            </a:r>
            <a:r>
              <a:rPr lang="en-US" altLang="zh-CN" sz="1800" b="1">
                <a:latin typeface="Arial" panose="020B0604020202020204" pitchFamily="34" charset="0"/>
              </a:rPr>
              <a:t>public final class String </a:t>
            </a:r>
            <a:r>
              <a:rPr lang="zh-CN" altLang="en-US" sz="1800">
                <a:latin typeface="Arial" panose="020B0604020202020204" pitchFamily="34" charset="0"/>
              </a:rPr>
              <a:t>代表</a:t>
            </a:r>
            <a:r>
              <a:rPr lang="zh-CN" altLang="en-US" sz="2800" b="1">
                <a:latin typeface="Arial" panose="020B0604020202020204" pitchFamily="34" charset="0"/>
              </a:rPr>
              <a:t>不可变</a:t>
            </a:r>
            <a:r>
              <a:rPr lang="zh-CN" altLang="en-US" sz="1800">
                <a:latin typeface="Arial" panose="020B0604020202020204" pitchFamily="34" charset="0"/>
              </a:rPr>
              <a:t>的字符序列。</a:t>
            </a: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 “</a:t>
            </a:r>
            <a:r>
              <a:rPr lang="en-US" altLang="zh-CN" sz="1800">
                <a:latin typeface="Arial" panose="020B0604020202020204" pitchFamily="34" charset="0"/>
              </a:rPr>
              <a:t>xxxxx” </a:t>
            </a:r>
            <a:r>
              <a:rPr lang="zh-CN" altLang="en-US" sz="1800">
                <a:latin typeface="Arial" panose="020B0604020202020204" pitchFamily="34" charset="0"/>
              </a:rPr>
              <a:t>为该类的一个对象。</a:t>
            </a: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zh-CN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 String</a:t>
            </a:r>
            <a:r>
              <a:rPr lang="zh-CN" altLang="en-US" sz="1800">
                <a:latin typeface="Arial" panose="020B0604020202020204" pitchFamily="34" charset="0"/>
              </a:rPr>
              <a:t>类的常见构造方法：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zh-CN" altLang="en-US" sz="180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String(String original)</a:t>
            </a:r>
          </a:p>
          <a:p>
            <a:pPr lvl="3">
              <a:spcBef>
                <a:spcPct val="0"/>
              </a:spcBef>
              <a:spcAft>
                <a:spcPts val="475"/>
              </a:spcAft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创建一个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对象为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original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的拷贝。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String(char[] value)</a:t>
            </a:r>
          </a:p>
          <a:p>
            <a:pPr lvl="3">
              <a:spcBef>
                <a:spcPct val="0"/>
              </a:spcBef>
              <a:spcAft>
                <a:spcPts val="475"/>
              </a:spcAft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用一个字符数组创建一个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对象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String(char[] value,int offset,int count)</a:t>
            </a:r>
          </a:p>
          <a:p>
            <a:pPr lvl="3">
              <a:spcBef>
                <a:spcPct val="0"/>
              </a:spcBef>
              <a:spcAft>
                <a:spcPts val="475"/>
              </a:spcAft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	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用一个字符数组从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offset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项开始的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count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个字符序列创建一个</a:t>
            </a: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对象</a:t>
            </a: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类举例（1）</a:t>
            </a:r>
          </a:p>
        </p:txBody>
      </p:sp>
      <p:sp>
        <p:nvSpPr>
          <p:cNvPr id="59395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public static void main(String[] args)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s1 = "hello"; String s2 = "world";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s3 = "hello";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 == s3); //true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en-US" altLang="zh-CN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s1 = new String ("hello");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s2 = new String("hello");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 == s2); //false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System.out.println(s1.equals(s2)); //true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en-US" altLang="zh-CN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char c[]= {'s','u','n',' ','j','a','v','a'};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s4 = new String(c);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s5 = new String(c,4,4);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System.out.println(s4); //sun java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System.out.println(s5); //java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  <a:endParaRPr kumimoji="1" lang="zh-CN" altLang="en-US" sz="1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本章内容</a:t>
            </a:r>
          </a:p>
        </p:txBody>
      </p:sp>
      <p:sp>
        <p:nvSpPr>
          <p:cNvPr id="41987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一维数组的声明和初始化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数组元素的引用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二维数组的声明和使用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数组拷贝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lang="en-US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类常用方法（1）</a:t>
            </a:r>
          </a:p>
        </p:txBody>
      </p:sp>
      <p:sp>
        <p:nvSpPr>
          <p:cNvPr id="60419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char charAt(int index)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返回字符串中第</a:t>
            </a:r>
            <a:r>
              <a:rPr kumimoji="1" lang="en-US" altLang="zh-CN" sz="1800" b="1">
                <a:latin typeface="Courier New" panose="02070309020205020404" pitchFamily="49" charset="0"/>
              </a:rPr>
              <a:t>index</a:t>
            </a:r>
            <a:r>
              <a:rPr kumimoji="1" lang="zh-CN" altLang="en-US" sz="1800" b="1">
                <a:latin typeface="Courier New" panose="02070309020205020404" pitchFamily="49" charset="0"/>
              </a:rPr>
              <a:t>个字符。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int length()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返回字符串的长度。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int indexOf(String str)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返回字符串中出现</a:t>
            </a:r>
            <a:r>
              <a:rPr kumimoji="1" lang="en-US" altLang="zh-CN" sz="1800" b="1">
                <a:latin typeface="Courier New" panose="02070309020205020404" pitchFamily="49" charset="0"/>
              </a:rPr>
              <a:t>str</a:t>
            </a:r>
            <a:r>
              <a:rPr kumimoji="1" lang="zh-CN" altLang="en-US" sz="1800" b="1">
                <a:latin typeface="Courier New" panose="02070309020205020404" pitchFamily="49" charset="0"/>
              </a:rPr>
              <a:t>的第一个位置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int indexOf(String str,int fromIndex)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返回字符串中从</a:t>
            </a:r>
            <a:r>
              <a:rPr kumimoji="1" lang="en-US" altLang="zh-CN" sz="1800" b="1">
                <a:latin typeface="Courier New" panose="02070309020205020404" pitchFamily="49" charset="0"/>
              </a:rPr>
              <a:t>fromIndex</a:t>
            </a:r>
            <a:r>
              <a:rPr kumimoji="1" lang="zh-CN" altLang="en-US" sz="1800" b="1">
                <a:latin typeface="Courier New" panose="02070309020205020404" pitchFamily="49" charset="0"/>
              </a:rPr>
              <a:t>开始出现</a:t>
            </a:r>
            <a:r>
              <a:rPr kumimoji="1" lang="en-US" altLang="zh-CN" sz="1800" b="1">
                <a:latin typeface="Courier New" panose="02070309020205020404" pitchFamily="49" charset="0"/>
              </a:rPr>
              <a:t>str</a:t>
            </a:r>
            <a:r>
              <a:rPr kumimoji="1" lang="zh-CN" altLang="en-US" sz="1800" b="1">
                <a:latin typeface="Courier New" panose="02070309020205020404" pitchFamily="49" charset="0"/>
              </a:rPr>
              <a:t>的第一个位置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boolean equalsIgnoreCase(String another)</a:t>
            </a:r>
            <a:endParaRPr kumimoji="1" lang="zh-CN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比较字符串与</a:t>
            </a:r>
            <a:r>
              <a:rPr kumimoji="1" lang="en-US" altLang="zh-CN" sz="1800" b="1">
                <a:latin typeface="Courier New" panose="02070309020205020404" pitchFamily="49" charset="0"/>
              </a:rPr>
              <a:t>another</a:t>
            </a:r>
            <a:r>
              <a:rPr kumimoji="1" lang="zh-CN" altLang="en-US" sz="1800" b="1">
                <a:latin typeface="Courier New" panose="02070309020205020404" pitchFamily="49" charset="0"/>
              </a:rPr>
              <a:t>是否一样（忽略大小写）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String replace(char oldChar,char newChar)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在字符串中用</a:t>
            </a:r>
            <a:r>
              <a:rPr kumimoji="1" lang="en-US" altLang="zh-CN" sz="1800" b="1">
                <a:latin typeface="Courier New" panose="02070309020205020404" pitchFamily="49" charset="0"/>
              </a:rPr>
              <a:t>newChar</a:t>
            </a:r>
            <a:r>
              <a:rPr kumimoji="1" lang="zh-CN" altLang="en-US" sz="1800" b="1">
                <a:latin typeface="Courier New" panose="02070309020205020404" pitchFamily="49" charset="0"/>
              </a:rPr>
              <a:t>字符替换</a:t>
            </a:r>
            <a:r>
              <a:rPr kumimoji="1" lang="en-US" altLang="zh-CN" sz="1800" b="1">
                <a:latin typeface="Courier New" panose="02070309020205020404" pitchFamily="49" charset="0"/>
              </a:rPr>
              <a:t>oldChar</a:t>
            </a:r>
            <a:r>
              <a:rPr kumimoji="1" lang="zh-CN" altLang="en-US" sz="1800" b="1">
                <a:latin typeface="Courier New" panose="02070309020205020404" pitchFamily="49" charset="0"/>
              </a:rPr>
              <a:t>字符</a:t>
            </a:r>
          </a:p>
        </p:txBody>
      </p:sp>
    </p:spTree>
    <p:extLst>
      <p:ext uri="{BB962C8B-B14F-4D97-AF65-F5344CB8AC3E}">
        <p14:creationId xmlns:p14="http://schemas.microsoft.com/office/powerpoint/2010/main" val="7192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类举例（2）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public static void main(String[] args)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s1 = "sun java",s2 = "Sun Java";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System.out.println(s1.charAt(1));//u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System.out.println(s2.length());//8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System.out.println(s1.indexOf("java"));//4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System.out.println(s1.indexOf("Java"));//-1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System.out.println(s1.equals(s2));//false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System.out.println(s1.equalsIgnoreCase(s2));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//true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en-US" altLang="zh-CN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 = "</a:t>
            </a:r>
            <a:r>
              <a:rPr kumimoji="1" lang="zh-CN" altLang="en-US" sz="1800" b="1">
                <a:latin typeface="Courier New" panose="02070309020205020404" pitchFamily="49" charset="0"/>
              </a:rPr>
              <a:t>我是程序员，我在学</a:t>
            </a:r>
            <a:r>
              <a:rPr kumimoji="1" lang="en-US" altLang="zh-CN" sz="1800" b="1">
                <a:latin typeface="Courier New" panose="02070309020205020404" pitchFamily="49" charset="0"/>
              </a:rPr>
              <a:t>java";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sr = s.replace('</a:t>
            </a:r>
            <a:r>
              <a:rPr kumimoji="1" lang="zh-CN" altLang="en-US" sz="1800" b="1">
                <a:latin typeface="Courier New" panose="02070309020205020404" pitchFamily="49" charset="0"/>
              </a:rPr>
              <a:t>我','你');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System.out.println(sr);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//</a:t>
            </a:r>
            <a:r>
              <a:rPr kumimoji="1" lang="zh-CN" altLang="en-US" sz="1800" b="1">
                <a:latin typeface="Courier New" panose="02070309020205020404" pitchFamily="49" charset="0"/>
              </a:rPr>
              <a:t>你是程序员，你在学</a:t>
            </a:r>
            <a:r>
              <a:rPr kumimoji="1" lang="en-US" altLang="zh-CN" sz="1800" b="1">
                <a:latin typeface="Courier New" panose="02070309020205020404" pitchFamily="49" charset="0"/>
              </a:rPr>
              <a:t>java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  <a:endParaRPr kumimoji="1" lang="zh-CN" altLang="en-US" sz="1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类常用方法（2）</a:t>
            </a:r>
          </a:p>
        </p:txBody>
      </p:sp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boolean startsWith(String prefix)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判断字符串是否以</a:t>
            </a:r>
            <a:r>
              <a:rPr kumimoji="1" lang="en-US" altLang="zh-CN" sz="1800" b="1">
                <a:latin typeface="Courier New" panose="02070309020205020404" pitchFamily="49" charset="0"/>
              </a:rPr>
              <a:t>prefix</a:t>
            </a:r>
            <a:r>
              <a:rPr kumimoji="1" lang="zh-CN" altLang="en-US" sz="1800" b="1">
                <a:latin typeface="Courier New" panose="02070309020205020404" pitchFamily="49" charset="0"/>
              </a:rPr>
              <a:t>字符串开头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boolean endsWith(String suffix)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判断字符串是否以</a:t>
            </a:r>
            <a:r>
              <a:rPr kumimoji="1" lang="en-US" altLang="zh-CN" sz="1800" b="1">
                <a:latin typeface="Courier New" panose="02070309020205020404" pitchFamily="49" charset="0"/>
              </a:rPr>
              <a:t>prefix</a:t>
            </a:r>
            <a:r>
              <a:rPr kumimoji="1" lang="zh-CN" altLang="en-US" sz="1800" b="1">
                <a:latin typeface="Courier New" panose="02070309020205020404" pitchFamily="49" charset="0"/>
              </a:rPr>
              <a:t>字符串结尾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String toUpperCase()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返回一个字符串为该字符串的大写形式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String toLowerCase()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返回一个字符串为该字符串的小写形式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String substring(int beginIndex)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返回该字符串从</a:t>
            </a:r>
            <a:r>
              <a:rPr kumimoji="1" lang="en-US" altLang="zh-CN" sz="1800" b="1">
                <a:latin typeface="Courier New" panose="02070309020205020404" pitchFamily="49" charset="0"/>
              </a:rPr>
              <a:t>beginIndex</a:t>
            </a:r>
            <a:r>
              <a:rPr kumimoji="1" lang="zh-CN" altLang="en-US" sz="1800" b="1">
                <a:latin typeface="Courier New" panose="02070309020205020404" pitchFamily="49" charset="0"/>
              </a:rPr>
              <a:t>开始到结尾的子字符串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String substring(int beginIndex,int endIndex)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返回该字符串从</a:t>
            </a:r>
            <a:r>
              <a:rPr kumimoji="1" lang="en-US" altLang="zh-CN" sz="1800" b="1">
                <a:latin typeface="Courier New" panose="02070309020205020404" pitchFamily="49" charset="0"/>
              </a:rPr>
              <a:t>beginIndex</a:t>
            </a:r>
            <a:r>
              <a:rPr kumimoji="1" lang="zh-CN" altLang="en-US" sz="1800" b="1">
                <a:latin typeface="Courier New" panose="02070309020205020404" pitchFamily="49" charset="0"/>
              </a:rPr>
              <a:t>开始到</a:t>
            </a:r>
            <a:r>
              <a:rPr kumimoji="1" lang="en-US" altLang="zh-CN" sz="1800" b="1">
                <a:latin typeface="Courier New" panose="02070309020205020404" pitchFamily="49" charset="0"/>
              </a:rPr>
              <a:t>endIndex</a:t>
            </a:r>
            <a:r>
              <a:rPr kumimoji="1" lang="zh-CN" altLang="en-US" sz="1800" b="1">
                <a:latin typeface="Courier New" panose="02070309020205020404" pitchFamily="49" charset="0"/>
              </a:rPr>
              <a:t>结尾的子字符串</a:t>
            </a:r>
            <a:endParaRPr kumimoji="1" lang="en-US" altLang="zh-CN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public String trim()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latin typeface="Courier New" panose="02070309020205020404" pitchFamily="49" charset="0"/>
              </a:rPr>
              <a:t>返回将该字符串去掉开头和结尾空格后的字符串</a:t>
            </a:r>
          </a:p>
        </p:txBody>
      </p:sp>
    </p:spTree>
    <p:extLst>
      <p:ext uri="{BB962C8B-B14F-4D97-AF65-F5344CB8AC3E}">
        <p14:creationId xmlns:p14="http://schemas.microsoft.com/office/powerpoint/2010/main" val="35781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类举例（3）</a:t>
            </a:r>
          </a:p>
        </p:txBody>
      </p:sp>
      <p:sp>
        <p:nvSpPr>
          <p:cNvPr id="63491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int j = 1234567;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String sNumber = String.valueOf(j); //j+””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System.out.println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("j </a:t>
            </a:r>
            <a:r>
              <a:rPr kumimoji="1" lang="zh-CN" altLang="en-US" sz="1800" b="1">
                <a:latin typeface="Courier New" panose="02070309020205020404" pitchFamily="49" charset="0"/>
              </a:rPr>
              <a:t>是"+</a:t>
            </a:r>
            <a:r>
              <a:rPr kumimoji="1" lang="en-US" altLang="zh-CN" sz="1800" b="1">
                <a:latin typeface="Courier New" panose="02070309020205020404" pitchFamily="49" charset="0"/>
              </a:rPr>
              <a:t>sNumber.length()+"</a:t>
            </a:r>
            <a:r>
              <a:rPr kumimoji="1" lang="zh-CN" altLang="en-US" sz="1800" b="1">
                <a:latin typeface="Courier New" panose="02070309020205020404" pitchFamily="49" charset="0"/>
              </a:rPr>
              <a:t>位数。");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String s = "Mary,F,1976";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String[] sPlit = s.split(",");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for(int i=0;i&lt;sPlit.length;i++)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System.out.println(sPlit[i]);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grpSp>
        <p:nvGrpSpPr>
          <p:cNvPr id="63492" name="Group 22"/>
          <p:cNvGrpSpPr>
            <a:grpSpLocks/>
          </p:cNvGrpSpPr>
          <p:nvPr/>
        </p:nvGrpSpPr>
        <p:grpSpPr bwMode="auto">
          <a:xfrm>
            <a:off x="2057400" y="4643439"/>
            <a:ext cx="7696200" cy="1019175"/>
            <a:chOff x="336" y="3186"/>
            <a:chExt cx="4848" cy="720"/>
          </a:xfrm>
        </p:grpSpPr>
        <p:sp>
          <p:nvSpPr>
            <p:cNvPr id="63493" name="Rectangle 20"/>
            <p:cNvSpPr>
              <a:spLocks noChangeArrowheads="1"/>
            </p:cNvSpPr>
            <p:nvPr/>
          </p:nvSpPr>
          <p:spPr bwMode="auto">
            <a:xfrm>
              <a:off x="336" y="3360"/>
              <a:ext cx="13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3494" name="Rectangle 21"/>
            <p:cNvSpPr>
              <a:spLocks noChangeArrowheads="1"/>
            </p:cNvSpPr>
            <p:nvPr/>
          </p:nvSpPr>
          <p:spPr bwMode="auto">
            <a:xfrm>
              <a:off x="1632" y="3186"/>
              <a:ext cx="3552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j </a:t>
              </a:r>
              <a:r>
                <a:rPr kumimoji="1" lang="zh-CN" altLang="en-US" sz="2000" b="1">
                  <a:latin typeface="Courier New" panose="02070309020205020404" pitchFamily="49" charset="0"/>
                </a:rPr>
                <a:t>是7位数。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Mary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F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1976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7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类举例（3）</a:t>
            </a:r>
          </a:p>
        </p:txBody>
      </p:sp>
      <p:sp>
        <p:nvSpPr>
          <p:cNvPr id="64515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64516" name="矩形 9"/>
          <p:cNvSpPr>
            <a:spLocks noChangeArrowheads="1"/>
          </p:cNvSpPr>
          <p:nvPr/>
        </p:nvSpPr>
        <p:spPr bwMode="auto">
          <a:xfrm>
            <a:off x="1809750" y="1571625"/>
            <a:ext cx="864393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 静态重载方法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public static String valueOf(…)</a:t>
            </a:r>
            <a:r>
              <a:rPr lang="zh-CN" altLang="en-US" sz="1800">
                <a:solidFill>
                  <a:srgbClr val="0606BA"/>
                </a:solidFill>
                <a:latin typeface="Arial" panose="020B0604020202020204" pitchFamily="34" charset="0"/>
              </a:rPr>
              <a:t>可以将基本类型数据转换为字符串；例如：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public static String valueOf(double 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public static String valueOf(int i)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               … … …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 b + “”;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>
                <a:latin typeface="Arial" panose="020B0604020202020204" pitchFamily="34" charset="0"/>
              </a:rPr>
              <a:t> 方法 </a:t>
            </a:r>
            <a:r>
              <a:rPr lang="en-US" altLang="zh-CN" sz="1800">
                <a:latin typeface="Arial" panose="020B0604020202020204" pitchFamily="34" charset="0"/>
              </a:rPr>
              <a:t>public String[] split(String regex)</a:t>
            </a:r>
            <a:r>
              <a:rPr lang="zh-CN" altLang="en-US" sz="1800">
                <a:latin typeface="Arial" panose="020B0604020202020204" pitchFamily="34" charset="0"/>
              </a:rPr>
              <a:t>可以将一个字符串按照指定的分隔符分隔，返回分隔后的字符串数组。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 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类举例（</a:t>
            </a: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65540" name="矩形 9"/>
          <p:cNvSpPr>
            <a:spLocks noChangeArrowheads="1"/>
          </p:cNvSpPr>
          <p:nvPr/>
        </p:nvSpPr>
        <p:spPr bwMode="auto">
          <a:xfrm>
            <a:off x="1809750" y="1571625"/>
            <a:ext cx="8643938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int j = 1234567;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String sNumber = String.valueOf(j); //j+””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System.out.println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("j </a:t>
            </a:r>
            <a:r>
              <a:rPr kumimoji="1" lang="zh-CN" altLang="en-US" sz="1800" b="1">
                <a:latin typeface="Courier New" panose="02070309020205020404" pitchFamily="49" charset="0"/>
              </a:rPr>
              <a:t>是"+</a:t>
            </a:r>
            <a:r>
              <a:rPr kumimoji="1" lang="en-US" altLang="zh-CN" sz="1800" b="1">
                <a:latin typeface="Courier New" panose="02070309020205020404" pitchFamily="49" charset="0"/>
              </a:rPr>
              <a:t>sNumber.length()+"</a:t>
            </a:r>
            <a:r>
              <a:rPr kumimoji="1" lang="zh-CN" altLang="en-US" sz="1800" b="1">
                <a:latin typeface="Courier New" panose="02070309020205020404" pitchFamily="49" charset="0"/>
              </a:rPr>
              <a:t>位数。");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String s = "Mary,F,1976";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String[] sPlit = s.split(",");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for(int i=0;i&lt;sPlit.length;i++)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   System.out.println(sPlit[i]);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grpSp>
        <p:nvGrpSpPr>
          <p:cNvPr id="65541" name="Group 22"/>
          <p:cNvGrpSpPr>
            <a:grpSpLocks/>
          </p:cNvGrpSpPr>
          <p:nvPr/>
        </p:nvGrpSpPr>
        <p:grpSpPr bwMode="auto">
          <a:xfrm>
            <a:off x="2057400" y="4786314"/>
            <a:ext cx="7696200" cy="1019175"/>
            <a:chOff x="336" y="3186"/>
            <a:chExt cx="4848" cy="720"/>
          </a:xfrm>
        </p:grpSpPr>
        <p:sp>
          <p:nvSpPr>
            <p:cNvPr id="65542" name="Rectangle 20"/>
            <p:cNvSpPr>
              <a:spLocks noChangeArrowheads="1"/>
            </p:cNvSpPr>
            <p:nvPr/>
          </p:nvSpPr>
          <p:spPr bwMode="auto">
            <a:xfrm>
              <a:off x="336" y="3360"/>
              <a:ext cx="13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Ø"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5543" name="Rectangle 21"/>
            <p:cNvSpPr>
              <a:spLocks noChangeArrowheads="1"/>
            </p:cNvSpPr>
            <p:nvPr/>
          </p:nvSpPr>
          <p:spPr bwMode="auto">
            <a:xfrm>
              <a:off x="1632" y="3186"/>
              <a:ext cx="3552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j </a:t>
              </a:r>
              <a:r>
                <a:rPr kumimoji="1" lang="zh-CN" altLang="en-US" sz="2000" b="1">
                  <a:latin typeface="Courier New" panose="02070309020205020404" pitchFamily="49" charset="0"/>
                </a:rPr>
                <a:t>是7位数。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Mary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F</a:t>
              </a:r>
            </a:p>
            <a:p>
              <a:pPr eaLnBrk="1" hangingPunct="1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latin typeface="Courier New" panose="02070309020205020404" pitchFamily="49" charset="0"/>
                </a:rPr>
                <a:t>1976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1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StringBuffer 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</a:t>
            </a:r>
          </a:p>
        </p:txBody>
      </p:sp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66564" name="矩形 9"/>
          <p:cNvSpPr>
            <a:spLocks noChangeArrowheads="1"/>
          </p:cNvSpPr>
          <p:nvPr/>
        </p:nvSpPr>
        <p:spPr bwMode="auto">
          <a:xfrm>
            <a:off x="1809750" y="1571626"/>
            <a:ext cx="8643938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 java.lang.StringBuffer </a:t>
            </a:r>
            <a:r>
              <a:rPr lang="zh-CN" altLang="en-US" sz="1800">
                <a:latin typeface="Arial" panose="020B0604020202020204" pitchFamily="34" charset="0"/>
              </a:rPr>
              <a:t>代表可变的字符序列。</a:t>
            </a: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zh-CN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 StringBuffer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String</a:t>
            </a:r>
            <a:r>
              <a:rPr lang="zh-CN" altLang="en-US" sz="1800">
                <a:latin typeface="Arial" panose="020B0604020202020204" pitchFamily="34" charset="0"/>
              </a:rPr>
              <a:t>类似，但</a:t>
            </a:r>
            <a:r>
              <a:rPr lang="en-US" altLang="zh-CN" sz="1800">
                <a:latin typeface="Arial" panose="020B0604020202020204" pitchFamily="34" charset="0"/>
              </a:rPr>
              <a:t>StringBuffer</a:t>
            </a:r>
            <a:r>
              <a:rPr lang="zh-CN" altLang="en-US" sz="1800">
                <a:latin typeface="Arial" panose="020B0604020202020204" pitchFamily="34" charset="0"/>
              </a:rPr>
              <a:t>可以对其字符串进行改变。</a:t>
            </a: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zh-CN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lang="en-US" altLang="zh-CN" sz="1800">
                <a:latin typeface="Arial" panose="020B0604020202020204" pitchFamily="34" charset="0"/>
              </a:rPr>
              <a:t> StringBuffer</a:t>
            </a:r>
            <a:r>
              <a:rPr lang="zh-CN" altLang="en-US" sz="1800">
                <a:latin typeface="Arial" panose="020B0604020202020204" pitchFamily="34" charset="0"/>
              </a:rPr>
              <a:t>类的常见构造方法：</a:t>
            </a:r>
          </a:p>
          <a:p>
            <a:pPr lvl="1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2000" b="1">
                <a:solidFill>
                  <a:srgbClr val="0606BA"/>
                </a:solidFill>
                <a:latin typeface="宋体" panose="02010600030101010101" pitchFamily="2" charset="-122"/>
              </a:rPr>
              <a:t>StringBuffer()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None/>
            </a:pPr>
            <a:r>
              <a:rPr lang="zh-CN" altLang="en-US" sz="1800">
                <a:latin typeface="Arial" panose="020B0604020202020204" pitchFamily="34" charset="0"/>
              </a:rPr>
              <a:t>创建一个不包含字符序列的“空”的</a:t>
            </a:r>
            <a:r>
              <a:rPr lang="en-US" altLang="zh-CN" sz="1800">
                <a:latin typeface="Arial" panose="020B0604020202020204" pitchFamily="34" charset="0"/>
              </a:rPr>
              <a:t>StringBuffer</a:t>
            </a:r>
            <a:r>
              <a:rPr lang="zh-CN" altLang="en-US" sz="1800">
                <a:latin typeface="Arial" panose="020B0604020202020204" pitchFamily="34" charset="0"/>
              </a:rPr>
              <a:t>对象。</a:t>
            </a:r>
          </a:p>
          <a:p>
            <a:pPr lvl="1"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ü"/>
            </a:pPr>
            <a:r>
              <a:rPr lang="en-US" altLang="zh-CN" sz="1800">
                <a:solidFill>
                  <a:srgbClr val="0606BA"/>
                </a:solidFill>
                <a:latin typeface="Arial" panose="020B0604020202020204" pitchFamily="34" charset="0"/>
              </a:rPr>
              <a:t>StringBuffer(String str)</a:t>
            </a:r>
          </a:p>
          <a:p>
            <a:pPr lvl="2">
              <a:spcBef>
                <a:spcPct val="0"/>
              </a:spcBef>
              <a:spcAft>
                <a:spcPts val="475"/>
              </a:spcAft>
              <a:buNone/>
            </a:pPr>
            <a:r>
              <a:rPr lang="zh-CN" altLang="en-US" sz="1800">
                <a:latin typeface="Arial" panose="020B0604020202020204" pitchFamily="34" charset="0"/>
              </a:rPr>
              <a:t>创建一个</a:t>
            </a:r>
            <a:r>
              <a:rPr lang="en-US" altLang="zh-CN" sz="1800">
                <a:latin typeface="Arial" panose="020B0604020202020204" pitchFamily="34" charset="0"/>
              </a:rPr>
              <a:t>StringBuffer</a:t>
            </a:r>
            <a:r>
              <a:rPr lang="zh-CN" altLang="en-US" sz="1800">
                <a:latin typeface="Arial" panose="020B0604020202020204" pitchFamily="34" charset="0"/>
              </a:rPr>
              <a:t>对象，包含与</a:t>
            </a:r>
            <a:r>
              <a:rPr lang="en-US" altLang="zh-CN" sz="1800">
                <a:latin typeface="Arial" panose="020B0604020202020204" pitchFamily="34" charset="0"/>
              </a:rPr>
              <a:t>String</a:t>
            </a:r>
            <a:r>
              <a:rPr lang="zh-CN" altLang="en-US" sz="1800">
                <a:latin typeface="Arial" panose="020B0604020202020204" pitchFamily="34" charset="0"/>
              </a:rPr>
              <a:t>对象</a:t>
            </a:r>
            <a:r>
              <a:rPr lang="en-US" altLang="zh-CN" sz="1800">
                <a:latin typeface="Arial" panose="020B0604020202020204" pitchFamily="34" charset="0"/>
              </a:rPr>
              <a:t>str</a:t>
            </a:r>
            <a:r>
              <a:rPr lang="zh-CN" altLang="en-US" sz="1800">
                <a:latin typeface="Arial" panose="020B0604020202020204" pitchFamily="34" charset="0"/>
              </a:rPr>
              <a:t>相同的字符序列。</a:t>
            </a:r>
          </a:p>
        </p:txBody>
      </p:sp>
    </p:spTree>
    <p:extLst>
      <p:ext uri="{BB962C8B-B14F-4D97-AF65-F5344CB8AC3E}">
        <p14:creationId xmlns:p14="http://schemas.microsoft.com/office/powerpoint/2010/main" val="1186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StringBuffer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常用方法（1）</a:t>
            </a:r>
          </a:p>
        </p:txBody>
      </p:sp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67588" name="矩形 9"/>
          <p:cNvSpPr>
            <a:spLocks noChangeArrowheads="1"/>
          </p:cNvSpPr>
          <p:nvPr/>
        </p:nvSpPr>
        <p:spPr bwMode="auto">
          <a:xfrm>
            <a:off x="1809750" y="1571625"/>
            <a:ext cx="8643938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800" b="1">
                <a:latin typeface="Arial" panose="020B0604020202020204" pitchFamily="34" charset="0"/>
              </a:rPr>
              <a:t>重载方法 </a:t>
            </a:r>
            <a:r>
              <a:rPr lang="en-US" altLang="zh-CN" sz="1800" b="1">
                <a:latin typeface="Courier New" panose="02070309020205020404" pitchFamily="49" charset="0"/>
              </a:rPr>
              <a:t>public StringBuffer append(…) </a:t>
            </a:r>
            <a:r>
              <a:rPr lang="zh-CN" altLang="en-US" sz="1800" b="1">
                <a:latin typeface="Courier New" panose="02070309020205020404" pitchFamily="49" charset="0"/>
              </a:rPr>
              <a:t>可以为该</a:t>
            </a:r>
            <a:r>
              <a:rPr lang="en-US" altLang="zh-CN" sz="1800" b="1">
                <a:latin typeface="Courier New" panose="02070309020205020404" pitchFamily="49" charset="0"/>
              </a:rPr>
              <a:t>StringBuffer </a:t>
            </a:r>
            <a:r>
              <a:rPr lang="zh-CN" altLang="en-US" sz="1800" b="1">
                <a:latin typeface="Courier New" panose="02070309020205020404" pitchFamily="49" charset="0"/>
              </a:rPr>
              <a:t>对象添加字符序列，返回添加后的该</a:t>
            </a:r>
            <a:r>
              <a:rPr lang="en-US" altLang="zh-CN" sz="1800" b="1">
                <a:latin typeface="Courier New" panose="02070309020205020404" pitchFamily="49" charset="0"/>
              </a:rPr>
              <a:t>StringBuffer</a:t>
            </a:r>
            <a:r>
              <a:rPr lang="zh-CN" altLang="en-US" sz="1800" b="1">
                <a:latin typeface="Courier New" panose="02070309020205020404" pitchFamily="49" charset="0"/>
              </a:rPr>
              <a:t>对象引用，例如：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append(String str)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append(StringBuffer sbuf)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append(char[] str)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append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 (char[] str,int offset,int len)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append(double d)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append(Object obj)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zh-CN" altLang="en-US" sz="1800" b="1">
                <a:latin typeface="Courier New" panose="02070309020205020404" pitchFamily="49" charset="0"/>
              </a:rPr>
              <a:t>                   … … …</a:t>
            </a:r>
          </a:p>
          <a:p>
            <a:pPr>
              <a:spcBef>
                <a:spcPct val="0"/>
              </a:spcBef>
              <a:spcAft>
                <a:spcPts val="475"/>
              </a:spcAft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StringBuffer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常用方法（</a:t>
            </a: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68612" name="矩形 9"/>
          <p:cNvSpPr>
            <a:spLocks noChangeArrowheads="1"/>
          </p:cNvSpPr>
          <p:nvPr/>
        </p:nvSpPr>
        <p:spPr bwMode="auto">
          <a:xfrm>
            <a:off x="1809750" y="1571625"/>
            <a:ext cx="8643938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Arial" panose="020B0604020202020204" pitchFamily="34" charset="0"/>
              </a:rPr>
              <a:t>重载方法 </a:t>
            </a:r>
            <a:r>
              <a:rPr lang="en-US" altLang="zh-CN" sz="1800" b="1">
                <a:latin typeface="Courier New" panose="02070309020205020404" pitchFamily="49" charset="0"/>
              </a:rPr>
              <a:t>public StringBuffer insert(…)</a:t>
            </a:r>
            <a:r>
              <a:rPr lang="zh-CN" altLang="en-US" sz="1800" b="1">
                <a:latin typeface="Courier New" panose="02070309020205020404" pitchFamily="49" charset="0"/>
              </a:rPr>
              <a:t>可以为该</a:t>
            </a:r>
            <a:r>
              <a:rPr lang="en-US" altLang="zh-CN" sz="1800" b="1">
                <a:latin typeface="Courier New" panose="02070309020205020404" pitchFamily="49" charset="0"/>
              </a:rPr>
              <a:t>StringBuffer </a:t>
            </a:r>
            <a:r>
              <a:rPr lang="zh-CN" altLang="en-US" sz="1800" b="1">
                <a:latin typeface="Courier New" panose="02070309020205020404" pitchFamily="49" charset="0"/>
              </a:rPr>
              <a:t>对象在指定位置插入字符序列，返回修改后的该</a:t>
            </a:r>
            <a:r>
              <a:rPr lang="en-US" altLang="zh-CN" sz="1800" b="1">
                <a:latin typeface="Courier New" panose="02070309020205020404" pitchFamily="49" charset="0"/>
              </a:rPr>
              <a:t>StringBuffer</a:t>
            </a:r>
            <a:r>
              <a:rPr lang="zh-CN" altLang="en-US" sz="1800" b="1">
                <a:latin typeface="Courier New" panose="02070309020205020404" pitchFamily="49" charset="0"/>
              </a:rPr>
              <a:t>对象引用，例如：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insert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          (int offset,String str)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public StringBuffer insert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          (int offset,double d)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zh-CN" altLang="en-US" sz="1800" b="1">
                <a:latin typeface="Courier New" panose="02070309020205020404" pitchFamily="49" charset="0"/>
              </a:rPr>
              <a:t>                   … … …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Arial" panose="020B0604020202020204" pitchFamily="34" charset="0"/>
              </a:rPr>
              <a:t>方法</a:t>
            </a:r>
            <a:r>
              <a:rPr lang="zh-CN" altLang="en-US" sz="1800" b="1"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</a:rPr>
              <a:t>public StringBuffer delete(int start,int end) </a:t>
            </a:r>
            <a:r>
              <a:rPr lang="zh-CN" altLang="en-US" sz="1800" b="1">
                <a:latin typeface="Courier New" panose="02070309020205020404" pitchFamily="49" charset="0"/>
              </a:rPr>
              <a:t>可以删除从</a:t>
            </a:r>
            <a:r>
              <a:rPr lang="en-US" altLang="zh-CN" sz="1800" b="1">
                <a:latin typeface="Courier New" panose="02070309020205020404" pitchFamily="49" charset="0"/>
              </a:rPr>
              <a:t>start</a:t>
            </a:r>
            <a:r>
              <a:rPr lang="zh-CN" altLang="en-US" sz="1800" b="1">
                <a:latin typeface="Courier New" panose="02070309020205020404" pitchFamily="49" charset="0"/>
              </a:rPr>
              <a:t>开始到</a:t>
            </a:r>
            <a:r>
              <a:rPr lang="en-US" altLang="zh-CN" sz="1800" b="1">
                <a:latin typeface="Courier New" panose="02070309020205020404" pitchFamily="49" charset="0"/>
              </a:rPr>
              <a:t>end-1</a:t>
            </a:r>
            <a:r>
              <a:rPr lang="zh-CN" altLang="en-US" sz="1800" b="1">
                <a:latin typeface="Courier New" panose="02070309020205020404" pitchFamily="49" charset="0"/>
              </a:rPr>
              <a:t>为止的一段字符序列，返回修改后的该</a:t>
            </a:r>
            <a:r>
              <a:rPr lang="en-US" altLang="zh-CN" sz="1800" b="1">
                <a:latin typeface="Courier New" panose="02070309020205020404" pitchFamily="49" charset="0"/>
              </a:rPr>
              <a:t>StringBuffer</a:t>
            </a:r>
            <a:r>
              <a:rPr lang="zh-CN" altLang="en-US" sz="1800" b="1">
                <a:latin typeface="Courier New" panose="02070309020205020404" pitchFamily="49" charset="0"/>
              </a:rPr>
              <a:t>对象引用。</a:t>
            </a:r>
          </a:p>
        </p:txBody>
      </p:sp>
    </p:spTree>
    <p:extLst>
      <p:ext uri="{BB962C8B-B14F-4D97-AF65-F5344CB8AC3E}">
        <p14:creationId xmlns:p14="http://schemas.microsoft.com/office/powerpoint/2010/main" val="923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StringBuffer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常用方法（</a:t>
            </a: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69636" name="矩形 9"/>
          <p:cNvSpPr>
            <a:spLocks noChangeArrowheads="1"/>
          </p:cNvSpPr>
          <p:nvPr/>
        </p:nvSpPr>
        <p:spPr bwMode="auto">
          <a:xfrm>
            <a:off x="1809750" y="1571625"/>
            <a:ext cx="8643938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Arial" panose="020B0604020202020204" pitchFamily="34" charset="0"/>
              </a:rPr>
              <a:t>和 </a:t>
            </a:r>
            <a:r>
              <a:rPr lang="en-US" altLang="zh-CN" sz="1800" b="1">
                <a:latin typeface="Arial" panose="020B0604020202020204" pitchFamily="34" charset="0"/>
              </a:rPr>
              <a:t>String </a:t>
            </a:r>
            <a:r>
              <a:rPr lang="zh-CN" altLang="en-US" sz="1800" b="1">
                <a:latin typeface="Arial" panose="020B0604020202020204" pitchFamily="34" charset="0"/>
              </a:rPr>
              <a:t>类含义类似的方法：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public int indexOf(String str)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public int indexOf(String str,int fromIndex)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public String substring(int start)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public String substring(int start,int end)</a:t>
            </a:r>
            <a:endParaRPr lang="en-US" altLang="zh-CN" sz="18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public int length() </a:t>
            </a:r>
            <a:endParaRPr lang="zh-CN" altLang="en-US" sz="18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Arial" panose="020B0604020202020204" pitchFamily="34" charset="0"/>
              </a:rPr>
              <a:t>方法</a:t>
            </a:r>
            <a:r>
              <a:rPr lang="zh-CN" altLang="en-US" sz="1800" b="1"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</a:rPr>
              <a:t>public StringBuffer reverse()</a:t>
            </a:r>
            <a:r>
              <a:rPr lang="zh-CN" altLang="en-US" sz="1800" b="1">
                <a:latin typeface="Courier New" panose="02070309020205020404" pitchFamily="49" charset="0"/>
              </a:rPr>
              <a:t>用于将字符序列逆序，返回修改后的该</a:t>
            </a:r>
            <a:r>
              <a:rPr lang="en-US" altLang="zh-CN" sz="1800" b="1">
                <a:latin typeface="Courier New" panose="02070309020205020404" pitchFamily="49" charset="0"/>
              </a:rPr>
              <a:t>StringBuffer</a:t>
            </a:r>
            <a:r>
              <a:rPr lang="zh-CN" altLang="en-US" sz="1800" b="1">
                <a:latin typeface="Courier New" panose="02070309020205020404" pitchFamily="49" charset="0"/>
              </a:rPr>
              <a:t>对象引用。</a:t>
            </a:r>
          </a:p>
        </p:txBody>
      </p:sp>
    </p:spTree>
    <p:extLst>
      <p:ext uri="{BB962C8B-B14F-4D97-AF65-F5344CB8AC3E}">
        <p14:creationId xmlns:p14="http://schemas.microsoft.com/office/powerpoint/2010/main" val="18753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数组概述</a:t>
            </a: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Arial" panose="020B0604020202020204" pitchFamily="34" charset="0"/>
              </a:rPr>
              <a:t>数组可以看成是多个相同类型数据组合，对这些数据的统一管理。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kumimoji="1" lang="zh-CN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Arial" panose="020B0604020202020204" pitchFamily="34" charset="0"/>
              </a:rPr>
              <a:t>数组变量属引用类型，数组也可以看成是对象，数组中的每个元素相当于该对象的成员变量。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kumimoji="1" lang="zh-CN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r>
              <a:rPr kumimoji="1" lang="zh-CN" altLang="en-US" sz="1800">
                <a:latin typeface="Arial" panose="020B0604020202020204" pitchFamily="34" charset="0"/>
              </a:rPr>
              <a:t>数组中的元素可以是任何数据类型，包括基本类型和引用类型。</a:t>
            </a:r>
          </a:p>
          <a:p>
            <a:pPr>
              <a:spcBef>
                <a:spcPct val="0"/>
              </a:spcBef>
              <a:spcAft>
                <a:spcPts val="475"/>
              </a:spcAft>
              <a:buFont typeface="Wingdings" panose="05000000000000000000" pitchFamily="2" charset="2"/>
              <a:buChar char="Ø"/>
            </a:pPr>
            <a:endParaRPr lang="en-US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ChangeArrowheads="1"/>
          </p:cNvSpPr>
          <p:nvPr/>
        </p:nvSpPr>
        <p:spPr bwMode="auto">
          <a:xfrm>
            <a:off x="1738314" y="857250"/>
            <a:ext cx="8715375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606BA"/>
                </a:solidFill>
                <a:latin typeface="宋体" panose="02010600030101010101" pitchFamily="2" charset="-122"/>
              </a:rPr>
              <a:t>StringBuffer</a:t>
            </a: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类举例</a:t>
            </a:r>
          </a:p>
        </p:txBody>
      </p:sp>
      <p:sp>
        <p:nvSpPr>
          <p:cNvPr id="70659" name="Rectangle 3"/>
          <p:cNvSpPr txBox="1">
            <a:spLocks noChangeArrowheads="1"/>
          </p:cNvSpPr>
          <p:nvPr/>
        </p:nvSpPr>
        <p:spPr bwMode="auto">
          <a:xfrm>
            <a:off x="1738314" y="1500188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70660" name="矩形 9"/>
          <p:cNvSpPr>
            <a:spLocks noChangeArrowheads="1"/>
          </p:cNvSpPr>
          <p:nvPr/>
        </p:nvSpPr>
        <p:spPr bwMode="auto">
          <a:xfrm>
            <a:off x="1809750" y="1571626"/>
            <a:ext cx="8643938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/>
            </a:r>
            <a:br>
              <a:rPr kumimoji="1" lang="en-US" altLang="zh-CN" sz="1800" b="1">
                <a:latin typeface="Courier New" panose="02070309020205020404" pitchFamily="49" charset="0"/>
              </a:rPr>
            </a:br>
            <a:r>
              <a:rPr kumimoji="1" lang="en-US" altLang="zh-CN" sz="18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 s = "Mircosoft";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char[] a = {'a','b','c'};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StringBuffer sb1 = new StringBuffer(s);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sb1.append('/').append("IBM")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   .append('/').append("Sun");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System.out.println(sb1);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StringBuffer sb2 = new StringBuffer("</a:t>
            </a:r>
            <a:r>
              <a:rPr kumimoji="1" lang="zh-CN" altLang="en-US" sz="1800" b="1">
                <a:latin typeface="Courier New" panose="02070309020205020404" pitchFamily="49" charset="0"/>
              </a:rPr>
              <a:t>数字");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for(int i = 0;i&lt;=9;i++){sb2.append(i);}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System.out.println(sb2);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sb2.delete(8,sb2.length()).insert(0,a);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System.out.println(sb2);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  System.out.println(sb2.reverse());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  <a:endParaRPr kumimoji="1" lang="zh-CN" altLang="en-US" sz="1800" b="1">
              <a:latin typeface="Courier New" panose="02070309020205020404" pitchFamily="49" charset="0"/>
            </a:endParaRPr>
          </a:p>
        </p:txBody>
      </p:sp>
      <p:sp>
        <p:nvSpPr>
          <p:cNvPr id="70661" name="Rectangle 8"/>
          <p:cNvSpPr>
            <a:spLocks noChangeArrowheads="1"/>
          </p:cNvSpPr>
          <p:nvPr/>
        </p:nvSpPr>
        <p:spPr bwMode="auto">
          <a:xfrm>
            <a:off x="1952625" y="5572125"/>
            <a:ext cx="1905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kumimoji="1" lang="zh-CN" altLang="en-US" sz="1800" b="1">
                <a:latin typeface="Times New Roman" panose="02020603050405020304" pitchFamily="18" charset="0"/>
              </a:rPr>
              <a:t>输出结果：</a:t>
            </a:r>
            <a:endParaRPr kumimoji="1"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3935413" y="5300663"/>
            <a:ext cx="5638800" cy="9906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Courier New" panose="02070309020205020404" pitchFamily="49" charset="0"/>
              </a:rPr>
              <a:t>Mircosoft/IBM/Sun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Courier New" panose="02070309020205020404" pitchFamily="49" charset="0"/>
              </a:rPr>
              <a:t>数字0123456789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Courier New" panose="02070309020205020404" pitchFamily="49" charset="0"/>
              </a:rPr>
              <a:t>abc</a:t>
            </a:r>
            <a:r>
              <a:rPr kumimoji="1" lang="zh-CN" altLang="en-US" sz="2000" b="1">
                <a:latin typeface="Courier New" panose="02070309020205020404" pitchFamily="49" charset="0"/>
              </a:rPr>
              <a:t>数字012345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Courier New" panose="02070309020205020404" pitchFamily="49" charset="0"/>
              </a:rPr>
              <a:t>543210字数</a:t>
            </a:r>
            <a:r>
              <a:rPr kumimoji="1" lang="en-US" altLang="zh-CN" sz="2000" b="1">
                <a:latin typeface="Courier New" panose="02070309020205020404" pitchFamily="49" charset="0"/>
              </a:rPr>
              <a:t>cba</a:t>
            </a:r>
          </a:p>
        </p:txBody>
      </p:sp>
    </p:spTree>
    <p:extLst>
      <p:ext uri="{BB962C8B-B14F-4D97-AF65-F5344CB8AC3E}">
        <p14:creationId xmlns:p14="http://schemas.microsoft.com/office/powerpoint/2010/main" val="36869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38313" y="758825"/>
            <a:ext cx="8715375" cy="524536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课后习题：怎么设计一个模式来证明循环中的</a:t>
            </a:r>
            <a:r>
              <a:rPr lang="en-US" altLang="zh-CN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String</a:t>
            </a:r>
            <a:r>
              <a:rPr lang="zh-CN" altLang="en-US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的效率低于</a:t>
            </a:r>
            <a:r>
              <a:rPr lang="en-US" altLang="zh-CN" sz="2400" dirty="0" err="1" smtClean="0">
                <a:solidFill>
                  <a:srgbClr val="0606BA"/>
                </a:solidFill>
                <a:latin typeface="宋体" panose="02010600030101010101" pitchFamily="2" charset="-122"/>
              </a:rPr>
              <a:t>StringBuffer</a:t>
            </a:r>
            <a:r>
              <a:rPr lang="zh-CN" altLang="en-US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append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Tips:</a:t>
            </a:r>
            <a:r>
              <a:rPr lang="zh-CN" altLang="en-US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计算的时间非常重要的指标</a:t>
            </a:r>
            <a:endParaRPr lang="en-US" altLang="zh-CN" sz="2400" dirty="0" smtClean="0">
              <a:solidFill>
                <a:srgbClr val="0606BA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rgbClr val="0606BA"/>
                </a:solidFill>
                <a:latin typeface="宋体" panose="02010600030101010101" pitchFamily="2" charset="-122"/>
              </a:rPr>
              <a:t>System.currentTimeMillis</a:t>
            </a:r>
            <a:r>
              <a:rPr lang="en-US" altLang="zh-CN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();//</a:t>
            </a:r>
            <a:r>
              <a:rPr lang="zh-CN" altLang="en-US" sz="2400" dirty="0" smtClean="0">
                <a:solidFill>
                  <a:srgbClr val="0606BA"/>
                </a:solidFill>
                <a:latin typeface="宋体" panose="02010600030101010101" pitchFamily="2" charset="-122"/>
              </a:rPr>
              <a:t>表示系统当前时间</a:t>
            </a:r>
            <a:endParaRPr lang="zh-CN" altLang="en-US" sz="2400" dirty="0">
              <a:solidFill>
                <a:srgbClr val="0606BA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5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一维数组的声明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738314" y="1357313"/>
            <a:ext cx="8715375" cy="485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98463" indent="-3984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Arial" panose="020B0604020202020204" pitchFamily="34" charset="0"/>
              </a:rPr>
              <a:t>一维数组的声明方式：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zh-CN" altLang="en-US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latin typeface="Courier New" panose="02070309020205020404" pitchFamily="49" charset="0"/>
              </a:rPr>
              <a:t>type var[]</a:t>
            </a:r>
            <a:r>
              <a:rPr lang="zh-CN" altLang="en-US" sz="1800" b="1">
                <a:latin typeface="Courier New" panose="02070309020205020404" pitchFamily="49" charset="0"/>
              </a:rPr>
              <a:t>； 或 </a:t>
            </a:r>
            <a:r>
              <a:rPr lang="en-US" altLang="zh-CN" sz="1800" b="1">
                <a:latin typeface="Courier New" panose="02070309020205020404" pitchFamily="49" charset="0"/>
              </a:rPr>
              <a:t>type[] var</a:t>
            </a:r>
            <a:r>
              <a:rPr lang="zh-CN" altLang="en-US" sz="1800" b="1">
                <a:latin typeface="Courier New" panose="02070309020205020404" pitchFamily="49" charset="0"/>
              </a:rPr>
              <a:t>；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Arial" panose="020B0604020202020204" pitchFamily="34" charset="0"/>
              </a:rPr>
              <a:t>例如：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zh-CN" altLang="en-US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latin typeface="Courier New" panose="02070309020205020404" pitchFamily="49" charset="0"/>
              </a:rPr>
              <a:t>int a1[];  int[] a2;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	double b[];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	Person[] p1; String s1[];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Arial" panose="020B0604020202020204" pitchFamily="34" charset="0"/>
              </a:rPr>
              <a:t>Java</a:t>
            </a:r>
            <a:r>
              <a:rPr lang="zh-CN" altLang="en-US" sz="1800" b="1">
                <a:latin typeface="Arial" panose="020B0604020202020204" pitchFamily="34" charset="0"/>
              </a:rPr>
              <a:t>语言中声明数组时不能指定其长度</a:t>
            </a:r>
            <a:r>
              <a:rPr lang="en-US" altLang="zh-CN" sz="1800" b="1">
                <a:latin typeface="Arial" panose="020B0604020202020204" pitchFamily="34" charset="0"/>
              </a:rPr>
              <a:t>(</a:t>
            </a:r>
            <a:r>
              <a:rPr lang="zh-CN" altLang="en-US" sz="1800" b="1">
                <a:latin typeface="Arial" panose="020B0604020202020204" pitchFamily="34" charset="0"/>
              </a:rPr>
              <a:t>数组中元素的个数</a:t>
            </a:r>
            <a:r>
              <a:rPr lang="en-US" altLang="zh-CN" sz="1800" b="1">
                <a:latin typeface="Arial" panose="020B0604020202020204" pitchFamily="34" charset="0"/>
              </a:rPr>
              <a:t>)</a:t>
            </a:r>
            <a:r>
              <a:rPr lang="zh-CN" altLang="en-US" sz="1800" b="1">
                <a:latin typeface="Arial" panose="020B0604020202020204" pitchFamily="34" charset="0"/>
              </a:rPr>
              <a:t>，例如：</a:t>
            </a:r>
          </a:p>
          <a:p>
            <a:pPr>
              <a:spcBef>
                <a:spcPct val="0"/>
              </a:spcBef>
              <a:spcAft>
                <a:spcPts val="475"/>
              </a:spcAft>
              <a:buClr>
                <a:schemeClr val="tx1"/>
              </a:buClr>
              <a:buNone/>
            </a:pPr>
            <a:r>
              <a:rPr lang="zh-CN" altLang="en-US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latin typeface="Courier New" panose="02070309020205020404" pitchFamily="49" charset="0"/>
              </a:rPr>
              <a:t>int a[5]; //</a:t>
            </a:r>
            <a:r>
              <a:rPr lang="zh-CN" altLang="en-US" sz="1800" b="1">
                <a:latin typeface="Courier New" panose="02070309020205020404" pitchFamily="49" charset="0"/>
              </a:rPr>
              <a:t>非法</a:t>
            </a:r>
          </a:p>
        </p:txBody>
      </p:sp>
    </p:spTree>
    <p:extLst>
      <p:ext uri="{BB962C8B-B14F-4D97-AF65-F5344CB8AC3E}">
        <p14:creationId xmlns:p14="http://schemas.microsoft.com/office/powerpoint/2010/main" val="957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数组对象的创建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66875" y="1428750"/>
            <a:ext cx="574833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1600" b="1"/>
              <a:t>Java</a:t>
            </a:r>
            <a:r>
              <a:rPr lang="zh-CN" altLang="en-US" sz="1600" b="1"/>
              <a:t>中使用关键字 </a:t>
            </a:r>
            <a:r>
              <a:rPr lang="en-US" altLang="zh-CN" sz="1600" b="1">
                <a:latin typeface="Courier New" pitchFamily="49" charset="0"/>
              </a:rPr>
              <a:t>new</a:t>
            </a:r>
            <a:r>
              <a:rPr lang="en-US" altLang="zh-CN" sz="1600" b="1"/>
              <a:t>  </a:t>
            </a:r>
            <a:r>
              <a:rPr lang="zh-CN" altLang="en-US" sz="1600" b="1"/>
              <a:t>创建数组对象，格式为：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1600" b="1"/>
              <a:t>        </a:t>
            </a:r>
            <a:r>
              <a:rPr lang="zh-CN" altLang="en-US" sz="1600" b="1">
                <a:latin typeface="Courier New" pitchFamily="49" charset="0"/>
              </a:rPr>
              <a:t>数组名 ＝ </a:t>
            </a:r>
            <a:r>
              <a:rPr lang="en-US" altLang="zh-CN" sz="1600" b="1">
                <a:latin typeface="Courier New" pitchFamily="49" charset="0"/>
              </a:rPr>
              <a:t>new </a:t>
            </a:r>
            <a:r>
              <a:rPr lang="zh-CN" altLang="en-US" sz="1600" b="1">
                <a:latin typeface="Courier New" pitchFamily="49" charset="0"/>
              </a:rPr>
              <a:t>数组元素的类型 </a:t>
            </a:r>
            <a:r>
              <a:rPr lang="en-US" altLang="zh-CN" sz="1600" b="1">
                <a:latin typeface="Courier New" pitchFamily="49" charset="0"/>
              </a:rPr>
              <a:t>[</a:t>
            </a:r>
            <a:r>
              <a:rPr lang="zh-CN" altLang="en-US" sz="1600" b="1">
                <a:latin typeface="Courier New" pitchFamily="49" charset="0"/>
              </a:rPr>
              <a:t>数组元素的个数</a:t>
            </a:r>
            <a:r>
              <a:rPr lang="en-US" altLang="zh-CN" sz="1600" b="1">
                <a:latin typeface="Courier New" pitchFamily="49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1600" b="1"/>
              <a:t>例如：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44664" y="2509838"/>
            <a:ext cx="5564187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latin typeface="Courier New" panose="02070309020205020404" pitchFamily="49" charset="0"/>
              </a:rPr>
            </a:br>
            <a:r>
              <a:rPr kumimoji="1" lang="en-US" altLang="zh-CN" sz="16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int[] s;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s = new int[5];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for (int i = 0; i &lt; 5; i++)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s[i] = 2 * i + 1;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077201" y="2495550"/>
            <a:ext cx="2447925" cy="3576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480550" y="2632076"/>
            <a:ext cx="1074738" cy="3667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堆内存</a:t>
            </a:r>
          </a:p>
        </p:txBody>
      </p:sp>
      <p:sp>
        <p:nvSpPr>
          <p:cNvPr id="45063" name="Text Box 10"/>
          <p:cNvSpPr txBox="1">
            <a:spLocks noChangeArrowheads="1"/>
          </p:cNvSpPr>
          <p:nvPr/>
        </p:nvSpPr>
        <p:spPr bwMode="auto">
          <a:xfrm>
            <a:off x="4881564" y="5183188"/>
            <a:ext cx="1074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栈内存</a:t>
            </a:r>
          </a:p>
        </p:txBody>
      </p:sp>
      <p:sp>
        <p:nvSpPr>
          <p:cNvPr id="45064" name="AutoShape 11"/>
          <p:cNvSpPr>
            <a:spLocks noChangeArrowheads="1"/>
          </p:cNvSpPr>
          <p:nvPr/>
        </p:nvSpPr>
        <p:spPr bwMode="auto">
          <a:xfrm>
            <a:off x="3460750" y="3086100"/>
            <a:ext cx="22225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6224588" y="5886450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6238875" y="428625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7050088" y="428625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810250" y="5857876"/>
            <a:ext cx="331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001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1744664" y="2509838"/>
            <a:ext cx="5564187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/>
            </a:r>
            <a:br>
              <a:rPr kumimoji="1" lang="en-US" altLang="zh-CN" sz="1600" b="1">
                <a:latin typeface="Courier New" panose="02070309020205020404" pitchFamily="49" charset="0"/>
              </a:rPr>
            </a:br>
            <a:r>
              <a:rPr kumimoji="1" lang="en-US" altLang="zh-CN" sz="16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int[] s;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s = new int[5];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for (int i = 0; i &lt; 5; i++)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s[i] = 2 * i + 1;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083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数组对象的创建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1639" y="1428751"/>
            <a:ext cx="550068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1600" b="1"/>
              <a:t>Java</a:t>
            </a:r>
            <a:r>
              <a:rPr lang="zh-CN" altLang="en-US" sz="1600" b="1"/>
              <a:t>中使用关键字 </a:t>
            </a:r>
            <a:r>
              <a:rPr lang="en-US" altLang="zh-CN" sz="1600" b="1">
                <a:latin typeface="Courier New" pitchFamily="49" charset="0"/>
              </a:rPr>
              <a:t>new</a:t>
            </a:r>
            <a:r>
              <a:rPr lang="en-US" altLang="zh-CN" sz="1600" b="1"/>
              <a:t>  </a:t>
            </a:r>
            <a:r>
              <a:rPr lang="zh-CN" altLang="en-US" sz="1600" b="1"/>
              <a:t>创建数组对象，格式为：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1600" b="1"/>
              <a:t>        </a:t>
            </a:r>
            <a:r>
              <a:rPr lang="zh-CN" altLang="en-US" sz="1600" b="1">
                <a:latin typeface="Courier New" pitchFamily="49" charset="0"/>
              </a:rPr>
              <a:t>数组名 ＝ </a:t>
            </a:r>
            <a:r>
              <a:rPr lang="en-US" altLang="zh-CN" sz="1600" b="1">
                <a:latin typeface="Courier New" pitchFamily="49" charset="0"/>
              </a:rPr>
              <a:t>new </a:t>
            </a:r>
            <a:r>
              <a:rPr lang="zh-CN" altLang="en-US" sz="1600" b="1">
                <a:latin typeface="Courier New" pitchFamily="49" charset="0"/>
              </a:rPr>
              <a:t>数组元素的类型 </a:t>
            </a:r>
            <a:r>
              <a:rPr lang="en-US" altLang="zh-CN" sz="1600" b="1">
                <a:latin typeface="Courier New" pitchFamily="49" charset="0"/>
              </a:rPr>
              <a:t>[</a:t>
            </a:r>
            <a:r>
              <a:rPr lang="zh-CN" altLang="en-US" sz="1600" b="1">
                <a:latin typeface="Courier New" pitchFamily="49" charset="0"/>
              </a:rPr>
              <a:t>数组元素的个数</a:t>
            </a:r>
            <a:r>
              <a:rPr lang="en-US" altLang="zh-CN" sz="1600" b="1">
                <a:latin typeface="Courier New" pitchFamily="49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1600" b="1"/>
              <a:t>例如：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8086726" y="2311401"/>
            <a:ext cx="2366963" cy="3617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490076" y="23114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堆内存</a:t>
            </a:r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5105400" y="4957764"/>
            <a:ext cx="1036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栈内存</a:t>
            </a:r>
          </a:p>
        </p:txBody>
      </p:sp>
      <p:sp>
        <p:nvSpPr>
          <p:cNvPr id="46088" name="AutoShape 11"/>
          <p:cNvSpPr>
            <a:spLocks noChangeArrowheads="1"/>
          </p:cNvSpPr>
          <p:nvPr/>
        </p:nvSpPr>
        <p:spPr bwMode="auto">
          <a:xfrm>
            <a:off x="4167188" y="3341689"/>
            <a:ext cx="215900" cy="230187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6089" name="Rectangle 13"/>
          <p:cNvSpPr>
            <a:spLocks noChangeArrowheads="1"/>
          </p:cNvSpPr>
          <p:nvPr/>
        </p:nvSpPr>
        <p:spPr bwMode="auto">
          <a:xfrm>
            <a:off x="8747125" y="3530601"/>
            <a:ext cx="717550" cy="307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0" name="Rectangle 14"/>
          <p:cNvSpPr>
            <a:spLocks noChangeArrowheads="1"/>
          </p:cNvSpPr>
          <p:nvPr/>
        </p:nvSpPr>
        <p:spPr bwMode="auto">
          <a:xfrm>
            <a:off x="8747125" y="4445001"/>
            <a:ext cx="717550" cy="307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1" name="Rectangle 15"/>
          <p:cNvSpPr>
            <a:spLocks noChangeArrowheads="1"/>
          </p:cNvSpPr>
          <p:nvPr/>
        </p:nvSpPr>
        <p:spPr bwMode="auto">
          <a:xfrm>
            <a:off x="8747125" y="3835401"/>
            <a:ext cx="717550" cy="307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2" name="Rectangle 16"/>
          <p:cNvSpPr>
            <a:spLocks noChangeArrowheads="1"/>
          </p:cNvSpPr>
          <p:nvPr/>
        </p:nvSpPr>
        <p:spPr bwMode="auto">
          <a:xfrm>
            <a:off x="8747125" y="4140201"/>
            <a:ext cx="717550" cy="307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8747125" y="4749801"/>
            <a:ext cx="717550" cy="307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94" name="Rectangle 7"/>
          <p:cNvSpPr>
            <a:spLocks noChangeArrowheads="1"/>
          </p:cNvSpPr>
          <p:nvPr/>
        </p:nvSpPr>
        <p:spPr bwMode="auto">
          <a:xfrm>
            <a:off x="6651625" y="5600700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***</a:t>
            </a:r>
          </a:p>
        </p:txBody>
      </p:sp>
      <p:sp>
        <p:nvSpPr>
          <p:cNvPr id="46095" name="Line 8"/>
          <p:cNvSpPr>
            <a:spLocks noChangeShapeType="1"/>
          </p:cNvSpPr>
          <p:nvPr/>
        </p:nvSpPr>
        <p:spPr bwMode="auto">
          <a:xfrm>
            <a:off x="6665913" y="40005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9"/>
          <p:cNvSpPr>
            <a:spLocks noChangeShapeType="1"/>
          </p:cNvSpPr>
          <p:nvPr/>
        </p:nvSpPr>
        <p:spPr bwMode="auto">
          <a:xfrm>
            <a:off x="7477125" y="40005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Rectangle 12"/>
          <p:cNvSpPr>
            <a:spLocks noChangeArrowheads="1"/>
          </p:cNvSpPr>
          <p:nvPr/>
        </p:nvSpPr>
        <p:spPr bwMode="auto">
          <a:xfrm>
            <a:off x="6238875" y="5600701"/>
            <a:ext cx="331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6098" name="AutoShape 18"/>
          <p:cNvCxnSpPr>
            <a:cxnSpLocks noChangeShapeType="1"/>
            <a:endCxn id="46089" idx="1"/>
          </p:cNvCxnSpPr>
          <p:nvPr/>
        </p:nvCxnSpPr>
        <p:spPr bwMode="auto">
          <a:xfrm flipV="1">
            <a:off x="7235825" y="3684588"/>
            <a:ext cx="1511300" cy="2057400"/>
          </a:xfrm>
          <a:prstGeom prst="bentConnector3">
            <a:avLst>
              <a:gd name="adj1" fmla="val 7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7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数组对象的创建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6400" y="1428750"/>
            <a:ext cx="6096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1600" b="1"/>
              <a:t>Java</a:t>
            </a:r>
            <a:r>
              <a:rPr lang="zh-CN" altLang="en-US" sz="1600" b="1"/>
              <a:t>中使用关键字 </a:t>
            </a:r>
            <a:r>
              <a:rPr lang="en-US" altLang="zh-CN" sz="1600" b="1">
                <a:latin typeface="Courier New" pitchFamily="49" charset="0"/>
              </a:rPr>
              <a:t>new</a:t>
            </a:r>
            <a:r>
              <a:rPr lang="en-US" altLang="zh-CN" sz="1600" b="1"/>
              <a:t>  </a:t>
            </a:r>
            <a:r>
              <a:rPr lang="zh-CN" altLang="en-US" sz="1600" b="1"/>
              <a:t>创建数组对象，格式为：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1600" b="1"/>
              <a:t>        </a:t>
            </a:r>
            <a:r>
              <a:rPr lang="zh-CN" altLang="en-US" sz="1600" b="1">
                <a:latin typeface="Courier New" pitchFamily="49" charset="0"/>
              </a:rPr>
              <a:t>数组名 ＝ </a:t>
            </a:r>
            <a:r>
              <a:rPr lang="en-US" altLang="zh-CN" sz="1600" b="1">
                <a:latin typeface="Courier New" pitchFamily="49" charset="0"/>
              </a:rPr>
              <a:t>new </a:t>
            </a:r>
            <a:r>
              <a:rPr lang="zh-CN" altLang="en-US" sz="1600" b="1">
                <a:latin typeface="Courier New" pitchFamily="49" charset="0"/>
              </a:rPr>
              <a:t>数组元素的类型 </a:t>
            </a:r>
            <a:r>
              <a:rPr lang="en-US" altLang="zh-CN" sz="1600" b="1">
                <a:latin typeface="Courier New" pitchFamily="49" charset="0"/>
              </a:rPr>
              <a:t>[</a:t>
            </a:r>
            <a:r>
              <a:rPr lang="zh-CN" altLang="en-US" sz="1600" b="1">
                <a:latin typeface="Courier New" pitchFamily="49" charset="0"/>
              </a:rPr>
              <a:t>数组元素的个数</a:t>
            </a:r>
            <a:r>
              <a:rPr lang="en-US" altLang="zh-CN" sz="1600" b="1">
                <a:latin typeface="Courier New" pitchFamily="49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1600" b="1"/>
              <a:t>例如：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676401" y="2509839"/>
            <a:ext cx="5991225" cy="2205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int[] s;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s = new int[5];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for (int i = 0; i &lt; 5; i++)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  s[i] = i;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810500" y="2428875"/>
            <a:ext cx="272415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9285289" y="2484438"/>
            <a:ext cx="1195387" cy="3667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堆内存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446838" y="57007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***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6461125" y="4100513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7272338" y="4100513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110163" y="5173663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栈内存</a:t>
            </a: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2535238" y="3937000"/>
            <a:ext cx="24765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6034089" y="5700713"/>
            <a:ext cx="331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8310563" y="36433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8310563" y="45577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8310563" y="39481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8310563" y="42529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8310563" y="48625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7122" name="AutoShape 18"/>
          <p:cNvCxnSpPr>
            <a:cxnSpLocks noChangeShapeType="1"/>
          </p:cNvCxnSpPr>
          <p:nvPr/>
        </p:nvCxnSpPr>
        <p:spPr bwMode="auto">
          <a:xfrm flipV="1">
            <a:off x="7024688" y="3786188"/>
            <a:ext cx="1270000" cy="2057400"/>
          </a:xfrm>
          <a:prstGeom prst="bentConnector3">
            <a:avLst>
              <a:gd name="adj1" fmla="val 3080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03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元素为引用数据类型的数组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275" y="1428751"/>
            <a:ext cx="80073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/>
              <a:t>注意：元素为引用数据类型的数组中的每一个元素都需要实例化。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b="1"/>
              <a:t>       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692276" y="2005014"/>
            <a:ext cx="5110163" cy="3398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Date[] days;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days = new Date[3];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for (int i = 0; i &lt; 3; i++)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  days[i] = new Date(2004,4,i+1);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class Date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int year; int month; int day;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Date(int y,int m,int d){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year = y; month = m;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day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100888" y="5573713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7115175" y="3973513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7926388" y="3973513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94514" y="3516313"/>
            <a:ext cx="1195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栈内存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118226" y="5526088"/>
            <a:ext cx="1114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days</a:t>
            </a:r>
            <a:endParaRPr kumimoji="1" lang="en-US" altLang="zh-CN" sz="1800" b="1">
              <a:latin typeface="Courier New" panose="02070309020205020404" pitchFamily="49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8107363" y="2257425"/>
            <a:ext cx="2417762" cy="3600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9382125" y="2257426"/>
            <a:ext cx="1195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堆内存</a:t>
            </a: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3524250" y="2414588"/>
            <a:ext cx="24765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ChangeArrowheads="1"/>
          </p:cNvSpPr>
          <p:nvPr/>
        </p:nvSpPr>
        <p:spPr bwMode="auto">
          <a:xfrm>
            <a:off x="1738314" y="857251"/>
            <a:ext cx="8715375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606BA"/>
                </a:solidFill>
                <a:latin typeface="宋体" panose="02010600030101010101" pitchFamily="2" charset="-122"/>
              </a:rPr>
              <a:t>元素为引用数据类型的数组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60525" y="1500189"/>
            <a:ext cx="8007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/>
              <a:t>注意：元素为引用数据类型的数组中的每一个元素都需要实例化。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b="1" dirty="0"/>
              <a:t>       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95439" y="2071688"/>
            <a:ext cx="4992687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Date[] days;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days = new Date[3];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for (int i = 0; i &lt; 3; i++)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  days[i] = new Date(2004,4,i+1);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class Date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int year; int month; int day;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Date(int y,int m,int d){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year = y; month = m;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  day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642100" y="5638800"/>
            <a:ext cx="8255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***</a:t>
            </a: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6656388" y="4038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7467600" y="4024313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453189" y="3348038"/>
            <a:ext cx="1195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栈内存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618164" y="5638801"/>
            <a:ext cx="941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latin typeface="Courier New" panose="02070309020205020404" pitchFamily="49" charset="0"/>
              </a:rPr>
              <a:t>days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7739063" y="2071688"/>
            <a:ext cx="272415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9142414" y="2208213"/>
            <a:ext cx="1195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堆内存</a:t>
            </a:r>
          </a:p>
        </p:txBody>
      </p: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4238625" y="2643188"/>
            <a:ext cx="24765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8234363" y="3671888"/>
            <a:ext cx="6604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8234363" y="3900488"/>
            <a:ext cx="6604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8234363" y="4129088"/>
            <a:ext cx="660400" cy="228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null</a:t>
            </a:r>
          </a:p>
        </p:txBody>
      </p:sp>
      <p:cxnSp>
        <p:nvCxnSpPr>
          <p:cNvPr id="49168" name="AutoShape 16"/>
          <p:cNvCxnSpPr>
            <a:cxnSpLocks noChangeShapeType="1"/>
            <a:endCxn id="49165" idx="1"/>
          </p:cNvCxnSpPr>
          <p:nvPr/>
        </p:nvCxnSpPr>
        <p:spPr bwMode="auto">
          <a:xfrm rot="5400000" flipH="1" flipV="1">
            <a:off x="6772276" y="4324351"/>
            <a:ext cx="2000250" cy="923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77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1812</Words>
  <Application>Microsoft Office PowerPoint</Application>
  <PresentationFormat>自定义</PresentationFormat>
  <Paragraphs>478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5  JAVA 数组及字符串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数组及字符串</dc:title>
  <dc:creator>mike shinoda</dc:creator>
  <cp:lastModifiedBy>Liang Wei2(武汉_技术部_买家线_交易平台部_梁伟)</cp:lastModifiedBy>
  <cp:revision>4</cp:revision>
  <dcterms:created xsi:type="dcterms:W3CDTF">2015-03-03T01:48:38Z</dcterms:created>
  <dcterms:modified xsi:type="dcterms:W3CDTF">2015-03-03T03:22:20Z</dcterms:modified>
</cp:coreProperties>
</file>