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98" r:id="rId1"/>
    <p:sldMasterId id="2147484286" r:id="rId2"/>
  </p:sldMasterIdLst>
  <p:notesMasterIdLst>
    <p:notesMasterId r:id="rId28"/>
  </p:notesMasterIdLst>
  <p:handoutMasterIdLst>
    <p:handoutMasterId r:id="rId29"/>
  </p:handoutMasterIdLst>
  <p:sldIdLst>
    <p:sldId id="324" r:id="rId3"/>
    <p:sldId id="325" r:id="rId4"/>
    <p:sldId id="326" r:id="rId5"/>
    <p:sldId id="327" r:id="rId6"/>
    <p:sldId id="356" r:id="rId7"/>
    <p:sldId id="343" r:id="rId8"/>
    <p:sldId id="357" r:id="rId9"/>
    <p:sldId id="358" r:id="rId10"/>
    <p:sldId id="374" r:id="rId11"/>
    <p:sldId id="375" r:id="rId12"/>
    <p:sldId id="376" r:id="rId13"/>
    <p:sldId id="377" r:id="rId14"/>
    <p:sldId id="378" r:id="rId15"/>
    <p:sldId id="379" r:id="rId16"/>
    <p:sldId id="381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72" r:id="rId25"/>
    <p:sldId id="373" r:id="rId26"/>
    <p:sldId id="341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99FF99"/>
    <a:srgbClr val="006699"/>
    <a:srgbClr val="CCFFCC"/>
    <a:srgbClr val="FFFFCC"/>
    <a:srgbClr val="FFDE75"/>
    <a:srgbClr val="3FD5E5"/>
    <a:srgbClr val="FFCC00"/>
    <a:srgbClr val="33CC33"/>
    <a:srgbClr val="00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6" autoAdjust="0"/>
    <p:restoredTop sz="96499" autoAdjust="0"/>
  </p:normalViewPr>
  <p:slideViewPr>
    <p:cSldViewPr snapToGrid="0">
      <p:cViewPr>
        <p:scale>
          <a:sx n="66" d="100"/>
          <a:sy n="66" d="100"/>
        </p:scale>
        <p:origin x="-1596" y="-144"/>
      </p:cViewPr>
      <p:guideLst>
        <p:guide orient="horz" pos="4319"/>
        <p:guide orient="horz" pos="3624"/>
        <p:guide pos="5368"/>
        <p:guide pos="1102"/>
        <p:guide pos="5386"/>
        <p:guide pos="194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B19AA-682E-404C-829B-911D7F9EA4E5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C2BF27-FD7C-490D-B570-998014933245}">
      <dgm:prSet phldrT="[文本]"/>
      <dgm:spPr/>
      <dgm:t>
        <a:bodyPr/>
        <a:lstStyle/>
        <a:p>
          <a:r>
            <a:rPr lang="zh-CN" altLang="en-US" dirty="0" smtClean="0"/>
            <a:t>基本介绍</a:t>
          </a:r>
          <a:endParaRPr lang="zh-CN" altLang="en-US" dirty="0"/>
        </a:p>
      </dgm:t>
    </dgm:pt>
    <dgm:pt modelId="{A9AC825C-D016-4F32-90B0-19FAEA3C1F87}" type="parTrans" cxnId="{FDA27A7F-6B84-428F-8DB6-690CFDBB7C76}">
      <dgm:prSet/>
      <dgm:spPr/>
      <dgm:t>
        <a:bodyPr/>
        <a:lstStyle/>
        <a:p>
          <a:endParaRPr lang="zh-CN" altLang="en-US"/>
        </a:p>
      </dgm:t>
    </dgm:pt>
    <dgm:pt modelId="{FC731EFA-410F-4670-8C5D-83347945DFDE}" type="sibTrans" cxnId="{FDA27A7F-6B84-428F-8DB6-690CFDBB7C76}">
      <dgm:prSet/>
      <dgm:spPr/>
      <dgm:t>
        <a:bodyPr/>
        <a:lstStyle/>
        <a:p>
          <a:endParaRPr lang="zh-CN" altLang="en-US"/>
        </a:p>
      </dgm:t>
    </dgm:pt>
    <dgm:pt modelId="{A78552B6-F2AB-480B-80DA-AAC563EC1977}">
      <dgm:prSet phldrT="[文本]"/>
      <dgm:spPr/>
      <dgm:t>
        <a:bodyPr/>
        <a:lstStyle/>
        <a:p>
          <a:r>
            <a:rPr lang="zh-CN" altLang="en-US" b="0" i="0" dirty="0" smtClean="0"/>
            <a:t>页面及基本操作</a:t>
          </a:r>
          <a:endParaRPr lang="zh-CN" altLang="en-US" dirty="0"/>
        </a:p>
      </dgm:t>
    </dgm:pt>
    <dgm:pt modelId="{4556321A-2BC3-40FE-A09C-13DF610352EC}" type="parTrans" cxnId="{684D015B-307F-420C-98BD-845CC3E554B7}">
      <dgm:prSet/>
      <dgm:spPr/>
      <dgm:t>
        <a:bodyPr/>
        <a:lstStyle/>
        <a:p>
          <a:endParaRPr lang="zh-CN" altLang="en-US"/>
        </a:p>
      </dgm:t>
    </dgm:pt>
    <dgm:pt modelId="{8B5DB758-3FFF-41F3-BE35-0FBA1214DE84}" type="sibTrans" cxnId="{684D015B-307F-420C-98BD-845CC3E554B7}">
      <dgm:prSet/>
      <dgm:spPr/>
      <dgm:t>
        <a:bodyPr/>
        <a:lstStyle/>
        <a:p>
          <a:endParaRPr lang="zh-CN" altLang="en-US"/>
        </a:p>
      </dgm:t>
    </dgm:pt>
    <dgm:pt modelId="{628E8653-A5EF-4C61-BCB1-46D4FDAFD9C0}">
      <dgm:prSet phldrT="[文本]"/>
      <dgm:spPr/>
      <dgm:t>
        <a:bodyPr/>
        <a:lstStyle/>
        <a:p>
          <a:r>
            <a:rPr lang="en-US" b="0" i="0" dirty="0" smtClean="0"/>
            <a:t>java</a:t>
          </a:r>
          <a:r>
            <a:rPr lang="zh-CN" altLang="en-US" b="0" i="0" dirty="0" smtClean="0"/>
            <a:t>工程演示</a:t>
          </a:r>
          <a:r>
            <a:rPr lang="en-US" b="0" i="0" dirty="0" smtClean="0"/>
            <a:t>hello world</a:t>
          </a:r>
          <a:endParaRPr lang="zh-CN" altLang="en-US" dirty="0"/>
        </a:p>
      </dgm:t>
    </dgm:pt>
    <dgm:pt modelId="{56897956-7F97-4BBF-9486-6B3D23F7EB33}" type="parTrans" cxnId="{67BA207D-044A-422F-B543-174BF3BC80AF}">
      <dgm:prSet/>
      <dgm:spPr/>
      <dgm:t>
        <a:bodyPr/>
        <a:lstStyle/>
        <a:p>
          <a:endParaRPr lang="zh-CN" altLang="en-US"/>
        </a:p>
      </dgm:t>
    </dgm:pt>
    <dgm:pt modelId="{B442A5A5-7386-4BC4-8B78-922BC31FDAC5}" type="sibTrans" cxnId="{67BA207D-044A-422F-B543-174BF3BC80AF}">
      <dgm:prSet/>
      <dgm:spPr/>
      <dgm:t>
        <a:bodyPr/>
        <a:lstStyle/>
        <a:p>
          <a:endParaRPr lang="zh-CN" altLang="en-US"/>
        </a:p>
      </dgm:t>
    </dgm:pt>
    <dgm:pt modelId="{399F4244-5DEE-4046-AF01-6CBE0C02F91C}">
      <dgm:prSet phldrT="[文本]"/>
      <dgm:spPr/>
      <dgm:t>
        <a:bodyPr/>
        <a:lstStyle/>
        <a:p>
          <a:r>
            <a:rPr lang="zh-CN" altLang="en-US" b="0" i="0" dirty="0" smtClean="0"/>
            <a:t>集成开发环境搭建</a:t>
          </a:r>
          <a:endParaRPr lang="zh-CN" altLang="en-US" dirty="0"/>
        </a:p>
      </dgm:t>
    </dgm:pt>
    <dgm:pt modelId="{EE323B8A-0FB8-40B0-9758-953A65F2E81F}" type="parTrans" cxnId="{01E042E3-9F4A-4A28-A1B6-024136294583}">
      <dgm:prSet/>
      <dgm:spPr/>
      <dgm:t>
        <a:bodyPr/>
        <a:lstStyle/>
        <a:p>
          <a:endParaRPr lang="zh-CN" altLang="en-US"/>
        </a:p>
      </dgm:t>
    </dgm:pt>
    <dgm:pt modelId="{A0592198-D8F1-495E-9B59-65B570D702BB}" type="sibTrans" cxnId="{01E042E3-9F4A-4A28-A1B6-024136294583}">
      <dgm:prSet/>
      <dgm:spPr/>
      <dgm:t>
        <a:bodyPr/>
        <a:lstStyle/>
        <a:p>
          <a:endParaRPr lang="zh-CN" altLang="en-US"/>
        </a:p>
      </dgm:t>
    </dgm:pt>
    <dgm:pt modelId="{A4BA3E40-C694-4D85-93BC-211081ABEDCD}">
      <dgm:prSet phldrT="[文本]"/>
      <dgm:spPr/>
      <dgm:t>
        <a:bodyPr/>
        <a:lstStyle/>
        <a:p>
          <a:r>
            <a:rPr lang="en-US" b="0" i="0" dirty="0" smtClean="0"/>
            <a:t>web</a:t>
          </a:r>
          <a:r>
            <a:rPr lang="zh-CN" altLang="en-US" b="0" i="0" dirty="0" smtClean="0"/>
            <a:t>工程演示</a:t>
          </a:r>
          <a:r>
            <a:rPr lang="en-US" b="0" i="0" dirty="0" smtClean="0"/>
            <a:t>hello world</a:t>
          </a:r>
          <a:endParaRPr lang="zh-CN" altLang="en-US" dirty="0"/>
        </a:p>
      </dgm:t>
    </dgm:pt>
    <dgm:pt modelId="{EC2CB22D-D9ED-459E-80C0-483ABC641BE4}" type="parTrans" cxnId="{CF54429B-54A4-4B67-AD8C-E9DE4E3A0BD6}">
      <dgm:prSet/>
      <dgm:spPr/>
      <dgm:t>
        <a:bodyPr/>
        <a:lstStyle/>
        <a:p>
          <a:endParaRPr lang="zh-CN" altLang="en-US"/>
        </a:p>
      </dgm:t>
    </dgm:pt>
    <dgm:pt modelId="{B9D8408D-8EAC-47F1-BB2E-F32BC54B88A0}" type="sibTrans" cxnId="{CF54429B-54A4-4B67-AD8C-E9DE4E3A0BD6}">
      <dgm:prSet/>
      <dgm:spPr/>
      <dgm:t>
        <a:bodyPr/>
        <a:lstStyle/>
        <a:p>
          <a:endParaRPr lang="zh-CN" altLang="en-US"/>
        </a:p>
      </dgm:t>
    </dgm:pt>
    <dgm:pt modelId="{6FA5A659-A2E8-49BF-BDD1-A2C2899A6067}">
      <dgm:prSet phldrT="[文本]"/>
      <dgm:spPr/>
      <dgm:t>
        <a:bodyPr/>
        <a:lstStyle/>
        <a:p>
          <a:r>
            <a:rPr lang="zh-CN" altLang="en-US" b="0" i="0" dirty="0" smtClean="0"/>
            <a:t>使用技巧</a:t>
          </a:r>
          <a:endParaRPr lang="zh-CN" altLang="en-US" dirty="0"/>
        </a:p>
      </dgm:t>
    </dgm:pt>
    <dgm:pt modelId="{6B91C72F-4107-4B8B-B07A-35ACA1AAD023}" type="parTrans" cxnId="{4605EC50-BA6B-434D-8BC0-9D2A8433EBFD}">
      <dgm:prSet/>
      <dgm:spPr/>
      <dgm:t>
        <a:bodyPr/>
        <a:lstStyle/>
        <a:p>
          <a:endParaRPr lang="zh-CN" altLang="en-US"/>
        </a:p>
      </dgm:t>
    </dgm:pt>
    <dgm:pt modelId="{20D1F288-C66D-4824-B4B8-DE19BD44A6F8}" type="sibTrans" cxnId="{4605EC50-BA6B-434D-8BC0-9D2A8433EBFD}">
      <dgm:prSet/>
      <dgm:spPr/>
      <dgm:t>
        <a:bodyPr/>
        <a:lstStyle/>
        <a:p>
          <a:endParaRPr lang="zh-CN" altLang="en-US"/>
        </a:p>
      </dgm:t>
    </dgm:pt>
    <dgm:pt modelId="{F76829F5-F61E-40FB-82E4-6784AB32042E}" type="pres">
      <dgm:prSet presAssocID="{353B19AA-682E-404C-829B-911D7F9EA4E5}" presName="linear" presStyleCnt="0">
        <dgm:presLayoutVars>
          <dgm:dir/>
          <dgm:animLvl val="lvl"/>
          <dgm:resizeHandles val="exact"/>
        </dgm:presLayoutVars>
      </dgm:prSet>
      <dgm:spPr/>
    </dgm:pt>
    <dgm:pt modelId="{5A986E65-4EEF-4477-8D04-2C6A82713AEF}" type="pres">
      <dgm:prSet presAssocID="{46C2BF27-FD7C-490D-B570-998014933245}" presName="parentLin" presStyleCnt="0"/>
      <dgm:spPr/>
    </dgm:pt>
    <dgm:pt modelId="{75C80CF3-A1C7-477A-9B82-CCD0751EE108}" type="pres">
      <dgm:prSet presAssocID="{46C2BF27-FD7C-490D-B570-998014933245}" presName="parentLeftMargin" presStyleLbl="node1" presStyleIdx="0" presStyleCnt="6"/>
      <dgm:spPr/>
    </dgm:pt>
    <dgm:pt modelId="{1366F547-A6EA-49DF-9277-8F2FA98644B9}" type="pres">
      <dgm:prSet presAssocID="{46C2BF27-FD7C-490D-B570-99801493324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C074D3-DC90-4AA0-8E76-5C4E7295CB98}" type="pres">
      <dgm:prSet presAssocID="{46C2BF27-FD7C-490D-B570-998014933245}" presName="negativeSpace" presStyleCnt="0"/>
      <dgm:spPr/>
    </dgm:pt>
    <dgm:pt modelId="{FF75E6DB-449E-4445-8ADB-6A20A4301B14}" type="pres">
      <dgm:prSet presAssocID="{46C2BF27-FD7C-490D-B570-998014933245}" presName="childText" presStyleLbl="conFgAcc1" presStyleIdx="0" presStyleCnt="6">
        <dgm:presLayoutVars>
          <dgm:bulletEnabled val="1"/>
        </dgm:presLayoutVars>
      </dgm:prSet>
      <dgm:spPr/>
    </dgm:pt>
    <dgm:pt modelId="{84BDDC3E-6BB8-48F5-A930-520CB987BF2F}" type="pres">
      <dgm:prSet presAssocID="{FC731EFA-410F-4670-8C5D-83347945DFDE}" presName="spaceBetweenRectangles" presStyleCnt="0"/>
      <dgm:spPr/>
    </dgm:pt>
    <dgm:pt modelId="{B5285228-D518-460B-A566-B9742F60C224}" type="pres">
      <dgm:prSet presAssocID="{A78552B6-F2AB-480B-80DA-AAC563EC1977}" presName="parentLin" presStyleCnt="0"/>
      <dgm:spPr/>
    </dgm:pt>
    <dgm:pt modelId="{03C4E49C-CA50-4FB0-B015-5727783ED0E8}" type="pres">
      <dgm:prSet presAssocID="{A78552B6-F2AB-480B-80DA-AAC563EC1977}" presName="parentLeftMargin" presStyleLbl="node1" presStyleIdx="0" presStyleCnt="6"/>
      <dgm:spPr/>
    </dgm:pt>
    <dgm:pt modelId="{486A1BDC-ECB2-4490-976C-2CF79D21B674}" type="pres">
      <dgm:prSet presAssocID="{A78552B6-F2AB-480B-80DA-AAC563EC197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2B6870-C2F1-442F-85D8-7F4E61200568}" type="pres">
      <dgm:prSet presAssocID="{A78552B6-F2AB-480B-80DA-AAC563EC1977}" presName="negativeSpace" presStyleCnt="0"/>
      <dgm:spPr/>
    </dgm:pt>
    <dgm:pt modelId="{D9EF6EC5-D385-4FD5-936A-D131D7C4FDF7}" type="pres">
      <dgm:prSet presAssocID="{A78552B6-F2AB-480B-80DA-AAC563EC1977}" presName="childText" presStyleLbl="conFgAcc1" presStyleIdx="1" presStyleCnt="6">
        <dgm:presLayoutVars>
          <dgm:bulletEnabled val="1"/>
        </dgm:presLayoutVars>
      </dgm:prSet>
      <dgm:spPr/>
    </dgm:pt>
    <dgm:pt modelId="{1D1F53DA-F490-4C39-B95F-3DB8EB5708B9}" type="pres">
      <dgm:prSet presAssocID="{8B5DB758-3FFF-41F3-BE35-0FBA1214DE84}" presName="spaceBetweenRectangles" presStyleCnt="0"/>
      <dgm:spPr/>
    </dgm:pt>
    <dgm:pt modelId="{EEFFBD18-DCA7-4643-831F-E0BF6F9F3948}" type="pres">
      <dgm:prSet presAssocID="{628E8653-A5EF-4C61-BCB1-46D4FDAFD9C0}" presName="parentLin" presStyleCnt="0"/>
      <dgm:spPr/>
    </dgm:pt>
    <dgm:pt modelId="{8B8E1971-09D4-42BE-8BA1-843981D01580}" type="pres">
      <dgm:prSet presAssocID="{628E8653-A5EF-4C61-BCB1-46D4FDAFD9C0}" presName="parentLeftMargin" presStyleLbl="node1" presStyleIdx="1" presStyleCnt="6"/>
      <dgm:spPr/>
    </dgm:pt>
    <dgm:pt modelId="{46FEC42C-51FC-423E-B9A5-244CCB4EA9A1}" type="pres">
      <dgm:prSet presAssocID="{628E8653-A5EF-4C61-BCB1-46D4FDAFD9C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CD5601-F1E0-449D-849B-5025390DEF95}" type="pres">
      <dgm:prSet presAssocID="{628E8653-A5EF-4C61-BCB1-46D4FDAFD9C0}" presName="negativeSpace" presStyleCnt="0"/>
      <dgm:spPr/>
    </dgm:pt>
    <dgm:pt modelId="{08FB898D-74B9-47D3-8B9B-8C4FD26E8DBB}" type="pres">
      <dgm:prSet presAssocID="{628E8653-A5EF-4C61-BCB1-46D4FDAFD9C0}" presName="childText" presStyleLbl="conFgAcc1" presStyleIdx="2" presStyleCnt="6">
        <dgm:presLayoutVars>
          <dgm:bulletEnabled val="1"/>
        </dgm:presLayoutVars>
      </dgm:prSet>
      <dgm:spPr/>
    </dgm:pt>
    <dgm:pt modelId="{155087D5-25CB-44DE-9708-B08DF5FF291C}" type="pres">
      <dgm:prSet presAssocID="{B442A5A5-7386-4BC4-8B78-922BC31FDAC5}" presName="spaceBetweenRectangles" presStyleCnt="0"/>
      <dgm:spPr/>
    </dgm:pt>
    <dgm:pt modelId="{4B007BCF-A440-4F0A-9D53-8EFA03BEE2AC}" type="pres">
      <dgm:prSet presAssocID="{399F4244-5DEE-4046-AF01-6CBE0C02F91C}" presName="parentLin" presStyleCnt="0"/>
      <dgm:spPr/>
    </dgm:pt>
    <dgm:pt modelId="{C4B85A1C-80B3-4730-8DA4-6AFED37C4C5B}" type="pres">
      <dgm:prSet presAssocID="{399F4244-5DEE-4046-AF01-6CBE0C02F91C}" presName="parentLeftMargin" presStyleLbl="node1" presStyleIdx="2" presStyleCnt="6"/>
      <dgm:spPr/>
    </dgm:pt>
    <dgm:pt modelId="{FCDE400C-4243-40E4-AB6F-0C06C61DF5C3}" type="pres">
      <dgm:prSet presAssocID="{399F4244-5DEE-4046-AF01-6CBE0C02F91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98BEF3-D727-4A6E-A0EB-D7CE8A20255C}" type="pres">
      <dgm:prSet presAssocID="{399F4244-5DEE-4046-AF01-6CBE0C02F91C}" presName="negativeSpace" presStyleCnt="0"/>
      <dgm:spPr/>
    </dgm:pt>
    <dgm:pt modelId="{C671CB07-ACF3-4F31-8BD6-DF15FA024769}" type="pres">
      <dgm:prSet presAssocID="{399F4244-5DEE-4046-AF01-6CBE0C02F91C}" presName="childText" presStyleLbl="conFgAcc1" presStyleIdx="3" presStyleCnt="6">
        <dgm:presLayoutVars>
          <dgm:bulletEnabled val="1"/>
        </dgm:presLayoutVars>
      </dgm:prSet>
      <dgm:spPr/>
    </dgm:pt>
    <dgm:pt modelId="{449F94F0-BD2A-4574-8504-15CFC06C211A}" type="pres">
      <dgm:prSet presAssocID="{A0592198-D8F1-495E-9B59-65B570D702BB}" presName="spaceBetweenRectangles" presStyleCnt="0"/>
      <dgm:spPr/>
    </dgm:pt>
    <dgm:pt modelId="{6411F83C-B6F7-448C-87B6-951A359CABC4}" type="pres">
      <dgm:prSet presAssocID="{A4BA3E40-C694-4D85-93BC-211081ABEDCD}" presName="parentLin" presStyleCnt="0"/>
      <dgm:spPr/>
    </dgm:pt>
    <dgm:pt modelId="{ABBCC4D8-50A8-41A3-9A07-7B44A0B4741E}" type="pres">
      <dgm:prSet presAssocID="{A4BA3E40-C694-4D85-93BC-211081ABEDCD}" presName="parentLeftMargin" presStyleLbl="node1" presStyleIdx="3" presStyleCnt="6"/>
      <dgm:spPr/>
    </dgm:pt>
    <dgm:pt modelId="{4F7A5AF1-8832-4F30-983B-7DD0FEA4F700}" type="pres">
      <dgm:prSet presAssocID="{A4BA3E40-C694-4D85-93BC-211081ABEDC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969804-0FA2-4A2D-A60F-26124CB0FC39}" type="pres">
      <dgm:prSet presAssocID="{A4BA3E40-C694-4D85-93BC-211081ABEDCD}" presName="negativeSpace" presStyleCnt="0"/>
      <dgm:spPr/>
    </dgm:pt>
    <dgm:pt modelId="{42B76204-2533-44DD-825A-31D3E4707C95}" type="pres">
      <dgm:prSet presAssocID="{A4BA3E40-C694-4D85-93BC-211081ABEDCD}" presName="childText" presStyleLbl="conFgAcc1" presStyleIdx="4" presStyleCnt="6">
        <dgm:presLayoutVars>
          <dgm:bulletEnabled val="1"/>
        </dgm:presLayoutVars>
      </dgm:prSet>
      <dgm:spPr/>
    </dgm:pt>
    <dgm:pt modelId="{DB52B669-F49B-4070-BF48-33C236761753}" type="pres">
      <dgm:prSet presAssocID="{B9D8408D-8EAC-47F1-BB2E-F32BC54B88A0}" presName="spaceBetweenRectangles" presStyleCnt="0"/>
      <dgm:spPr/>
    </dgm:pt>
    <dgm:pt modelId="{1BC5A953-6583-4FEB-A3CC-DDC7F0FE050F}" type="pres">
      <dgm:prSet presAssocID="{6FA5A659-A2E8-49BF-BDD1-A2C2899A6067}" presName="parentLin" presStyleCnt="0"/>
      <dgm:spPr/>
    </dgm:pt>
    <dgm:pt modelId="{FBF9AD3E-1689-4B00-8B17-2D559FD4633F}" type="pres">
      <dgm:prSet presAssocID="{6FA5A659-A2E8-49BF-BDD1-A2C2899A6067}" presName="parentLeftMargin" presStyleLbl="node1" presStyleIdx="4" presStyleCnt="6"/>
      <dgm:spPr/>
    </dgm:pt>
    <dgm:pt modelId="{0C4FE34E-C208-40B2-98FE-5D5CC17C9440}" type="pres">
      <dgm:prSet presAssocID="{6FA5A659-A2E8-49BF-BDD1-A2C2899A606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DF6AB-7BE6-4D8A-AA37-EBE640BFB6DC}" type="pres">
      <dgm:prSet presAssocID="{6FA5A659-A2E8-49BF-BDD1-A2C2899A6067}" presName="negativeSpace" presStyleCnt="0"/>
      <dgm:spPr/>
    </dgm:pt>
    <dgm:pt modelId="{AC333564-649A-4A48-A7BF-9F6A40D6595F}" type="pres">
      <dgm:prSet presAssocID="{6FA5A659-A2E8-49BF-BDD1-A2C2899A606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097D401-00A4-467F-BDAB-AAFCC8E608B4}" type="presOf" srcId="{399F4244-5DEE-4046-AF01-6CBE0C02F91C}" destId="{C4B85A1C-80B3-4730-8DA4-6AFED37C4C5B}" srcOrd="0" destOrd="0" presId="urn:microsoft.com/office/officeart/2005/8/layout/list1"/>
    <dgm:cxn modelId="{DE4A8E59-5EDF-45BF-A793-6CEF28973F91}" type="presOf" srcId="{6FA5A659-A2E8-49BF-BDD1-A2C2899A6067}" destId="{FBF9AD3E-1689-4B00-8B17-2D559FD4633F}" srcOrd="0" destOrd="0" presId="urn:microsoft.com/office/officeart/2005/8/layout/list1"/>
    <dgm:cxn modelId="{EB93DE2E-DF98-42F2-ADC0-3B8BFF5278F2}" type="presOf" srcId="{A78552B6-F2AB-480B-80DA-AAC563EC1977}" destId="{486A1BDC-ECB2-4490-976C-2CF79D21B674}" srcOrd="1" destOrd="0" presId="urn:microsoft.com/office/officeart/2005/8/layout/list1"/>
    <dgm:cxn modelId="{67BA207D-044A-422F-B543-174BF3BC80AF}" srcId="{353B19AA-682E-404C-829B-911D7F9EA4E5}" destId="{628E8653-A5EF-4C61-BCB1-46D4FDAFD9C0}" srcOrd="2" destOrd="0" parTransId="{56897956-7F97-4BBF-9486-6B3D23F7EB33}" sibTransId="{B442A5A5-7386-4BC4-8B78-922BC31FDAC5}"/>
    <dgm:cxn modelId="{B13A545D-CCCD-4500-989F-187DB100E26B}" type="presOf" srcId="{46C2BF27-FD7C-490D-B570-998014933245}" destId="{1366F547-A6EA-49DF-9277-8F2FA98644B9}" srcOrd="1" destOrd="0" presId="urn:microsoft.com/office/officeart/2005/8/layout/list1"/>
    <dgm:cxn modelId="{CF54429B-54A4-4B67-AD8C-E9DE4E3A0BD6}" srcId="{353B19AA-682E-404C-829B-911D7F9EA4E5}" destId="{A4BA3E40-C694-4D85-93BC-211081ABEDCD}" srcOrd="4" destOrd="0" parTransId="{EC2CB22D-D9ED-459E-80C0-483ABC641BE4}" sibTransId="{B9D8408D-8EAC-47F1-BB2E-F32BC54B88A0}"/>
    <dgm:cxn modelId="{2D2BF92E-C15B-4F8D-AE30-3D9615D5909F}" type="presOf" srcId="{6FA5A659-A2E8-49BF-BDD1-A2C2899A6067}" destId="{0C4FE34E-C208-40B2-98FE-5D5CC17C9440}" srcOrd="1" destOrd="0" presId="urn:microsoft.com/office/officeart/2005/8/layout/list1"/>
    <dgm:cxn modelId="{46B5006A-01AF-497A-876B-881994DBD016}" type="presOf" srcId="{46C2BF27-FD7C-490D-B570-998014933245}" destId="{75C80CF3-A1C7-477A-9B82-CCD0751EE108}" srcOrd="0" destOrd="0" presId="urn:microsoft.com/office/officeart/2005/8/layout/list1"/>
    <dgm:cxn modelId="{9CAECE54-3293-47CD-843E-3A6CF4FD6F54}" type="presOf" srcId="{A4BA3E40-C694-4D85-93BC-211081ABEDCD}" destId="{ABBCC4D8-50A8-41A3-9A07-7B44A0B4741E}" srcOrd="0" destOrd="0" presId="urn:microsoft.com/office/officeart/2005/8/layout/list1"/>
    <dgm:cxn modelId="{01E042E3-9F4A-4A28-A1B6-024136294583}" srcId="{353B19AA-682E-404C-829B-911D7F9EA4E5}" destId="{399F4244-5DEE-4046-AF01-6CBE0C02F91C}" srcOrd="3" destOrd="0" parTransId="{EE323B8A-0FB8-40B0-9758-953A65F2E81F}" sibTransId="{A0592198-D8F1-495E-9B59-65B570D702BB}"/>
    <dgm:cxn modelId="{16A97AC3-6318-4D96-B424-09C7511F0D81}" type="presOf" srcId="{399F4244-5DEE-4046-AF01-6CBE0C02F91C}" destId="{FCDE400C-4243-40E4-AB6F-0C06C61DF5C3}" srcOrd="1" destOrd="0" presId="urn:microsoft.com/office/officeart/2005/8/layout/list1"/>
    <dgm:cxn modelId="{B64C1720-0E38-44ED-B6F1-01FD94B5C53C}" type="presOf" srcId="{353B19AA-682E-404C-829B-911D7F9EA4E5}" destId="{F76829F5-F61E-40FB-82E4-6784AB32042E}" srcOrd="0" destOrd="0" presId="urn:microsoft.com/office/officeart/2005/8/layout/list1"/>
    <dgm:cxn modelId="{684D015B-307F-420C-98BD-845CC3E554B7}" srcId="{353B19AA-682E-404C-829B-911D7F9EA4E5}" destId="{A78552B6-F2AB-480B-80DA-AAC563EC1977}" srcOrd="1" destOrd="0" parTransId="{4556321A-2BC3-40FE-A09C-13DF610352EC}" sibTransId="{8B5DB758-3FFF-41F3-BE35-0FBA1214DE84}"/>
    <dgm:cxn modelId="{AF231732-F774-4EA0-BA4D-ADE551AB1134}" type="presOf" srcId="{A4BA3E40-C694-4D85-93BC-211081ABEDCD}" destId="{4F7A5AF1-8832-4F30-983B-7DD0FEA4F700}" srcOrd="1" destOrd="0" presId="urn:microsoft.com/office/officeart/2005/8/layout/list1"/>
    <dgm:cxn modelId="{4605EC50-BA6B-434D-8BC0-9D2A8433EBFD}" srcId="{353B19AA-682E-404C-829B-911D7F9EA4E5}" destId="{6FA5A659-A2E8-49BF-BDD1-A2C2899A6067}" srcOrd="5" destOrd="0" parTransId="{6B91C72F-4107-4B8B-B07A-35ACA1AAD023}" sibTransId="{20D1F288-C66D-4824-B4B8-DE19BD44A6F8}"/>
    <dgm:cxn modelId="{1C8FD16F-599B-4FB3-93FC-809105B1835C}" type="presOf" srcId="{A78552B6-F2AB-480B-80DA-AAC563EC1977}" destId="{03C4E49C-CA50-4FB0-B015-5727783ED0E8}" srcOrd="0" destOrd="0" presId="urn:microsoft.com/office/officeart/2005/8/layout/list1"/>
    <dgm:cxn modelId="{7140B012-2080-4DF9-AAF3-142E3DD2D89B}" type="presOf" srcId="{628E8653-A5EF-4C61-BCB1-46D4FDAFD9C0}" destId="{8B8E1971-09D4-42BE-8BA1-843981D01580}" srcOrd="0" destOrd="0" presId="urn:microsoft.com/office/officeart/2005/8/layout/list1"/>
    <dgm:cxn modelId="{FDA27A7F-6B84-428F-8DB6-690CFDBB7C76}" srcId="{353B19AA-682E-404C-829B-911D7F9EA4E5}" destId="{46C2BF27-FD7C-490D-B570-998014933245}" srcOrd="0" destOrd="0" parTransId="{A9AC825C-D016-4F32-90B0-19FAEA3C1F87}" sibTransId="{FC731EFA-410F-4670-8C5D-83347945DFDE}"/>
    <dgm:cxn modelId="{9C8863A6-A245-47C7-998C-A64977EABC0D}" type="presOf" srcId="{628E8653-A5EF-4C61-BCB1-46D4FDAFD9C0}" destId="{46FEC42C-51FC-423E-B9A5-244CCB4EA9A1}" srcOrd="1" destOrd="0" presId="urn:microsoft.com/office/officeart/2005/8/layout/list1"/>
    <dgm:cxn modelId="{D5342C9B-B9EB-44F5-B1CE-DC71E078073D}" type="presParOf" srcId="{F76829F5-F61E-40FB-82E4-6784AB32042E}" destId="{5A986E65-4EEF-4477-8D04-2C6A82713AEF}" srcOrd="0" destOrd="0" presId="urn:microsoft.com/office/officeart/2005/8/layout/list1"/>
    <dgm:cxn modelId="{DB5A3831-1A6D-4A88-BD4F-4D42CB4BDF89}" type="presParOf" srcId="{5A986E65-4EEF-4477-8D04-2C6A82713AEF}" destId="{75C80CF3-A1C7-477A-9B82-CCD0751EE108}" srcOrd="0" destOrd="0" presId="urn:microsoft.com/office/officeart/2005/8/layout/list1"/>
    <dgm:cxn modelId="{126AF736-6980-44E5-98F6-BDD07279C058}" type="presParOf" srcId="{5A986E65-4EEF-4477-8D04-2C6A82713AEF}" destId="{1366F547-A6EA-49DF-9277-8F2FA98644B9}" srcOrd="1" destOrd="0" presId="urn:microsoft.com/office/officeart/2005/8/layout/list1"/>
    <dgm:cxn modelId="{B0A8A284-13DB-49F5-9AE1-408BF10C53C5}" type="presParOf" srcId="{F76829F5-F61E-40FB-82E4-6784AB32042E}" destId="{87C074D3-DC90-4AA0-8E76-5C4E7295CB98}" srcOrd="1" destOrd="0" presId="urn:microsoft.com/office/officeart/2005/8/layout/list1"/>
    <dgm:cxn modelId="{806D0B0E-C1BF-4E85-9B69-642F52D5AABC}" type="presParOf" srcId="{F76829F5-F61E-40FB-82E4-6784AB32042E}" destId="{FF75E6DB-449E-4445-8ADB-6A20A4301B14}" srcOrd="2" destOrd="0" presId="urn:microsoft.com/office/officeart/2005/8/layout/list1"/>
    <dgm:cxn modelId="{088CD42D-B69C-4FB5-A5E3-DC5176DC490E}" type="presParOf" srcId="{F76829F5-F61E-40FB-82E4-6784AB32042E}" destId="{84BDDC3E-6BB8-48F5-A930-520CB987BF2F}" srcOrd="3" destOrd="0" presId="urn:microsoft.com/office/officeart/2005/8/layout/list1"/>
    <dgm:cxn modelId="{283B2F52-B01E-4072-AB50-820BCBEB08C5}" type="presParOf" srcId="{F76829F5-F61E-40FB-82E4-6784AB32042E}" destId="{B5285228-D518-460B-A566-B9742F60C224}" srcOrd="4" destOrd="0" presId="urn:microsoft.com/office/officeart/2005/8/layout/list1"/>
    <dgm:cxn modelId="{1091BD0C-D69A-4456-8517-40F4AA73B11C}" type="presParOf" srcId="{B5285228-D518-460B-A566-B9742F60C224}" destId="{03C4E49C-CA50-4FB0-B015-5727783ED0E8}" srcOrd="0" destOrd="0" presId="urn:microsoft.com/office/officeart/2005/8/layout/list1"/>
    <dgm:cxn modelId="{8818C701-17B9-494C-8241-A49A25EE4F9F}" type="presParOf" srcId="{B5285228-D518-460B-A566-B9742F60C224}" destId="{486A1BDC-ECB2-4490-976C-2CF79D21B674}" srcOrd="1" destOrd="0" presId="urn:microsoft.com/office/officeart/2005/8/layout/list1"/>
    <dgm:cxn modelId="{CE880739-CB23-495A-BD3F-9EFFBA3C827A}" type="presParOf" srcId="{F76829F5-F61E-40FB-82E4-6784AB32042E}" destId="{492B6870-C2F1-442F-85D8-7F4E61200568}" srcOrd="5" destOrd="0" presId="urn:microsoft.com/office/officeart/2005/8/layout/list1"/>
    <dgm:cxn modelId="{DBEAB66B-BEB7-4CE7-89AA-60C223A58931}" type="presParOf" srcId="{F76829F5-F61E-40FB-82E4-6784AB32042E}" destId="{D9EF6EC5-D385-4FD5-936A-D131D7C4FDF7}" srcOrd="6" destOrd="0" presId="urn:microsoft.com/office/officeart/2005/8/layout/list1"/>
    <dgm:cxn modelId="{F5FBC7DF-B8BE-4487-9980-9EBCF81C0E64}" type="presParOf" srcId="{F76829F5-F61E-40FB-82E4-6784AB32042E}" destId="{1D1F53DA-F490-4C39-B95F-3DB8EB5708B9}" srcOrd="7" destOrd="0" presId="urn:microsoft.com/office/officeart/2005/8/layout/list1"/>
    <dgm:cxn modelId="{8D4FA900-AF0B-406E-94FC-BD9E5EA19951}" type="presParOf" srcId="{F76829F5-F61E-40FB-82E4-6784AB32042E}" destId="{EEFFBD18-DCA7-4643-831F-E0BF6F9F3948}" srcOrd="8" destOrd="0" presId="urn:microsoft.com/office/officeart/2005/8/layout/list1"/>
    <dgm:cxn modelId="{DEAE58C7-EFA9-4A4A-AB7D-AEC2CCDD95C8}" type="presParOf" srcId="{EEFFBD18-DCA7-4643-831F-E0BF6F9F3948}" destId="{8B8E1971-09D4-42BE-8BA1-843981D01580}" srcOrd="0" destOrd="0" presId="urn:microsoft.com/office/officeart/2005/8/layout/list1"/>
    <dgm:cxn modelId="{0F1E2389-AB8A-44CB-A488-17DAA67E925F}" type="presParOf" srcId="{EEFFBD18-DCA7-4643-831F-E0BF6F9F3948}" destId="{46FEC42C-51FC-423E-B9A5-244CCB4EA9A1}" srcOrd="1" destOrd="0" presId="urn:microsoft.com/office/officeart/2005/8/layout/list1"/>
    <dgm:cxn modelId="{0DD88564-639B-4209-BC1F-761427E2C416}" type="presParOf" srcId="{F76829F5-F61E-40FB-82E4-6784AB32042E}" destId="{B7CD5601-F1E0-449D-849B-5025390DEF95}" srcOrd="9" destOrd="0" presId="urn:microsoft.com/office/officeart/2005/8/layout/list1"/>
    <dgm:cxn modelId="{2F857138-B793-48AA-A8C8-786311AF3791}" type="presParOf" srcId="{F76829F5-F61E-40FB-82E4-6784AB32042E}" destId="{08FB898D-74B9-47D3-8B9B-8C4FD26E8DBB}" srcOrd="10" destOrd="0" presId="urn:microsoft.com/office/officeart/2005/8/layout/list1"/>
    <dgm:cxn modelId="{2C0B6142-7DC4-4321-8AAF-7E5F1206E4B2}" type="presParOf" srcId="{F76829F5-F61E-40FB-82E4-6784AB32042E}" destId="{155087D5-25CB-44DE-9708-B08DF5FF291C}" srcOrd="11" destOrd="0" presId="urn:microsoft.com/office/officeart/2005/8/layout/list1"/>
    <dgm:cxn modelId="{594E89C0-7587-406F-A9D5-37E40E19F2DD}" type="presParOf" srcId="{F76829F5-F61E-40FB-82E4-6784AB32042E}" destId="{4B007BCF-A440-4F0A-9D53-8EFA03BEE2AC}" srcOrd="12" destOrd="0" presId="urn:microsoft.com/office/officeart/2005/8/layout/list1"/>
    <dgm:cxn modelId="{49336D8F-97AE-47E1-812F-1036A360B04C}" type="presParOf" srcId="{4B007BCF-A440-4F0A-9D53-8EFA03BEE2AC}" destId="{C4B85A1C-80B3-4730-8DA4-6AFED37C4C5B}" srcOrd="0" destOrd="0" presId="urn:microsoft.com/office/officeart/2005/8/layout/list1"/>
    <dgm:cxn modelId="{654ECCD4-7894-46D1-BC67-820EE4FF3BBF}" type="presParOf" srcId="{4B007BCF-A440-4F0A-9D53-8EFA03BEE2AC}" destId="{FCDE400C-4243-40E4-AB6F-0C06C61DF5C3}" srcOrd="1" destOrd="0" presId="urn:microsoft.com/office/officeart/2005/8/layout/list1"/>
    <dgm:cxn modelId="{9FAD0D83-23AD-4189-BF47-E18F757532F7}" type="presParOf" srcId="{F76829F5-F61E-40FB-82E4-6784AB32042E}" destId="{A098BEF3-D727-4A6E-A0EB-D7CE8A20255C}" srcOrd="13" destOrd="0" presId="urn:microsoft.com/office/officeart/2005/8/layout/list1"/>
    <dgm:cxn modelId="{B997A101-F2AA-4928-A689-42AEE58B732C}" type="presParOf" srcId="{F76829F5-F61E-40FB-82E4-6784AB32042E}" destId="{C671CB07-ACF3-4F31-8BD6-DF15FA024769}" srcOrd="14" destOrd="0" presId="urn:microsoft.com/office/officeart/2005/8/layout/list1"/>
    <dgm:cxn modelId="{4551DFAD-8C86-406C-B115-7533E128C6A6}" type="presParOf" srcId="{F76829F5-F61E-40FB-82E4-6784AB32042E}" destId="{449F94F0-BD2A-4574-8504-15CFC06C211A}" srcOrd="15" destOrd="0" presId="urn:microsoft.com/office/officeart/2005/8/layout/list1"/>
    <dgm:cxn modelId="{12B16BEA-E53D-4AFB-A30B-AE39FB2AD0B6}" type="presParOf" srcId="{F76829F5-F61E-40FB-82E4-6784AB32042E}" destId="{6411F83C-B6F7-448C-87B6-951A359CABC4}" srcOrd="16" destOrd="0" presId="urn:microsoft.com/office/officeart/2005/8/layout/list1"/>
    <dgm:cxn modelId="{1C226C29-A348-44D3-A7A9-E147D3296AF7}" type="presParOf" srcId="{6411F83C-B6F7-448C-87B6-951A359CABC4}" destId="{ABBCC4D8-50A8-41A3-9A07-7B44A0B4741E}" srcOrd="0" destOrd="0" presId="urn:microsoft.com/office/officeart/2005/8/layout/list1"/>
    <dgm:cxn modelId="{FB381695-6DC6-4D5D-8D0D-21DDFF6399F1}" type="presParOf" srcId="{6411F83C-B6F7-448C-87B6-951A359CABC4}" destId="{4F7A5AF1-8832-4F30-983B-7DD0FEA4F700}" srcOrd="1" destOrd="0" presId="urn:microsoft.com/office/officeart/2005/8/layout/list1"/>
    <dgm:cxn modelId="{B9D785C3-3787-4F10-8AD2-C3449C60A40E}" type="presParOf" srcId="{F76829F5-F61E-40FB-82E4-6784AB32042E}" destId="{21969804-0FA2-4A2D-A60F-26124CB0FC39}" srcOrd="17" destOrd="0" presId="urn:microsoft.com/office/officeart/2005/8/layout/list1"/>
    <dgm:cxn modelId="{9FC24FE8-6AF9-43B4-B9AC-70626DC8D206}" type="presParOf" srcId="{F76829F5-F61E-40FB-82E4-6784AB32042E}" destId="{42B76204-2533-44DD-825A-31D3E4707C95}" srcOrd="18" destOrd="0" presId="urn:microsoft.com/office/officeart/2005/8/layout/list1"/>
    <dgm:cxn modelId="{0635178F-37E2-4684-90A4-7B99C59A76DC}" type="presParOf" srcId="{F76829F5-F61E-40FB-82E4-6784AB32042E}" destId="{DB52B669-F49B-4070-BF48-33C236761753}" srcOrd="19" destOrd="0" presId="urn:microsoft.com/office/officeart/2005/8/layout/list1"/>
    <dgm:cxn modelId="{E47FEAD1-2B4B-44B8-9312-3B7E7228D153}" type="presParOf" srcId="{F76829F5-F61E-40FB-82E4-6784AB32042E}" destId="{1BC5A953-6583-4FEB-A3CC-DDC7F0FE050F}" srcOrd="20" destOrd="0" presId="urn:microsoft.com/office/officeart/2005/8/layout/list1"/>
    <dgm:cxn modelId="{90C29765-94EC-4859-932C-66080A288E52}" type="presParOf" srcId="{1BC5A953-6583-4FEB-A3CC-DDC7F0FE050F}" destId="{FBF9AD3E-1689-4B00-8B17-2D559FD4633F}" srcOrd="0" destOrd="0" presId="urn:microsoft.com/office/officeart/2005/8/layout/list1"/>
    <dgm:cxn modelId="{928A3C0C-7CB4-4CC8-8F95-7E0F27150131}" type="presParOf" srcId="{1BC5A953-6583-4FEB-A3CC-DDC7F0FE050F}" destId="{0C4FE34E-C208-40B2-98FE-5D5CC17C9440}" srcOrd="1" destOrd="0" presId="urn:microsoft.com/office/officeart/2005/8/layout/list1"/>
    <dgm:cxn modelId="{F7007F47-E3F6-4CB9-B214-8A790525F9F0}" type="presParOf" srcId="{F76829F5-F61E-40FB-82E4-6784AB32042E}" destId="{A6FDF6AB-7BE6-4D8A-AA37-EBE640BFB6DC}" srcOrd="21" destOrd="0" presId="urn:microsoft.com/office/officeart/2005/8/layout/list1"/>
    <dgm:cxn modelId="{D6BA714E-5E68-41D4-A711-26FDB33A811B}" type="presParOf" srcId="{F76829F5-F61E-40FB-82E4-6784AB32042E}" destId="{AC333564-649A-4A48-A7BF-9F6A40D6595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75E6DB-449E-4445-8ADB-6A20A4301B14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66F547-A6EA-49DF-9277-8F2FA98644B9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基本介绍</a:t>
          </a:r>
          <a:endParaRPr lang="zh-CN" altLang="en-US" sz="1500" kern="1200" dirty="0"/>
        </a:p>
      </dsp:txBody>
      <dsp:txXfrm>
        <a:off x="304800" y="31299"/>
        <a:ext cx="4267200" cy="442800"/>
      </dsp:txXfrm>
    </dsp:sp>
    <dsp:sp modelId="{D9EF6EC5-D385-4FD5-936A-D131D7C4FDF7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6A1BDC-ECB2-4490-976C-2CF79D21B674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i="0" kern="1200" dirty="0" smtClean="0"/>
            <a:t>页面及基本操作</a:t>
          </a:r>
          <a:endParaRPr lang="zh-CN" altLang="en-US" sz="1500" kern="1200" dirty="0"/>
        </a:p>
      </dsp:txBody>
      <dsp:txXfrm>
        <a:off x="304800" y="711699"/>
        <a:ext cx="4267200" cy="442800"/>
      </dsp:txXfrm>
    </dsp:sp>
    <dsp:sp modelId="{08FB898D-74B9-47D3-8B9B-8C4FD26E8DBB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FEC42C-51FC-423E-B9A5-244CCB4EA9A1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java</a:t>
          </a:r>
          <a:r>
            <a:rPr lang="zh-CN" altLang="en-US" sz="1500" b="0" i="0" kern="1200" dirty="0" smtClean="0"/>
            <a:t>工程演示</a:t>
          </a:r>
          <a:r>
            <a:rPr lang="en-US" sz="1500" b="0" i="0" kern="1200" dirty="0" smtClean="0"/>
            <a:t>hello world</a:t>
          </a:r>
          <a:endParaRPr lang="zh-CN" altLang="en-US" sz="1500" kern="1200" dirty="0"/>
        </a:p>
      </dsp:txBody>
      <dsp:txXfrm>
        <a:off x="304800" y="1392100"/>
        <a:ext cx="4267200" cy="442800"/>
      </dsp:txXfrm>
    </dsp:sp>
    <dsp:sp modelId="{C671CB07-ACF3-4F31-8BD6-DF15FA024769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DE400C-4243-40E4-AB6F-0C06C61DF5C3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i="0" kern="1200" dirty="0" smtClean="0"/>
            <a:t>集成开发环境搭建</a:t>
          </a:r>
          <a:endParaRPr lang="zh-CN" altLang="en-US" sz="1500" kern="1200" dirty="0"/>
        </a:p>
      </dsp:txBody>
      <dsp:txXfrm>
        <a:off x="304800" y="2072500"/>
        <a:ext cx="4267200" cy="442800"/>
      </dsp:txXfrm>
    </dsp:sp>
    <dsp:sp modelId="{42B76204-2533-44DD-825A-31D3E4707C95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7A5AF1-8832-4F30-983B-7DD0FEA4F700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web</a:t>
          </a:r>
          <a:r>
            <a:rPr lang="zh-CN" altLang="en-US" sz="1500" b="0" i="0" kern="1200" dirty="0" smtClean="0"/>
            <a:t>工程演示</a:t>
          </a:r>
          <a:r>
            <a:rPr lang="en-US" sz="1500" b="0" i="0" kern="1200" dirty="0" smtClean="0"/>
            <a:t>hello world</a:t>
          </a:r>
          <a:endParaRPr lang="zh-CN" altLang="en-US" sz="1500" kern="1200" dirty="0"/>
        </a:p>
      </dsp:txBody>
      <dsp:txXfrm>
        <a:off x="304800" y="2752900"/>
        <a:ext cx="4267200" cy="442800"/>
      </dsp:txXfrm>
    </dsp:sp>
    <dsp:sp modelId="{AC333564-649A-4A48-A7BF-9F6A40D6595F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4FE34E-C208-40B2-98FE-5D5CC17C9440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0" i="0" kern="1200" dirty="0" smtClean="0"/>
            <a:t>使用技巧</a:t>
          </a:r>
          <a:endParaRPr lang="zh-CN" altLang="en-US" sz="1500" kern="1200" dirty="0"/>
        </a:p>
      </dsp:txBody>
      <dsp:txXfrm>
        <a:off x="304800" y="3433300"/>
        <a:ext cx="4267200" cy="44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7588" tIns="48792" rIns="97588" bIns="48792" numCol="1" anchor="t" anchorCtr="0" compatLnSpc="1">
            <a:prstTxWarp prst="textNoShape">
              <a:avLst/>
            </a:prstTxWarp>
          </a:bodyPr>
          <a:lstStyle>
            <a:lvl1pPr defTabSz="974725">
              <a:defRPr sz="1300"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7588" tIns="48792" rIns="97588" bIns="48792" numCol="1" anchor="t" anchorCtr="0" compatLnSpc="1">
            <a:prstTxWarp prst="textNoShape">
              <a:avLst/>
            </a:prstTxWarp>
          </a:bodyPr>
          <a:lstStyle>
            <a:lvl1pPr algn="r" defTabSz="974725">
              <a:defRPr sz="1300"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7588" tIns="48792" rIns="97588" bIns="48792" numCol="1" anchor="b" anchorCtr="0" compatLnSpc="1">
            <a:prstTxWarp prst="textNoShape">
              <a:avLst/>
            </a:prstTxWarp>
          </a:bodyPr>
          <a:lstStyle>
            <a:lvl1pPr defTabSz="974725">
              <a:defRPr sz="1300"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7588" tIns="48792" rIns="97588" bIns="48792" numCol="1" anchor="b" anchorCtr="0" compatLnSpc="1">
            <a:prstTxWarp prst="textNoShape">
              <a:avLst/>
            </a:prstTxWarp>
          </a:bodyPr>
          <a:lstStyle>
            <a:lvl1pPr algn="r" defTabSz="974725">
              <a:defRPr sz="1300"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B7080A30-F1A7-4A38-99BE-32AF95B626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704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7588" tIns="48792" rIns="97588" bIns="48792" numCol="1" anchor="t" anchorCtr="0" compatLnSpc="1">
            <a:prstTxWarp prst="textNoShape">
              <a:avLst/>
            </a:prstTxWarp>
          </a:bodyPr>
          <a:lstStyle>
            <a:lvl1pPr defTabSz="974725">
              <a:defRPr sz="1300"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7588" tIns="48792" rIns="97588" bIns="48792" numCol="1" anchor="t" anchorCtr="0" compatLnSpc="1">
            <a:prstTxWarp prst="textNoShape">
              <a:avLst/>
            </a:prstTxWarp>
          </a:bodyPr>
          <a:lstStyle>
            <a:lvl1pPr algn="r" defTabSz="974725">
              <a:defRPr sz="1300"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7588" tIns="48792" rIns="97588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7588" tIns="48792" rIns="97588" bIns="48792" numCol="1" anchor="b" anchorCtr="0" compatLnSpc="1">
            <a:prstTxWarp prst="textNoShape">
              <a:avLst/>
            </a:prstTxWarp>
          </a:bodyPr>
          <a:lstStyle>
            <a:lvl1pPr defTabSz="974725">
              <a:defRPr sz="1300"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7588" tIns="48792" rIns="97588" bIns="48792" numCol="1" anchor="b" anchorCtr="0" compatLnSpc="1">
            <a:prstTxWarp prst="textNoShape">
              <a:avLst/>
            </a:prstTxWarp>
          </a:bodyPr>
          <a:lstStyle>
            <a:lvl1pPr algn="r" defTabSz="974725">
              <a:defRPr sz="1300"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855F5732-2670-474F-8458-F59B5644E5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0145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3625A-B62A-43D4-885A-A2134484BFC2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687-9E46-4E33-9E34-7CBB97D60E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D8BB-BB3D-4991-9459-082D199B42CD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DF982-3FFE-4957-B791-2987D335B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70A8-DA8E-44BF-B613-F510FD8F79B6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7943-13A8-4752-9305-B5E3CD475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3625A-B62A-43D4-885A-A2134484BFC2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687-9E46-4E33-9E34-7CBB97D60E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06D67-95ED-474C-ABA9-2CEECB801C1D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0FD5-5C54-45D5-96F1-DD900637B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1E7D3-BF49-4BE2-AA60-C223009B7E1B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E121-CBB5-495D-9094-7448E6B8C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6B91-91F2-49E1-BDBA-49F96F3641A9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1888B-3B36-4251-A61D-FD98905419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F3DA4-E10B-4ED8-8547-159FC5773899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30378-EB6F-438E-912C-47147881D2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1D33-0504-4B0B-B060-90CD1D08A338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C42A2-4FC6-45C9-9E30-F1B90A34F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7527-6E66-4CF4-834D-144AB6CC292E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45495-DA02-4B48-AB52-AEAE4FA98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CA725-8EFA-49AD-8A3D-1AE97F1A0EB4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835B5-458F-49A9-9ED1-AEB3DEB3B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06D67-95ED-474C-ABA9-2CEECB801C1D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0FD5-5C54-45D5-96F1-DD900637B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42DD-21A4-4AA9-97CA-887B93D141B6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4FE75-A660-4EA5-A7CA-CD97260C47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D8BB-BB3D-4991-9459-082D199B42CD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DF982-3FFE-4957-B791-2987D335B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70A8-DA8E-44BF-B613-F510FD8F79B6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7943-13A8-4752-9305-B5E3CD475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1E7D3-BF49-4BE2-AA60-C223009B7E1B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E121-CBB5-495D-9094-7448E6B8C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6B91-91F2-49E1-BDBA-49F96F3641A9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1888B-3B36-4251-A61D-FD98905419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F3DA4-E10B-4ED8-8547-159FC5773899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30378-EB6F-438E-912C-47147881D2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1D33-0504-4B0B-B060-90CD1D08A338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C42A2-4FC6-45C9-9E30-F1B90A34F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7527-6E66-4CF4-834D-144AB6CC292E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45495-DA02-4B48-AB52-AEAE4FA98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CA725-8EFA-49AD-8A3D-1AE97F1A0EB4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835B5-458F-49A9-9ED1-AEB3DEB3B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42DD-21A4-4AA9-97CA-887B93D141B6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4FE75-A660-4EA5-A7CA-CD97260C47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2A2CD958-8C6F-4644-B1CD-1E5E0424BA72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F8C34D7A-2A4E-4B03-8E82-E2572E8C9F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宋体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宋体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2A2CD958-8C6F-4644-B1CD-1E5E0424BA72}" type="datetimeFigureOut">
              <a:rPr lang="zh-CN" altLang="en-US"/>
              <a:pPr>
                <a:defRPr/>
              </a:pPr>
              <a:t>2015/3/22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F8C34D7A-2A4E-4B03-8E82-E2572E8C9F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宋体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宋体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Python" TargetMode="External"/><Relationship Id="rId13" Type="http://schemas.openxmlformats.org/officeDocument/2006/relationships/hyperlink" Target="http://wiki.eclipse.org/index.php/Ganymede_Simultaneous_Release" TargetMode="External"/><Relationship Id="rId18" Type="http://schemas.openxmlformats.org/officeDocument/2006/relationships/hyperlink" Target="http://wiki.eclipse.org/Juno" TargetMode="External"/><Relationship Id="rId3" Type="http://schemas.openxmlformats.org/officeDocument/2006/relationships/hyperlink" Target="http://zh.wikipedia.org/wiki/%E5%BC%80%E6%BA%90" TargetMode="External"/><Relationship Id="rId21" Type="http://schemas.openxmlformats.org/officeDocument/2006/relationships/hyperlink" Target="https://wiki.eclipse.org/Mars" TargetMode="External"/><Relationship Id="rId7" Type="http://schemas.openxmlformats.org/officeDocument/2006/relationships/hyperlink" Target="http://zh.wikipedia.org/wiki/C%2B%2B" TargetMode="External"/><Relationship Id="rId12" Type="http://schemas.openxmlformats.org/officeDocument/2006/relationships/hyperlink" Target="http://wiki.eclipse.org/index.php/Europa_Simultaneous_Release" TargetMode="External"/><Relationship Id="rId17" Type="http://schemas.openxmlformats.org/officeDocument/2006/relationships/hyperlink" Target="http://www.eclipse.org/org/press-release/20120627_junorelease.php" TargetMode="External"/><Relationship Id="rId2" Type="http://schemas.openxmlformats.org/officeDocument/2006/relationships/hyperlink" Target="http://zh.wikipedia.org/wiki/%E8%B7%A8%E5%B9%B3%E5%8F%B0" TargetMode="External"/><Relationship Id="rId16" Type="http://schemas.openxmlformats.org/officeDocument/2006/relationships/hyperlink" Target="http://wiki.eclipse.org/Indigo" TargetMode="External"/><Relationship Id="rId20" Type="http://schemas.openxmlformats.org/officeDocument/2006/relationships/hyperlink" Target="http://wiki.eclipse.org/Lu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h.wikipedia.org/wiki/%E6%8F%92%E4%BB%B6" TargetMode="External"/><Relationship Id="rId11" Type="http://schemas.openxmlformats.org/officeDocument/2006/relationships/hyperlink" Target="http://www.eclipse.org/callisto/callistoprojects.php" TargetMode="External"/><Relationship Id="rId24" Type="http://schemas.openxmlformats.org/officeDocument/2006/relationships/hyperlink" Target="http://zh.wikipedia.org/w/index.php?title=Eclipse%E5%9F%BA%E9%87%91%E4%BC%9A&amp;action=edit&amp;redlink=1" TargetMode="External"/><Relationship Id="rId5" Type="http://schemas.openxmlformats.org/officeDocument/2006/relationships/hyperlink" Target="http://zh.wikipedia.org/wiki/Java" TargetMode="External"/><Relationship Id="rId15" Type="http://schemas.openxmlformats.org/officeDocument/2006/relationships/hyperlink" Target="http://wiki.eclipse.org/index.php/Helios" TargetMode="External"/><Relationship Id="rId23" Type="http://schemas.openxmlformats.org/officeDocument/2006/relationships/hyperlink" Target="http://zh.wikipedia.org/w/index.php?title=Visual_Age_for_Java&amp;action=edit&amp;redlink=1" TargetMode="External"/><Relationship Id="rId10" Type="http://schemas.openxmlformats.org/officeDocument/2006/relationships/hyperlink" Target="http://www.eclipse.org/org/press-release/jun212004r30pr.html" TargetMode="External"/><Relationship Id="rId19" Type="http://schemas.openxmlformats.org/officeDocument/2006/relationships/hyperlink" Target="http://wiki.eclipse.org/Kepler" TargetMode="External"/><Relationship Id="rId4" Type="http://schemas.openxmlformats.org/officeDocument/2006/relationships/hyperlink" Target="http://zh.wikipedia.org/wiki/%E9%9B%86%E6%88%90%E5%BC%80%E5%8F%91%E7%8E%AF%E5%A2%83" TargetMode="External"/><Relationship Id="rId9" Type="http://schemas.openxmlformats.org/officeDocument/2006/relationships/hyperlink" Target="http://zh.wikipedia.org/wiki/PHP" TargetMode="External"/><Relationship Id="rId14" Type="http://schemas.openxmlformats.org/officeDocument/2006/relationships/hyperlink" Target="http://wiki.eclipse.org/Galileo" TargetMode="External"/><Relationship Id="rId22" Type="http://schemas.openxmlformats.org/officeDocument/2006/relationships/hyperlink" Target="http://zh.wikipedia.org/wiki/IB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ubclipse.tigris.org/update_" TargetMode="External"/><Relationship Id="rId2" Type="http://schemas.openxmlformats.org/officeDocument/2006/relationships/hyperlink" Target="http://tortoisesvn.net/downloa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培训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583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——SVN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547045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代码合并，分支的代码合并到主干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将项目的代码还原到和主干一致，右击</a:t>
            </a:r>
            <a:r>
              <a:rPr lang="en-US" altLang="zh-CN" sz="2000" dirty="0" smtClean="0"/>
              <a:t>—&gt;Team—&gt;</a:t>
            </a:r>
            <a:r>
              <a:rPr lang="zh-CN" altLang="en-US" sz="2000" dirty="0" smtClean="0"/>
              <a:t>合并</a:t>
            </a:r>
            <a:r>
              <a:rPr lang="en-US" altLang="zh-CN" sz="2000" dirty="0" smtClean="0"/>
              <a:t>—&gt;Merge a range of revisions</a:t>
            </a:r>
            <a:r>
              <a:rPr lang="zh-CN" altLang="en-US" sz="2000" dirty="0" smtClean="0"/>
              <a:t>，接下来就是</a:t>
            </a:r>
            <a:r>
              <a:rPr lang="en-US" altLang="zh-CN" sz="2000" dirty="0" smtClean="0"/>
              <a:t>next</a:t>
            </a:r>
            <a:r>
              <a:rPr lang="zh-CN" altLang="en-US" sz="2000" dirty="0" smtClean="0"/>
              <a:t>就行了。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代码合并后，会出现有的文件冲出，这个时候需要仔细检查冲突的代码，确认哪些是需要的，冲突解决后，选中文件，右击</a:t>
            </a:r>
            <a:r>
              <a:rPr lang="en-US" altLang="zh-CN" sz="2000" dirty="0" smtClean="0"/>
              <a:t>—&gt;team—&gt;</a:t>
            </a:r>
            <a:r>
              <a:rPr lang="zh-CN" altLang="en-US" sz="2000" dirty="0" smtClean="0"/>
              <a:t>标记为解决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回</a:t>
            </a:r>
            <a:r>
              <a:rPr lang="zh-CN" altLang="en-US" sz="2000" dirty="0" smtClean="0"/>
              <a:t>滚代码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/>
              <a:t>有</a:t>
            </a:r>
            <a:r>
              <a:rPr lang="zh-CN" altLang="en-US" sz="2000" dirty="0" smtClean="0"/>
              <a:t>的时候功能写完了，会出现实现的功能是完全不需要的，这个时候需要将该功能去掉，就需要将代码进行回滚。回滚步骤：在硬盘里面选中要回滚的文件夹，右击</a:t>
            </a:r>
            <a:r>
              <a:rPr lang="en-US" altLang="zh-CN" sz="2000" dirty="0" smtClean="0"/>
              <a:t>—&gt;</a:t>
            </a:r>
            <a:r>
              <a:rPr lang="en-US" altLang="zh-CN" sz="2000" dirty="0" err="1" smtClean="0"/>
              <a:t>TortoiseSVN</a:t>
            </a:r>
            <a:r>
              <a:rPr lang="en-US" altLang="zh-CN" sz="2000" dirty="0" smtClean="0"/>
              <a:t>—&gt;Show log—&gt;</a:t>
            </a:r>
            <a:r>
              <a:rPr lang="zh-CN" altLang="en-US" sz="2000" dirty="0" smtClean="0"/>
              <a:t>选中要回滚的版本</a:t>
            </a:r>
            <a:r>
              <a:rPr lang="en-US" altLang="zh-CN" sz="2000" dirty="0" smtClean="0"/>
              <a:t>—&gt;</a:t>
            </a:r>
            <a:r>
              <a:rPr lang="zh-CN" altLang="en-US" sz="2000" dirty="0" smtClean="0"/>
              <a:t>右击</a:t>
            </a:r>
            <a:r>
              <a:rPr lang="en-US" altLang="zh-CN" sz="2000" dirty="0" smtClean="0"/>
              <a:t>—&gt;Revert to this version</a:t>
            </a:r>
            <a:r>
              <a:rPr lang="zh-CN" altLang="en-US" sz="2000" dirty="0" smtClean="0"/>
              <a:t>，然后再提交代码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25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5555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/>
              <a:t>二、</a:t>
            </a:r>
            <a:r>
              <a:rPr lang="en-US" altLang="zh-CN" sz="2000" b="1" dirty="0" smtClean="0"/>
              <a:t>MAVEN</a:t>
            </a:r>
          </a:p>
          <a:p>
            <a:pPr marL="0" indent="0">
              <a:buNone/>
            </a:pPr>
            <a:r>
              <a:rPr lang="en-US" altLang="zh-CN" sz="2000" b="1" dirty="0" smtClean="0"/>
              <a:t>        </a:t>
            </a:r>
            <a:r>
              <a:rPr lang="en-US" altLang="zh-CN" sz="2000" dirty="0"/>
              <a:t>Maven</a:t>
            </a:r>
            <a:r>
              <a:rPr lang="zh-CN" altLang="en-US" sz="2000" dirty="0"/>
              <a:t>是基于项目对象模型</a:t>
            </a:r>
            <a:r>
              <a:rPr lang="en-US" altLang="zh-CN" sz="2000" dirty="0"/>
              <a:t>(POM)</a:t>
            </a:r>
            <a:r>
              <a:rPr lang="zh-CN" altLang="en-US" sz="2000" dirty="0"/>
              <a:t>，可以通过一小段描述信息来管理项目的构建，报告和文档的软件项目管理工具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MAVEN</a:t>
            </a:r>
            <a:r>
              <a:rPr lang="zh-CN" altLang="en-US" sz="2000" b="1" dirty="0" smtClean="0"/>
              <a:t>的安装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        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可以直接解压到安装目录，然后将</a:t>
            </a:r>
            <a:r>
              <a:rPr lang="en-US" altLang="zh-CN" sz="2000" dirty="0" smtClean="0"/>
              <a:t>%MAVEN_HOME%/bin</a:t>
            </a:r>
            <a:r>
              <a:rPr lang="zh-CN" altLang="en-US" sz="2000" dirty="0" smtClean="0"/>
              <a:t>加入到</a:t>
            </a:r>
            <a:r>
              <a:rPr lang="en-US" altLang="zh-CN" sz="2000" dirty="0" smtClean="0"/>
              <a:t>path</a:t>
            </a:r>
            <a:r>
              <a:rPr lang="zh-CN" altLang="en-US" sz="2000" dirty="0" smtClean="0"/>
              <a:t>中，即可完成安装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MAVEN</a:t>
            </a:r>
            <a:r>
              <a:rPr lang="zh-CN" altLang="en-US" sz="2000" b="1" dirty="0"/>
              <a:t>的常用</a:t>
            </a:r>
            <a:r>
              <a:rPr lang="zh-CN" altLang="en-US" sz="2000" b="1" dirty="0" smtClean="0"/>
              <a:t>命令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compile </a:t>
            </a:r>
            <a:r>
              <a:rPr lang="zh-CN" altLang="en-US" sz="2000" dirty="0"/>
              <a:t>编译源代码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test-compile    </a:t>
            </a:r>
            <a:r>
              <a:rPr lang="zh-CN" altLang="en-US" sz="2000" dirty="0"/>
              <a:t>编译测试代码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test   </a:t>
            </a:r>
            <a:r>
              <a:rPr lang="zh-CN" altLang="en-US" sz="2000" dirty="0" smtClean="0"/>
              <a:t>运行测试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package   </a:t>
            </a:r>
            <a:r>
              <a:rPr lang="zh-CN" altLang="en-US" sz="2000" dirty="0"/>
              <a:t>打包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install </a:t>
            </a:r>
            <a:r>
              <a:rPr lang="zh-CN" altLang="en-US" sz="2000" dirty="0"/>
              <a:t>在本地</a:t>
            </a:r>
            <a:r>
              <a:rPr lang="en-US" altLang="zh-CN" sz="2000" dirty="0"/>
              <a:t>Repository</a:t>
            </a:r>
            <a:r>
              <a:rPr lang="zh-CN" altLang="en-US" sz="2000" dirty="0"/>
              <a:t>中安装</a:t>
            </a:r>
            <a:r>
              <a:rPr lang="en-US" altLang="zh-CN" sz="2000" dirty="0"/>
              <a:t>jar</a:t>
            </a:r>
            <a:br>
              <a:rPr lang="en-US" altLang="zh-CN" sz="2000" dirty="0"/>
            </a:b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clean   </a:t>
            </a:r>
            <a:r>
              <a:rPr lang="zh-CN" altLang="en-US" sz="2000" dirty="0"/>
              <a:t>清除产生的项目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eclipse:eclipse</a:t>
            </a:r>
            <a:r>
              <a:rPr lang="en-US" altLang="zh-CN" sz="2000" dirty="0"/>
              <a:t>  </a:t>
            </a:r>
            <a:r>
              <a:rPr lang="zh-CN" altLang="en-US" sz="2000" dirty="0"/>
              <a:t>生成</a:t>
            </a:r>
            <a:r>
              <a:rPr lang="en-US" altLang="zh-CN" sz="2000" dirty="0"/>
              <a:t>eclipse</a:t>
            </a:r>
            <a:r>
              <a:rPr lang="zh-CN" altLang="en-US" sz="2000" dirty="0"/>
              <a:t>项目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idea:idea</a:t>
            </a:r>
            <a:r>
              <a:rPr lang="en-US" altLang="zh-CN" sz="2000" dirty="0"/>
              <a:t>  </a:t>
            </a:r>
            <a:r>
              <a:rPr lang="zh-CN" altLang="en-US" sz="2000" dirty="0"/>
              <a:t>生成</a:t>
            </a:r>
            <a:r>
              <a:rPr lang="en-US" altLang="zh-CN" sz="2000" dirty="0"/>
              <a:t>idea</a:t>
            </a:r>
            <a:r>
              <a:rPr lang="zh-CN" altLang="en-US" sz="2000" dirty="0"/>
              <a:t>项目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xmlns="" val="2325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6432"/>
            <a:ext cx="8229600" cy="57468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MAVEN</a:t>
            </a:r>
            <a:r>
              <a:rPr lang="zh-CN" altLang="en-US" sz="2000" dirty="0" smtClean="0"/>
              <a:t>使用过程中的问题：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package</a:t>
            </a:r>
            <a:r>
              <a:rPr lang="zh-CN" altLang="en-US" sz="2000" dirty="0" smtClean="0"/>
              <a:t>的时候，获取到的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不是最新的</a:t>
            </a:r>
            <a:r>
              <a:rPr lang="en-US" altLang="zh-CN" sz="2000" dirty="0" smtClean="0"/>
              <a:t>jar</a:t>
            </a:r>
          </a:p>
          <a:p>
            <a:pPr marL="0" indent="0">
              <a:buNone/>
            </a:pPr>
            <a:r>
              <a:rPr lang="en-US" altLang="zh-CN" sz="2000" dirty="0" smtClean="0"/>
              <a:t>MAVEN</a:t>
            </a:r>
            <a:r>
              <a:rPr lang="zh-CN" altLang="en-US" sz="2000" dirty="0" smtClean="0"/>
              <a:t>仓库有两种，本地仓库和远程仓库，</a:t>
            </a:r>
            <a:r>
              <a:rPr lang="en-US" altLang="zh-CN" sz="2000" dirty="0" smtClean="0"/>
              <a:t>package</a:t>
            </a:r>
            <a:r>
              <a:rPr lang="zh-CN" altLang="en-US" sz="2000" dirty="0" smtClean="0"/>
              <a:t>的时候，会先和本地仓库比对，如果比对的时候出现问题，认为本地仓库的是最新的，就会直接从本地仓库取，这个时候，需要将本地仓库的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删除后，重新</a:t>
            </a:r>
            <a:r>
              <a:rPr lang="en-US" altLang="zh-CN" sz="2000" dirty="0" smtClean="0"/>
              <a:t>package</a:t>
            </a:r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打包是同一个版本的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包出现多个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这种情况一般出现在引入的多个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同时引入这这个</a:t>
            </a:r>
            <a:r>
              <a:rPr lang="en-US" altLang="zh-CN" sz="2000" dirty="0" smtClean="0"/>
              <a:t>jar A</a:t>
            </a:r>
            <a:r>
              <a:rPr lang="zh-CN" altLang="en-US" sz="2000" dirty="0" smtClean="0"/>
              <a:t>，并且引入的版本不一样，而且没有办法覆盖，需要在引入某个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的时候</a:t>
            </a:r>
            <a:r>
              <a:rPr lang="en-US" altLang="zh-CN" sz="2000" dirty="0" smtClean="0"/>
              <a:t>exclusion</a:t>
            </a:r>
            <a:r>
              <a:rPr lang="zh-CN" altLang="en-US" sz="2000" dirty="0" smtClean="0"/>
              <a:t>这个</a:t>
            </a:r>
            <a:r>
              <a:rPr lang="en-US" altLang="zh-CN" sz="2000" dirty="0" smtClean="0"/>
              <a:t>jar A</a:t>
            </a:r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、明明没有引入某个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，但是打包的时候会打进去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Jar</a:t>
            </a:r>
            <a:r>
              <a:rPr lang="zh-CN" altLang="en-US" sz="2000" dirty="0" smtClean="0"/>
              <a:t>包可以出现间接依赖的情况，这个时候，就算没有直接引入，也有可能引入</a:t>
            </a:r>
            <a:r>
              <a:rPr lang="en-US" altLang="zh-CN" sz="2000" dirty="0" smtClean="0"/>
              <a:t>jar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间接引入</a:t>
            </a:r>
            <a:r>
              <a:rPr lang="en-US" altLang="zh-CN" sz="2000" dirty="0" smtClean="0"/>
              <a:t>jar B</a:t>
            </a:r>
            <a:r>
              <a:rPr lang="zh-CN" altLang="en-US" sz="2000" dirty="0" smtClean="0"/>
              <a:t>；打开</a:t>
            </a:r>
            <a:r>
              <a:rPr lang="en-US" altLang="zh-CN" sz="2000" dirty="0" err="1" smtClean="0"/>
              <a:t>pom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Dependency Hierarchy</a:t>
            </a:r>
            <a:r>
              <a:rPr lang="zh-CN" altLang="en-US" sz="2000" dirty="0" smtClean="0"/>
              <a:t>视图里面，输入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的名字，可以看到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的依赖关系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package</a:t>
            </a:r>
            <a:r>
              <a:rPr lang="zh-CN" altLang="en-US" sz="2000" dirty="0" smtClean="0"/>
              <a:t>的时候，速度很慢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Package</a:t>
            </a:r>
            <a:r>
              <a:rPr lang="zh-CN" altLang="en-US" sz="2000" dirty="0" smtClean="0"/>
              <a:t>的时候，会执行单元测试，可以在</a:t>
            </a:r>
            <a:r>
              <a:rPr lang="en-US" altLang="zh-CN" sz="2000" dirty="0" err="1" smtClean="0"/>
              <a:t>pom</a:t>
            </a:r>
            <a:r>
              <a:rPr lang="zh-CN" altLang="en-US" sz="2000" dirty="0" smtClean="0"/>
              <a:t>里面的</a:t>
            </a:r>
            <a:r>
              <a:rPr lang="en-US" altLang="zh-CN" sz="2000" dirty="0" smtClean="0"/>
              <a:t>maven-surefire-plugin</a:t>
            </a:r>
            <a:r>
              <a:rPr lang="zh-CN" altLang="en-US" sz="2000" dirty="0" smtClean="0"/>
              <a:t>插件里面，增加</a:t>
            </a:r>
            <a:r>
              <a:rPr lang="en-US" altLang="zh-CN" sz="2000" dirty="0"/>
              <a:t>&lt;skip&gt;true&lt;/skip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的参数，跳过单元测试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25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、如何发布自己写的</a:t>
            </a:r>
            <a:r>
              <a:rPr lang="en-US" altLang="zh-CN" sz="2000" dirty="0" smtClean="0"/>
              <a:t>jar</a:t>
            </a:r>
          </a:p>
          <a:p>
            <a:pPr marL="0" indent="0">
              <a:buNone/>
            </a:pPr>
            <a:r>
              <a:rPr lang="zh-CN" altLang="en-US" sz="2000" dirty="0" smtClean="0"/>
              <a:t>通过控制台，进入项目所在的目录，输入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deploy</a:t>
            </a:r>
            <a:r>
              <a:rPr lang="zh-CN" altLang="en-US" sz="2000" dirty="0" smtClean="0"/>
              <a:t>，可以将项目的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发布到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仓库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、发布的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如何带上源代码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pom</a:t>
            </a:r>
            <a:r>
              <a:rPr lang="zh-CN" altLang="en-US" sz="2000" dirty="0" smtClean="0"/>
              <a:t>文件中，加入</a:t>
            </a:r>
            <a:r>
              <a:rPr lang="en-US" altLang="zh-CN" sz="2000" dirty="0" smtClean="0"/>
              <a:t>maven-source-plugin</a:t>
            </a:r>
            <a:r>
              <a:rPr lang="zh-CN" altLang="en-US" sz="2000" dirty="0" smtClean="0"/>
              <a:t>插件，</a:t>
            </a:r>
            <a:r>
              <a:rPr lang="en-US" altLang="zh-CN" sz="2000" dirty="0" smtClean="0"/>
              <a:t>deploy</a:t>
            </a:r>
            <a:r>
              <a:rPr lang="zh-CN" altLang="en-US" sz="2000" dirty="0" smtClean="0"/>
              <a:t>的时候，即可将源代码发布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569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——tomcat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55129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/>
              <a:t>三、</a:t>
            </a:r>
            <a:r>
              <a:rPr lang="en-US" altLang="zh-CN" sz="2000" b="1" dirty="0" smtClean="0"/>
              <a:t>tomcat</a:t>
            </a:r>
          </a:p>
          <a:p>
            <a:pPr marL="0" indent="0">
              <a:buNone/>
            </a:pPr>
            <a:r>
              <a:rPr lang="en-US" altLang="zh-CN" sz="2000" b="1" dirty="0" smtClean="0"/>
              <a:t>Tomcat</a:t>
            </a:r>
            <a:r>
              <a:rPr lang="zh-CN" altLang="en-US" sz="2000" b="1" dirty="0" smtClean="0"/>
              <a:t>的几种部署方式：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修改</a:t>
            </a:r>
            <a:r>
              <a:rPr lang="en-US" altLang="zh-CN" sz="2000" dirty="0"/>
              <a:t>server.xml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conf</a:t>
            </a:r>
            <a:r>
              <a:rPr lang="zh-CN" altLang="en-US" sz="2000" dirty="0" smtClean="0"/>
              <a:t>文件夹下面，修改</a:t>
            </a:r>
            <a:r>
              <a:rPr lang="en-US" altLang="zh-CN" sz="2000" dirty="0" smtClean="0"/>
              <a:t>server.xml</a:t>
            </a:r>
            <a:r>
              <a:rPr lang="zh-CN" altLang="en-US" sz="2000" dirty="0" smtClean="0"/>
              <a:t>文件，在</a:t>
            </a:r>
            <a:r>
              <a:rPr lang="en-US" altLang="zh-CN" sz="2000" dirty="0" smtClean="0"/>
              <a:t>&lt;host&gt;</a:t>
            </a:r>
            <a:r>
              <a:rPr lang="zh-CN" altLang="en-US" sz="2000" dirty="0" smtClean="0"/>
              <a:t>节点中增加一个</a:t>
            </a:r>
            <a:r>
              <a:rPr lang="en-US" altLang="zh-CN" sz="2000" dirty="0" smtClean="0"/>
              <a:t>context</a:t>
            </a:r>
            <a:r>
              <a:rPr lang="zh-CN" altLang="en-US" sz="2000" dirty="0" smtClean="0"/>
              <a:t>，如：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&lt;Context </a:t>
            </a:r>
            <a:r>
              <a:rPr lang="en-US" altLang="zh-CN" sz="2000" dirty="0" err="1"/>
              <a:t>docBase</a:t>
            </a:r>
            <a:r>
              <a:rPr lang="en-US" altLang="zh-CN" sz="2000" dirty="0"/>
              <a:t>=</a:t>
            </a:r>
            <a:r>
              <a:rPr lang="en-US" altLang="zh-CN" sz="2000" i="1" dirty="0"/>
              <a:t>"E:\</a:t>
            </a:r>
            <a:r>
              <a:rPr lang="en-US" altLang="zh-CN" sz="2000" i="1" dirty="0" err="1"/>
              <a:t>yhd</a:t>
            </a:r>
            <a:r>
              <a:rPr lang="en-US" altLang="zh-CN" sz="2000" i="1" dirty="0"/>
              <a:t>\workspace\backend-</a:t>
            </a:r>
            <a:r>
              <a:rPr lang="en-US" altLang="zh-CN" sz="2000" i="1" dirty="0" err="1"/>
              <a:t>cs</a:t>
            </a:r>
            <a:r>
              <a:rPr lang="en-US" altLang="zh-CN" sz="2000" i="1" dirty="0"/>
              <a:t>-new\</a:t>
            </a:r>
            <a:r>
              <a:rPr lang="en-US" altLang="zh-CN" sz="2000" i="1" dirty="0" err="1"/>
              <a:t>htdocs</a:t>
            </a:r>
            <a:r>
              <a:rPr lang="en-US" altLang="zh-CN" sz="2000" i="1" dirty="0"/>
              <a:t>" path="/customer-service" reloadable="false</a:t>
            </a:r>
            <a:r>
              <a:rPr lang="en-US" altLang="zh-CN" sz="2000" i="1" dirty="0" smtClean="0"/>
              <a:t>"/&gt;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将</a:t>
            </a:r>
            <a:r>
              <a:rPr lang="en-US" altLang="zh-CN" sz="2000" dirty="0"/>
              <a:t>web</a:t>
            </a:r>
            <a:r>
              <a:rPr lang="zh-CN" altLang="en-US" sz="2000" dirty="0"/>
              <a:t>项目复制至</a:t>
            </a:r>
            <a:r>
              <a:rPr lang="en-US" altLang="zh-CN" sz="2000" dirty="0"/>
              <a:t>tomcat</a:t>
            </a:r>
            <a:r>
              <a:rPr lang="zh-CN" altLang="en-US" sz="2000" dirty="0"/>
              <a:t>的</a:t>
            </a:r>
            <a:r>
              <a:rPr lang="en-US" altLang="zh-CN" sz="2000" dirty="0" err="1" smtClean="0"/>
              <a:t>webapps</a:t>
            </a:r>
            <a:r>
              <a:rPr lang="zh-CN" altLang="en-US" sz="2000" dirty="0" smtClean="0"/>
              <a:t>目录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%</a:t>
            </a:r>
            <a:r>
              <a:rPr lang="en-US" altLang="zh-CN" sz="2000" dirty="0"/>
              <a:t>TOMCAT_HOME</a:t>
            </a:r>
            <a:r>
              <a:rPr lang="en-US" altLang="zh-CN" sz="2000" dirty="0" smtClean="0"/>
              <a:t>%\</a:t>
            </a:r>
            <a:r>
              <a:rPr lang="en-US" altLang="zh-CN" sz="2000" dirty="0" err="1" smtClean="0"/>
              <a:t>conf</a:t>
            </a:r>
            <a:r>
              <a:rPr lang="en-US" altLang="zh-CN" sz="2000" dirty="0" smtClean="0"/>
              <a:t>\Catalina\</a:t>
            </a:r>
            <a:r>
              <a:rPr lang="en-US" altLang="zh-CN" sz="2000" dirty="0" err="1" smtClean="0"/>
              <a:t>localhost</a:t>
            </a:r>
            <a:r>
              <a:rPr lang="zh-CN" altLang="en-US" sz="2000" dirty="0" smtClean="0"/>
              <a:t>下，建立一个名字和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项目同名的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文件，文件内容如示例：</a:t>
            </a:r>
            <a:r>
              <a:rPr lang="en-US" altLang="zh-CN" sz="2000" dirty="0"/>
              <a:t>&lt;Context path</a:t>
            </a:r>
            <a:r>
              <a:rPr lang="en-US" altLang="zh-CN" sz="2000" dirty="0" smtClean="0"/>
              <a:t>="/</a:t>
            </a:r>
            <a:r>
              <a:rPr lang="en-US" altLang="zh-CN" sz="2000" i="1" dirty="0"/>
              <a:t> customer-service </a:t>
            </a:r>
            <a:r>
              <a:rPr lang="en-US" altLang="zh-CN" sz="2000" dirty="0" smtClean="0"/>
              <a:t>" </a:t>
            </a:r>
            <a:r>
              <a:rPr lang="en-US" altLang="zh-CN" sz="2000" dirty="0" err="1"/>
              <a:t>docBase</a:t>
            </a:r>
            <a:r>
              <a:rPr lang="en-US" altLang="zh-CN" sz="2000" dirty="0" smtClean="0"/>
              <a:t>="</a:t>
            </a:r>
            <a:r>
              <a:rPr lang="en-US" altLang="zh-CN" sz="2000" i="1" dirty="0"/>
              <a:t> E:\yhd\workspace\backend-cs-new\htdocs </a:t>
            </a:r>
            <a:r>
              <a:rPr lang="en-US" altLang="zh-CN" sz="2000" dirty="0" smtClean="0"/>
              <a:t>" </a:t>
            </a:r>
            <a:r>
              <a:rPr lang="en-US" altLang="zh-CN" sz="2000" dirty="0"/>
              <a:t>debug="0" privileged="true"&gt; </a:t>
            </a:r>
            <a:br>
              <a:rPr lang="en-US" altLang="zh-CN" sz="2000" dirty="0"/>
            </a:br>
            <a:r>
              <a:rPr lang="en-US" altLang="zh-CN" sz="2000" dirty="0"/>
              <a:t>&lt;/Context&gt; 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4018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工程演示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HelloWorld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5512982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4018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使用技巧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参数调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69" y="103667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/>
              <a:t>一、</a:t>
            </a:r>
            <a:r>
              <a:rPr lang="en-US" altLang="zh-CN" sz="2000" b="1" dirty="0" smtClean="0"/>
              <a:t>eclipse</a:t>
            </a:r>
            <a:r>
              <a:rPr lang="zh-CN" altLang="en-US" sz="2000" b="1" dirty="0" smtClean="0"/>
              <a:t>运行时出现卡顿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添加启动参数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eclipse.ini</a:t>
            </a:r>
            <a:r>
              <a:rPr lang="zh-CN" altLang="en-US" sz="2000" dirty="0" smtClean="0"/>
              <a:t>增加内存分派的参数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vmargs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Dosgi.requiredJavaVersion</a:t>
            </a:r>
            <a:r>
              <a:rPr lang="en-US" altLang="zh-CN" sz="2000" dirty="0" smtClean="0"/>
              <a:t>=1.6</a:t>
            </a:r>
          </a:p>
          <a:p>
            <a:pPr marL="0" indent="0">
              <a:buNone/>
            </a:pPr>
            <a:r>
              <a:rPr lang="en-US" altLang="zh-CN" sz="2000" dirty="0" smtClean="0"/>
              <a:t>-Xms512m  </a:t>
            </a:r>
          </a:p>
          <a:p>
            <a:pPr marL="0" indent="0">
              <a:buNone/>
            </a:pPr>
            <a:r>
              <a:rPr lang="en-US" altLang="zh-CN" sz="2000" dirty="0" smtClean="0"/>
              <a:t>-Xmx512m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取消启动时自启的插件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设置路径：</a:t>
            </a:r>
            <a:r>
              <a:rPr lang="en-US" altLang="zh-CN" sz="2000" dirty="0" smtClean="0"/>
              <a:t>window-&gt;Preference-&gt;General-&gt;Startup and  Shutdown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修改项目的验证项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选择项目，</a:t>
            </a:r>
            <a:r>
              <a:rPr lang="en-US" altLang="zh-CN" sz="2000" dirty="0" smtClean="0"/>
              <a:t>properties-&gt;Builders,</a:t>
            </a:r>
            <a:r>
              <a:rPr lang="zh-CN" altLang="en-US" sz="2000" dirty="0" smtClean="0"/>
              <a:t>去掉不需要的验证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92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使用技巧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注释模板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/>
              <a:t>二、代码注释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代码注释的修改路径</a:t>
            </a:r>
            <a:r>
              <a:rPr lang="en-US" altLang="zh-CN" sz="2000" dirty="0"/>
              <a:t>window-&gt;Preference-</a:t>
            </a:r>
            <a:r>
              <a:rPr lang="en-US" altLang="zh-CN" sz="2000" dirty="0" smtClean="0"/>
              <a:t>&gt;Java-&gt;Code style-&gt;Code Templates</a:t>
            </a:r>
          </a:p>
          <a:p>
            <a:pPr marL="0" indent="0">
              <a:buNone/>
            </a:pPr>
            <a:endParaRPr lang="en-US" altLang="zh-CN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912" y="430509"/>
            <a:ext cx="731520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3748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使用技巧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体颜色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56405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三、代码格式化以及代码字体调整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选中代码时，相同代码高亮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设置路径</a:t>
            </a:r>
            <a:r>
              <a:rPr lang="en-US" altLang="zh-CN" sz="1600" dirty="0"/>
              <a:t>window-&gt;Preference-</a:t>
            </a:r>
            <a:r>
              <a:rPr lang="en-US" altLang="zh-CN" sz="1600" dirty="0" smtClean="0"/>
              <a:t>&gt;General-&gt;Editors-&gt;Text Editors-&gt;Annotations-&gt;Occurrences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不同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类型展示不同的颜色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1600" dirty="0" smtClean="0"/>
              <a:t>        设置</a:t>
            </a:r>
            <a:r>
              <a:rPr lang="zh-CN" altLang="en-US" sz="1600" dirty="0"/>
              <a:t>路径</a:t>
            </a:r>
            <a:r>
              <a:rPr lang="en-US" altLang="zh-CN" sz="1600" dirty="0"/>
              <a:t>window-&gt;Preference-</a:t>
            </a:r>
            <a:r>
              <a:rPr lang="en-US" altLang="zh-CN" sz="1600" dirty="0" smtClean="0"/>
              <a:t>&gt;Java-&gt;Editor-&gt;Syntax Coloring</a:t>
            </a:r>
          </a:p>
          <a:p>
            <a:pPr marL="0" indent="0">
              <a:buNone/>
            </a:pP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一般常用设置的内容有：</a:t>
            </a:r>
            <a:r>
              <a:rPr lang="en-US" altLang="zh-CN" sz="1600" dirty="0" smtClean="0"/>
              <a:t>Fields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Interface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Static fields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8325"/>
            <a:ext cx="71628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92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使用技巧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代码格式化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/>
              <a:t>代码</a:t>
            </a:r>
            <a:r>
              <a:rPr lang="zh-CN" altLang="en-US" sz="2000" dirty="0" smtClean="0"/>
              <a:t>格式化设置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1600" dirty="0" smtClean="0"/>
              <a:t>        设置</a:t>
            </a:r>
            <a:r>
              <a:rPr lang="zh-CN" altLang="en-US" sz="1600" dirty="0"/>
              <a:t>路径</a:t>
            </a:r>
            <a:r>
              <a:rPr lang="en-US" altLang="zh-CN" sz="1600" dirty="0"/>
              <a:t>window-&gt;Preference-&gt;Java-</a:t>
            </a:r>
            <a:r>
              <a:rPr lang="en-US" altLang="zh-CN" sz="1600" dirty="0" smtClean="0"/>
              <a:t>&gt;Code Style-&gt;</a:t>
            </a:r>
            <a:r>
              <a:rPr lang="en-US" altLang="zh-CN" sz="1600" dirty="0" err="1" smtClean="0"/>
              <a:t>Formattter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en-US" sz="1600" dirty="0"/>
              <a:t>具体各个设置的内容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368" y="566061"/>
            <a:ext cx="7320461" cy="628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23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基本介绍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1" y="824023"/>
            <a:ext cx="8314220" cy="13667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400" b="1" dirty="0" smtClean="0"/>
              <a:t>Eclipse</a:t>
            </a:r>
            <a:r>
              <a:rPr lang="zh-CN" altLang="en-US" sz="2400" dirty="0" smtClean="0"/>
              <a:t>是著名的</a:t>
            </a:r>
            <a:r>
              <a:rPr lang="zh-CN" altLang="en-US" sz="2400" dirty="0" smtClean="0">
                <a:hlinkClick r:id="rId2" tooltip="跨平台"/>
              </a:rPr>
              <a:t>跨平台</a:t>
            </a:r>
            <a:r>
              <a:rPr lang="zh-CN" altLang="en-US" sz="2400" dirty="0" smtClean="0">
                <a:hlinkClick r:id="rId3" tooltip="开源"/>
              </a:rPr>
              <a:t>开源</a:t>
            </a:r>
            <a:r>
              <a:rPr lang="zh-CN" altLang="en-US" sz="2400" dirty="0" smtClean="0">
                <a:hlinkClick r:id="rId4" tooltip="集成开发环境"/>
              </a:rPr>
              <a:t>集成开发环境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）。最初主要用来</a:t>
            </a:r>
            <a:r>
              <a:rPr lang="en-US" altLang="zh-CN" sz="2400" dirty="0" smtClean="0">
                <a:hlinkClick r:id="rId5" tooltip="Java"/>
              </a:rPr>
              <a:t>Java</a:t>
            </a:r>
            <a:r>
              <a:rPr lang="zh-CN" altLang="en-US" sz="2400" dirty="0" smtClean="0"/>
              <a:t>语言开发，目前亦有人通过</a:t>
            </a:r>
            <a:r>
              <a:rPr lang="zh-CN" altLang="en-US" sz="2400" dirty="0" smtClean="0">
                <a:hlinkClick r:id="rId6" tooltip="插件"/>
              </a:rPr>
              <a:t>插件</a:t>
            </a:r>
            <a:r>
              <a:rPr lang="zh-CN" altLang="en-US" sz="2400" dirty="0" smtClean="0"/>
              <a:t>使其作为</a:t>
            </a:r>
            <a:r>
              <a:rPr lang="en-US" altLang="zh-CN" sz="2400" dirty="0" smtClean="0">
                <a:hlinkClick r:id="rId7" tooltip="C++"/>
              </a:rPr>
              <a:t>C++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hlinkClick r:id="rId8" tooltip="Python"/>
              </a:rPr>
              <a:t>Python</a:t>
            </a:r>
            <a:r>
              <a:rPr lang="zh-CN" altLang="en-US" sz="2400" dirty="0" smtClean="0"/>
              <a:t>、</a:t>
            </a:r>
            <a:r>
              <a:rPr lang="en-US" altLang="zh-CN" sz="2400" dirty="0" smtClean="0">
                <a:hlinkClick r:id="rId9" tooltip="PHP"/>
              </a:rPr>
              <a:t>PHP</a:t>
            </a:r>
            <a:r>
              <a:rPr lang="zh-CN" altLang="en-US" sz="2400" dirty="0" smtClean="0"/>
              <a:t>等其他语言的开发工具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7429" y="2254250"/>
          <a:ext cx="4922841" cy="4063999"/>
        </p:xfrm>
        <a:graphic>
          <a:graphicData uri="http://schemas.openxmlformats.org/drawingml/2006/table">
            <a:tbl>
              <a:tblPr/>
              <a:tblGrid>
                <a:gridCol w="637490"/>
                <a:gridCol w="531242"/>
                <a:gridCol w="637490"/>
                <a:gridCol w="1038873"/>
                <a:gridCol w="1038873"/>
                <a:gridCol w="1038873"/>
              </a:tblGrid>
              <a:tr h="3541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代号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平台版本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项目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主要版本发行日期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SR1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发行日期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SR2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发行日期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8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sng" strike="noStrike">
                          <a:solidFill>
                            <a:srgbClr val="0000FF"/>
                          </a:solidFill>
                          <a:latin typeface="Tahoma"/>
                          <a:hlinkClick r:id="rId10"/>
                        </a:rPr>
                        <a:t>3.0 [1]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latin typeface="Tahoma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3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68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3.1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3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3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Callisto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3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latin typeface="Tahoma"/>
                          <a:hlinkClick r:id="rId11"/>
                        </a:rPr>
                        <a:t>Callisto projects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latin typeface="Tahoma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3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Europa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3.3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3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latin typeface="Tahoma"/>
                          <a:hlinkClick r:id="rId12"/>
                        </a:rPr>
                        <a:t>Europa projects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latin typeface="Tahoma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3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Ganymede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3.4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3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latin typeface="Tahoma"/>
                          <a:hlinkClick r:id="rId13"/>
                        </a:rPr>
                        <a:t>Ganymede projects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latin typeface="Tahoma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3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Galileo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3.5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3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latin typeface="Tahoma"/>
                          <a:hlinkClick r:id="rId14"/>
                        </a:rPr>
                        <a:t>Galileo projects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latin typeface="Tahoma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3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Helios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latin typeface="Tahoma"/>
                          <a:hlinkClick r:id="rId15"/>
                        </a:rPr>
                        <a:t>Helios projects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latin typeface="Tahoma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3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Indigo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3.7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latin typeface="Tahoma"/>
                          <a:hlinkClick r:id="rId16"/>
                        </a:rPr>
                        <a:t>Indigo projects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latin typeface="Tahoma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3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Juno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sng" strike="noStrike">
                          <a:solidFill>
                            <a:srgbClr val="0000FF"/>
                          </a:solidFill>
                          <a:latin typeface="Tahoma"/>
                          <a:hlinkClick r:id="rId17"/>
                        </a:rPr>
                        <a:t>4.2 [2]</a:t>
                      </a:r>
                      <a:endParaRPr lang="zh-CN" altLang="en-US" sz="1000" b="0" i="0" u="sng" strike="noStrike">
                        <a:solidFill>
                          <a:srgbClr val="0000FF"/>
                        </a:solidFill>
                        <a:latin typeface="Tahoma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latin typeface="Tahoma"/>
                          <a:hlinkClick r:id="rId18"/>
                        </a:rPr>
                        <a:t>Juno projects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latin typeface="Tahoma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3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Kepler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4.3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latin typeface="Tahoma"/>
                          <a:hlinkClick r:id="rId19"/>
                        </a:rPr>
                        <a:t>Kepler projects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latin typeface="Tahoma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53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Luna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4.4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D12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latin typeface="Tahoma"/>
                          <a:hlinkClick r:id="rId20"/>
                        </a:rPr>
                        <a:t>Luna projects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latin typeface="Tahoma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36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Mars(planned)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E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sng" strike="noStrike">
                          <a:solidFill>
                            <a:srgbClr val="0000FF"/>
                          </a:solidFill>
                          <a:latin typeface="Tahoma"/>
                          <a:hlinkClick r:id="rId21"/>
                        </a:rPr>
                        <a:t>Mars projects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latin typeface="Tahoma"/>
                      </a:endParaRP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2016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年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日</a:t>
                      </a:r>
                    </a:p>
                  </a:txBody>
                  <a:tcPr marL="8854" marR="8854" marT="8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6880" y="2243247"/>
            <a:ext cx="2884969" cy="364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Eclipse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最初是由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hlinkClick r:id="rId22" tooltip="IBM"/>
              </a:rPr>
              <a:t>IBM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公司开发的替代商业软件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hlinkClick r:id="rId23" tooltip="Visual Age for Java（页面不存在）"/>
              </a:rPr>
              <a:t>Visual Age for Java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的下一代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IDE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开发环境，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2001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11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月贡献给开源社区，现在它由非营利软件供应商联盟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hlinkClick r:id="rId24" tooltip="Eclipse基金会（页面不存在）"/>
              </a:rPr>
              <a:t>Eclipse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  <a:hlinkClick r:id="rId24" tooltip="Eclipse基金会（页面不存在）"/>
              </a:rPr>
              <a:t>基金会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Eclipse Foundation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）管理。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使用技巧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快捷键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32637"/>
            <a:ext cx="8229600" cy="59063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四、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快捷键的使用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Alt + /     </a:t>
            </a:r>
            <a:r>
              <a:rPr lang="zh-CN" altLang="en-US" sz="2000" dirty="0" smtClean="0"/>
              <a:t>代码提示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Ctrl + o      </a:t>
            </a:r>
            <a:r>
              <a:rPr lang="zh-CN" altLang="en-US" sz="2000" dirty="0" smtClean="0"/>
              <a:t>显示类中方法和属性的大纲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Ctrl + d       </a:t>
            </a:r>
            <a:r>
              <a:rPr lang="zh-CN" altLang="en-US" sz="2000" dirty="0" smtClean="0"/>
              <a:t>删除行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Ctrl + m      </a:t>
            </a:r>
            <a:r>
              <a:rPr lang="zh-CN" altLang="en-US" sz="2000" dirty="0" smtClean="0"/>
              <a:t>窗口最大化和最小化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Ctrl + k   Ctrl + shift + K     </a:t>
            </a:r>
            <a:r>
              <a:rPr lang="zh-CN" altLang="en-US" sz="2000" dirty="0" smtClean="0"/>
              <a:t>向下查找和向上查找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Ctrl + shift + t     </a:t>
            </a:r>
            <a:r>
              <a:rPr lang="zh-CN" altLang="en-US" sz="2000" dirty="0" smtClean="0"/>
              <a:t>查找</a:t>
            </a:r>
            <a:r>
              <a:rPr lang="zh-CN" altLang="en-US" sz="2000" dirty="0"/>
              <a:t>工作空间（</a:t>
            </a:r>
            <a:r>
              <a:rPr lang="en-US" altLang="zh-CN" sz="2000" dirty="0"/>
              <a:t>Workspace</a:t>
            </a:r>
            <a:r>
              <a:rPr lang="zh-CN" altLang="en-US" sz="2000" dirty="0"/>
              <a:t>）构建路径中的可找到</a:t>
            </a:r>
            <a:r>
              <a:rPr lang="en-US" altLang="zh-CN" sz="2000" dirty="0"/>
              <a:t>Java</a:t>
            </a:r>
            <a:r>
              <a:rPr lang="zh-CN" altLang="en-US" sz="2000" dirty="0"/>
              <a:t>类文件</a:t>
            </a:r>
            <a:r>
              <a:rPr lang="zh-CN" altLang="en-US" sz="2000" dirty="0" smtClean="0"/>
              <a:t>，可以</a:t>
            </a:r>
            <a:r>
              <a:rPr lang="zh-CN" altLang="en-US" sz="2000" dirty="0"/>
              <a:t>使用“*”、</a:t>
            </a:r>
            <a:r>
              <a:rPr lang="zh-CN" altLang="en-US" sz="2000" dirty="0" smtClean="0"/>
              <a:t>“？”</a:t>
            </a:r>
            <a:r>
              <a:rPr lang="zh-CN" altLang="en-US" sz="2000" dirty="0"/>
              <a:t>等通配符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Ctrl + Shift + r     </a:t>
            </a:r>
            <a:r>
              <a:rPr lang="zh-CN" altLang="en-US" sz="2000" dirty="0" smtClean="0"/>
              <a:t>查找</a:t>
            </a:r>
            <a:r>
              <a:rPr lang="zh-CN" altLang="en-US" sz="2000" dirty="0"/>
              <a:t>工作空间（</a:t>
            </a:r>
            <a:r>
              <a:rPr lang="en-US" altLang="zh-CN" sz="2000" dirty="0"/>
              <a:t>Workspace</a:t>
            </a:r>
            <a:r>
              <a:rPr lang="zh-CN" altLang="en-US" sz="2000" dirty="0"/>
              <a:t>）中的所有文件（包括</a:t>
            </a:r>
            <a:r>
              <a:rPr lang="en-US" altLang="zh-CN" sz="2000" dirty="0"/>
              <a:t>Java</a:t>
            </a:r>
            <a:r>
              <a:rPr lang="zh-CN" altLang="en-US" sz="2000" dirty="0"/>
              <a:t>文件），也可以使用</a:t>
            </a:r>
            <a:r>
              <a:rPr lang="zh-CN" altLang="en-US" sz="2000" dirty="0" smtClean="0"/>
              <a:t>通配符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Ctrl + Shift + o     </a:t>
            </a:r>
            <a:r>
              <a:rPr lang="zh-CN" altLang="en-US" sz="2000" dirty="0" smtClean="0"/>
              <a:t>快速生成和删除</a:t>
            </a:r>
            <a:r>
              <a:rPr lang="en-US" altLang="zh-CN" sz="2000" dirty="0" smtClean="0"/>
              <a:t>import,</a:t>
            </a:r>
            <a:r>
              <a:rPr lang="zh-CN" altLang="en-US" sz="2000" dirty="0" smtClean="0"/>
              <a:t>在不知道该如何引入是，可是用词快捷键，也可删除多余的</a:t>
            </a:r>
            <a:r>
              <a:rPr lang="en-US" altLang="zh-CN" sz="2000" dirty="0" smtClean="0"/>
              <a:t>import</a:t>
            </a:r>
          </a:p>
          <a:p>
            <a:pPr marL="0" indent="0">
              <a:buNone/>
            </a:pPr>
            <a:r>
              <a:rPr lang="en-US" altLang="zh-CN" sz="2000" dirty="0" smtClean="0"/>
              <a:t>Ctrl + Shift + f       </a:t>
            </a:r>
            <a:r>
              <a:rPr lang="zh-CN" altLang="en-US" sz="2000" dirty="0" smtClean="0"/>
              <a:t>代码格式化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Ctrl + L                  </a:t>
            </a:r>
            <a:r>
              <a:rPr lang="zh-CN" altLang="en-US" sz="2000" dirty="0" smtClean="0"/>
              <a:t>定位行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Alt + ←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Alt + →    </a:t>
            </a:r>
            <a:r>
              <a:rPr lang="zh-CN" altLang="en-US" sz="2000" dirty="0" smtClean="0"/>
              <a:t>后退</a:t>
            </a:r>
            <a:r>
              <a:rPr lang="zh-CN" altLang="en-US" sz="2000" dirty="0"/>
              <a:t>历史记录和前进</a:t>
            </a:r>
            <a:r>
              <a:rPr lang="zh-CN" altLang="en-US" sz="2000" dirty="0" smtClean="0"/>
              <a:t>历史记录，</a:t>
            </a:r>
            <a:r>
              <a:rPr lang="zh-CN" altLang="en-US" sz="2000" dirty="0"/>
              <a:t>用户可能查找了几个有关联的地方，但可能记不清楚了，可以通过这两个快捷键定位查找的顺序。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7162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使用技巧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快捷键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7" y="12918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Ctrl + /               </a:t>
            </a:r>
            <a:r>
              <a:rPr lang="zh-CN" altLang="en-US" sz="2000" dirty="0" smtClean="0"/>
              <a:t>代码单行注释、取消注释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Ctrl + Shift </a:t>
            </a:r>
            <a:r>
              <a:rPr lang="en-US" altLang="zh-CN" sz="2000" dirty="0"/>
              <a:t>+ /    Ctrl + Shift + </a:t>
            </a:r>
            <a:r>
              <a:rPr lang="en-US" altLang="zh-CN" sz="2000" dirty="0" smtClean="0"/>
              <a:t>\       </a:t>
            </a:r>
            <a:r>
              <a:rPr lang="zh-CN" altLang="en-US" sz="2000" dirty="0" smtClean="0"/>
              <a:t>多行代码注释，取消注释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Ctrl + Shift + x   Ctrl + </a:t>
            </a:r>
            <a:r>
              <a:rPr lang="en-US" altLang="zh-CN" sz="2000" dirty="0" err="1" smtClean="0"/>
              <a:t>Shfit</a:t>
            </a:r>
            <a:r>
              <a:rPr lang="en-US" altLang="zh-CN" sz="2000" dirty="0" smtClean="0"/>
              <a:t> + y    </a:t>
            </a:r>
            <a:r>
              <a:rPr lang="zh-CN" altLang="en-US" sz="2000" dirty="0" smtClean="0"/>
              <a:t>大小写切换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Shift + Alt + s  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 相当于 右键 </a:t>
            </a:r>
            <a:r>
              <a:rPr lang="en-US" altLang="zh-CN" sz="2000" dirty="0" smtClean="0"/>
              <a:t>-&gt;source</a:t>
            </a:r>
            <a:r>
              <a:rPr lang="zh-CN" altLang="en-US" sz="2000" dirty="0" smtClean="0"/>
              <a:t>，可以通过这个快速生成</a:t>
            </a:r>
            <a:r>
              <a:rPr lang="en-US" altLang="zh-CN" sz="2000" dirty="0" smtClean="0"/>
              <a:t>setter 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getter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162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使用技巧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见问题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55767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使用过程中的问题：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、如何快速查找某个方法被调用的情况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选中方法，右击</a:t>
            </a:r>
            <a:r>
              <a:rPr lang="en-US" altLang="zh-CN" sz="2000" dirty="0" smtClean="0"/>
              <a:t>—&gt;Open Call Hierarchy</a:t>
            </a:r>
            <a:r>
              <a:rPr lang="zh-CN" altLang="en-US" sz="2000" dirty="0" smtClean="0"/>
              <a:t>，可以看到整个方法的调用链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、如何找到</a:t>
            </a:r>
            <a:r>
              <a:rPr lang="en-US" altLang="zh-CN" sz="2000" dirty="0" err="1" smtClean="0"/>
              <a:t>dao</a:t>
            </a:r>
            <a:r>
              <a:rPr lang="zh-CN" altLang="en-US" sz="2000" dirty="0" smtClean="0"/>
              <a:t>里面写的</a:t>
            </a:r>
            <a:r>
              <a:rPr lang="en-US" altLang="zh-CN" sz="2000" dirty="0" err="1" smtClean="0"/>
              <a:t>sql</a:t>
            </a:r>
            <a:r>
              <a:rPr lang="en-US" altLang="zh-CN" sz="2000" dirty="0" smtClean="0"/>
              <a:t> id</a:t>
            </a:r>
            <a:r>
              <a:rPr lang="zh-CN" altLang="en-US" sz="2000" dirty="0" smtClean="0"/>
              <a:t>对应的</a:t>
            </a:r>
            <a:r>
              <a:rPr lang="en-US" altLang="zh-CN" sz="2000" dirty="0" err="1" smtClean="0"/>
              <a:t>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使用快捷键</a:t>
            </a:r>
            <a:r>
              <a:rPr lang="en-US" altLang="zh-CN" sz="2000" dirty="0" smtClean="0"/>
              <a:t>ctrl +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，选择</a:t>
            </a:r>
            <a:r>
              <a:rPr lang="en-US" altLang="zh-CN" sz="2000" dirty="0" smtClean="0"/>
              <a:t>file  search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containing  text</a:t>
            </a:r>
            <a:r>
              <a:rPr lang="zh-CN" altLang="en-US" sz="2000" dirty="0" smtClean="0"/>
              <a:t>中输入</a:t>
            </a:r>
            <a:r>
              <a:rPr lang="en-US" altLang="zh-CN" sz="2000" dirty="0" err="1" smtClean="0"/>
              <a:t>sql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file name </a:t>
            </a:r>
            <a:r>
              <a:rPr lang="zh-CN" altLang="en-US" sz="2000" dirty="0" smtClean="0"/>
              <a:t>里面输入*</a:t>
            </a:r>
            <a:r>
              <a:rPr lang="en-US" altLang="zh-CN" sz="2000" dirty="0" smtClean="0"/>
              <a:t>.xml</a:t>
            </a:r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、在搜索代码是报错如何解决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搜索的时候报错是因为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里的文件和硬盘上的文件不一致，一般是执行</a:t>
            </a:r>
            <a:r>
              <a:rPr lang="en-US" altLang="zh-CN" sz="2000" dirty="0" smtClean="0"/>
              <a:t>package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clean</a:t>
            </a:r>
            <a:r>
              <a:rPr lang="zh-CN" altLang="en-US" sz="2000" dirty="0" smtClean="0"/>
              <a:t>以后导致的，刷新项目以后会</a:t>
            </a:r>
            <a:r>
              <a:rPr lang="en-US" altLang="zh-CN" sz="2000" dirty="0" smtClean="0"/>
              <a:t>ok</a:t>
            </a:r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build workspace</a:t>
            </a:r>
            <a:r>
              <a:rPr lang="zh-CN" altLang="en-US" sz="2000" dirty="0" smtClean="0"/>
              <a:t>时提示</a:t>
            </a:r>
            <a:r>
              <a:rPr lang="en-US" altLang="zh-CN" sz="2000" dirty="0" smtClean="0"/>
              <a:t>OOM</a:t>
            </a:r>
          </a:p>
          <a:p>
            <a:pPr marL="0" indent="0">
              <a:buNone/>
            </a:pPr>
            <a:r>
              <a:rPr lang="zh-CN" altLang="en-US" sz="2000" dirty="0" smtClean="0"/>
              <a:t>需要设置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的启动参数，将</a:t>
            </a:r>
            <a:r>
              <a:rPr lang="en-US" altLang="zh-CN" sz="2000" dirty="0" err="1" smtClean="0"/>
              <a:t>Xms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Xmx</a:t>
            </a:r>
            <a:r>
              <a:rPr lang="zh-CN" altLang="en-US" sz="2000" dirty="0" smtClean="0"/>
              <a:t>设置更大一些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启动过慢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将暂不需要的</a:t>
            </a:r>
            <a:r>
              <a:rPr lang="en-US" altLang="zh-CN" sz="2000" dirty="0" smtClean="0"/>
              <a:t>project close</a:t>
            </a:r>
            <a:r>
              <a:rPr lang="zh-CN" altLang="en-US" sz="2000" dirty="0" smtClean="0"/>
              <a:t>掉，关闭不需要自启动的插件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build workspace</a:t>
            </a:r>
            <a:r>
              <a:rPr lang="zh-CN" altLang="en-US" sz="2000" dirty="0" smtClean="0"/>
              <a:t>的时间过长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选中项目，右击，</a:t>
            </a:r>
            <a:r>
              <a:rPr lang="en-US" altLang="zh-CN" sz="2000" dirty="0" smtClean="0"/>
              <a:t>properties-</a:t>
            </a:r>
            <a:r>
              <a:rPr lang="en-US" altLang="zh-CN" sz="2000" dirty="0"/>
              <a:t>&gt;</a:t>
            </a:r>
            <a:r>
              <a:rPr lang="en-US" altLang="zh-CN" sz="2000" dirty="0" smtClean="0"/>
              <a:t>Builders</a:t>
            </a:r>
            <a:r>
              <a:rPr lang="zh-CN" altLang="en-US" sz="2000" dirty="0" smtClean="0"/>
              <a:t>，去掉不需要的</a:t>
            </a:r>
            <a:r>
              <a:rPr lang="en-US" altLang="zh-CN" sz="2000" dirty="0" smtClean="0"/>
              <a:t>builders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336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使用技巧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码调试</a:t>
            </a:r>
            <a:endParaRPr lang="en-US" altLang="zh-C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55129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代码调试时候需要注意的几个点：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快捷键的使用，</a:t>
            </a:r>
            <a:r>
              <a:rPr lang="en-US" altLang="zh-CN" sz="2000" dirty="0" smtClean="0"/>
              <a:t>F5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F6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F7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F8</a:t>
            </a:r>
            <a:r>
              <a:rPr lang="zh-CN" altLang="en-US" sz="2000" dirty="0" smtClean="0"/>
              <a:t>的使用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F5</a:t>
            </a:r>
            <a:r>
              <a:rPr lang="zh-CN" altLang="en-US" sz="2000" dirty="0" smtClean="0"/>
              <a:t>：进入执行的代码，通常需要查看某个方法的时候用；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F6</a:t>
            </a:r>
            <a:r>
              <a:rPr lang="zh-CN" altLang="en-US" sz="2000" dirty="0" smtClean="0"/>
              <a:t>：单步跳过，使用最多的一个快捷键；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F7</a:t>
            </a:r>
            <a:r>
              <a:rPr lang="zh-CN" altLang="en-US" sz="2000" dirty="0" smtClean="0"/>
              <a:t>：跳出执行的方法，一般和</a:t>
            </a:r>
            <a:r>
              <a:rPr lang="en-US" altLang="zh-CN" sz="2000" dirty="0" smtClean="0"/>
              <a:t>F5</a:t>
            </a:r>
            <a:r>
              <a:rPr lang="zh-CN" altLang="en-US" sz="2000" dirty="0" smtClean="0"/>
              <a:t>配合使用，执行</a:t>
            </a:r>
            <a:r>
              <a:rPr lang="en-US" altLang="zh-CN" sz="2000" dirty="0" smtClean="0"/>
              <a:t>F5</a:t>
            </a:r>
            <a:r>
              <a:rPr lang="zh-CN" altLang="en-US" sz="2000" dirty="0" smtClean="0"/>
              <a:t>以后，发现该方法不是自己想要看的，可以按</a:t>
            </a:r>
            <a:r>
              <a:rPr lang="en-US" altLang="zh-CN" sz="2000" dirty="0" smtClean="0"/>
              <a:t>F7</a:t>
            </a:r>
            <a:r>
              <a:rPr lang="zh-CN" altLang="en-US" sz="2000" dirty="0" smtClean="0"/>
              <a:t>跳出；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F8</a:t>
            </a:r>
            <a:r>
              <a:rPr lang="zh-CN" altLang="en-US" sz="2000" dirty="0" smtClean="0"/>
              <a:t>：跳到下一个断点，没有其他断点的情况下，直接执行完毕；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条件断点</a:t>
            </a:r>
            <a:r>
              <a:rPr lang="zh-CN" altLang="en-US" sz="2000" dirty="0"/>
              <a:t>的设置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条件断点多出现在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循环中，在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循环中，有的时候不需要查看所有的代码的执行，只需要在某条数据下执行，这个时候就可以使用条件断点；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调试的时候变量值的修改；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调试的时候，由于测试数据的原因，不一定能出现我们要的结果，这个时候可以修改变量的值，以达到我们要的结果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1569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使用技巧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码调试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562994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/>
              <a:t>主动查看某段代码的执行结果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调试的时候，想在执行前，看一段代码的结果，可以使用这个，执行步骤：右击</a:t>
            </a:r>
            <a:r>
              <a:rPr lang="en-US" altLang="zh-CN" sz="2000" dirty="0" smtClean="0"/>
              <a:t>—&gt;Inspect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调试到</a:t>
            </a:r>
            <a:r>
              <a:rPr lang="en-US" altLang="zh-CN" sz="2000" dirty="0"/>
              <a:t>jar</a:t>
            </a:r>
            <a:r>
              <a:rPr lang="zh-CN" altLang="en-US" sz="2000" dirty="0"/>
              <a:t>里面的时候，查看到</a:t>
            </a:r>
            <a:r>
              <a:rPr lang="en-US" altLang="zh-CN" sz="2000" dirty="0"/>
              <a:t>jar</a:t>
            </a:r>
            <a:r>
              <a:rPr lang="zh-CN" altLang="en-US" sz="2000" dirty="0"/>
              <a:t>里面的代码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调试时如果看不到源码，需要手动加入源码，步骤：</a:t>
            </a:r>
            <a:r>
              <a:rPr lang="en-US" altLang="zh-CN" sz="2000" dirty="0" smtClean="0"/>
              <a:t>Run—&gt;Debug Configuration</a:t>
            </a:r>
            <a:r>
              <a:rPr lang="en-US" altLang="zh-CN" sz="2000" dirty="0"/>
              <a:t> —&gt;</a:t>
            </a:r>
            <a:r>
              <a:rPr lang="zh-CN" altLang="en-US" sz="2000" dirty="0" smtClean="0"/>
              <a:t>选择对应的</a:t>
            </a:r>
            <a:r>
              <a:rPr lang="en-US" altLang="zh-CN" sz="2000" dirty="0" smtClean="0"/>
              <a:t>tomcat—&gt; Source—&gt; Add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调试的时候，如何修改代码而不需要重启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/>
              <a:t>将</a:t>
            </a:r>
            <a:r>
              <a:rPr lang="zh-CN" altLang="en-US" sz="2000" dirty="0" smtClean="0"/>
              <a:t>代码部署到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里面的时候，采用虚拟路径的方式，将项目的编译路径发布到</a:t>
            </a:r>
            <a:r>
              <a:rPr lang="en-US" altLang="zh-CN" sz="2000" dirty="0" smtClean="0"/>
              <a:t>tomcat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本机调试</a:t>
            </a:r>
            <a:r>
              <a:rPr lang="en-US" altLang="zh-CN" sz="2000" dirty="0"/>
              <a:t>ok</a:t>
            </a:r>
            <a:r>
              <a:rPr lang="zh-CN" altLang="en-US" sz="2000" dirty="0"/>
              <a:t>，在测试环境不行，如何调试测试环境的代码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测试环境和本机执行不匹配时，需要远程调试，先将</a:t>
            </a:r>
            <a:r>
              <a:rPr lang="en-US" altLang="zh-CN" sz="2000" dirty="0" smtClean="0"/>
              <a:t>tomcat kill</a:t>
            </a:r>
            <a:r>
              <a:rPr lang="zh-CN" altLang="en-US" sz="2000" dirty="0" smtClean="0"/>
              <a:t>掉，然后使用</a:t>
            </a:r>
            <a:r>
              <a:rPr lang="en-US" altLang="zh-CN" sz="2000" dirty="0" err="1" smtClean="0"/>
              <a:t>jpda</a:t>
            </a:r>
            <a:r>
              <a:rPr lang="zh-CN" altLang="en-US" sz="2000" dirty="0" smtClean="0"/>
              <a:t>的方式，启动</a:t>
            </a:r>
            <a:r>
              <a:rPr lang="en-US" altLang="zh-CN" sz="2000" dirty="0" smtClean="0"/>
              <a:t>tomcat</a:t>
            </a:r>
            <a:r>
              <a:rPr lang="zh-CN" altLang="en-US" sz="2000" dirty="0" smtClean="0"/>
              <a:t>，在本机新建一个</a:t>
            </a:r>
            <a:r>
              <a:rPr lang="en-US" altLang="zh-CN" sz="2000" dirty="0" smtClean="0"/>
              <a:t>remote debug</a:t>
            </a:r>
            <a:r>
              <a:rPr lang="zh-CN" altLang="en-US" sz="2000" dirty="0" smtClean="0"/>
              <a:t>，即可执行远程调试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多线程的调试；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如果在多线程的情况下，需要的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视图里面，查看各个不同的线程，每个线程单独调试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569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02" y="2264734"/>
            <a:ext cx="3094075" cy="29682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8800" dirty="0" smtClean="0"/>
              <a:t>Q&amp;A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25433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92100" y="1192214"/>
            <a:ext cx="7556500" cy="477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/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plugins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存放插件的目录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/features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存放功能部件的目录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/links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其他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plugins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features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的连接地址的存放目录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/readme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eclipse.exe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启动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Eclipse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程序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/workspace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具体的项目目录。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workspace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目录下还有一个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.metadata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的目录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这个目录存着你这个启动的工作区的所有配置 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765006" y="42532"/>
            <a:ext cx="4880344" cy="62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基本介绍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1504949"/>
            <a:ext cx="8142288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itchFamily="2" charset="-122"/>
                <a:cs typeface="+mn-cs"/>
              </a:rPr>
              <a:t>Eclipse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itchFamily="2" charset="-122"/>
                <a:cs typeface="+mn-cs"/>
              </a:rPr>
              <a:t>平台的用户界面是由透视图、视图、编辑器组成的。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细黑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每个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itchFamily="2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工作台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itchFamily="2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窗口都包含一个或多个透视图；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透视图则包含视图和编辑器（透视图是根据用户的不同选择来布局视图和编辑器的）；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细黑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itchFamily="2" charset="-122"/>
                <a:cs typeface="+mn-cs"/>
              </a:rPr>
              <a:t>可同时打开任意数目的编辑器，但在任一时刻只能有一个编辑器是活动的。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细黑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itchFamily="2" charset="-122"/>
                <a:cs typeface="+mn-cs"/>
              </a:rPr>
              <a:t>星号（*）指示编辑器具有未保存的更改。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细黑" pitchFamily="2" charset="-122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65006" y="42532"/>
            <a:ext cx="4880344" cy="62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cs typeface="+mj-cs"/>
              </a:rPr>
              <a:t>界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cs typeface="+mj-cs"/>
              </a:rPr>
              <a:t>面及基本操作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077069"/>
            <a:ext cx="7248525" cy="525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765006" y="42532"/>
            <a:ext cx="4880344" cy="62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cs typeface="+mj-cs"/>
              </a:rPr>
              <a:t>界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cs typeface="+mj-cs"/>
              </a:rPr>
              <a:t>面及基本操作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1</a:t>
            </a:r>
            <a:r>
              <a:rPr lang="zh-CN" altLang="en-US" sz="1800" dirty="0" smtClean="0">
                <a:ea typeface="华文细黑" pitchFamily="2" charset="-122"/>
              </a:rPr>
              <a:t>．选择文件→新建→项目；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2</a:t>
            </a:r>
            <a:r>
              <a:rPr lang="zh-CN" altLang="en-US" sz="1800" dirty="0" smtClean="0">
                <a:ea typeface="华文细黑" pitchFamily="2" charset="-122"/>
              </a:rPr>
              <a:t>．项目类别选</a:t>
            </a:r>
            <a:r>
              <a:rPr lang="en-US" altLang="zh-CN" sz="1800" dirty="0" smtClean="0">
                <a:ea typeface="华文细黑" pitchFamily="2" charset="-122"/>
              </a:rPr>
              <a:t>Java</a:t>
            </a:r>
            <a:r>
              <a:rPr lang="zh-CN" altLang="en-US" sz="1800" dirty="0" smtClean="0">
                <a:ea typeface="华文细黑" pitchFamily="2" charset="-122"/>
              </a:rPr>
              <a:t>；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3</a:t>
            </a:r>
            <a:r>
              <a:rPr lang="zh-CN" altLang="en-US" sz="1800" dirty="0" smtClean="0">
                <a:ea typeface="华文细黑" pitchFamily="2" charset="-122"/>
              </a:rPr>
              <a:t>．项目列表选</a:t>
            </a:r>
            <a:r>
              <a:rPr lang="en-US" altLang="zh-CN" sz="1800" dirty="0" smtClean="0">
                <a:ea typeface="华文细黑" pitchFamily="2" charset="-122"/>
              </a:rPr>
              <a:t>Java</a:t>
            </a:r>
            <a:r>
              <a:rPr lang="zh-CN" altLang="en-US" sz="1800" dirty="0" smtClean="0">
                <a:ea typeface="华文细黑" pitchFamily="2" charset="-122"/>
              </a:rPr>
              <a:t>项目；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4</a:t>
            </a:r>
            <a:r>
              <a:rPr lang="zh-CN" altLang="en-US" sz="1800" dirty="0" smtClean="0">
                <a:ea typeface="华文细黑" pitchFamily="2" charset="-122"/>
              </a:rPr>
              <a:t>．点击“下一步”；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5</a:t>
            </a:r>
            <a:r>
              <a:rPr lang="zh-CN" altLang="en-US" sz="1800" dirty="0" smtClean="0">
                <a:ea typeface="华文细黑" pitchFamily="2" charset="-122"/>
              </a:rPr>
              <a:t>．输入项目名称，例如：</a:t>
            </a:r>
            <a:r>
              <a:rPr lang="en-US" altLang="zh-CN" sz="1800" dirty="0" err="1" smtClean="0">
                <a:ea typeface="华文细黑" pitchFamily="2" charset="-122"/>
              </a:rPr>
              <a:t>HelloProject</a:t>
            </a:r>
            <a:r>
              <a:rPr lang="zh-CN" altLang="en-US" sz="1800" dirty="0" smtClean="0">
                <a:ea typeface="华文细黑" pitchFamily="2" charset="-122"/>
              </a:rPr>
              <a:t>；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6</a:t>
            </a:r>
            <a:r>
              <a:rPr lang="zh-CN" altLang="en-US" sz="1800" dirty="0" smtClean="0">
                <a:ea typeface="华文细黑" pitchFamily="2" charset="-122"/>
              </a:rPr>
              <a:t>．点击“完成”；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7</a:t>
            </a:r>
            <a:r>
              <a:rPr lang="zh-CN" altLang="en-US" sz="1800" dirty="0" smtClean="0">
                <a:ea typeface="华文细黑" pitchFamily="2" charset="-122"/>
              </a:rPr>
              <a:t>．在工具条里点击“创建</a:t>
            </a:r>
            <a:r>
              <a:rPr lang="en-US" altLang="zh-CN" sz="1800" dirty="0" smtClean="0">
                <a:ea typeface="华文细黑" pitchFamily="2" charset="-122"/>
              </a:rPr>
              <a:t>Java</a:t>
            </a:r>
            <a:r>
              <a:rPr lang="zh-CN" altLang="en-US" sz="1800" dirty="0" smtClean="0">
                <a:ea typeface="华文细黑" pitchFamily="2" charset="-122"/>
              </a:rPr>
              <a:t>类”的按钮 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8</a:t>
            </a:r>
            <a:r>
              <a:rPr lang="zh-CN" altLang="en-US" sz="1800" dirty="0" smtClean="0">
                <a:ea typeface="华文细黑" pitchFamily="2" charset="-122"/>
              </a:rPr>
              <a:t>．在名称域输入</a:t>
            </a:r>
            <a:r>
              <a:rPr lang="en-US" altLang="zh-CN" sz="1800" dirty="0" err="1" smtClean="0">
                <a:ea typeface="华文细黑" pitchFamily="2" charset="-122"/>
              </a:rPr>
              <a:t>HelloWorld</a:t>
            </a:r>
            <a:r>
              <a:rPr lang="zh-CN" altLang="en-US" sz="1800" dirty="0" smtClean="0">
                <a:ea typeface="华文细黑" pitchFamily="2" charset="-122"/>
              </a:rPr>
              <a:t>；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9</a:t>
            </a:r>
            <a:r>
              <a:rPr lang="zh-CN" altLang="en-US" sz="1800" dirty="0" smtClean="0">
                <a:ea typeface="华文细黑" pitchFamily="2" charset="-122"/>
              </a:rPr>
              <a:t>．点击</a:t>
            </a:r>
            <a:r>
              <a:rPr lang="en-US" altLang="zh-CN" sz="1800" dirty="0" smtClean="0">
                <a:ea typeface="华文细黑" pitchFamily="2" charset="-122"/>
              </a:rPr>
              <a:t>public static void main(String[] </a:t>
            </a:r>
            <a:r>
              <a:rPr lang="en-US" altLang="zh-CN" sz="1800" dirty="0" err="1" smtClean="0">
                <a:ea typeface="华文细黑" pitchFamily="2" charset="-122"/>
              </a:rPr>
              <a:t>args</a:t>
            </a:r>
            <a:r>
              <a:rPr lang="en-US" altLang="zh-CN" sz="1800" dirty="0" smtClean="0">
                <a:ea typeface="华文细黑" pitchFamily="2" charset="-122"/>
              </a:rPr>
              <a:t>) </a:t>
            </a:r>
            <a:r>
              <a:rPr lang="zh-CN" altLang="en-US" sz="1800" dirty="0" smtClean="0">
                <a:ea typeface="华文细黑" pitchFamily="2" charset="-122"/>
              </a:rPr>
              <a:t>的复选框，让</a:t>
            </a:r>
            <a:r>
              <a:rPr lang="en-US" altLang="zh-CN" sz="1800" dirty="0" smtClean="0">
                <a:ea typeface="华文细黑" pitchFamily="2" charset="-122"/>
              </a:rPr>
              <a:t>Eclipse</a:t>
            </a:r>
            <a:r>
              <a:rPr lang="zh-CN" altLang="en-US" sz="1800" dirty="0" smtClean="0">
                <a:ea typeface="华文细黑" pitchFamily="2" charset="-122"/>
              </a:rPr>
              <a:t>创建      </a:t>
            </a:r>
            <a:r>
              <a:rPr lang="en-US" altLang="zh-CN" sz="1800" dirty="0" smtClean="0">
                <a:ea typeface="华文细黑" pitchFamily="2" charset="-122"/>
              </a:rPr>
              <a:t>main</a:t>
            </a:r>
            <a:r>
              <a:rPr lang="zh-CN" altLang="en-US" sz="1800" dirty="0" smtClean="0">
                <a:ea typeface="华文细黑" pitchFamily="2" charset="-122"/>
              </a:rPr>
              <a:t>方法 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10</a:t>
            </a:r>
            <a:r>
              <a:rPr lang="zh-CN" altLang="en-US" sz="1800" dirty="0" smtClean="0">
                <a:ea typeface="华文细黑" pitchFamily="2" charset="-122"/>
              </a:rPr>
              <a:t>．点击“完成”；　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11</a:t>
            </a:r>
            <a:r>
              <a:rPr lang="zh-CN" altLang="en-US" sz="1800" dirty="0" smtClean="0">
                <a:ea typeface="华文细黑" pitchFamily="2" charset="-122"/>
              </a:rPr>
              <a:t>．一个</a:t>
            </a:r>
            <a:r>
              <a:rPr lang="en-US" altLang="zh-CN" sz="1800" dirty="0" smtClean="0">
                <a:ea typeface="华文细黑" pitchFamily="2" charset="-122"/>
              </a:rPr>
              <a:t>Java</a:t>
            </a:r>
            <a:r>
              <a:rPr lang="zh-CN" altLang="en-US" sz="1800" dirty="0" smtClean="0">
                <a:ea typeface="华文细黑" pitchFamily="2" charset="-122"/>
              </a:rPr>
              <a:t>编辑窗口将打开，在</a:t>
            </a:r>
            <a:r>
              <a:rPr lang="en-US" altLang="zh-CN" sz="1800" dirty="0" smtClean="0">
                <a:ea typeface="华文细黑" pitchFamily="2" charset="-122"/>
              </a:rPr>
              <a:t>main</a:t>
            </a:r>
            <a:r>
              <a:rPr lang="zh-CN" altLang="en-US" sz="1800" dirty="0" smtClean="0">
                <a:ea typeface="华文细黑" pitchFamily="2" charset="-122"/>
              </a:rPr>
              <a:t>方法中输入  </a:t>
            </a:r>
            <a:r>
              <a:rPr lang="en-US" altLang="zh-CN" sz="1800" dirty="0" err="1" smtClean="0">
                <a:ea typeface="华文细黑" pitchFamily="2" charset="-122"/>
              </a:rPr>
              <a:t>System.out.println</a:t>
            </a:r>
            <a:r>
              <a:rPr lang="en-US" altLang="zh-CN" sz="1800" dirty="0" smtClean="0">
                <a:ea typeface="华文细黑" pitchFamily="2" charset="-122"/>
              </a:rPr>
              <a:t>(“Hello World”)</a:t>
            </a:r>
            <a:r>
              <a:rPr lang="zh-CN" altLang="en-US" sz="1800" dirty="0" smtClean="0">
                <a:ea typeface="华文细黑" pitchFamily="2" charset="-122"/>
              </a:rPr>
              <a:t>行；　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12</a:t>
            </a:r>
            <a:r>
              <a:rPr lang="zh-CN" altLang="en-US" sz="1800" dirty="0" smtClean="0">
                <a:ea typeface="华文细黑" pitchFamily="2" charset="-122"/>
              </a:rPr>
              <a:t>．使用</a:t>
            </a:r>
            <a:r>
              <a:rPr lang="en-US" altLang="zh-CN" sz="1800" dirty="0" smtClean="0">
                <a:ea typeface="华文细黑" pitchFamily="2" charset="-122"/>
              </a:rPr>
              <a:t>Ctrl-s</a:t>
            </a:r>
            <a:r>
              <a:rPr lang="zh-CN" altLang="en-US" sz="1800" dirty="0" smtClean="0">
                <a:ea typeface="华文细黑" pitchFamily="2" charset="-122"/>
              </a:rPr>
              <a:t>保存，这将自动编译 </a:t>
            </a:r>
            <a:r>
              <a:rPr lang="en-US" altLang="zh-CN" sz="1800" dirty="0" smtClean="0">
                <a:ea typeface="华文细黑" pitchFamily="2" charset="-122"/>
              </a:rPr>
              <a:t>HelloWorld.java</a:t>
            </a:r>
            <a:r>
              <a:rPr lang="zh-CN" altLang="en-US" sz="1800" dirty="0" smtClean="0">
                <a:ea typeface="华文细黑" pitchFamily="2" charset="-122"/>
              </a:rPr>
              <a:t>；　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13</a:t>
            </a:r>
            <a:r>
              <a:rPr lang="zh-CN" altLang="en-US" sz="1800" dirty="0" smtClean="0">
                <a:ea typeface="华文细黑" pitchFamily="2" charset="-122"/>
              </a:rPr>
              <a:t>．点击工具条里的“运行”按钮；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ea typeface="华文细黑" pitchFamily="2" charset="-122"/>
              </a:rPr>
              <a:t>14</a:t>
            </a:r>
            <a:r>
              <a:rPr lang="zh-CN" altLang="en-US" sz="1800" dirty="0" smtClean="0">
                <a:ea typeface="华文细黑" pitchFamily="2" charset="-122"/>
              </a:rPr>
              <a:t>．测试成功，控制台窗口，一句 “</a:t>
            </a:r>
            <a:r>
              <a:rPr lang="en-US" altLang="zh-CN" sz="1800" dirty="0" smtClean="0">
                <a:ea typeface="华文细黑" pitchFamily="2" charset="-122"/>
              </a:rPr>
              <a:t>Hello World”</a:t>
            </a:r>
            <a:r>
              <a:rPr lang="zh-CN" altLang="en-US" sz="1800" dirty="0" smtClean="0">
                <a:ea typeface="华文细黑" pitchFamily="2" charset="-122"/>
              </a:rPr>
              <a:t>将会显示在里面 。</a:t>
            </a:r>
            <a:endParaRPr lang="en-US" altLang="zh-CN" sz="1800" dirty="0" smtClean="0">
              <a:ea typeface="华文细黑" pitchFamily="2" charset="-122"/>
            </a:endParaRPr>
          </a:p>
          <a:p>
            <a:endParaRPr lang="zh-CN" alt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65006" y="42532"/>
            <a:ext cx="4880344" cy="62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cs typeface="+mj-cs"/>
              </a:rPr>
              <a:t>Java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cs typeface="+mj-cs"/>
              </a:rPr>
              <a:t>工程演示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HelloWorld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开发环境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插件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1" y="824022"/>
            <a:ext cx="8272131" cy="52365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一、</a:t>
            </a:r>
            <a:r>
              <a:rPr lang="en-US" altLang="zh-CN" sz="2800" b="1" dirty="0" smtClean="0"/>
              <a:t>eclipse</a:t>
            </a:r>
            <a:r>
              <a:rPr lang="zh-CN" altLang="en-US" sz="2800" b="1" dirty="0" smtClean="0"/>
              <a:t>插件一般有三种形式：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单独的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dirty="0"/>
              <a:t>plugins</a:t>
            </a:r>
            <a:r>
              <a:rPr lang="zh-CN" altLang="en-US" sz="2400" dirty="0"/>
              <a:t>和</a:t>
            </a:r>
            <a:r>
              <a:rPr lang="en-US" altLang="zh-CN" sz="2400" dirty="0"/>
              <a:t>features</a:t>
            </a:r>
            <a:r>
              <a:rPr lang="zh-CN" altLang="en-US" sz="2400" dirty="0"/>
              <a:t>两个文件夹</a:t>
            </a:r>
            <a:endParaRPr lang="en-US" altLang="zh-CN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一个单独的</a:t>
            </a:r>
            <a:r>
              <a:rPr lang="en-US" altLang="zh-CN" sz="2400" dirty="0"/>
              <a:t>eclipse</a:t>
            </a:r>
            <a:r>
              <a:rPr lang="zh-CN" altLang="en-US" sz="2400" dirty="0" smtClean="0"/>
              <a:t>文件夹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800" b="1" dirty="0" smtClean="0"/>
              <a:t>二、</a:t>
            </a:r>
            <a:r>
              <a:rPr lang="en-US" altLang="zh-CN" sz="2800" b="1" dirty="0" smtClean="0"/>
              <a:t>Eclipse</a:t>
            </a:r>
            <a:r>
              <a:rPr lang="zh-CN" altLang="en-US" sz="2800" b="1" dirty="0" smtClean="0"/>
              <a:t>插件安装方式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直接复制安装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将下载到的插件复制到</a:t>
            </a:r>
            <a:r>
              <a:rPr lang="en-US" altLang="zh-CN" sz="2400" dirty="0"/>
              <a:t>%ECLIPSE_HOME%/</a:t>
            </a:r>
            <a:r>
              <a:rPr lang="en-US" altLang="zh-CN" sz="2400" dirty="0" smtClean="0"/>
              <a:t>plugins</a:t>
            </a:r>
            <a:r>
              <a:rPr lang="zh-CN" altLang="en-US" sz="2400" dirty="0" smtClean="0"/>
              <a:t>和</a:t>
            </a:r>
            <a:r>
              <a:rPr lang="en-US" altLang="zh-CN" sz="2400" dirty="0"/>
              <a:t>%ECLIPSE_HOME%/ </a:t>
            </a:r>
            <a:r>
              <a:rPr lang="en-US" altLang="zh-CN" sz="2400" dirty="0" smtClean="0"/>
              <a:t>features</a:t>
            </a:r>
            <a:r>
              <a:rPr lang="zh-CN" altLang="en-US" sz="2400" dirty="0" smtClean="0"/>
              <a:t>下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update</a:t>
            </a:r>
            <a:r>
              <a:rPr lang="zh-CN" altLang="en-US" sz="2400" dirty="0" smtClean="0"/>
              <a:t>安装</a:t>
            </a:r>
            <a:r>
              <a:rPr lang="en-US" altLang="zh-CN" sz="2400" dirty="0" smtClean="0"/>
              <a:t>—Help-&gt;Install new software,</a:t>
            </a:r>
            <a:r>
              <a:rPr lang="zh-CN" altLang="en-US" sz="2400" dirty="0" smtClean="0"/>
              <a:t>然后点击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，输入插件的名字和地址，点击</a:t>
            </a:r>
            <a:r>
              <a:rPr lang="en-US" altLang="zh-CN" sz="2400" dirty="0" smtClean="0"/>
              <a:t>ok</a:t>
            </a:r>
            <a:r>
              <a:rPr lang="zh-CN" altLang="en-US" sz="2400" dirty="0" smtClean="0"/>
              <a:t>后即可安装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856" y="918251"/>
            <a:ext cx="5476191" cy="38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858" y="2754980"/>
            <a:ext cx="8742858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23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插件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Eclipse marketplace</a:t>
            </a:r>
            <a:r>
              <a:rPr lang="zh-CN" altLang="en-US" sz="2000" dirty="0" smtClean="0"/>
              <a:t>安装</a:t>
            </a:r>
            <a:r>
              <a:rPr lang="en-US" altLang="zh-CN" sz="2400" dirty="0" smtClean="0"/>
              <a:t>—</a:t>
            </a:r>
            <a:r>
              <a:rPr lang="en-US" altLang="zh-CN" sz="2000" dirty="0"/>
              <a:t>Help-&gt; Eclipse </a:t>
            </a:r>
            <a:r>
              <a:rPr lang="en-US" altLang="zh-CN" sz="2000" dirty="0" smtClean="0"/>
              <a:t>marketplace,</a:t>
            </a:r>
            <a:r>
              <a:rPr lang="zh-CN" altLang="en-US" sz="2000" dirty="0" smtClean="0"/>
              <a:t>然后搜索需要的插件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link</a:t>
            </a:r>
            <a:r>
              <a:rPr lang="zh-CN" altLang="en-US" sz="2000" dirty="0" smtClean="0"/>
              <a:t>的方式安装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将插件按照目录结构建好，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然后创建一个</a:t>
            </a:r>
            <a:r>
              <a:rPr lang="en-US" altLang="zh-CN" sz="2000" dirty="0" smtClean="0"/>
              <a:t>.link</a:t>
            </a:r>
            <a:r>
              <a:rPr lang="zh-CN" altLang="en-US" sz="2000" dirty="0" smtClean="0"/>
              <a:t>的文件，文件名称是插件名字，文件内容为：</a:t>
            </a:r>
            <a:r>
              <a:rPr lang="en-US" altLang="zh-CN" sz="2000" dirty="0"/>
              <a:t> path=D:/Program </a:t>
            </a:r>
            <a:r>
              <a:rPr lang="en-US" altLang="zh-CN" sz="2000" dirty="0" smtClean="0"/>
              <a:t>Files/eclipse/</a:t>
            </a:r>
            <a:r>
              <a:rPr lang="en-US" altLang="zh-CN" sz="2000" dirty="0" err="1" smtClean="0"/>
              <a:t>myPlugins</a:t>
            </a:r>
            <a:r>
              <a:rPr lang="en-US" altLang="zh-CN" sz="2000" dirty="0" smtClean="0"/>
              <a:t>/maven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1346" y="2826782"/>
            <a:ext cx="2866667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23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4" cy="62732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——SVN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824023"/>
            <a:ext cx="8229600" cy="55448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一、</a:t>
            </a:r>
            <a:r>
              <a:rPr lang="en-US" altLang="zh-CN" sz="2800" b="1" dirty="0"/>
              <a:t>SVN</a:t>
            </a:r>
          </a:p>
          <a:p>
            <a:pPr marL="0" indent="0">
              <a:buNone/>
            </a:pPr>
            <a:r>
              <a:rPr lang="en-US" altLang="zh-CN" sz="2000" dirty="0" smtClean="0"/>
              <a:t>        SVN</a:t>
            </a:r>
            <a:r>
              <a:rPr lang="zh-CN" altLang="en-US" sz="2000" dirty="0"/>
              <a:t>是</a:t>
            </a:r>
            <a:r>
              <a:rPr lang="en-US" altLang="zh-CN" sz="2000" dirty="0"/>
              <a:t>Subversion</a:t>
            </a:r>
            <a:r>
              <a:rPr lang="zh-CN" altLang="en-US" sz="2000" dirty="0"/>
              <a:t>的简称，是一个开放源代码的版本控制</a:t>
            </a:r>
            <a:r>
              <a:rPr lang="zh-CN" altLang="en-US" sz="2000" dirty="0" smtClean="0"/>
              <a:t>系统。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SVN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下载路径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tortoisesvn.net/downloads.html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SVN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插件在线安装地址：</a:t>
            </a:r>
            <a:r>
              <a:rPr lang="en-US" altLang="zh-CN" sz="2000" dirty="0">
                <a:hlinkClick r:id="rId3"/>
              </a:rPr>
              <a:t>http://subclipse.tigris.org/update</a:t>
            </a:r>
            <a:r>
              <a:rPr lang="en-US" altLang="zh-CN" sz="2000" dirty="0" smtClean="0">
                <a:hlinkClick r:id="rId3"/>
              </a:rPr>
              <a:t>_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1.8.x</a:t>
            </a:r>
            <a:r>
              <a:rPr lang="en-US" altLang="zh-CN" sz="2000" dirty="0"/>
              <a:t> 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SVN</a:t>
            </a:r>
            <a:r>
              <a:rPr lang="zh-CN" altLang="en-US" sz="2000" b="1" dirty="0" smtClean="0"/>
              <a:t>的使用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创建分支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849" y="3973808"/>
            <a:ext cx="66389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162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67932</TotalTime>
  <Words>3493</Words>
  <Application>Microsoft Office PowerPoint</Application>
  <PresentationFormat>全屏显示(4:3)</PresentationFormat>
  <Paragraphs>273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1_Office 主题</vt:lpstr>
      <vt:lpstr>Office 主题</vt:lpstr>
      <vt:lpstr>Eclipse培训</vt:lpstr>
      <vt:lpstr>基本介绍</vt:lpstr>
      <vt:lpstr>幻灯片 3</vt:lpstr>
      <vt:lpstr>幻灯片 4</vt:lpstr>
      <vt:lpstr>幻灯片 5</vt:lpstr>
      <vt:lpstr>幻灯片 6</vt:lpstr>
      <vt:lpstr>集成开发环境——插件</vt:lpstr>
      <vt:lpstr>集成开发环境——插件</vt:lpstr>
      <vt:lpstr>集成开发环境——SVN</vt:lpstr>
      <vt:lpstr>集成开发环境——SVN</vt:lpstr>
      <vt:lpstr>集成开发环境——maven</vt:lpstr>
      <vt:lpstr>集成开发环境——maven</vt:lpstr>
      <vt:lpstr>集成开发环境——maven</vt:lpstr>
      <vt:lpstr>集成开发环境——tomcat</vt:lpstr>
      <vt:lpstr>Web工程演示HelloWorld</vt:lpstr>
      <vt:lpstr>使用技巧——参数调整</vt:lpstr>
      <vt:lpstr>使用技巧——注释模板</vt:lpstr>
      <vt:lpstr>使用技巧——字体颜色</vt:lpstr>
      <vt:lpstr>使用技巧——代码格式化</vt:lpstr>
      <vt:lpstr>使用技巧——快捷键</vt:lpstr>
      <vt:lpstr>使用技巧——快捷键</vt:lpstr>
      <vt:lpstr>使用技巧——常见问题</vt:lpstr>
      <vt:lpstr>使用技巧——代码调试</vt:lpstr>
      <vt:lpstr>使用技巧——代码调试</vt:lpstr>
      <vt:lpstr>Q&amp;A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卓越管理中心助您腾飞   —— 能力发展中心(CMO)</dc:title>
  <dc:creator>IBM_USER</dc:creator>
  <cp:lastModifiedBy>Microsoft</cp:lastModifiedBy>
  <cp:revision>2920</cp:revision>
  <dcterms:created xsi:type="dcterms:W3CDTF">2007-01-29T23:19:48Z</dcterms:created>
  <dcterms:modified xsi:type="dcterms:W3CDTF">2015-03-22T08:24:47Z</dcterms:modified>
</cp:coreProperties>
</file>