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78" r:id="rId2"/>
    <p:sldId id="401" r:id="rId3"/>
    <p:sldId id="405" r:id="rId4"/>
    <p:sldId id="420" r:id="rId5"/>
    <p:sldId id="406" r:id="rId6"/>
    <p:sldId id="403" r:id="rId7"/>
    <p:sldId id="407" r:id="rId8"/>
    <p:sldId id="408" r:id="rId9"/>
    <p:sldId id="410" r:id="rId10"/>
    <p:sldId id="409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1" r:id="rId21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2A862E"/>
    <a:srgbClr val="FF0000"/>
    <a:srgbClr val="FBFBFB"/>
    <a:srgbClr val="EEEEEE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50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C0913B-8B8E-493D-826A-182FC940ADE2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4538"/>
            <a:ext cx="4964112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8163"/>
            <a:ext cx="294798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DF1F30-D658-4C21-9FF8-523DDF9C6A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20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847736-E052-4D38-BA4C-1664D0B106F4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13FF0-003B-432E-9FC1-A0CF6BD341F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54DA6-B78A-46BD-939C-DC701111404F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8D80D-78F5-48D1-BE42-D1BC0B16349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F33A9-78E2-4A99-97E3-2ED9D1BA6930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01D5F-DB44-48D1-805D-A09DCF0AD0B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328CF5-0FE7-4752-A4B4-2E0BA06A2B18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8051D-209B-4367-8DB3-847D07E7EE7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86320F-5DA0-489C-B855-C00F4DE1955F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68E78-984C-4496-ADFD-1D998E56869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3BBEE9-5E16-4A45-92B2-2E229C334435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1BCD4-9D99-4F35-98F9-2E162A4F299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8130FB-1222-4DB4-8D79-C1B2F2AB533E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380FC-25D1-4FC2-87DC-EA0A7BB4046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09F0B-1342-4BC3-B22B-C09CE024782F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CD8F6-999E-41D7-AC16-48EBA3EECE5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9A3C41-694C-48FE-85C1-C652F0E5244F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16A16-9F46-4D19-A138-C065A50082C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7206D-EFD6-49D1-B265-F09524244806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80610-54FC-4F1A-A750-7DB993CE74B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825E0-90E5-4F42-8400-5CD04AE85C68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56608-FFB4-462C-982E-725564C69F8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39250E72-828A-40AC-AC00-78AAC9803719}" type="datetimeFigureOut">
              <a:rPr lang="zh-CN" altLang="en-US"/>
              <a:pPr/>
              <a:t>2015/3/8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F0E2901-4A28-4D52-8968-4010CB82A80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batis.apache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qlMapConfig.x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圆角矩形 1"/>
          <p:cNvSpPr>
            <a:spLocks noChangeArrowheads="1"/>
          </p:cNvSpPr>
          <p:nvPr/>
        </p:nvSpPr>
        <p:spPr bwMode="auto">
          <a:xfrm>
            <a:off x="142875" y="2357438"/>
            <a:ext cx="8858250" cy="1785937"/>
          </a:xfrm>
          <a:prstGeom prst="roundRect">
            <a:avLst>
              <a:gd name="adj" fmla="val 12032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/>
              <a:ea typeface="华文楷体" pitchFamily="2" charset="-122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338138" y="3235623"/>
            <a:ext cx="60340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400" dirty="0" err="1" smtClean="0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介绍与原理分析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2500313"/>
            <a:ext cx="7334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0063" y="2500313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13" y="3257550"/>
            <a:ext cx="762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34250" y="3265488"/>
            <a:ext cx="735013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20063" y="3571875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48688" y="32654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2238" y="2471738"/>
            <a:ext cx="78581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2" descr="C:\Users\wenshitao\Desktop\1号店 LOGO\1STORE 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0338" y="2490788"/>
            <a:ext cx="7175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4" descr="C:\Users\wenshitao\Desktop\1STORE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32100" y="705818"/>
            <a:ext cx="19319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803427" y="4653136"/>
            <a:ext cx="15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部   唐伟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62921" y="45827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标签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2894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 smtClean="0"/>
              <a:t>ResultMap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Select:</a:t>
            </a:r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99" y="3933056"/>
            <a:ext cx="941655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8738"/>
            <a:ext cx="9437590" cy="202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4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2929" y="45827"/>
            <a:ext cx="49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和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标签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6" y="764704"/>
            <a:ext cx="903210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6" y="3068960"/>
            <a:ext cx="903210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6" y="4869160"/>
            <a:ext cx="892460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91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2929" y="45827"/>
            <a:ext cx="49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</a:rPr>
              <a:t>procedure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</a:rPr>
              <a:t>和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</a:rPr>
              <a:t>procedure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标签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225"/>
            <a:ext cx="91440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9144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2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04274" y="45827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</a:rPr>
              <a:t>和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</a:rPr>
              <a:t>include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标签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14597"/>
            <a:ext cx="4502392" cy="246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3016"/>
            <a:ext cx="877693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96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4785" y="45827"/>
            <a:ext cx="164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动态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96062"/>
            <a:ext cx="454643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动态标签的</a:t>
            </a:r>
            <a:r>
              <a:rPr lang="zh-CN" altLang="en-US" sz="3200" b="1" dirty="0" smtClean="0"/>
              <a:t>分类：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二</a:t>
            </a:r>
            <a:r>
              <a:rPr lang="zh-CN" altLang="en-US" sz="3200" dirty="0"/>
              <a:t>元条件标签</a:t>
            </a:r>
            <a:endParaRPr lang="en-US" altLang="zh-CN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一元</a:t>
            </a:r>
            <a:r>
              <a:rPr lang="zh-CN" altLang="en-US" sz="3200" dirty="0"/>
              <a:t>条件</a:t>
            </a:r>
            <a:r>
              <a:rPr lang="zh-CN" altLang="en-US" sz="3200" dirty="0" smtClean="0"/>
              <a:t>标签</a:t>
            </a:r>
            <a:endParaRPr lang="en-US" altLang="zh-CN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Parameter Present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&lt;iterate&gt;</a:t>
            </a:r>
            <a:r>
              <a:rPr lang="zh-CN" altLang="en-US" sz="3200" dirty="0" smtClean="0"/>
              <a:t>标签</a:t>
            </a:r>
            <a:endParaRPr lang="en-US" altLang="zh-CN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&lt;</a:t>
            </a:r>
            <a:r>
              <a:rPr lang="en-US" altLang="zh-CN" sz="3200" dirty="0"/>
              <a:t>dynamic&gt;</a:t>
            </a:r>
            <a:r>
              <a:rPr lang="zh-CN" altLang="en-US" sz="3200" dirty="0"/>
              <a:t>标签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8388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2125" y="45827"/>
            <a:ext cx="23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</a:rPr>
              <a:t>二元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条件标签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868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57688"/>
            <a:ext cx="9036496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89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2125" y="45827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一元条件标签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0" y="582817"/>
            <a:ext cx="915288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5184"/>
            <a:ext cx="881808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9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5816" y="45827"/>
            <a:ext cx="3361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Parameter Present</a:t>
            </a:r>
            <a:endParaRPr lang="en-US" altLang="zh-CN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" y="3575050"/>
            <a:ext cx="8866134" cy="41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5816" y="45827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Iterator</a:t>
            </a:r>
            <a:r>
              <a:rPr lang="zh-CN" altLang="en-US" sz="2800" b="1" dirty="0"/>
              <a:t>标签</a:t>
            </a:r>
            <a:endParaRPr lang="en-US" altLang="zh-CN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4" y="611882"/>
            <a:ext cx="9172894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4" y="3933055"/>
            <a:ext cx="8531980" cy="238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4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5816" y="45827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iBatis</a:t>
            </a:r>
            <a:r>
              <a:rPr lang="zh-CN" altLang="en-US" sz="2800" b="1" dirty="0" smtClean="0"/>
              <a:t>的编程</a:t>
            </a:r>
            <a:r>
              <a:rPr lang="en-US" altLang="zh-CN" sz="2800" b="1" dirty="0" smtClean="0"/>
              <a:t>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813112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 resource = “com/</a:t>
            </a:r>
            <a:r>
              <a:rPr lang="en-US" altLang="zh-CN" dirty="0" err="1"/>
              <a:t>ibatis</a:t>
            </a:r>
            <a:r>
              <a:rPr lang="en-US" altLang="zh-CN" dirty="0"/>
              <a:t>/example/sqlMap-config.xml”;</a:t>
            </a:r>
          </a:p>
          <a:p>
            <a:r>
              <a:rPr lang="en-US" altLang="zh-CN" dirty="0"/>
              <a:t>Reader </a:t>
            </a:r>
            <a:r>
              <a:rPr lang="en-US" altLang="zh-CN" dirty="0" err="1"/>
              <a:t>reader</a:t>
            </a:r>
            <a:r>
              <a:rPr lang="en-US" altLang="zh-CN" dirty="0"/>
              <a:t> = </a:t>
            </a:r>
            <a:r>
              <a:rPr lang="en-US" altLang="zh-CN" dirty="0" err="1"/>
              <a:t>Resources.getResourceAsReader</a:t>
            </a:r>
            <a:r>
              <a:rPr lang="en-US" altLang="zh-CN" dirty="0"/>
              <a:t> (resource);</a:t>
            </a:r>
          </a:p>
          <a:p>
            <a:r>
              <a:rPr lang="en-US" altLang="zh-CN" dirty="0" err="1"/>
              <a:t>SqlMapClient</a:t>
            </a:r>
            <a:r>
              <a:rPr lang="en-US" altLang="zh-CN" dirty="0"/>
              <a:t> </a:t>
            </a:r>
            <a:r>
              <a:rPr lang="en-US" altLang="zh-CN" dirty="0" err="1"/>
              <a:t>sqlMap</a:t>
            </a:r>
            <a:r>
              <a:rPr lang="en-US" altLang="zh-CN" dirty="0"/>
              <a:t> = </a:t>
            </a:r>
            <a:r>
              <a:rPr lang="en-US" altLang="zh-CN" dirty="0" err="1"/>
              <a:t>SqlMapClientBuilder.buildSqlMap</a:t>
            </a:r>
            <a:r>
              <a:rPr lang="en-US" altLang="zh-CN" dirty="0"/>
              <a:t>(reader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insert(...) throws </a:t>
            </a:r>
            <a:r>
              <a:rPr lang="en-US" altLang="zh-CN" dirty="0" err="1" smtClean="0"/>
              <a:t>SQLException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update(...) throws </a:t>
            </a:r>
            <a:r>
              <a:rPr lang="en-US" altLang="zh-CN" dirty="0" err="1" smtClean="0"/>
              <a:t>SQLException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delete(...) throws </a:t>
            </a:r>
            <a:r>
              <a:rPr lang="en-US" altLang="zh-CN" dirty="0" err="1" smtClean="0"/>
              <a:t>SQLException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public Object </a:t>
            </a:r>
            <a:r>
              <a:rPr lang="en-US" altLang="zh-CN" dirty="0" err="1"/>
              <a:t>queryForObject</a:t>
            </a:r>
            <a:r>
              <a:rPr lang="en-US" altLang="zh-CN" dirty="0"/>
              <a:t>(...) throws </a:t>
            </a:r>
            <a:r>
              <a:rPr lang="en-US" altLang="zh-CN" dirty="0" err="1" smtClean="0"/>
              <a:t>SQLException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public List </a:t>
            </a:r>
            <a:r>
              <a:rPr lang="en-US" altLang="zh-CN" dirty="0" err="1"/>
              <a:t>queryForList</a:t>
            </a:r>
            <a:r>
              <a:rPr lang="en-US" altLang="zh-CN" dirty="0"/>
              <a:t>(...) throws </a:t>
            </a:r>
            <a:r>
              <a:rPr lang="en-US" altLang="zh-CN" dirty="0" err="1" smtClean="0"/>
              <a:t>SQLException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public </a:t>
            </a:r>
            <a:r>
              <a:rPr lang="en-US" altLang="zh-CN" dirty="0" err="1"/>
              <a:t>PaginatedList</a:t>
            </a:r>
            <a:r>
              <a:rPr lang="en-US" altLang="zh-CN" dirty="0"/>
              <a:t> </a:t>
            </a:r>
            <a:r>
              <a:rPr lang="en-US" altLang="zh-CN" dirty="0" err="1"/>
              <a:t>queryForPaginatedList</a:t>
            </a:r>
            <a:r>
              <a:rPr lang="en-US" altLang="zh-CN" dirty="0"/>
              <a:t>(...) throws </a:t>
            </a:r>
            <a:r>
              <a:rPr lang="en-US" altLang="zh-CN" dirty="0" err="1" smtClean="0"/>
              <a:t>SQLException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public Map </a:t>
            </a:r>
            <a:r>
              <a:rPr lang="en-US" altLang="zh-CN" dirty="0" err="1"/>
              <a:t>queryForMap</a:t>
            </a:r>
            <a:r>
              <a:rPr lang="en-US" altLang="zh-CN" dirty="0"/>
              <a:t>(...) throws </a:t>
            </a:r>
            <a:r>
              <a:rPr lang="en-US" altLang="zh-CN" dirty="0" err="1"/>
              <a:t>SQLException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90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5245" y="837287"/>
            <a:ext cx="504234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3200" b="1" dirty="0" err="1" smtClean="0">
                <a:solidFill>
                  <a:schemeClr val="tx2">
                    <a:lumMod val="75000"/>
                  </a:schemeClr>
                </a:solidFill>
              </a:rPr>
              <a:t>iBatis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简介</a:t>
            </a: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Java Bean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</a:rPr>
              <a:t>简易教程</a:t>
            </a: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3200" b="1" dirty="0" err="1" smtClean="0">
                <a:solidFill>
                  <a:schemeClr val="tx2">
                    <a:lumMod val="75000"/>
                  </a:schemeClr>
                </a:solidFill>
              </a:rPr>
              <a:t>iBatis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与</a:t>
            </a:r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的关系</a:t>
            </a: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3200" b="1" dirty="0" err="1">
                <a:solidFill>
                  <a:schemeClr val="tx2"/>
                </a:solidFill>
              </a:rPr>
              <a:t>iB</a:t>
            </a:r>
            <a:r>
              <a:rPr lang="en-US" altLang="zh-CN" sz="3200" b="1" dirty="0" err="1">
                <a:solidFill>
                  <a:schemeClr val="tx2">
                    <a:lumMod val="75000"/>
                  </a:schemeClr>
                </a:solidFill>
              </a:rPr>
              <a:t>atis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</a:rPr>
              <a:t>运行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原理</a:t>
            </a: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SQL Map XML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配置文件</a:t>
            </a: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SQL MAP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</a:rPr>
              <a:t>映射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文件</a:t>
            </a: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</a:rPr>
              <a:t>Statement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相关标签</a:t>
            </a: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动态</a:t>
            </a:r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3200" b="1" dirty="0" err="1">
                <a:solidFill>
                  <a:schemeClr val="tx2">
                    <a:lumMod val="75000"/>
                  </a:schemeClr>
                </a:solidFill>
              </a:rPr>
              <a:t>iBatis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</a:rPr>
              <a:t>的编程</a:t>
            </a:r>
            <a:r>
              <a:rPr lang="en-US" altLang="zh-CN" sz="3200" b="1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</a:p>
          <a:p>
            <a:pPr marL="457200" indent="-457200">
              <a:buBlip>
                <a:blip r:embed="rId2"/>
              </a:buBlip>
            </a:pPr>
            <a:r>
              <a:rPr lang="en-US" altLang="zh-CN" sz="3200" b="1" dirty="0" err="1" smtClean="0">
                <a:solidFill>
                  <a:schemeClr val="tx2">
                    <a:lumMod val="75000"/>
                  </a:schemeClr>
                </a:solidFill>
              </a:rPr>
              <a:t>iBatis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实现原理</a:t>
            </a:r>
            <a:endParaRPr lang="en-US" altLang="zh-CN" sz="32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5816" y="45827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75000"/>
                  </a:schemeClr>
                </a:solidFill>
              </a:rPr>
              <a:t>iBatis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</a:rPr>
              <a:t>实现原理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分析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81311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代码演示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90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" y="620688"/>
            <a:ext cx="910618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7690" y="4077072"/>
            <a:ext cx="37369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官方网站：</a:t>
            </a:r>
            <a:r>
              <a:rPr lang="en-US" altLang="zh-CN" dirty="0" smtClean="0">
                <a:hlinkClick r:id="rId3"/>
              </a:rPr>
              <a:t>http://ibatis.apache.org/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002060"/>
                </a:solidFill>
              </a:rPr>
              <a:t>SQL Map</a:t>
            </a:r>
            <a:r>
              <a:rPr lang="zh-CN" altLang="en-US" dirty="0" smtClean="0">
                <a:solidFill>
                  <a:srgbClr val="002060"/>
                </a:solidFill>
              </a:rPr>
              <a:t>与</a:t>
            </a:r>
            <a:r>
              <a:rPr lang="en-US" altLang="zh-CN" dirty="0" err="1" smtClean="0">
                <a:solidFill>
                  <a:srgbClr val="002060"/>
                </a:solidFill>
              </a:rPr>
              <a:t>iBatis</a:t>
            </a:r>
            <a:r>
              <a:rPr lang="zh-CN" altLang="en-US" dirty="0" smtClean="0">
                <a:solidFill>
                  <a:srgbClr val="002060"/>
                </a:solidFill>
              </a:rPr>
              <a:t>的关系？</a:t>
            </a:r>
            <a:endParaRPr lang="en-US" altLang="zh-CN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err="1" smtClean="0">
                <a:solidFill>
                  <a:srgbClr val="002060"/>
                </a:solidFill>
              </a:rPr>
              <a:t>iBatis</a:t>
            </a:r>
            <a:r>
              <a:rPr lang="zh-CN" altLang="en-US" dirty="0" smtClean="0">
                <a:solidFill>
                  <a:srgbClr val="002060"/>
                </a:solidFill>
              </a:rPr>
              <a:t>与</a:t>
            </a:r>
            <a:r>
              <a:rPr lang="en-US" altLang="zh-CN" dirty="0" err="1" smtClean="0">
                <a:solidFill>
                  <a:srgbClr val="002060"/>
                </a:solidFill>
              </a:rPr>
              <a:t>MyBatis</a:t>
            </a:r>
            <a:r>
              <a:rPr lang="zh-CN" altLang="en-US" dirty="0" smtClean="0">
                <a:solidFill>
                  <a:srgbClr val="002060"/>
                </a:solidFill>
              </a:rPr>
              <a:t>的关系？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1" y="45827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tx2"/>
                </a:solidFill>
              </a:rPr>
              <a:t>iBatis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简介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0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58445" y="45827"/>
            <a:ext cx="340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/>
                </a:solidFill>
              </a:rPr>
              <a:t>Java Bean</a:t>
            </a:r>
            <a:r>
              <a:rPr lang="zh-CN" altLang="en-US" sz="2800" b="1" dirty="0">
                <a:solidFill>
                  <a:schemeClr val="tx2"/>
                </a:solidFill>
              </a:rPr>
              <a:t>简易教程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3614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Java Bean</a:t>
            </a:r>
            <a:r>
              <a:rPr lang="zh-CN" altLang="en-US" sz="2400" dirty="0"/>
              <a:t>是什么呢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Java </a:t>
            </a:r>
            <a:r>
              <a:rPr lang="en-US" altLang="zh-CN" sz="2400" dirty="0"/>
              <a:t>Bean</a:t>
            </a:r>
            <a:r>
              <a:rPr lang="zh-CN" altLang="en-US" sz="2400" dirty="0"/>
              <a:t>是一种特殊的</a:t>
            </a:r>
            <a:r>
              <a:rPr lang="en-US" altLang="zh-CN" sz="2400" dirty="0"/>
              <a:t>Java</a:t>
            </a:r>
            <a:r>
              <a:rPr lang="zh-CN" altLang="en-US" sz="2400" dirty="0"/>
              <a:t>类，它</a:t>
            </a:r>
            <a:r>
              <a:rPr lang="zh-CN" altLang="en-US" sz="2400" dirty="0">
                <a:solidFill>
                  <a:schemeClr val="accent1"/>
                </a:solidFill>
              </a:rPr>
              <a:t>严格遵循</a:t>
            </a:r>
            <a:r>
              <a:rPr lang="en-US" altLang="zh-CN" sz="2400" dirty="0">
                <a:solidFill>
                  <a:schemeClr val="accent1"/>
                </a:solidFill>
              </a:rPr>
              <a:t>JavaBean</a:t>
            </a:r>
            <a:r>
              <a:rPr lang="zh-CN" altLang="en-US" sz="2400" dirty="0">
                <a:solidFill>
                  <a:schemeClr val="accent1"/>
                </a:solidFill>
              </a:rPr>
              <a:t>命名规范</a:t>
            </a:r>
            <a:r>
              <a:rPr lang="zh-CN" altLang="en-US" sz="2400" dirty="0"/>
              <a:t>，定义存取类状态信息方法的命名规则。</a:t>
            </a:r>
            <a:r>
              <a:rPr lang="en-US" altLang="zh-CN" sz="2400" dirty="0"/>
              <a:t>Java Bean</a:t>
            </a:r>
            <a:r>
              <a:rPr lang="zh-CN" altLang="en-US" sz="2400" dirty="0"/>
              <a:t>的属性由它的方法定义</a:t>
            </a:r>
            <a:r>
              <a:rPr lang="en-US" altLang="zh-CN" sz="2400" dirty="0"/>
              <a:t>(</a:t>
            </a:r>
            <a:r>
              <a:rPr lang="zh-CN" altLang="en-US" sz="2400" dirty="0"/>
              <a:t>而不是由字段定义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chemeClr val="accent1"/>
                </a:solidFill>
              </a:rPr>
              <a:t>以“</a:t>
            </a:r>
            <a:r>
              <a:rPr lang="en-US" altLang="zh-CN" sz="2400" dirty="0">
                <a:solidFill>
                  <a:schemeClr val="accent1"/>
                </a:solidFill>
              </a:rPr>
              <a:t>set”</a:t>
            </a:r>
            <a:r>
              <a:rPr lang="zh-CN" altLang="en-US" sz="2400" dirty="0">
                <a:solidFill>
                  <a:schemeClr val="accent1"/>
                </a:solidFill>
              </a:rPr>
              <a:t>为名称开始的方法是可写的属性，而以“</a:t>
            </a:r>
            <a:r>
              <a:rPr lang="en-US" altLang="zh-CN" sz="2400" dirty="0">
                <a:solidFill>
                  <a:schemeClr val="accent1"/>
                </a:solidFill>
              </a:rPr>
              <a:t>get”</a:t>
            </a:r>
            <a:r>
              <a:rPr lang="zh-CN" altLang="en-US" sz="2400" dirty="0">
                <a:solidFill>
                  <a:schemeClr val="accent1"/>
                </a:solidFill>
              </a:rPr>
              <a:t>为名称开始的方法是可读的属性</a:t>
            </a:r>
            <a:r>
              <a:rPr lang="zh-CN" altLang="en-US" sz="2400" dirty="0"/>
              <a:t>。对于“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”</a:t>
            </a:r>
            <a:r>
              <a:rPr lang="zh-CN" altLang="en-US" sz="2400" dirty="0"/>
              <a:t>类型的字段，可读的方法名称也可以用“</a:t>
            </a:r>
            <a:r>
              <a:rPr lang="en-US" altLang="zh-CN" sz="2400" dirty="0"/>
              <a:t>is”</a:t>
            </a:r>
            <a:r>
              <a:rPr lang="zh-CN" altLang="en-US" sz="2400" dirty="0"/>
              <a:t>开始。“</a:t>
            </a:r>
            <a:r>
              <a:rPr lang="en-US" altLang="zh-CN" sz="2400" dirty="0"/>
              <a:t>Set”</a:t>
            </a:r>
            <a:r>
              <a:rPr lang="zh-CN" altLang="en-US" sz="2400" dirty="0"/>
              <a:t>方法不应拥有返回类型（即必须为</a:t>
            </a:r>
            <a:r>
              <a:rPr lang="en-US" altLang="zh-CN" sz="2400" dirty="0"/>
              <a:t>void</a:t>
            </a:r>
            <a:r>
              <a:rPr lang="zh-CN" altLang="en-US" sz="2400" dirty="0"/>
              <a:t>），并且只能有一个参数，参数的数据类型必须和属性的数据类型一致。“</a:t>
            </a:r>
            <a:r>
              <a:rPr lang="en-US" altLang="zh-CN" sz="2400" dirty="0"/>
              <a:t>Get”</a:t>
            </a:r>
            <a:r>
              <a:rPr lang="zh-CN" altLang="en-US" sz="2400" dirty="0"/>
              <a:t>方法应返回合适的类型并且不允许有参数。虽然通常并不强制，但“</a:t>
            </a:r>
            <a:r>
              <a:rPr lang="en-US" altLang="zh-CN" sz="2400" dirty="0"/>
              <a:t>Set”</a:t>
            </a:r>
            <a:r>
              <a:rPr lang="zh-CN" altLang="en-US" sz="2400" dirty="0"/>
              <a:t>方法参数的数据类型和“</a:t>
            </a:r>
            <a:r>
              <a:rPr lang="en-US" altLang="zh-CN" sz="2400" dirty="0"/>
              <a:t>Get”</a:t>
            </a:r>
            <a:r>
              <a:rPr lang="zh-CN" altLang="en-US" sz="2400" dirty="0"/>
              <a:t>方法的返回类型应一致。</a:t>
            </a:r>
            <a:r>
              <a:rPr lang="en-US" altLang="zh-CN" sz="2400" dirty="0">
                <a:solidFill>
                  <a:schemeClr val="accent1"/>
                </a:solidFill>
              </a:rPr>
              <a:t>Java Bean</a:t>
            </a:r>
            <a:r>
              <a:rPr lang="zh-CN" altLang="en-US" sz="2400" dirty="0">
                <a:solidFill>
                  <a:schemeClr val="accent1"/>
                </a:solidFill>
              </a:rPr>
              <a:t>还应实现</a:t>
            </a:r>
            <a:r>
              <a:rPr lang="en-US" altLang="zh-CN" sz="2400" dirty="0" err="1">
                <a:solidFill>
                  <a:schemeClr val="accent1"/>
                </a:solidFill>
              </a:rPr>
              <a:t>Serializable</a:t>
            </a:r>
            <a:r>
              <a:rPr lang="zh-CN" altLang="en-US" sz="2400" dirty="0">
                <a:solidFill>
                  <a:schemeClr val="accent1"/>
                </a:solidFill>
              </a:rPr>
              <a:t>接口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73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9478" y="45827"/>
            <a:ext cx="358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tx2"/>
                </a:solidFill>
              </a:rPr>
              <a:t>iBatis</a:t>
            </a:r>
            <a:r>
              <a:rPr lang="zh-CN" altLang="en-US" sz="2800" b="1" dirty="0">
                <a:solidFill>
                  <a:schemeClr val="tx2"/>
                </a:solidFill>
              </a:rPr>
              <a:t>与</a:t>
            </a:r>
            <a:r>
              <a:rPr lang="en-US" altLang="zh-CN" sz="2800" b="1" dirty="0">
                <a:solidFill>
                  <a:schemeClr val="tx2"/>
                </a:solidFill>
              </a:rPr>
              <a:t>JDBC</a:t>
            </a:r>
            <a:r>
              <a:rPr lang="zh-CN" altLang="en-US" sz="2800" b="1" dirty="0">
                <a:solidFill>
                  <a:schemeClr val="tx2"/>
                </a:solidFill>
              </a:rPr>
              <a:t>的关系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减少了</a:t>
            </a:r>
            <a:r>
              <a:rPr lang="en-US" altLang="zh-CN" dirty="0"/>
              <a:t>61%</a:t>
            </a:r>
            <a:r>
              <a:rPr lang="zh-CN" altLang="en-US" dirty="0"/>
              <a:t>的代码量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最简单的持久化框架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架构级性能增强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SQL</a:t>
            </a:r>
            <a:r>
              <a:rPr lang="zh-CN" altLang="en-US" dirty="0"/>
              <a:t>代码从程序代码中彻底分离，可重用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增强了项目中的分工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增强了移植性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0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3999" cy="509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196" y="45827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tx2"/>
                </a:solidFill>
              </a:rPr>
              <a:t>iBatis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运行原理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5091" y="45827"/>
            <a:ext cx="403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/>
                </a:solidFill>
              </a:rPr>
              <a:t>SQL Map XML</a:t>
            </a:r>
            <a:r>
              <a:rPr lang="zh-CN" altLang="en-US" sz="2800" b="1" dirty="0">
                <a:solidFill>
                  <a:schemeClr val="tx2"/>
                </a:solidFill>
              </a:rPr>
              <a:t>配置文件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i="1" dirty="0" smtClean="0">
                <a:hlinkClick r:id="rId2" action="ppaction://hlinkpres?slideindex=1&amp;slidetitle="/>
              </a:rPr>
              <a:t>SqlMapConfig.xml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2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8508" y="45827"/>
            <a:ext cx="325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SQL MAP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映射文件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2894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&lt;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sqlMap</a:t>
            </a:r>
            <a:r>
              <a:rPr lang="en-US" altLang="zh-CN" sz="1600" dirty="0">
                <a:latin typeface="Palatino Linotype" panose="02040502050505030304" pitchFamily="18" charset="0"/>
              </a:rPr>
              <a:t> id=”Product”&gt;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&lt;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cacheModel</a:t>
            </a:r>
            <a:r>
              <a:rPr lang="en-US" altLang="zh-CN" sz="1600" dirty="0">
                <a:latin typeface="Palatino Linotype" panose="02040502050505030304" pitchFamily="18" charset="0"/>
              </a:rPr>
              <a:t> id=”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productCache</a:t>
            </a:r>
            <a:r>
              <a:rPr lang="en-US" altLang="zh-CN" sz="1600" dirty="0">
                <a:latin typeface="Palatino Linotype" panose="02040502050505030304" pitchFamily="18" charset="0"/>
              </a:rPr>
              <a:t>” type=”LRU”&gt;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	&lt;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flushInterval</a:t>
            </a:r>
            <a:r>
              <a:rPr lang="en-US" altLang="zh-CN" sz="1600" dirty="0">
                <a:latin typeface="Palatino Linotype" panose="02040502050505030304" pitchFamily="18" charset="0"/>
              </a:rPr>
              <a:t> hours=”24”/&gt;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	&lt;property name=”size” value=”1000” /&gt;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&lt;/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cacheModel</a:t>
            </a:r>
            <a:r>
              <a:rPr lang="en-US" altLang="zh-CN" sz="1600" dirty="0">
                <a:latin typeface="Palatino Linotype" panose="0204050205050503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&lt;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typeAlias</a:t>
            </a:r>
            <a:r>
              <a:rPr lang="en-US" altLang="zh-CN" sz="1600" dirty="0">
                <a:latin typeface="Palatino Linotype" panose="02040502050505030304" pitchFamily="18" charset="0"/>
              </a:rPr>
              <a:t> alias=”product” type</a:t>
            </a:r>
            <a:r>
              <a:rPr lang="en-US" altLang="zh-CN" sz="1600" dirty="0" smtClean="0">
                <a:latin typeface="Palatino Linotype" panose="02040502050505030304" pitchFamily="18" charset="0"/>
              </a:rPr>
              <a:t>=”</a:t>
            </a:r>
            <a:r>
              <a:rPr lang="en-US" altLang="zh-CN" sz="1600" dirty="0" err="1" smtClean="0">
                <a:latin typeface="Palatino Linotype" panose="02040502050505030304" pitchFamily="18" charset="0"/>
              </a:rPr>
              <a:t>com.ibatis.example.Product</a:t>
            </a:r>
            <a:r>
              <a:rPr lang="en-US" altLang="zh-CN" sz="1600" dirty="0">
                <a:latin typeface="Palatino Linotype" panose="02040502050505030304" pitchFamily="18" charset="0"/>
              </a:rPr>
              <a:t>” /&gt;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&lt;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parameterMap</a:t>
            </a:r>
            <a:r>
              <a:rPr lang="en-US" altLang="zh-CN" sz="1600" dirty="0">
                <a:latin typeface="Palatino Linotype" panose="02040502050505030304" pitchFamily="18" charset="0"/>
              </a:rPr>
              <a:t> id=”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productParam</a:t>
            </a:r>
            <a:r>
              <a:rPr lang="en-US" altLang="zh-CN" sz="1600" dirty="0">
                <a:latin typeface="Palatino Linotype" panose="02040502050505030304" pitchFamily="18" charset="0"/>
              </a:rPr>
              <a:t>” class=”product”&gt;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	&lt;parameter property=”id”/&gt;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&lt;/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parameterMap</a:t>
            </a:r>
            <a:r>
              <a:rPr lang="en-US" altLang="zh-CN" sz="1600" dirty="0">
                <a:latin typeface="Palatino Linotype" panose="0204050205050503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&lt;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resultMap</a:t>
            </a:r>
            <a:r>
              <a:rPr lang="en-US" altLang="zh-CN" sz="1600" dirty="0">
                <a:latin typeface="Palatino Linotype" panose="02040502050505030304" pitchFamily="18" charset="0"/>
              </a:rPr>
              <a:t> </a:t>
            </a:r>
            <a:r>
              <a:rPr lang="en-US" altLang="zh-CN" sz="1600" dirty="0" smtClean="0">
                <a:latin typeface="Palatino Linotype" panose="02040502050505030304" pitchFamily="18" charset="0"/>
              </a:rPr>
              <a:t>id=</a:t>
            </a:r>
            <a:r>
              <a:rPr lang="en-US" altLang="zh-CN" sz="1600" dirty="0">
                <a:latin typeface="Palatino Linotype" panose="02040502050505030304" pitchFamily="18" charset="0"/>
              </a:rPr>
              <a:t>”</a:t>
            </a:r>
            <a:r>
              <a:rPr lang="en-US" altLang="zh-CN" sz="1600" dirty="0" err="1" smtClean="0">
                <a:latin typeface="Palatino Linotype" panose="02040502050505030304" pitchFamily="18" charset="0"/>
              </a:rPr>
              <a:t>productResult</a:t>
            </a:r>
            <a:r>
              <a:rPr lang="en-US" altLang="zh-CN" sz="1600" dirty="0" smtClean="0">
                <a:latin typeface="Palatino Linotype" panose="02040502050505030304" pitchFamily="18" charset="0"/>
              </a:rPr>
              <a:t>” </a:t>
            </a:r>
            <a:r>
              <a:rPr lang="en-US" altLang="zh-CN" sz="1600" dirty="0">
                <a:latin typeface="Palatino Linotype" panose="02040502050505030304" pitchFamily="18" charset="0"/>
              </a:rPr>
              <a:t>class</a:t>
            </a:r>
            <a:r>
              <a:rPr lang="en-US" altLang="zh-CN" sz="1600" dirty="0" smtClean="0">
                <a:latin typeface="Palatino Linotype" panose="02040502050505030304" pitchFamily="18" charset="0"/>
              </a:rPr>
              <a:t>=”product</a:t>
            </a:r>
            <a:r>
              <a:rPr lang="en-US" altLang="zh-CN" sz="1600" dirty="0">
                <a:latin typeface="Palatino Linotype" panose="02040502050505030304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	&lt;result property=”id” column=”PRD_ID”/&gt;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	&lt;result property=”description” column=”PRD_DESCRIPTION”/&gt;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&lt;/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resultMap</a:t>
            </a:r>
            <a:r>
              <a:rPr lang="en-US" altLang="zh-CN" sz="1600" dirty="0">
                <a:latin typeface="Palatino Linotype" panose="0204050205050503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&lt;select id=”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getProduct</a:t>
            </a:r>
            <a:r>
              <a:rPr lang="en-US" altLang="zh-CN" sz="1600" dirty="0">
                <a:latin typeface="Palatino Linotype" panose="02040502050505030304" pitchFamily="18" charset="0"/>
              </a:rPr>
              <a:t>” 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parameterMap</a:t>
            </a:r>
            <a:r>
              <a:rPr lang="en-US" altLang="zh-CN" sz="1600" dirty="0">
                <a:latin typeface="Palatino Linotype" panose="02040502050505030304" pitchFamily="18" charset="0"/>
              </a:rPr>
              <a:t>=”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productParam</a:t>
            </a:r>
            <a:r>
              <a:rPr lang="en-US" altLang="zh-CN" sz="1600" dirty="0">
                <a:latin typeface="Palatino Linotype" panose="02040502050505030304" pitchFamily="18" charset="0"/>
              </a:rPr>
              <a:t>” 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resultMap</a:t>
            </a:r>
            <a:r>
              <a:rPr lang="en-US" altLang="zh-CN" sz="1600" dirty="0">
                <a:latin typeface="Palatino Linotype" panose="02040502050505030304" pitchFamily="18" charset="0"/>
              </a:rPr>
              <a:t>=”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productResult</a:t>
            </a:r>
            <a:r>
              <a:rPr lang="en-US" altLang="zh-CN" sz="1600" dirty="0">
                <a:latin typeface="Palatino Linotype" panose="02040502050505030304" pitchFamily="18" charset="0"/>
              </a:rPr>
              <a:t>” 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cacheModel</a:t>
            </a:r>
            <a:r>
              <a:rPr lang="en-US" altLang="zh-CN" sz="1600" dirty="0">
                <a:latin typeface="Palatino Linotype" panose="02040502050505030304" pitchFamily="18" charset="0"/>
              </a:rPr>
              <a:t>=”product-cache”&gt;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	select * from PRODUCT where PRD_ID = ?</a:t>
            </a:r>
          </a:p>
          <a:p>
            <a:pPr marL="0" indent="0">
              <a:buNone/>
            </a:pPr>
            <a:r>
              <a:rPr lang="en-US" altLang="zh-CN" sz="1600" dirty="0">
                <a:latin typeface="Palatino Linotype" panose="02040502050505030304" pitchFamily="18" charset="0"/>
              </a:rPr>
              <a:t>	&lt;/select</a:t>
            </a:r>
            <a:r>
              <a:rPr lang="en-US" altLang="zh-CN" sz="1600" dirty="0" smtClean="0">
                <a:latin typeface="Palatino Linotype" panose="0204050205050503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Palatino Linotype" panose="02040502050505030304" pitchFamily="18" charset="0"/>
              </a:rPr>
              <a:t>&lt;/</a:t>
            </a:r>
            <a:r>
              <a:rPr lang="en-US" altLang="zh-CN" sz="1600" dirty="0" err="1">
                <a:latin typeface="Palatino Linotype" panose="02040502050505030304" pitchFamily="18" charset="0"/>
              </a:rPr>
              <a:t>sqlMap</a:t>
            </a:r>
            <a:r>
              <a:rPr lang="en-US" altLang="zh-CN" sz="1600" dirty="0">
                <a:latin typeface="Palatino Linotype" panose="02040502050505030304" pitchFamily="18" charset="0"/>
              </a:rPr>
              <a:t>&gt;</a:t>
            </a:r>
            <a:endParaRPr lang="zh-CN" altLang="en-US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8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63024" y="60296"/>
            <a:ext cx="3526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tx2">
                    <a:lumMod val="75000"/>
                  </a:schemeClr>
                </a:solidFill>
              </a:rPr>
              <a:t>Statment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类型的标签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&lt;select&gt;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&lt;insert&gt;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&lt;update&gt;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&lt;delete&gt;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&lt;procedure&gt;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&lt;statement&gt;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&lt;</a:t>
            </a:r>
            <a:r>
              <a:rPr lang="en-US" altLang="zh-CN" dirty="0" err="1"/>
              <a:t>sql</a:t>
            </a:r>
            <a:r>
              <a:rPr lang="en-US" altLang="zh-CN" dirty="0" smtClean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&lt;</a:t>
            </a:r>
            <a:r>
              <a:rPr lang="en-US" altLang="zh-CN" dirty="0"/>
              <a:t>include&gt;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52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Franklin Gothic Medium"/>
        <a:ea typeface="宋体"/>
        <a:cs typeface=""/>
      </a:majorFont>
      <a:minorFont>
        <a:latin typeface="Franklin Gothic 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4036</TotalTime>
  <Pages>0</Pages>
  <Words>450</Words>
  <Characters>0</Characters>
  <Application>Microsoft Office PowerPoint</Application>
  <DocSecurity>0</DocSecurity>
  <PresentationFormat>全屏显示(4:3)</PresentationFormat>
  <Lines>0</Lines>
  <Paragraphs>109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wenshitao</dc:creator>
  <cp:lastModifiedBy>VM</cp:lastModifiedBy>
  <cp:revision>1590</cp:revision>
  <dcterms:created xsi:type="dcterms:W3CDTF">2010-04-02T10:51:43Z</dcterms:created>
  <dcterms:modified xsi:type="dcterms:W3CDTF">2015-03-08T15:20:10Z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2052-8.1.0.3479</vt:lpwstr>
  </property>
</Properties>
</file>