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  <p:sldMasterId id="2147484619" r:id="rId2"/>
    <p:sldMasterId id="2147485619" r:id="rId3"/>
    <p:sldMasterId id="2147485640" r:id="rId4"/>
    <p:sldMasterId id="2147485652" r:id="rId5"/>
  </p:sldMasterIdLst>
  <p:notesMasterIdLst>
    <p:notesMasterId r:id="rId45"/>
  </p:notesMasterIdLst>
  <p:handoutMasterIdLst>
    <p:handoutMasterId r:id="rId46"/>
  </p:handoutMasterIdLst>
  <p:sldIdLst>
    <p:sldId id="482" r:id="rId6"/>
    <p:sldId id="714" r:id="rId7"/>
    <p:sldId id="715" r:id="rId8"/>
    <p:sldId id="722" r:id="rId9"/>
    <p:sldId id="723" r:id="rId10"/>
    <p:sldId id="724" r:id="rId11"/>
    <p:sldId id="725" r:id="rId12"/>
    <p:sldId id="726" r:id="rId13"/>
    <p:sldId id="727" r:id="rId14"/>
    <p:sldId id="728" r:id="rId15"/>
    <p:sldId id="729" r:id="rId16"/>
    <p:sldId id="730" r:id="rId17"/>
    <p:sldId id="731" r:id="rId18"/>
    <p:sldId id="732" r:id="rId19"/>
    <p:sldId id="733" r:id="rId20"/>
    <p:sldId id="734" r:id="rId21"/>
    <p:sldId id="735" r:id="rId22"/>
    <p:sldId id="736" r:id="rId23"/>
    <p:sldId id="737" r:id="rId24"/>
    <p:sldId id="738" r:id="rId25"/>
    <p:sldId id="739" r:id="rId26"/>
    <p:sldId id="740" r:id="rId27"/>
    <p:sldId id="741" r:id="rId28"/>
    <p:sldId id="742" r:id="rId29"/>
    <p:sldId id="744" r:id="rId30"/>
    <p:sldId id="746" r:id="rId31"/>
    <p:sldId id="745" r:id="rId32"/>
    <p:sldId id="748" r:id="rId33"/>
    <p:sldId id="747" r:id="rId34"/>
    <p:sldId id="750" r:id="rId35"/>
    <p:sldId id="751" r:id="rId36"/>
    <p:sldId id="752" r:id="rId37"/>
    <p:sldId id="753" r:id="rId38"/>
    <p:sldId id="754" r:id="rId39"/>
    <p:sldId id="755" r:id="rId40"/>
    <p:sldId id="756" r:id="rId41"/>
    <p:sldId id="757" r:id="rId42"/>
    <p:sldId id="758" r:id="rId43"/>
    <p:sldId id="749" r:id="rId44"/>
  </p:sldIdLst>
  <p:sldSz cx="9144000" cy="6858000" type="screen4x3"/>
  <p:notesSz cx="6815138" cy="99425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CC"/>
        </a:solidFill>
        <a:latin typeface="Arial" charset="0"/>
        <a:ea typeface="幼圆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CC"/>
        </a:solidFill>
        <a:latin typeface="Arial" charset="0"/>
        <a:ea typeface="幼圆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CC"/>
        </a:solidFill>
        <a:latin typeface="Arial" charset="0"/>
        <a:ea typeface="幼圆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CC"/>
        </a:solidFill>
        <a:latin typeface="Arial" charset="0"/>
        <a:ea typeface="幼圆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CC"/>
        </a:solidFill>
        <a:latin typeface="Arial" charset="0"/>
        <a:ea typeface="幼圆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rgbClr val="0000CC"/>
        </a:solidFill>
        <a:latin typeface="Arial" charset="0"/>
        <a:ea typeface="幼圆" pitchFamily="49" charset="-122"/>
        <a:cs typeface="+mn-cs"/>
      </a:defRPr>
    </a:lvl6pPr>
    <a:lvl7pPr marL="2743200" algn="l" defTabSz="914400" rtl="0" eaLnBrk="1" latinLnBrk="0" hangingPunct="1">
      <a:defRPr sz="1200" kern="1200">
        <a:solidFill>
          <a:srgbClr val="0000CC"/>
        </a:solidFill>
        <a:latin typeface="Arial" charset="0"/>
        <a:ea typeface="幼圆" pitchFamily="49" charset="-122"/>
        <a:cs typeface="+mn-cs"/>
      </a:defRPr>
    </a:lvl7pPr>
    <a:lvl8pPr marL="3200400" algn="l" defTabSz="914400" rtl="0" eaLnBrk="1" latinLnBrk="0" hangingPunct="1">
      <a:defRPr sz="1200" kern="1200">
        <a:solidFill>
          <a:srgbClr val="0000CC"/>
        </a:solidFill>
        <a:latin typeface="Arial" charset="0"/>
        <a:ea typeface="幼圆" pitchFamily="49" charset="-122"/>
        <a:cs typeface="+mn-cs"/>
      </a:defRPr>
    </a:lvl8pPr>
    <a:lvl9pPr marL="3657600" algn="l" defTabSz="914400" rtl="0" eaLnBrk="1" latinLnBrk="0" hangingPunct="1">
      <a:defRPr sz="1200" kern="1200">
        <a:solidFill>
          <a:srgbClr val="0000CC"/>
        </a:solidFill>
        <a:latin typeface="Arial" charset="0"/>
        <a:ea typeface="幼圆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09F7"/>
    <a:srgbClr val="0000FF"/>
    <a:srgbClr val="EAEAEA"/>
    <a:srgbClr val="99FF99"/>
    <a:srgbClr val="32EE51"/>
    <a:srgbClr val="9C148C"/>
    <a:srgbClr val="CC00CC"/>
    <a:srgbClr val="CC3300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4" autoAdjust="0"/>
    <p:restoredTop sz="86971" autoAdjust="0"/>
  </p:normalViewPr>
  <p:slideViewPr>
    <p:cSldViewPr>
      <p:cViewPr>
        <p:scale>
          <a:sx n="80" d="100"/>
          <a:sy n="80" d="100"/>
        </p:scale>
        <p:origin x="-768" y="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3024" y="-96"/>
      </p:cViewPr>
      <p:guideLst>
        <p:guide orient="horz" pos="3132"/>
        <p:guide pos="214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50" tIns="47875" rIns="95750" bIns="47875" numCol="1" anchor="t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50" tIns="47875" rIns="95750" bIns="47875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527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50" tIns="47875" rIns="95750" bIns="47875" numCol="1" anchor="b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0800" y="9444038"/>
            <a:ext cx="29527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50" tIns="47875" rIns="95750" bIns="47875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</a:lstStyle>
          <a:p>
            <a:pPr>
              <a:defRPr/>
            </a:pPr>
            <a:fld id="{4E5D4A11-EBA8-46D5-AB82-2AED50F0A2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6168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50" tIns="47875" rIns="95750" bIns="47875" numCol="1" anchor="t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50" tIns="47875" rIns="95750" bIns="47875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46125"/>
            <a:ext cx="4970462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2813"/>
            <a:ext cx="5453062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50" tIns="47875" rIns="95750" bIns="478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4038"/>
            <a:ext cx="29527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50" tIns="47875" rIns="95750" bIns="47875" numCol="1" anchor="b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800" y="9444038"/>
            <a:ext cx="29527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50" tIns="47875" rIns="95750" bIns="47875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</a:lstStyle>
          <a:p>
            <a:pPr>
              <a:defRPr/>
            </a:pPr>
            <a:fld id="{9382E693-E9B4-4BE6-9426-9D41DC012F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82664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79EB24B-7C70-4680-8C20-06758F089742}" type="datetime8">
              <a:rPr lang="zh-CN" altLang="en-US" smtClean="0"/>
              <a:pPr>
                <a:defRPr/>
              </a:pPr>
              <a:t>2015年3月3日1时31分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© 2004 Microsoft Corporation. All rights reserved.</a:t>
            </a:r>
          </a:p>
          <a:p>
            <a:pPr>
              <a:defRPr/>
            </a:pPr>
            <a:r>
              <a:rPr lang="en-US" altLang="zh-CN" smtClean="0"/>
              <a:t>This presentation is for informational purposes only. Microsoft makes no warranties, express or implied, in this summary.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6D2A62-E9BD-4B2F-B469-3089688A9575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1751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79EB24B-7C70-4680-8C20-06758F089742}" type="datetime8">
              <a:rPr lang="zh-CN" altLang="en-US" smtClean="0"/>
              <a:pPr>
                <a:defRPr/>
              </a:pPr>
              <a:t>2015年3月3日1时31分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© 2004 Microsoft Corporation. All rights reserved.</a:t>
            </a:r>
          </a:p>
          <a:p>
            <a:pPr>
              <a:defRPr/>
            </a:pPr>
            <a:r>
              <a:rPr lang="en-US" altLang="zh-CN" smtClean="0"/>
              <a:t>This presentation is for informational purposes only. Microsoft makes no warranties, express or implied, in this summary.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6D2A62-E9BD-4B2F-B469-3089688A9575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1751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79EB24B-7C70-4680-8C20-06758F089742}" type="datetime8">
              <a:rPr lang="zh-CN" altLang="en-US" smtClean="0"/>
              <a:pPr>
                <a:defRPr/>
              </a:pPr>
              <a:t>2015年3月3日1时31分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© 2004 Microsoft Corporation. All rights reserved.</a:t>
            </a:r>
          </a:p>
          <a:p>
            <a:pPr>
              <a:defRPr/>
            </a:pPr>
            <a:r>
              <a:rPr lang="en-US" altLang="zh-CN" smtClean="0"/>
              <a:t>This presentation is for informational purposes only. Microsoft makes no warranties, express or implied, in this summary.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6D2A62-E9BD-4B2F-B469-3089688A9575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1751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79EB24B-7C70-4680-8C20-06758F089742}" type="datetime8">
              <a:rPr lang="zh-CN" altLang="en-US" smtClean="0"/>
              <a:pPr>
                <a:defRPr/>
              </a:pPr>
              <a:t>2015年3月3日1时31分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© 2004 Microsoft Corporation. All rights reserved.</a:t>
            </a:r>
          </a:p>
          <a:p>
            <a:pPr>
              <a:defRPr/>
            </a:pPr>
            <a:r>
              <a:rPr lang="en-US" altLang="zh-CN" smtClean="0"/>
              <a:t>This presentation is for informational purposes only. Microsoft makes no warranties, express or implied, in this summary.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6D2A62-E9BD-4B2F-B469-3089688A9575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1751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79EB24B-7C70-4680-8C20-06758F089742}" type="datetime8">
              <a:rPr lang="zh-CN" altLang="en-US" smtClean="0"/>
              <a:pPr>
                <a:defRPr/>
              </a:pPr>
              <a:t>2015年3月3日1时31分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© 2004 Microsoft Corporation. All rights reserved.</a:t>
            </a:r>
          </a:p>
          <a:p>
            <a:pPr>
              <a:defRPr/>
            </a:pPr>
            <a:r>
              <a:rPr lang="en-US" altLang="zh-CN" smtClean="0"/>
              <a:t>This presentation is for informational purposes only. Microsoft makes no warranties, express or implied, in this summary.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6D2A62-E9BD-4B2F-B469-3089688A9575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1751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79EB24B-7C70-4680-8C20-06758F089742}" type="datetime8">
              <a:rPr lang="zh-CN" altLang="en-US" smtClean="0"/>
              <a:pPr>
                <a:defRPr/>
              </a:pPr>
              <a:t>2015年3月3日1时31分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© 2004 Microsoft Corporation. All rights reserved.</a:t>
            </a:r>
          </a:p>
          <a:p>
            <a:pPr>
              <a:defRPr/>
            </a:pPr>
            <a:r>
              <a:rPr lang="en-US" altLang="zh-CN" smtClean="0"/>
              <a:t>This presentation is for informational purposes only. Microsoft makes no warranties, express or implied, in this summary.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6D2A62-E9BD-4B2F-B469-3089688A9575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1751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79EB24B-7C70-4680-8C20-06758F089742}" type="datetime8">
              <a:rPr lang="zh-CN" altLang="en-US" smtClean="0"/>
              <a:pPr>
                <a:defRPr/>
              </a:pPr>
              <a:t>2015年3月3日1时31分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© 2004 Microsoft Corporation. All rights reserved.</a:t>
            </a:r>
          </a:p>
          <a:p>
            <a:pPr>
              <a:defRPr/>
            </a:pPr>
            <a:r>
              <a:rPr lang="en-US" altLang="zh-CN" smtClean="0"/>
              <a:t>This presentation is for informational purposes only. Microsoft makes no warranties, express or implied, in this summary.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6D2A62-E9BD-4B2F-B469-3089688A9575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1751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79EB24B-7C70-4680-8C20-06758F089742}" type="datetime8">
              <a:rPr lang="zh-CN" altLang="en-US" smtClean="0"/>
              <a:pPr>
                <a:defRPr/>
              </a:pPr>
              <a:t>2015年3月3日1时31分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© 2004 Microsoft Corporation. All rights reserved.</a:t>
            </a:r>
          </a:p>
          <a:p>
            <a:pPr>
              <a:defRPr/>
            </a:pPr>
            <a:r>
              <a:rPr lang="en-US" altLang="zh-CN" smtClean="0"/>
              <a:t>This presentation is for informational purposes only. Microsoft makes no warranties, express or implied, in this summary.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6D2A62-E9BD-4B2F-B469-3089688A9575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17516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79EB24B-7C70-4680-8C20-06758F089742}" type="datetime8">
              <a:rPr lang="zh-CN" altLang="en-US" smtClean="0"/>
              <a:pPr>
                <a:defRPr/>
              </a:pPr>
              <a:t>2015年3月3日1时31分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© 2004 Microsoft Corporation. All rights reserved.</a:t>
            </a:r>
          </a:p>
          <a:p>
            <a:pPr>
              <a:defRPr/>
            </a:pPr>
            <a:r>
              <a:rPr lang="en-US" altLang="zh-CN" smtClean="0"/>
              <a:t>This presentation is for informational purposes only. Microsoft makes no warranties, express or implied, in this summary.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6D2A62-E9BD-4B2F-B469-3089688A9575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17516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79EB24B-7C70-4680-8C20-06758F089742}" type="datetime8">
              <a:rPr lang="zh-CN" altLang="en-US" smtClean="0"/>
              <a:pPr>
                <a:defRPr/>
              </a:pPr>
              <a:t>2015年3月3日1时31分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© 2004 Microsoft Corporation. All rights reserved.</a:t>
            </a:r>
          </a:p>
          <a:p>
            <a:pPr>
              <a:defRPr/>
            </a:pPr>
            <a:r>
              <a:rPr lang="en-US" altLang="zh-CN" smtClean="0"/>
              <a:t>This presentation is for informational purposes only. Microsoft makes no warranties, express or implied, in this summary.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6D2A62-E9BD-4B2F-B469-3089688A9575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1751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79EB24B-7C70-4680-8C20-06758F089742}" type="datetime8">
              <a:rPr lang="zh-CN" altLang="en-US" smtClean="0"/>
              <a:pPr>
                <a:defRPr/>
              </a:pPr>
              <a:t>2015年3月3日1时31分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© 2004 Microsoft Corporation. All rights reserved.</a:t>
            </a:r>
          </a:p>
          <a:p>
            <a:pPr>
              <a:defRPr/>
            </a:pPr>
            <a:r>
              <a:rPr lang="en-US" altLang="zh-CN" smtClean="0"/>
              <a:t>This presentation is for informational purposes only. Microsoft makes no warranties, express or implied, in this summary.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6D2A62-E9BD-4B2F-B469-3089688A9575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1751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79EB24B-7C70-4680-8C20-06758F089742}" type="datetime8">
              <a:rPr lang="zh-CN" altLang="en-US" smtClean="0"/>
              <a:pPr>
                <a:defRPr/>
              </a:pPr>
              <a:t>2015年3月3日1时31分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© 2004 Microsoft Corporation. All rights reserved.</a:t>
            </a:r>
          </a:p>
          <a:p>
            <a:pPr>
              <a:defRPr/>
            </a:pPr>
            <a:r>
              <a:rPr lang="en-US" altLang="zh-CN" smtClean="0"/>
              <a:t>This presentation is for informational purposes only. Microsoft makes no warranties, express or implied, in this summary.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6D2A62-E9BD-4B2F-B469-3089688A9575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17516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79EB24B-7C70-4680-8C20-06758F089742}" type="datetime8">
              <a:rPr lang="zh-CN" altLang="en-US" smtClean="0"/>
              <a:pPr>
                <a:defRPr/>
              </a:pPr>
              <a:t>2015年3月3日1时31分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© 2004 Microsoft Corporation. All rights reserved.</a:t>
            </a:r>
          </a:p>
          <a:p>
            <a:pPr>
              <a:defRPr/>
            </a:pPr>
            <a:r>
              <a:rPr lang="en-US" altLang="zh-CN" smtClean="0"/>
              <a:t>This presentation is for informational purposes only. Microsoft makes no warranties, express or implied, in this summary.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6D2A62-E9BD-4B2F-B469-3089688A9575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17516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79EB24B-7C70-4680-8C20-06758F089742}" type="datetime8">
              <a:rPr lang="zh-CN" altLang="en-US" smtClean="0"/>
              <a:pPr>
                <a:defRPr/>
              </a:pPr>
              <a:t>2015年3月3日1时31分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© 2004 Microsoft Corporation. All rights reserved.</a:t>
            </a:r>
          </a:p>
          <a:p>
            <a:pPr>
              <a:defRPr/>
            </a:pPr>
            <a:r>
              <a:rPr lang="en-US" altLang="zh-CN" smtClean="0"/>
              <a:t>This presentation is for informational purposes only. Microsoft makes no warranties, express or implied, in this summary.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6D2A62-E9BD-4B2F-B469-3089688A9575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17516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79EB24B-7C70-4680-8C20-06758F089742}" type="datetime8">
              <a:rPr lang="zh-CN" altLang="en-US" smtClean="0"/>
              <a:pPr>
                <a:defRPr/>
              </a:pPr>
              <a:t>2015年3月3日1时31分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© 2004 Microsoft Corporation. All rights reserved.</a:t>
            </a:r>
          </a:p>
          <a:p>
            <a:pPr>
              <a:defRPr/>
            </a:pPr>
            <a:r>
              <a:rPr lang="en-US" altLang="zh-CN" smtClean="0"/>
              <a:t>This presentation is for informational purposes only. Microsoft makes no warranties, express or implied, in this summary.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6D2A62-E9BD-4B2F-B469-3089688A9575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1751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79EB24B-7C70-4680-8C20-06758F089742}" type="datetime8">
              <a:rPr lang="zh-CN" altLang="en-US" smtClean="0"/>
              <a:pPr>
                <a:defRPr/>
              </a:pPr>
              <a:t>2015年3月3日1时31分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© 2004 Microsoft Corporation. All rights reserved.</a:t>
            </a:r>
          </a:p>
          <a:p>
            <a:pPr>
              <a:defRPr/>
            </a:pPr>
            <a:r>
              <a:rPr lang="en-US" altLang="zh-CN" smtClean="0"/>
              <a:t>This presentation is for informational purposes only. Microsoft makes no warranties, express or implied, in this summary.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6D2A62-E9BD-4B2F-B469-3089688A9575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1751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79EB24B-7C70-4680-8C20-06758F089742}" type="datetime8">
              <a:rPr lang="zh-CN" altLang="en-US" smtClean="0"/>
              <a:pPr>
                <a:defRPr/>
              </a:pPr>
              <a:t>2015年3月3日1时31分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© 2004 Microsoft Corporation. All rights reserved.</a:t>
            </a:r>
          </a:p>
          <a:p>
            <a:pPr>
              <a:defRPr/>
            </a:pPr>
            <a:r>
              <a:rPr lang="en-US" altLang="zh-CN" smtClean="0"/>
              <a:t>This presentation is for informational purposes only. Microsoft makes no warranties, express or implied, in this summary.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6D2A62-E9BD-4B2F-B469-3089688A9575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1751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79EB24B-7C70-4680-8C20-06758F089742}" type="datetime8">
              <a:rPr lang="zh-CN" altLang="en-US" smtClean="0"/>
              <a:pPr>
                <a:defRPr/>
              </a:pPr>
              <a:t>2015年3月3日1时31分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© 2004 Microsoft Corporation. All rights reserved.</a:t>
            </a:r>
          </a:p>
          <a:p>
            <a:pPr>
              <a:defRPr/>
            </a:pPr>
            <a:r>
              <a:rPr lang="en-US" altLang="zh-CN" smtClean="0"/>
              <a:t>This presentation is for informational purposes only. Microsoft makes no warranties, express or implied, in this summary.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6D2A62-E9BD-4B2F-B469-3089688A9575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1751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79EB24B-7C70-4680-8C20-06758F089742}" type="datetime8">
              <a:rPr lang="zh-CN" altLang="en-US" smtClean="0"/>
              <a:pPr>
                <a:defRPr/>
              </a:pPr>
              <a:t>2015年3月3日1时31分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© 2004 Microsoft Corporation. All rights reserved.</a:t>
            </a:r>
          </a:p>
          <a:p>
            <a:pPr>
              <a:defRPr/>
            </a:pPr>
            <a:r>
              <a:rPr lang="en-US" altLang="zh-CN" smtClean="0"/>
              <a:t>This presentation is for informational purposes only. Microsoft makes no warranties, express or implied, in this summary.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6D2A62-E9BD-4B2F-B469-3089688A9575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1751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79EB24B-7C70-4680-8C20-06758F089742}" type="datetime8">
              <a:rPr lang="zh-CN" altLang="en-US" smtClean="0"/>
              <a:pPr>
                <a:defRPr/>
              </a:pPr>
              <a:t>2015年3月3日1时31分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© 2004 Microsoft Corporation. All rights reserved.</a:t>
            </a:r>
          </a:p>
          <a:p>
            <a:pPr>
              <a:defRPr/>
            </a:pPr>
            <a:r>
              <a:rPr lang="en-US" altLang="zh-CN" smtClean="0"/>
              <a:t>This presentation is for informational purposes only. Microsoft makes no warranties, express or implied, in this summary.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6D2A62-E9BD-4B2F-B469-3089688A9575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1751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79EB24B-7C70-4680-8C20-06758F089742}" type="datetime8">
              <a:rPr lang="zh-CN" altLang="en-US" smtClean="0"/>
              <a:pPr>
                <a:defRPr/>
              </a:pPr>
              <a:t>2015年3月3日1时31分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© 2004 Microsoft Corporation. All rights reserved.</a:t>
            </a:r>
          </a:p>
          <a:p>
            <a:pPr>
              <a:defRPr/>
            </a:pPr>
            <a:r>
              <a:rPr lang="en-US" altLang="zh-CN" smtClean="0"/>
              <a:t>This presentation is for informational purposes only. Microsoft makes no warranties, express or implied, in this summary.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6D2A62-E9BD-4B2F-B469-3089688A9575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1751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79EB24B-7C70-4680-8C20-06758F089742}" type="datetime8">
              <a:rPr lang="zh-CN" altLang="en-US" smtClean="0"/>
              <a:pPr>
                <a:defRPr/>
              </a:pPr>
              <a:t>2015年3月3日1时31分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© 2004 Microsoft Corporation. All rights reserved.</a:t>
            </a:r>
          </a:p>
          <a:p>
            <a:pPr>
              <a:defRPr/>
            </a:pPr>
            <a:r>
              <a:rPr lang="en-US" altLang="zh-CN" smtClean="0"/>
              <a:t>This presentation is for informational purposes only. Microsoft makes no warranties, express or implied, in this summary.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6D2A62-E9BD-4B2F-B469-3089688A9575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1751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Untitled-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3875" y="6165850"/>
            <a:ext cx="180181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5" descr="图片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8843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411413" y="2103438"/>
            <a:ext cx="6259512" cy="1470025"/>
          </a:xfrm>
        </p:spPr>
        <p:txBody>
          <a:bodyPr/>
          <a:lstStyle>
            <a:lvl1pPr algn="ctr">
              <a:defRPr sz="2400">
                <a:solidFill>
                  <a:schemeClr val="hlink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140075" y="4005263"/>
            <a:ext cx="4816475" cy="11509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1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F340E0-A69F-413E-B57C-EF24A73BF1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61938"/>
            <a:ext cx="2057400" cy="59753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1938"/>
            <a:ext cx="6019800" cy="59753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F2B4C3-470C-42EC-96BA-4ED5C87C50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8788" y="261938"/>
            <a:ext cx="6983412" cy="7191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96975"/>
            <a:ext cx="4038600" cy="50403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50403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2423A2-4C95-4A20-BC4B-29E40E31D1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8788" y="261938"/>
            <a:ext cx="6983412" cy="7191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196975"/>
            <a:ext cx="8229600" cy="504031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DD5058-8C16-4D41-BF86-FC0D4A53C5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76E01-EED2-4E60-911F-87A17FFAA51A}" type="datetimeFigureOut">
              <a:rPr lang="zh-CN" altLang="en-US"/>
              <a:pPr>
                <a:defRPr/>
              </a:pPr>
              <a:t>2015/3/3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782038-70C2-4220-9BAD-D3D6648368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1285F7-ADFC-4642-88DD-3BE5E007AA5E}" type="datetimeFigureOut">
              <a:rPr lang="zh-CN" altLang="en-US"/>
              <a:pPr>
                <a:defRPr/>
              </a:pPr>
              <a:t>2015/3/3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49297D-E1EF-4CF0-AD00-02D26BBAA2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ADF643-025A-473D-8B5C-8D0EE338F937}" type="datetimeFigureOut">
              <a:rPr lang="zh-CN" altLang="en-US"/>
              <a:pPr>
                <a:defRPr/>
              </a:pPr>
              <a:t>2015/3/3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3679C-A553-41D5-B72A-B2660DF6FD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F354C6-03FE-4417-9F11-47D518FE2DF3}" type="datetimeFigureOut">
              <a:rPr lang="zh-CN" altLang="en-US"/>
              <a:pPr>
                <a:defRPr/>
              </a:pPr>
              <a:t>2015/3/3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DA7F19-76D2-4912-BA17-A9D9A98415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0613A7-BCA8-47CE-A0C2-06A51CA1DC24}" type="datetimeFigureOut">
              <a:rPr lang="zh-CN" altLang="en-US"/>
              <a:pPr>
                <a:defRPr/>
              </a:pPr>
              <a:t>2015/3/3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4B0CD-82A9-4D29-ABA5-C953F05F89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4BBA3-D6B3-4BDD-89E0-0FF2E96E7AB5}" type="datetimeFigureOut">
              <a:rPr lang="zh-CN" altLang="en-US"/>
              <a:pPr>
                <a:defRPr/>
              </a:pPr>
              <a:t>2015/3/3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27D6F-5FA3-4293-AA05-6A91C31D46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1E404-DB7F-4CE8-B406-FB6B436206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AED59B-902B-4F9B-A812-EA9654B6B437}" type="datetimeFigureOut">
              <a:rPr lang="zh-CN" altLang="en-US"/>
              <a:pPr>
                <a:defRPr/>
              </a:pPr>
              <a:t>2015/3/3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9E716-A0CF-475F-8586-620EA3FC2F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CCEEA-4069-4B25-BF32-2405943919F7}" type="datetimeFigureOut">
              <a:rPr lang="zh-CN" altLang="en-US"/>
              <a:pPr>
                <a:defRPr/>
              </a:pPr>
              <a:t>2015/3/3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AC23C2-EB96-4677-B865-F4B4756C59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A1FFB9-DBD5-4F2E-9716-C8BC62139CC9}" type="datetimeFigureOut">
              <a:rPr lang="zh-CN" altLang="en-US"/>
              <a:pPr>
                <a:defRPr/>
              </a:pPr>
              <a:t>2015/3/3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358F0-420D-42E7-98F7-744E83C546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5C0EB-7171-4591-930B-C4E1F72A37B6}" type="datetimeFigureOut">
              <a:rPr lang="zh-CN" altLang="en-US"/>
              <a:pPr>
                <a:defRPr/>
              </a:pPr>
              <a:t>2015/3/3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37DD4-1DDB-4B44-A501-7683C2EFF4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21771A-7CB4-4A34-B04A-27A8AA467BED}" type="datetimeFigureOut">
              <a:rPr lang="zh-CN" altLang="en-US"/>
              <a:pPr>
                <a:defRPr/>
              </a:pPr>
              <a:t>2015/3/3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2EFA8-A074-442F-A996-2E5D90F63B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ch-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1588" y="5948363"/>
            <a:ext cx="12319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2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7063" y="1414463"/>
            <a:ext cx="7772400" cy="1409700"/>
          </a:xfrm>
          <a:effectLst>
            <a:outerShdw dist="17961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1350" y="4783138"/>
            <a:ext cx="7861300" cy="585787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8151083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0887" y="723900"/>
            <a:ext cx="8393113" cy="42473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7825" y="1414463"/>
            <a:ext cx="8388350" cy="1495794"/>
          </a:xfrm>
          <a:ln>
            <a:noFill/>
          </a:ln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447490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0887" y="723900"/>
            <a:ext cx="8393113" cy="42473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7825" y="1414463"/>
            <a:ext cx="8388350" cy="1495794"/>
          </a:xfrm>
          <a:ln>
            <a:noFill/>
          </a:ln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8138080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85535020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77825" y="1414463"/>
            <a:ext cx="4117975" cy="2214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4463"/>
            <a:ext cx="4117975" cy="2214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97783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96CFB-B6F1-4219-93DD-BE3CFF5FB9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796397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95619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29974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62335506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68036236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97369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5438" y="244475"/>
            <a:ext cx="2098675" cy="3384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7825" y="244475"/>
            <a:ext cx="6145213" cy="3384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042892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44475"/>
            <a:ext cx="8393113" cy="7508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77825" y="1414463"/>
            <a:ext cx="8388350" cy="221456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295869223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77825" y="244475"/>
            <a:ext cx="8396288" cy="3384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442576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44475"/>
            <a:ext cx="8393113" cy="7508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77825" y="1414463"/>
            <a:ext cx="4117975" cy="22145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4463"/>
            <a:ext cx="4117975" cy="22145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28364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38600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924B8-9101-4D81-8543-4882A84B3E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44475"/>
            <a:ext cx="8393113" cy="7508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77825" y="1414463"/>
            <a:ext cx="4117975" cy="22145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414463"/>
            <a:ext cx="4117975" cy="22145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098750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44475"/>
            <a:ext cx="8393113" cy="7508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377825" y="1414463"/>
            <a:ext cx="4117975" cy="221456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414463"/>
            <a:ext cx="4117975" cy="22145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960227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44475"/>
            <a:ext cx="8393113" cy="7508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377825" y="1414463"/>
            <a:ext cx="8388350" cy="221456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824156934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44475"/>
            <a:ext cx="8393113" cy="7508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77825" y="1414463"/>
            <a:ext cx="4117975" cy="22145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14463"/>
            <a:ext cx="4117975" cy="1030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2597150"/>
            <a:ext cx="4117975" cy="10318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036279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381000" y="244475"/>
            <a:ext cx="8393113" cy="7508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77825" y="1414463"/>
            <a:ext cx="4117975" cy="1030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14463"/>
            <a:ext cx="4117975" cy="1030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377825" y="2597150"/>
            <a:ext cx="4117975" cy="10318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2597150"/>
            <a:ext cx="4117975" cy="10318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159665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CEBCB2-D8CB-4D36-ABC1-38F4E990894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8B8EB4-6A86-4ADF-9CD8-324CF32F327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95179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2975" y="0"/>
            <a:ext cx="6762750" cy="552450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单击此处编辑母版标题样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B566F9-AF01-48CB-B250-57C6127829C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5A843-9DA8-4E8D-997D-49F4C5C9982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38578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270BD-82F8-4FF1-B933-199A48D903D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215890-B062-4351-8627-55D384247C4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72860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E3FB36-1D86-4355-9AFB-FE63C829613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1ABADF-87B7-4263-97E6-3CFDB6B4534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3851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060DAE-ECC8-4479-B2CE-6B4BC1916AB3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D10C8-A2FB-4C8D-9CC0-F1C2AE6A3FCF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001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213A1-C353-47B4-86C8-064E38D68A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7C28D-4DB8-4C8B-A90A-6011ECADDEFA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0F766-09E0-46E2-9D8B-72ACDDF9F865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92536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81E2A1-B27B-4856-B722-385658ECFA2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506338-E93A-4046-99C4-BB290610C0D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37354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49006-3238-46E3-BCBC-8C6B1A33C5C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C3D2B-0016-497C-9AD9-248E8679FE8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71259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7BFE25-B9CD-4960-86BC-9955B03DBA96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726188-3F3F-4C0C-A214-5299F7D539B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35671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BAE1FB-1BD1-4403-98F2-C51FA3FFE13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D66AA-C10C-4118-B33F-169A7DBC5180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55643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C00C8-D3A3-4530-B89E-CA1D07297F6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485E2-1011-469A-BDB9-700416804EF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77238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ch-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588" y="5948363"/>
            <a:ext cx="12319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2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7063" y="1414463"/>
            <a:ext cx="7772400" cy="1409700"/>
          </a:xfrm>
          <a:effectLst>
            <a:outerShdw dist="17961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1350" y="4783138"/>
            <a:ext cx="7861300" cy="585787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34171737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0887" y="723900"/>
            <a:ext cx="8393113" cy="42473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7825" y="1414463"/>
            <a:ext cx="8388350" cy="1495794"/>
          </a:xfrm>
          <a:ln>
            <a:noFill/>
          </a:ln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1559045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8802010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77825" y="1414463"/>
            <a:ext cx="4117975" cy="2214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4463"/>
            <a:ext cx="4117975" cy="2214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61620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A61849-B0A8-42F3-BFE4-694B5E3AC5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015003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28062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2962632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89699500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59071914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338393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5438" y="244475"/>
            <a:ext cx="2098675" cy="3384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7825" y="244475"/>
            <a:ext cx="6145213" cy="3384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791836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44475"/>
            <a:ext cx="8393113" cy="7508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77825" y="1414463"/>
            <a:ext cx="8388350" cy="221456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283961715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77825" y="244475"/>
            <a:ext cx="8396288" cy="3384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333782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44475"/>
            <a:ext cx="8393113" cy="7508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77825" y="1414463"/>
            <a:ext cx="4117975" cy="22145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4463"/>
            <a:ext cx="4117975" cy="22145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55182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D73103-79A7-41DB-81E5-3B5829031B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44475"/>
            <a:ext cx="8393113" cy="7508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77825" y="1414463"/>
            <a:ext cx="4117975" cy="22145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414463"/>
            <a:ext cx="4117975" cy="22145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718196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44475"/>
            <a:ext cx="8393113" cy="7508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377825" y="1414463"/>
            <a:ext cx="4117975" cy="221456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414463"/>
            <a:ext cx="4117975" cy="22145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554192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44475"/>
            <a:ext cx="8393113" cy="7508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377825" y="1414463"/>
            <a:ext cx="8388350" cy="221456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509561960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44475"/>
            <a:ext cx="8393113" cy="7508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77825" y="1414463"/>
            <a:ext cx="4117975" cy="22145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14463"/>
            <a:ext cx="4117975" cy="1030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2597150"/>
            <a:ext cx="4117975" cy="10318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245531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381000" y="244475"/>
            <a:ext cx="8393113" cy="7508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77825" y="1414463"/>
            <a:ext cx="4117975" cy="1030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14463"/>
            <a:ext cx="4117975" cy="1030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377825" y="2597150"/>
            <a:ext cx="4117975" cy="10318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2597150"/>
            <a:ext cx="4117975" cy="10318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70910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3FC7C-4B0B-4A97-B8C4-B5D1F342E8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C7C306-3E7E-43B0-BAF4-1343AED712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image" Target="../media/image8.png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image" Target="../media/image7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8.xml"/><Relationship Id="rId18" Type="http://schemas.openxmlformats.org/officeDocument/2006/relationships/slideLayout" Target="../slideLayouts/slideLayout73.xml"/><Relationship Id="rId3" Type="http://schemas.openxmlformats.org/officeDocument/2006/relationships/slideLayout" Target="../slideLayouts/slideLayout58.xml"/><Relationship Id="rId21" Type="http://schemas.openxmlformats.org/officeDocument/2006/relationships/image" Target="../media/image7.jpeg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72.xml"/><Relationship Id="rId2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71.xml"/><Relationship Id="rId20" Type="http://schemas.openxmlformats.org/officeDocument/2006/relationships/theme" Target="../theme/theme5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65.xml"/><Relationship Id="rId19" Type="http://schemas.openxmlformats.org/officeDocument/2006/relationships/slideLayout" Target="../slideLayouts/slideLayout74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9.xml"/><Relationship Id="rId22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5" descr="图片1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588" y="-12700"/>
            <a:ext cx="9144000" cy="106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11" descr="图片3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6524625"/>
            <a:ext cx="9144000" cy="3333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8788" y="261938"/>
            <a:ext cx="6983412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975"/>
            <a:ext cx="8229600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5734050"/>
            <a:ext cx="2895600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925" y="6586538"/>
            <a:ext cx="69373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1pPr>
          </a:lstStyle>
          <a:p>
            <a:pPr>
              <a:defRPr/>
            </a:pPr>
            <a:fld id="{112410BD-BD32-4688-905A-136FBB2FF1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2" name="Rectangle 13"/>
          <p:cNvSpPr>
            <a:spLocks noChangeArrowheads="1"/>
          </p:cNvSpPr>
          <p:nvPr/>
        </p:nvSpPr>
        <p:spPr bwMode="auto">
          <a:xfrm>
            <a:off x="874713" y="6559550"/>
            <a:ext cx="54864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68400"/>
          <a:lstStyle/>
          <a:p>
            <a:pPr>
              <a:defRPr/>
            </a:pPr>
            <a:endParaRPr lang="en-GB" altLang="zh-CN" sz="1000">
              <a:solidFill>
                <a:schemeClr val="bg1"/>
              </a:solidFill>
              <a:ea typeface="宋体" pitchFamily="2" charset="-122"/>
              <a:cs typeface="Arial" charset="0"/>
            </a:endParaRPr>
          </a:p>
        </p:txBody>
      </p:sp>
      <p:pic>
        <p:nvPicPr>
          <p:cNvPr id="1033" name="Picture 27" descr="infoserviceLogo-White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812088" y="639763"/>
            <a:ext cx="1150937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" name="Text Box 28"/>
          <p:cNvSpPr txBox="1">
            <a:spLocks noChangeArrowheads="1"/>
          </p:cNvSpPr>
          <p:nvPr/>
        </p:nvSpPr>
        <p:spPr bwMode="auto">
          <a:xfrm>
            <a:off x="6924675" y="6569075"/>
            <a:ext cx="2111375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1200">
                <a:solidFill>
                  <a:srgbClr val="0000CC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 sz="1200">
                <a:solidFill>
                  <a:srgbClr val="0000CC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 sz="1200">
                <a:solidFill>
                  <a:srgbClr val="0000CC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 sz="1200">
                <a:solidFill>
                  <a:srgbClr val="0000CC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 sz="1200">
                <a:solidFill>
                  <a:srgbClr val="0000CC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CC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CC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CC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CC"/>
                </a:solidFill>
                <a:latin typeface="Arial" charset="0"/>
                <a:ea typeface="幼圆" pitchFamily="49" charset="-122"/>
              </a:defRPr>
            </a:lvl9pPr>
          </a:lstStyle>
          <a:p>
            <a:pPr algn="r" eaLnBrk="1" hangingPunct="1">
              <a:defRPr/>
            </a:pPr>
            <a:r>
              <a:rPr lang="zh-CN" altLang="en-GB" sz="1000" smtClean="0">
                <a:solidFill>
                  <a:schemeClr val="bg1"/>
                </a:solidFill>
                <a:ea typeface="宋体" pitchFamily="2" charset="-122"/>
                <a:cs typeface="Arial" charset="0"/>
              </a:rPr>
              <a:t>英孚思为版权所有</a:t>
            </a:r>
          </a:p>
        </p:txBody>
      </p:sp>
      <p:sp>
        <p:nvSpPr>
          <p:cNvPr id="1035" name="Rectangle 32"/>
          <p:cNvSpPr>
            <a:spLocks noChangeArrowheads="1"/>
          </p:cNvSpPr>
          <p:nvPr/>
        </p:nvSpPr>
        <p:spPr bwMode="auto">
          <a:xfrm>
            <a:off x="827088" y="6553200"/>
            <a:ext cx="54864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68400"/>
          <a:lstStyle/>
          <a:p>
            <a:pPr>
              <a:defRPr/>
            </a:pPr>
            <a:endParaRPr lang="en-GB" altLang="zh-CN" sz="1000">
              <a:solidFill>
                <a:schemeClr val="bg1"/>
              </a:solidFill>
              <a:ea typeface="宋体" pitchFamily="2" charset="-122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17" r:id="rId1"/>
    <p:sldLayoutId id="2147485595" r:id="rId2"/>
    <p:sldLayoutId id="2147485596" r:id="rId3"/>
    <p:sldLayoutId id="2147485597" r:id="rId4"/>
    <p:sldLayoutId id="2147485598" r:id="rId5"/>
    <p:sldLayoutId id="2147485599" r:id="rId6"/>
    <p:sldLayoutId id="2147485600" r:id="rId7"/>
    <p:sldLayoutId id="2147485601" r:id="rId8"/>
    <p:sldLayoutId id="2147485602" r:id="rId9"/>
    <p:sldLayoutId id="2147485603" r:id="rId10"/>
    <p:sldLayoutId id="2147485604" r:id="rId11"/>
    <p:sldLayoutId id="2147485605" r:id="rId12"/>
    <p:sldLayoutId id="2147485606" r:id="rId13"/>
  </p:sldLayoutIdLst>
  <p:hf hdr="0" ftr="0" dt="0"/>
  <p:txStyles>
    <p:titleStyle>
      <a:lvl1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幼圆" pitchFamily="49" charset="-122"/>
        </a:defRPr>
      </a:lvl2pPr>
      <a:lvl3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幼圆" pitchFamily="49" charset="-122"/>
        </a:defRPr>
      </a:lvl3pPr>
      <a:lvl4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幼圆" pitchFamily="49" charset="-122"/>
        </a:defRPr>
      </a:lvl4pPr>
      <a:lvl5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幼圆" pitchFamily="49" charset="-122"/>
        </a:defRPr>
      </a:lvl5pPr>
      <a:lvl6pPr marL="457200" algn="l" rtl="0" eaLnBrk="1" fontAlgn="base" hangingPunct="1">
        <a:lnSpc>
          <a:spcPct val="13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幼圆" pitchFamily="49" charset="-122"/>
        </a:defRPr>
      </a:lvl6pPr>
      <a:lvl7pPr marL="914400" algn="l" rtl="0" eaLnBrk="1" fontAlgn="base" hangingPunct="1">
        <a:lnSpc>
          <a:spcPct val="13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幼圆" pitchFamily="49" charset="-122"/>
        </a:defRPr>
      </a:lvl7pPr>
      <a:lvl8pPr marL="1371600" algn="l" rtl="0" eaLnBrk="1" fontAlgn="base" hangingPunct="1">
        <a:lnSpc>
          <a:spcPct val="13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幼圆" pitchFamily="49" charset="-122"/>
        </a:defRPr>
      </a:lvl8pPr>
      <a:lvl9pPr marL="1828800" algn="l" rtl="0" eaLnBrk="1" fontAlgn="base" hangingPunct="1">
        <a:lnSpc>
          <a:spcPct val="13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幼圆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n"/>
        <a:defRPr sz="2800">
          <a:solidFill>
            <a:schemeClr val="hlink"/>
          </a:solidFill>
          <a:latin typeface="+mn-lt"/>
          <a:ea typeface="宋体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ü"/>
        <a:defRPr sz="2400">
          <a:solidFill>
            <a:schemeClr val="tx1"/>
          </a:solidFill>
          <a:latin typeface="+mn-lt"/>
          <a:ea typeface="宋体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hlink"/>
          </a:solidFill>
          <a:latin typeface="+mn-lt"/>
          <a:ea typeface="宋体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»"/>
        <a:defRPr sz="1600">
          <a:solidFill>
            <a:schemeClr val="hlink"/>
          </a:solidFill>
          <a:latin typeface="+mn-lt"/>
          <a:ea typeface="宋体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»"/>
        <a:defRPr sz="1600">
          <a:solidFill>
            <a:schemeClr val="hlink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»"/>
        <a:defRPr sz="1600">
          <a:solidFill>
            <a:schemeClr val="hlink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»"/>
        <a:defRPr sz="1600">
          <a:solidFill>
            <a:schemeClr val="hlink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»"/>
        <a:defRPr sz="1600">
          <a:solidFill>
            <a:schemeClr val="hlink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5F0CF05-562D-4E5F-87D5-4CAE614B73F4}" type="datetimeFigureOut">
              <a:rPr lang="zh-CN" altLang="en-US"/>
              <a:pPr>
                <a:defRPr/>
              </a:pPr>
              <a:t>2015/3/3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E4C80DB-BFEB-402B-B2BF-F9E894B644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18" r:id="rId1"/>
    <p:sldLayoutId id="2147485607" r:id="rId2"/>
    <p:sldLayoutId id="2147485608" r:id="rId3"/>
    <p:sldLayoutId id="2147485609" r:id="rId4"/>
    <p:sldLayoutId id="2147485610" r:id="rId5"/>
    <p:sldLayoutId id="2147485611" r:id="rId6"/>
    <p:sldLayoutId id="2147485612" r:id="rId7"/>
    <p:sldLayoutId id="2147485613" r:id="rId8"/>
    <p:sldLayoutId id="2147485614" r:id="rId9"/>
    <p:sldLayoutId id="2147485615" r:id="rId10"/>
    <p:sldLayoutId id="214748561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0888" y="609600"/>
            <a:ext cx="8393112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dirty="0" smtClean="0"/>
              <a:t>Click to edit Title Slide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7825" y="1414463"/>
            <a:ext cx="8388350" cy="167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668405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5620" r:id="rId1"/>
    <p:sldLayoutId id="2147485621" r:id="rId2"/>
    <p:sldLayoutId id="2147485622" r:id="rId3"/>
    <p:sldLayoutId id="2147485623" r:id="rId4"/>
    <p:sldLayoutId id="2147485624" r:id="rId5"/>
    <p:sldLayoutId id="2147485625" r:id="rId6"/>
    <p:sldLayoutId id="2147485626" r:id="rId7"/>
    <p:sldLayoutId id="2147485627" r:id="rId8"/>
    <p:sldLayoutId id="2147485628" r:id="rId9"/>
    <p:sldLayoutId id="2147485629" r:id="rId10"/>
    <p:sldLayoutId id="2147485630" r:id="rId11"/>
    <p:sldLayoutId id="2147485631" r:id="rId12"/>
    <p:sldLayoutId id="2147485632" r:id="rId13"/>
    <p:sldLayoutId id="2147485633" r:id="rId14"/>
    <p:sldLayoutId id="2147485634" r:id="rId15"/>
    <p:sldLayoutId id="2147485635" r:id="rId16"/>
    <p:sldLayoutId id="2147485636" r:id="rId17"/>
    <p:sldLayoutId id="2147485637" r:id="rId18"/>
    <p:sldLayoutId id="2147485638" r:id="rId19"/>
    <p:sldLayoutId id="2147485639" r:id="rId20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Arial" charset="0"/>
        </a:defRPr>
      </a:lvl9pPr>
    </p:titleStyle>
    <p:bodyStyle>
      <a:lvl1pPr marL="571500" indent="-5715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23"/>
        </a:buBlip>
        <a:defRPr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1028700" indent="-45561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23"/>
        </a:buBlip>
        <a:defRPr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428750" indent="-39846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23"/>
        </a:buBlip>
        <a:defRPr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828800" indent="-39846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23"/>
        </a:buBlip>
        <a:defRPr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227263" indent="-396875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23"/>
        </a:buBlip>
        <a:defRPr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6844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23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31416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23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5988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23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40560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23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 bwMode="auto">
          <a:xfrm>
            <a:off x="1123950" y="66675"/>
            <a:ext cx="67627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6725" y="6477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A1A8E14-3AF9-48A8-8BE1-06540AEFA9D0}" type="datetimeFigureOut">
              <a:rPr lang="zh-CN" altLang="en-US" b="1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2015/3/3</a:t>
            </a:fld>
            <a:endParaRPr lang="zh-CN" altLang="en-US" b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 b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2EDD62D-1C20-4CB0-83E3-8148574B15A9}" type="slidenum">
              <a:rPr lang="zh-CN" altLang="en-US" b="1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b="1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962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41" r:id="rId1"/>
    <p:sldLayoutId id="2147485642" r:id="rId2"/>
    <p:sldLayoutId id="2147485643" r:id="rId3"/>
    <p:sldLayoutId id="2147485644" r:id="rId4"/>
    <p:sldLayoutId id="2147485645" r:id="rId5"/>
    <p:sldLayoutId id="2147485646" r:id="rId6"/>
    <p:sldLayoutId id="2147485647" r:id="rId7"/>
    <p:sldLayoutId id="2147485648" r:id="rId8"/>
    <p:sldLayoutId id="2147485649" r:id="rId9"/>
    <p:sldLayoutId id="2147485650" r:id="rId10"/>
    <p:sldLayoutId id="214748565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0888" y="609600"/>
            <a:ext cx="8393112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dirty="0" smtClean="0"/>
              <a:t>Click to edit Title Slide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7825" y="1414463"/>
            <a:ext cx="8388350" cy="167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738443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5653" r:id="rId1"/>
    <p:sldLayoutId id="2147485654" r:id="rId2"/>
    <p:sldLayoutId id="2147485655" r:id="rId3"/>
    <p:sldLayoutId id="2147485656" r:id="rId4"/>
    <p:sldLayoutId id="2147485657" r:id="rId5"/>
    <p:sldLayoutId id="2147485658" r:id="rId6"/>
    <p:sldLayoutId id="2147485659" r:id="rId7"/>
    <p:sldLayoutId id="2147485660" r:id="rId8"/>
    <p:sldLayoutId id="2147485661" r:id="rId9"/>
    <p:sldLayoutId id="2147485662" r:id="rId10"/>
    <p:sldLayoutId id="2147485663" r:id="rId11"/>
    <p:sldLayoutId id="2147485664" r:id="rId12"/>
    <p:sldLayoutId id="2147485665" r:id="rId13"/>
    <p:sldLayoutId id="2147485666" r:id="rId14"/>
    <p:sldLayoutId id="2147485667" r:id="rId15"/>
    <p:sldLayoutId id="2147485668" r:id="rId16"/>
    <p:sldLayoutId id="2147485669" r:id="rId17"/>
    <p:sldLayoutId id="2147485670" r:id="rId18"/>
    <p:sldLayoutId id="2147485671" r:id="rId19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Arial" charset="0"/>
        </a:defRPr>
      </a:lvl9pPr>
    </p:titleStyle>
    <p:bodyStyle>
      <a:lvl1pPr marL="571500" indent="-5715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22"/>
        </a:buBlip>
        <a:defRPr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1028700" indent="-45561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22"/>
        </a:buBlip>
        <a:defRPr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428750" indent="-39846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22"/>
        </a:buBlip>
        <a:defRPr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828800" indent="-39846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22"/>
        </a:buBlip>
        <a:defRPr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227263" indent="-396875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22"/>
        </a:buBlip>
        <a:defRPr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6844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22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31416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22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5988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22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40560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22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42875" y="2357438"/>
            <a:ext cx="8858250" cy="1785937"/>
          </a:xfrm>
          <a:prstGeom prst="roundRect">
            <a:avLst>
              <a:gd name="adj" fmla="val 12033"/>
            </a:avLst>
          </a:prstGeom>
          <a:solidFill>
            <a:schemeClr val="bg1"/>
          </a:solidFill>
          <a:ln>
            <a:noFill/>
          </a:ln>
          <a:effectLst>
            <a:outerShdw blurRad="762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2011</a:t>
            </a:r>
            <a:endParaRPr lang="zh-CN" altLang="en-US" dirty="0"/>
          </a:p>
        </p:txBody>
      </p:sp>
      <p:pic>
        <p:nvPicPr>
          <p:cNvPr id="5124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4725" y="2500313"/>
            <a:ext cx="7334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20063" y="2500313"/>
            <a:ext cx="714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00813" y="3257550"/>
            <a:ext cx="7620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34250" y="3265488"/>
            <a:ext cx="735013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8" name="Picture 1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20063" y="3571875"/>
            <a:ext cx="4286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9" name="Picture 1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548688" y="3265488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0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72238" y="2471738"/>
            <a:ext cx="785812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1" name="Picture 2" descr="C:\Users\wenshitao\Desktop\1号店 LOGO\1STORE logo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10338" y="2490788"/>
            <a:ext cx="717550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2" name="Picture 4" descr="C:\Users\wenshitao\Desktop\1STORE logo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71875" y="357188"/>
            <a:ext cx="1931988" cy="164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467544" y="2564904"/>
            <a:ext cx="5904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SSI</a:t>
            </a:r>
            <a:r>
              <a:rPr lang="zh-CN" altLang="en-US" sz="4000" dirty="0"/>
              <a:t>介绍</a:t>
            </a:r>
            <a:endParaRPr lang="en-US" altLang="zh-CN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2975" y="0"/>
            <a:ext cx="7486650" cy="552450"/>
          </a:xfrm>
        </p:spPr>
        <p:txBody>
          <a:bodyPr/>
          <a:lstStyle/>
          <a:p>
            <a:pPr lvl="0"/>
            <a:r>
              <a:rPr lang="en-US" altLang="zh-CN" sz="2400" dirty="0" smtClean="0"/>
              <a:t>Action</a:t>
            </a:r>
            <a:r>
              <a:rPr lang="zh-CN" altLang="en-US" sz="2400" dirty="0"/>
              <a:t>名称的搜索顺序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95536" y="1196752"/>
            <a:ext cx="7786688" cy="4949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400" dirty="0"/>
              <a:t>在</a:t>
            </a:r>
            <a:r>
              <a:rPr lang="en-US" altLang="zh-CN" sz="1400" dirty="0"/>
              <a:t>struts1.x</a:t>
            </a:r>
            <a:r>
              <a:rPr lang="zh-CN" altLang="en-US" sz="1400" dirty="0"/>
              <a:t>中，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struts</a:t>
            </a:r>
            <a:r>
              <a:rPr lang="zh-CN" altLang="en-US" sz="1400" dirty="0" smtClean="0"/>
              <a:t>框架是通过</a:t>
            </a:r>
            <a:r>
              <a:rPr lang="en-US" altLang="zh-CN" sz="1400" dirty="0" smtClean="0"/>
              <a:t>Servlet</a:t>
            </a:r>
            <a:r>
              <a:rPr lang="zh-CN" altLang="en-US" sz="1400" dirty="0" smtClean="0"/>
              <a:t>启动的。在</a:t>
            </a:r>
            <a:r>
              <a:rPr lang="en-US" altLang="zh-CN" sz="1400" dirty="0" smtClean="0"/>
              <a:t>struts2</a:t>
            </a:r>
            <a:r>
              <a:rPr lang="zh-CN" altLang="en-US" sz="1400" dirty="0" smtClean="0"/>
              <a:t>中</a:t>
            </a:r>
            <a:r>
              <a:rPr lang="en-US" altLang="zh-CN" sz="1400" dirty="0" smtClean="0"/>
              <a:t>，struts</a:t>
            </a:r>
            <a:r>
              <a:rPr lang="zh-CN" altLang="en-US" sz="1400" dirty="0" smtClean="0"/>
              <a:t>框架是通过</a:t>
            </a:r>
            <a:r>
              <a:rPr lang="en-US" altLang="zh-CN" sz="1400" dirty="0" smtClean="0"/>
              <a:t>Filter</a:t>
            </a:r>
            <a:r>
              <a:rPr lang="zh-CN" altLang="en-US" sz="1400" dirty="0" smtClean="0"/>
              <a:t>启动的。他在</a:t>
            </a:r>
            <a:r>
              <a:rPr lang="en-US" altLang="zh-CN" sz="1400" dirty="0" smtClean="0"/>
              <a:t>web.xml</a:t>
            </a:r>
            <a:r>
              <a:rPr lang="zh-CN" altLang="en-US" sz="1400" dirty="0" smtClean="0"/>
              <a:t>中的配置如下：</a:t>
            </a:r>
            <a:endParaRPr lang="en-US" altLang="zh-CN" sz="1400" dirty="0" smtClean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 smtClean="0"/>
              <a:t>&lt;filter&gt;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altLang="zh-CN" sz="1400" dirty="0" smtClean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1</a:t>
            </a:r>
            <a:r>
              <a:rPr lang="zh-CN" altLang="en-US" sz="1400" dirty="0"/>
              <a:t>．获得请求路径的</a:t>
            </a:r>
            <a:r>
              <a:rPr lang="en-US" altLang="zh-CN" sz="1400" dirty="0"/>
              <a:t>URI</a:t>
            </a:r>
            <a:r>
              <a:rPr lang="zh-CN" altLang="en-US" sz="1400" dirty="0"/>
              <a:t>，例如</a:t>
            </a:r>
            <a:r>
              <a:rPr lang="en-US" altLang="zh-CN" sz="1400" dirty="0" err="1"/>
              <a:t>url</a:t>
            </a:r>
            <a:r>
              <a:rPr lang="zh-CN" altLang="en-US" sz="1400" dirty="0"/>
              <a:t>是：</a:t>
            </a:r>
            <a:r>
              <a:rPr lang="en-US" altLang="zh-CN" sz="1400" dirty="0"/>
              <a:t>http://server/struts2/</a:t>
            </a:r>
            <a:r>
              <a:rPr lang="en-US" altLang="zh-CN" sz="1400" dirty="0">
                <a:solidFill>
                  <a:srgbClr val="00B0F0"/>
                </a:solidFill>
              </a:rPr>
              <a:t>path1</a:t>
            </a:r>
            <a:r>
              <a:rPr lang="en-US" altLang="zh-CN" sz="1400" dirty="0"/>
              <a:t>/</a:t>
            </a:r>
            <a:r>
              <a:rPr lang="en-US" altLang="zh-CN" sz="1400" dirty="0">
                <a:solidFill>
                  <a:srgbClr val="259B41"/>
                </a:solidFill>
              </a:rPr>
              <a:t>path2</a:t>
            </a:r>
            <a:r>
              <a:rPr lang="en-US" altLang="zh-CN" sz="1400" dirty="0"/>
              <a:t>/</a:t>
            </a:r>
            <a:r>
              <a:rPr lang="en-US" altLang="zh-CN" sz="1400" dirty="0">
                <a:solidFill>
                  <a:srgbClr val="FFC000"/>
                </a:solidFill>
              </a:rPr>
              <a:t>path3</a:t>
            </a:r>
            <a:r>
              <a:rPr lang="en-US" altLang="zh-CN" sz="1400" dirty="0"/>
              <a:t>/test.action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altLang="zh-CN" sz="16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2</a:t>
            </a:r>
            <a:r>
              <a:rPr lang="zh-CN" altLang="en-US" sz="1200" dirty="0"/>
              <a:t>．首先寻找</a:t>
            </a:r>
            <a:r>
              <a:rPr lang="en-US" altLang="zh-CN" sz="1200" dirty="0"/>
              <a:t>namespace</a:t>
            </a:r>
            <a:r>
              <a:rPr lang="zh-CN" altLang="en-US" sz="1200" dirty="0"/>
              <a:t>为</a:t>
            </a:r>
            <a:r>
              <a:rPr lang="en-US" altLang="zh-CN" sz="1200" dirty="0"/>
              <a:t>/path1/path2/path3</a:t>
            </a:r>
            <a:r>
              <a:rPr lang="zh-CN" altLang="en-US" sz="1200" dirty="0"/>
              <a:t>的</a:t>
            </a:r>
            <a:r>
              <a:rPr lang="en-US" altLang="zh-CN" sz="1200" dirty="0"/>
              <a:t>package</a:t>
            </a:r>
            <a:r>
              <a:rPr lang="zh-CN" altLang="en-US" sz="1200" dirty="0"/>
              <a:t>，如果不存在这个</a:t>
            </a:r>
            <a:r>
              <a:rPr lang="en-US" altLang="zh-CN" sz="1200" dirty="0"/>
              <a:t>package</a:t>
            </a:r>
            <a:r>
              <a:rPr lang="zh-CN" altLang="en-US" sz="1200" dirty="0"/>
              <a:t>则执行步骤</a:t>
            </a:r>
            <a:r>
              <a:rPr lang="en-US" altLang="zh-CN" sz="1200" dirty="0"/>
              <a:t>3</a:t>
            </a:r>
            <a:r>
              <a:rPr lang="zh-CN" altLang="en-US" sz="1200" dirty="0"/>
              <a:t>；如果存在这个</a:t>
            </a:r>
            <a:r>
              <a:rPr lang="en-US" altLang="zh-CN" sz="1200" dirty="0"/>
              <a:t>package</a:t>
            </a:r>
            <a:r>
              <a:rPr lang="zh-CN" altLang="en-US" sz="1200" dirty="0"/>
              <a:t>，则在这个</a:t>
            </a:r>
            <a:r>
              <a:rPr lang="en-US" altLang="zh-CN" sz="1200" dirty="0"/>
              <a:t>package</a:t>
            </a:r>
            <a:r>
              <a:rPr lang="zh-CN" altLang="en-US" sz="1200" dirty="0"/>
              <a:t>中寻找名字为</a:t>
            </a:r>
            <a:r>
              <a:rPr lang="en-US" altLang="zh-CN" sz="1200" dirty="0"/>
              <a:t>test</a:t>
            </a:r>
            <a:r>
              <a:rPr lang="zh-CN" altLang="en-US" sz="1200" dirty="0"/>
              <a:t>的</a:t>
            </a:r>
            <a:r>
              <a:rPr lang="en-US" altLang="zh-CN" sz="1200" dirty="0"/>
              <a:t>action，</a:t>
            </a:r>
            <a:r>
              <a:rPr lang="zh-CN" altLang="en-US" sz="1200" dirty="0"/>
              <a:t>当在该</a:t>
            </a:r>
            <a:r>
              <a:rPr lang="en-US" altLang="zh-CN" sz="1200" dirty="0"/>
              <a:t>package</a:t>
            </a:r>
            <a:r>
              <a:rPr lang="zh-CN" altLang="en-US" sz="1200" dirty="0"/>
              <a:t>下寻找不到</a:t>
            </a:r>
            <a:r>
              <a:rPr lang="en-US" altLang="zh-CN" sz="1200" dirty="0"/>
              <a:t>action </a:t>
            </a:r>
            <a:r>
              <a:rPr lang="zh-CN" altLang="en-US" sz="1200" dirty="0"/>
              <a:t>时就会直接跑到默认</a:t>
            </a:r>
            <a:r>
              <a:rPr lang="en-US" altLang="zh-CN" sz="1200" dirty="0" err="1"/>
              <a:t>namaspace</a:t>
            </a:r>
            <a:r>
              <a:rPr lang="zh-CN" altLang="en-US" sz="1200" dirty="0"/>
              <a:t>的</a:t>
            </a:r>
            <a:r>
              <a:rPr lang="en-US" altLang="zh-CN" sz="1200" dirty="0"/>
              <a:t>package</a:t>
            </a:r>
            <a:r>
              <a:rPr lang="zh-CN" altLang="en-US" sz="1200" dirty="0"/>
              <a:t>里面去寻找</a:t>
            </a:r>
            <a:r>
              <a:rPr lang="en-US" altLang="zh-CN" sz="1200" dirty="0"/>
              <a:t>action（</a:t>
            </a:r>
            <a:r>
              <a:rPr lang="zh-CN" altLang="en-US" sz="1200" dirty="0"/>
              <a:t>默认的命名空间为空字符串</a:t>
            </a:r>
            <a:r>
              <a:rPr lang="en-US" altLang="zh-CN" sz="1200" dirty="0"/>
              <a:t>“” ） </a:t>
            </a:r>
            <a:r>
              <a:rPr lang="zh-CN" altLang="en-US" sz="1200" dirty="0"/>
              <a:t>，如果在默认</a:t>
            </a:r>
            <a:r>
              <a:rPr lang="en-US" altLang="zh-CN" sz="1200" dirty="0" err="1"/>
              <a:t>namaspace</a:t>
            </a:r>
            <a:r>
              <a:rPr lang="zh-CN" altLang="en-US" sz="1200" dirty="0"/>
              <a:t>的</a:t>
            </a:r>
            <a:r>
              <a:rPr lang="en-US" altLang="zh-CN" sz="1200" dirty="0"/>
              <a:t>package</a:t>
            </a:r>
            <a:r>
              <a:rPr lang="zh-CN" altLang="en-US" sz="1200" dirty="0"/>
              <a:t>里面还寻找不到该</a:t>
            </a:r>
            <a:r>
              <a:rPr lang="en-US" altLang="zh-CN" sz="1200" dirty="0"/>
              <a:t>action，</a:t>
            </a:r>
            <a:r>
              <a:rPr lang="zh-CN" altLang="en-US" sz="1200" dirty="0"/>
              <a:t>页面提示找不到</a:t>
            </a:r>
            <a:r>
              <a:rPr lang="en-US" altLang="zh-CN" sz="1200" dirty="0"/>
              <a:t>action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zh-CN" altLang="en-US" sz="12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3</a:t>
            </a:r>
            <a:r>
              <a:rPr lang="zh-CN" altLang="en-US" sz="1200" dirty="0"/>
              <a:t>．寻找</a:t>
            </a:r>
            <a:r>
              <a:rPr lang="en-US" altLang="zh-CN" sz="1200" dirty="0"/>
              <a:t>namespace</a:t>
            </a:r>
            <a:r>
              <a:rPr lang="zh-CN" altLang="en-US" sz="1200" dirty="0"/>
              <a:t>为</a:t>
            </a:r>
            <a:r>
              <a:rPr lang="en-US" altLang="zh-CN" sz="1200" dirty="0"/>
              <a:t>/path1/path2</a:t>
            </a:r>
            <a:r>
              <a:rPr lang="zh-CN" altLang="en-US" sz="1200" dirty="0"/>
              <a:t>的</a:t>
            </a:r>
            <a:r>
              <a:rPr lang="en-US" altLang="zh-CN" sz="1200" dirty="0"/>
              <a:t>package</a:t>
            </a:r>
            <a:r>
              <a:rPr lang="zh-CN" altLang="en-US" sz="1200" dirty="0"/>
              <a:t>，如果不存在这个</a:t>
            </a:r>
            <a:r>
              <a:rPr lang="en-US" altLang="zh-CN" sz="1200" dirty="0"/>
              <a:t>package</a:t>
            </a:r>
            <a:r>
              <a:rPr lang="zh-CN" altLang="en-US" sz="1200" dirty="0"/>
              <a:t>，则转至步骤</a:t>
            </a:r>
            <a:r>
              <a:rPr lang="en-US" altLang="zh-CN" sz="1200" dirty="0"/>
              <a:t>4</a:t>
            </a:r>
            <a:r>
              <a:rPr lang="zh-CN" altLang="en-US" sz="1200" dirty="0"/>
              <a:t>；如果存在这个</a:t>
            </a:r>
            <a:r>
              <a:rPr lang="en-US" altLang="zh-CN" sz="1200" dirty="0"/>
              <a:t>package</a:t>
            </a:r>
            <a:r>
              <a:rPr lang="zh-CN" altLang="en-US" sz="1200" dirty="0"/>
              <a:t>，则在这个</a:t>
            </a:r>
            <a:r>
              <a:rPr lang="en-US" altLang="zh-CN" sz="1200" dirty="0"/>
              <a:t>package</a:t>
            </a:r>
            <a:r>
              <a:rPr lang="zh-CN" altLang="en-US" sz="1200" dirty="0"/>
              <a:t>中寻找名字为</a:t>
            </a:r>
            <a:r>
              <a:rPr lang="en-US" altLang="zh-CN" sz="1200" dirty="0"/>
              <a:t>test</a:t>
            </a:r>
            <a:r>
              <a:rPr lang="zh-CN" altLang="en-US" sz="1200" dirty="0"/>
              <a:t>的</a:t>
            </a:r>
            <a:r>
              <a:rPr lang="en-US" altLang="zh-CN" sz="1200" dirty="0"/>
              <a:t>action</a:t>
            </a:r>
            <a:r>
              <a:rPr lang="zh-CN" altLang="en-US" sz="1200" dirty="0"/>
              <a:t>，当在该</a:t>
            </a:r>
            <a:r>
              <a:rPr lang="en-US" altLang="zh-CN" sz="1200" dirty="0"/>
              <a:t>package</a:t>
            </a:r>
            <a:r>
              <a:rPr lang="zh-CN" altLang="en-US" sz="1200" dirty="0"/>
              <a:t>中寻找不到</a:t>
            </a:r>
            <a:r>
              <a:rPr lang="en-US" altLang="zh-CN" sz="1200" dirty="0"/>
              <a:t>action </a:t>
            </a:r>
            <a:r>
              <a:rPr lang="zh-CN" altLang="en-US" sz="1200" dirty="0"/>
              <a:t>时就会直接跑到默认</a:t>
            </a:r>
            <a:r>
              <a:rPr lang="en-US" altLang="zh-CN" sz="1200" dirty="0" err="1"/>
              <a:t>namaspace</a:t>
            </a:r>
            <a:r>
              <a:rPr lang="zh-CN" altLang="en-US" sz="1200" dirty="0"/>
              <a:t>的</a:t>
            </a:r>
            <a:r>
              <a:rPr lang="en-US" altLang="zh-CN" sz="1200" dirty="0"/>
              <a:t>package</a:t>
            </a:r>
            <a:r>
              <a:rPr lang="zh-CN" altLang="en-US" sz="1200" dirty="0"/>
              <a:t>里面去找名字为</a:t>
            </a:r>
            <a:r>
              <a:rPr lang="en-US" altLang="zh-CN" sz="1200" dirty="0"/>
              <a:t>test</a:t>
            </a:r>
            <a:r>
              <a:rPr lang="zh-CN" altLang="en-US" sz="1200" dirty="0"/>
              <a:t>的</a:t>
            </a:r>
            <a:r>
              <a:rPr lang="en-US" altLang="zh-CN" sz="1200" dirty="0"/>
              <a:t>action </a:t>
            </a:r>
            <a:r>
              <a:rPr lang="zh-CN" altLang="en-US" sz="1200" dirty="0"/>
              <a:t>，在默认</a:t>
            </a:r>
            <a:r>
              <a:rPr lang="en-US" altLang="zh-CN" sz="1200" dirty="0" err="1"/>
              <a:t>namaspace</a:t>
            </a:r>
            <a:r>
              <a:rPr lang="zh-CN" altLang="en-US" sz="1200" dirty="0"/>
              <a:t>的</a:t>
            </a:r>
            <a:r>
              <a:rPr lang="en-US" altLang="zh-CN" sz="1200" dirty="0"/>
              <a:t>package</a:t>
            </a:r>
            <a:r>
              <a:rPr lang="zh-CN" altLang="en-US" sz="1200" dirty="0"/>
              <a:t>里面还寻找不到该</a:t>
            </a:r>
            <a:r>
              <a:rPr lang="en-US" altLang="zh-CN" sz="1200" dirty="0"/>
              <a:t>action，</a:t>
            </a:r>
            <a:r>
              <a:rPr lang="zh-CN" altLang="en-US" sz="1200" dirty="0"/>
              <a:t>页面提示找不到</a:t>
            </a:r>
            <a:r>
              <a:rPr lang="en-US" altLang="zh-CN" sz="1200" dirty="0"/>
              <a:t>action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zh-CN" altLang="en-US" sz="12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4</a:t>
            </a:r>
            <a:r>
              <a:rPr lang="zh-CN" altLang="en-US" sz="1200" dirty="0"/>
              <a:t>．寻找</a:t>
            </a:r>
            <a:r>
              <a:rPr lang="en-US" altLang="zh-CN" sz="1200" dirty="0"/>
              <a:t>namespace</a:t>
            </a:r>
            <a:r>
              <a:rPr lang="zh-CN" altLang="en-US" sz="1200" dirty="0"/>
              <a:t>为</a:t>
            </a:r>
            <a:r>
              <a:rPr lang="en-US" altLang="zh-CN" sz="1200" dirty="0"/>
              <a:t>/path1</a:t>
            </a:r>
            <a:r>
              <a:rPr lang="zh-CN" altLang="en-US" sz="1200" dirty="0"/>
              <a:t>的</a:t>
            </a:r>
            <a:r>
              <a:rPr lang="en-US" altLang="zh-CN" sz="1200" dirty="0"/>
              <a:t>package</a:t>
            </a:r>
            <a:r>
              <a:rPr lang="zh-CN" altLang="en-US" sz="1200" dirty="0"/>
              <a:t>，如果不存在这个</a:t>
            </a:r>
            <a:r>
              <a:rPr lang="en-US" altLang="zh-CN" sz="1200" dirty="0"/>
              <a:t>package</a:t>
            </a:r>
            <a:r>
              <a:rPr lang="zh-CN" altLang="en-US" sz="1200" dirty="0"/>
              <a:t>则执行步骤</a:t>
            </a:r>
            <a:r>
              <a:rPr lang="en-US" altLang="zh-CN" sz="1200" dirty="0"/>
              <a:t>5</a:t>
            </a:r>
            <a:r>
              <a:rPr lang="zh-CN" altLang="en-US" sz="1200" dirty="0"/>
              <a:t>；如果存在这个</a:t>
            </a:r>
            <a:r>
              <a:rPr lang="en-US" altLang="zh-CN" sz="1200" dirty="0"/>
              <a:t>package</a:t>
            </a:r>
            <a:r>
              <a:rPr lang="zh-CN" altLang="en-US" sz="1200" dirty="0"/>
              <a:t>，则在这个</a:t>
            </a:r>
            <a:r>
              <a:rPr lang="en-US" altLang="zh-CN" sz="1200" dirty="0"/>
              <a:t>package</a:t>
            </a:r>
            <a:r>
              <a:rPr lang="zh-CN" altLang="en-US" sz="1200" dirty="0"/>
              <a:t>中寻找名字为</a:t>
            </a:r>
            <a:r>
              <a:rPr lang="en-US" altLang="zh-CN" sz="1200" dirty="0"/>
              <a:t>test</a:t>
            </a:r>
            <a:r>
              <a:rPr lang="zh-CN" altLang="en-US" sz="1200" dirty="0"/>
              <a:t>的</a:t>
            </a:r>
            <a:r>
              <a:rPr lang="en-US" altLang="zh-CN" sz="1200" dirty="0"/>
              <a:t>action</a:t>
            </a:r>
            <a:r>
              <a:rPr lang="zh-CN" altLang="en-US" sz="1200" dirty="0"/>
              <a:t>，当在该</a:t>
            </a:r>
            <a:r>
              <a:rPr lang="en-US" altLang="zh-CN" sz="1200" dirty="0"/>
              <a:t>package</a:t>
            </a:r>
            <a:r>
              <a:rPr lang="zh-CN" altLang="en-US" sz="1200" dirty="0"/>
              <a:t>中寻找不到</a:t>
            </a:r>
            <a:r>
              <a:rPr lang="en-US" altLang="zh-CN" sz="1200" dirty="0"/>
              <a:t>action </a:t>
            </a:r>
            <a:r>
              <a:rPr lang="zh-CN" altLang="en-US" sz="1200" dirty="0"/>
              <a:t>时就会直接跑到默认</a:t>
            </a:r>
            <a:r>
              <a:rPr lang="en-US" altLang="zh-CN" sz="1200" dirty="0" err="1"/>
              <a:t>namaspace</a:t>
            </a:r>
            <a:r>
              <a:rPr lang="zh-CN" altLang="en-US" sz="1200" dirty="0"/>
              <a:t>的</a:t>
            </a:r>
            <a:r>
              <a:rPr lang="en-US" altLang="zh-CN" sz="1200" dirty="0"/>
              <a:t>package</a:t>
            </a:r>
            <a:r>
              <a:rPr lang="zh-CN" altLang="en-US" sz="1200" dirty="0"/>
              <a:t>里面去找名字为</a:t>
            </a:r>
            <a:r>
              <a:rPr lang="en-US" altLang="zh-CN" sz="1200" dirty="0"/>
              <a:t>test</a:t>
            </a:r>
            <a:r>
              <a:rPr lang="zh-CN" altLang="en-US" sz="1200" dirty="0"/>
              <a:t>的</a:t>
            </a:r>
            <a:r>
              <a:rPr lang="en-US" altLang="zh-CN" sz="1200" dirty="0"/>
              <a:t>action </a:t>
            </a:r>
            <a:r>
              <a:rPr lang="zh-CN" altLang="en-US" sz="1200" dirty="0"/>
              <a:t>，在默认</a:t>
            </a:r>
            <a:r>
              <a:rPr lang="en-US" altLang="zh-CN" sz="1200" dirty="0" err="1"/>
              <a:t>namaspace</a:t>
            </a:r>
            <a:r>
              <a:rPr lang="zh-CN" altLang="en-US" sz="1200" dirty="0"/>
              <a:t>的</a:t>
            </a:r>
            <a:r>
              <a:rPr lang="en-US" altLang="zh-CN" sz="1200" dirty="0"/>
              <a:t>package</a:t>
            </a:r>
            <a:r>
              <a:rPr lang="zh-CN" altLang="en-US" sz="1200" dirty="0"/>
              <a:t>里面还寻找不到该</a:t>
            </a:r>
            <a:r>
              <a:rPr lang="en-US" altLang="zh-CN" sz="1200" dirty="0"/>
              <a:t>action，</a:t>
            </a:r>
            <a:r>
              <a:rPr lang="zh-CN" altLang="en-US" sz="1200" dirty="0"/>
              <a:t>页面提示找不到</a:t>
            </a:r>
            <a:r>
              <a:rPr lang="en-US" altLang="zh-CN" sz="1200" dirty="0"/>
              <a:t>action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altLang="zh-CN" sz="12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US" altLang="zh-CN" sz="1200" dirty="0"/>
              <a:t>5</a:t>
            </a:r>
            <a:r>
              <a:rPr lang="zh-CN" altLang="en-US" sz="1200" dirty="0"/>
              <a:t>．寻找</a:t>
            </a:r>
            <a:r>
              <a:rPr lang="en-US" altLang="zh-CN" sz="1200" dirty="0"/>
              <a:t>namespace</a:t>
            </a:r>
            <a:r>
              <a:rPr lang="zh-CN" altLang="en-US" sz="1200" dirty="0"/>
              <a:t>为</a:t>
            </a:r>
            <a:r>
              <a:rPr lang="en-US" altLang="zh-CN" sz="1200" dirty="0"/>
              <a:t>/</a:t>
            </a:r>
            <a:r>
              <a:rPr lang="zh-CN" altLang="en-US" sz="1200" dirty="0"/>
              <a:t>的</a:t>
            </a:r>
            <a:r>
              <a:rPr lang="en-US" altLang="zh-CN" sz="1200" dirty="0"/>
              <a:t>package</a:t>
            </a:r>
            <a:r>
              <a:rPr lang="zh-CN" altLang="en-US" sz="1200" dirty="0"/>
              <a:t>，如果存在这个</a:t>
            </a:r>
            <a:r>
              <a:rPr lang="en-US" altLang="zh-CN" sz="1200" dirty="0"/>
              <a:t>package</a:t>
            </a:r>
            <a:r>
              <a:rPr lang="zh-CN" altLang="en-US" sz="1200" dirty="0"/>
              <a:t>，则在这个</a:t>
            </a:r>
            <a:r>
              <a:rPr lang="en-US" altLang="zh-CN" sz="1200" dirty="0"/>
              <a:t>package</a:t>
            </a:r>
            <a:r>
              <a:rPr lang="zh-CN" altLang="en-US" sz="1200" dirty="0"/>
              <a:t>中寻找名字为</a:t>
            </a:r>
            <a:r>
              <a:rPr lang="en-US" altLang="zh-CN" sz="1200" dirty="0"/>
              <a:t>test</a:t>
            </a:r>
            <a:r>
              <a:rPr lang="zh-CN" altLang="en-US" sz="1200" dirty="0"/>
              <a:t>的</a:t>
            </a:r>
            <a:r>
              <a:rPr lang="en-US" altLang="zh-CN" sz="1200" dirty="0"/>
              <a:t>action</a:t>
            </a:r>
            <a:r>
              <a:rPr lang="zh-CN" altLang="en-US" sz="1200" dirty="0"/>
              <a:t>，当在</a:t>
            </a:r>
            <a:r>
              <a:rPr lang="en-US" altLang="zh-CN" sz="1200" dirty="0"/>
              <a:t>package</a:t>
            </a:r>
            <a:r>
              <a:rPr lang="zh-CN" altLang="en-US" sz="1200" dirty="0"/>
              <a:t>中寻找不到</a:t>
            </a:r>
            <a:r>
              <a:rPr lang="en-US" altLang="zh-CN" sz="1200" dirty="0"/>
              <a:t>action</a:t>
            </a:r>
            <a:r>
              <a:rPr lang="zh-CN" altLang="en-US" sz="1200" dirty="0"/>
              <a:t>或者不存在这个</a:t>
            </a:r>
            <a:r>
              <a:rPr lang="en-US" altLang="zh-CN" sz="1200" dirty="0"/>
              <a:t>package</a:t>
            </a:r>
            <a:r>
              <a:rPr lang="zh-CN" altLang="en-US" sz="1200" dirty="0"/>
              <a:t>时，都会去默认</a:t>
            </a:r>
            <a:r>
              <a:rPr lang="en-US" altLang="zh-CN" sz="1200" dirty="0" err="1"/>
              <a:t>namaspace</a:t>
            </a:r>
            <a:r>
              <a:rPr lang="zh-CN" altLang="en-US" sz="1200" dirty="0"/>
              <a:t>的</a:t>
            </a:r>
            <a:r>
              <a:rPr lang="en-US" altLang="zh-CN" sz="1200" dirty="0"/>
              <a:t>package</a:t>
            </a:r>
            <a:r>
              <a:rPr lang="zh-CN" altLang="en-US" sz="1200" dirty="0"/>
              <a:t>里面寻找</a:t>
            </a:r>
            <a:r>
              <a:rPr lang="en-US" altLang="zh-CN" sz="1200" dirty="0"/>
              <a:t>action</a:t>
            </a:r>
            <a:r>
              <a:rPr lang="zh-CN" altLang="en-US" sz="1200" dirty="0"/>
              <a:t>，如果还是找不到，页面提示找不到</a:t>
            </a:r>
            <a:r>
              <a:rPr lang="en-US" altLang="zh-CN" sz="1200" dirty="0"/>
              <a:t>action</a:t>
            </a:r>
            <a:r>
              <a:rPr lang="zh-CN" altLang="en-US" sz="1200" dirty="0"/>
              <a:t>。</a:t>
            </a:r>
            <a:endParaRPr lang="en-US" altLang="zh-CN" sz="12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9704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2975" y="0"/>
            <a:ext cx="7486650" cy="552450"/>
          </a:xfrm>
        </p:spPr>
        <p:txBody>
          <a:bodyPr/>
          <a:lstStyle/>
          <a:p>
            <a:pPr lvl="0"/>
            <a:r>
              <a:rPr lang="en-US" altLang="zh-CN" sz="2400" dirty="0" smtClean="0"/>
              <a:t>Action</a:t>
            </a:r>
            <a:r>
              <a:rPr lang="zh-CN" altLang="en-US" sz="2400" dirty="0"/>
              <a:t>中</a:t>
            </a:r>
            <a:r>
              <a:rPr lang="en-US" altLang="zh-CN" sz="2400" dirty="0"/>
              <a:t>result</a:t>
            </a:r>
            <a:r>
              <a:rPr lang="zh-CN" altLang="en-US" sz="2400" dirty="0"/>
              <a:t>的各种转发类型</a:t>
            </a: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357559" y="908720"/>
            <a:ext cx="7814841" cy="495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&lt;action name="</a:t>
            </a:r>
            <a:r>
              <a:rPr lang="en-US" altLang="zh-CN" sz="1200" dirty="0" err="1"/>
              <a:t>helloworld</a:t>
            </a:r>
            <a:r>
              <a:rPr lang="en-US" altLang="zh-CN" sz="1200" dirty="0"/>
              <a:t>" class="</a:t>
            </a:r>
            <a:r>
              <a:rPr lang="en-US" altLang="zh-CN" sz="1200" dirty="0" err="1"/>
              <a:t>cn.itcast.action.HelloWorldAction</a:t>
            </a:r>
            <a:r>
              <a:rPr lang="en-US" altLang="zh-CN" sz="1200" dirty="0"/>
              <a:t>"&gt;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	</a:t>
            </a:r>
            <a:r>
              <a:rPr lang="en-US" altLang="zh-CN" sz="1200" dirty="0">
                <a:solidFill>
                  <a:srgbClr val="C00000"/>
                </a:solidFill>
              </a:rPr>
              <a:t>&lt;result name="success"&gt;/WEB-INF/page/</a:t>
            </a:r>
            <a:r>
              <a:rPr lang="en-US" altLang="zh-CN" sz="1200" dirty="0" err="1">
                <a:solidFill>
                  <a:srgbClr val="C00000"/>
                </a:solidFill>
              </a:rPr>
              <a:t>hello.jsp</a:t>
            </a:r>
            <a:r>
              <a:rPr lang="en-US" altLang="zh-CN" sz="1200" dirty="0">
                <a:solidFill>
                  <a:srgbClr val="C00000"/>
                </a:solidFill>
              </a:rPr>
              <a:t>&lt;/result&gt;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&lt;/action&gt;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result</a:t>
            </a:r>
            <a:r>
              <a:rPr lang="zh-CN" altLang="en-US" sz="1400" dirty="0"/>
              <a:t>配置类似于</a:t>
            </a:r>
            <a:r>
              <a:rPr lang="en-US" altLang="zh-CN" sz="1400" dirty="0"/>
              <a:t>struts1</a:t>
            </a:r>
            <a:r>
              <a:rPr lang="zh-CN" altLang="en-US" sz="1400" dirty="0"/>
              <a:t>中的</a:t>
            </a:r>
            <a:r>
              <a:rPr lang="en-US" altLang="zh-CN" sz="1400" dirty="0"/>
              <a:t>forward，</a:t>
            </a:r>
            <a:r>
              <a:rPr lang="zh-CN" altLang="en-US" sz="1400" dirty="0"/>
              <a:t>但</a:t>
            </a:r>
            <a:r>
              <a:rPr lang="en-US" altLang="zh-CN" sz="1400" dirty="0"/>
              <a:t>struts2</a:t>
            </a:r>
            <a:r>
              <a:rPr lang="zh-CN" altLang="en-US" sz="1400" dirty="0"/>
              <a:t>中提供了多种结果类型，常用的类型有：</a:t>
            </a:r>
            <a:r>
              <a:rPr lang="en-US" altLang="zh-CN" sz="1400" dirty="0"/>
              <a:t> dispatcher(</a:t>
            </a:r>
            <a:r>
              <a:rPr lang="zh-CN" altLang="en-US" sz="1400" dirty="0"/>
              <a:t>默认值</a:t>
            </a:r>
            <a:r>
              <a:rPr lang="en-US" altLang="zh-CN" sz="1400" dirty="0"/>
              <a:t>)</a:t>
            </a:r>
            <a:r>
              <a:rPr lang="zh-CN" altLang="en-US" sz="1400" dirty="0"/>
              <a:t>、</a:t>
            </a:r>
            <a:r>
              <a:rPr lang="en-US" altLang="zh-CN" sz="1400" dirty="0"/>
              <a:t> redirect </a:t>
            </a:r>
            <a:r>
              <a:rPr lang="zh-CN" altLang="en-US" sz="1400" dirty="0"/>
              <a:t>、</a:t>
            </a:r>
            <a:r>
              <a:rPr lang="en-US" altLang="zh-CN" sz="1400" dirty="0"/>
              <a:t> </a:t>
            </a:r>
            <a:r>
              <a:rPr lang="en-US" altLang="zh-CN" sz="1400" dirty="0" err="1"/>
              <a:t>redirectAction</a:t>
            </a:r>
            <a:r>
              <a:rPr lang="en-US" altLang="zh-CN" sz="1400" dirty="0"/>
              <a:t> </a:t>
            </a:r>
            <a:r>
              <a:rPr lang="zh-CN" altLang="en-US" sz="1400" dirty="0"/>
              <a:t>、</a:t>
            </a:r>
            <a:r>
              <a:rPr lang="en-US" altLang="zh-CN" sz="1400" dirty="0"/>
              <a:t> </a:t>
            </a:r>
            <a:r>
              <a:rPr lang="en-US" altLang="zh-CN" sz="1400" dirty="0" err="1"/>
              <a:t>plainText</a:t>
            </a:r>
            <a:r>
              <a:rPr lang="zh-CN" altLang="en-US" sz="1400" dirty="0"/>
              <a:t>。</a:t>
            </a:r>
            <a:endParaRPr lang="en-US" altLang="zh-CN" sz="14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altLang="zh-CN" sz="12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200" dirty="0">
                <a:solidFill>
                  <a:srgbClr val="FF0000"/>
                </a:solidFill>
              </a:rPr>
              <a:t>在</a:t>
            </a:r>
            <a:r>
              <a:rPr lang="en-US" altLang="zh-CN" sz="1200" dirty="0">
                <a:solidFill>
                  <a:srgbClr val="FF0000"/>
                </a:solidFill>
              </a:rPr>
              <a:t>result</a:t>
            </a:r>
            <a:r>
              <a:rPr lang="zh-CN" altLang="en-US" sz="1200" dirty="0">
                <a:solidFill>
                  <a:srgbClr val="FF0000"/>
                </a:solidFill>
              </a:rPr>
              <a:t>中还可以使用</a:t>
            </a:r>
            <a:r>
              <a:rPr lang="en-US" altLang="zh-CN" sz="1200" dirty="0">
                <a:solidFill>
                  <a:srgbClr val="0070C0"/>
                </a:solidFill>
              </a:rPr>
              <a:t>${</a:t>
            </a:r>
            <a:r>
              <a:rPr lang="zh-CN" altLang="en-US" sz="1200" dirty="0">
                <a:solidFill>
                  <a:srgbClr val="0070C0"/>
                </a:solidFill>
              </a:rPr>
              <a:t>属性名</a:t>
            </a:r>
            <a:r>
              <a:rPr lang="en-US" altLang="zh-CN" sz="1200" dirty="0">
                <a:solidFill>
                  <a:srgbClr val="0070C0"/>
                </a:solidFill>
              </a:rPr>
              <a:t>}</a:t>
            </a:r>
            <a:r>
              <a:rPr lang="zh-CN" altLang="en-US" sz="1200" dirty="0">
                <a:solidFill>
                  <a:srgbClr val="FF0000"/>
                </a:solidFill>
              </a:rPr>
              <a:t>表达式访问</a:t>
            </a:r>
            <a:r>
              <a:rPr lang="en-US" altLang="zh-CN" sz="1200" dirty="0">
                <a:solidFill>
                  <a:srgbClr val="FF0000"/>
                </a:solidFill>
              </a:rPr>
              <a:t>action</a:t>
            </a:r>
            <a:r>
              <a:rPr lang="zh-CN" altLang="en-US" sz="1200" dirty="0">
                <a:solidFill>
                  <a:srgbClr val="FF0000"/>
                </a:solidFill>
              </a:rPr>
              <a:t>中的属性，表达式里的属性名对应</a:t>
            </a:r>
            <a:r>
              <a:rPr lang="en-US" altLang="zh-CN" sz="1200" dirty="0">
                <a:solidFill>
                  <a:srgbClr val="FF0000"/>
                </a:solidFill>
              </a:rPr>
              <a:t>action</a:t>
            </a:r>
            <a:r>
              <a:rPr lang="zh-CN" altLang="en-US" sz="1200" dirty="0">
                <a:solidFill>
                  <a:srgbClr val="FF0000"/>
                </a:solidFill>
              </a:rPr>
              <a:t>中的属性</a:t>
            </a:r>
            <a:r>
              <a:rPr lang="zh-CN" altLang="en-US" sz="1200" dirty="0"/>
              <a:t>。如下：</a:t>
            </a:r>
            <a:endParaRPr lang="en-US" altLang="zh-CN" sz="12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&lt;result type="redirect"&gt;/</a:t>
            </a:r>
            <a:r>
              <a:rPr lang="en-US" altLang="zh-CN" sz="1200" dirty="0" err="1"/>
              <a:t>view.jsp?id</a:t>
            </a:r>
            <a:r>
              <a:rPr lang="en-US" altLang="zh-CN" sz="1200" dirty="0"/>
              <a:t>=</a:t>
            </a:r>
            <a:r>
              <a:rPr lang="en-US" altLang="zh-CN" sz="1200" dirty="0">
                <a:solidFill>
                  <a:srgbClr val="0000FF"/>
                </a:solidFill>
              </a:rPr>
              <a:t>${id}</a:t>
            </a:r>
            <a:r>
              <a:rPr lang="en-US" altLang="zh-CN" sz="1200" dirty="0"/>
              <a:t>&lt;/result&gt;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altLang="zh-CN" sz="12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200" dirty="0"/>
              <a:t>下面是</a:t>
            </a:r>
            <a:r>
              <a:rPr lang="en-US" altLang="zh-CN" sz="1200" dirty="0" err="1"/>
              <a:t>redirectAction</a:t>
            </a:r>
            <a:r>
              <a:rPr lang="en-US" altLang="zh-CN" sz="1200" dirty="0"/>
              <a:t> </a:t>
            </a:r>
            <a:r>
              <a:rPr lang="zh-CN" altLang="en-US" sz="1200" dirty="0"/>
              <a:t>结果类型的例子，如果重定向的</a:t>
            </a:r>
            <a:r>
              <a:rPr lang="en-US" altLang="zh-CN" sz="1200" dirty="0"/>
              <a:t>action</a:t>
            </a:r>
            <a:r>
              <a:rPr lang="zh-CN" altLang="en-US" sz="1200" dirty="0"/>
              <a:t>中同一个包下：</a:t>
            </a:r>
            <a:r>
              <a:rPr lang="en-US" altLang="zh-CN" sz="1200" dirty="0"/>
              <a:t>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>
                <a:solidFill>
                  <a:srgbClr val="0000FF"/>
                </a:solidFill>
              </a:rPr>
              <a:t>&lt;result type="</a:t>
            </a:r>
            <a:r>
              <a:rPr lang="en-US" altLang="zh-CN" sz="1200" dirty="0" err="1">
                <a:solidFill>
                  <a:srgbClr val="0000FF"/>
                </a:solidFill>
              </a:rPr>
              <a:t>redirectAction</a:t>
            </a:r>
            <a:r>
              <a:rPr lang="en-US" altLang="zh-CN" sz="1200" dirty="0">
                <a:solidFill>
                  <a:srgbClr val="0000FF"/>
                </a:solidFill>
              </a:rPr>
              <a:t>"&gt;</a:t>
            </a:r>
            <a:r>
              <a:rPr lang="en-US" altLang="zh-CN" sz="1200" dirty="0" err="1">
                <a:solidFill>
                  <a:srgbClr val="0000FF"/>
                </a:solidFill>
              </a:rPr>
              <a:t>helloworld</a:t>
            </a:r>
            <a:r>
              <a:rPr lang="en-US" altLang="zh-CN" sz="1200" dirty="0">
                <a:solidFill>
                  <a:srgbClr val="0000FF"/>
                </a:solidFill>
              </a:rPr>
              <a:t>&lt;/result&gt;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200" dirty="0"/>
              <a:t>如果重定向的</a:t>
            </a:r>
            <a:r>
              <a:rPr lang="en-US" altLang="zh-CN" sz="1200" dirty="0"/>
              <a:t>action</a:t>
            </a:r>
            <a:r>
              <a:rPr lang="zh-CN" altLang="en-US" sz="1200" dirty="0"/>
              <a:t>在别的命名空间下：</a:t>
            </a:r>
            <a:endParaRPr lang="en-US" altLang="zh-CN" sz="12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>
                <a:solidFill>
                  <a:srgbClr val="0000FF"/>
                </a:solidFill>
              </a:rPr>
              <a:t>&lt;result type="</a:t>
            </a:r>
            <a:r>
              <a:rPr lang="en-US" altLang="zh-CN" sz="1200" dirty="0" err="1">
                <a:solidFill>
                  <a:srgbClr val="0000FF"/>
                </a:solidFill>
              </a:rPr>
              <a:t>redirectAction</a:t>
            </a:r>
            <a:r>
              <a:rPr lang="en-US" altLang="zh-CN" sz="1200" dirty="0">
                <a:solidFill>
                  <a:srgbClr val="0000FF"/>
                </a:solidFill>
              </a:rPr>
              <a:t>"&gt;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>
                <a:solidFill>
                  <a:srgbClr val="0000FF"/>
                </a:solidFill>
              </a:rPr>
              <a:t>	&lt;</a:t>
            </a:r>
            <a:r>
              <a:rPr lang="en-US" altLang="zh-CN" sz="1200" dirty="0" err="1">
                <a:solidFill>
                  <a:srgbClr val="0000FF"/>
                </a:solidFill>
              </a:rPr>
              <a:t>param</a:t>
            </a:r>
            <a:r>
              <a:rPr lang="en-US" altLang="zh-CN" sz="1200" dirty="0">
                <a:solidFill>
                  <a:srgbClr val="0000FF"/>
                </a:solidFill>
              </a:rPr>
              <a:t> name="</a:t>
            </a:r>
            <a:r>
              <a:rPr lang="en-US" altLang="zh-CN" sz="1200" dirty="0" err="1">
                <a:solidFill>
                  <a:srgbClr val="0000FF"/>
                </a:solidFill>
              </a:rPr>
              <a:t>actionName</a:t>
            </a:r>
            <a:r>
              <a:rPr lang="en-US" altLang="zh-CN" sz="1200" dirty="0">
                <a:solidFill>
                  <a:srgbClr val="0000FF"/>
                </a:solidFill>
              </a:rPr>
              <a:t>"&gt;</a:t>
            </a:r>
            <a:r>
              <a:rPr lang="en-US" altLang="zh-CN" sz="1200" dirty="0" err="1">
                <a:solidFill>
                  <a:srgbClr val="0000FF"/>
                </a:solidFill>
              </a:rPr>
              <a:t>helloworld</a:t>
            </a:r>
            <a:r>
              <a:rPr lang="en-US" altLang="zh-CN" sz="1200" dirty="0">
                <a:solidFill>
                  <a:srgbClr val="0000FF"/>
                </a:solidFill>
              </a:rPr>
              <a:t>&lt;/</a:t>
            </a:r>
            <a:r>
              <a:rPr lang="en-US" altLang="zh-CN" sz="1200" dirty="0" err="1">
                <a:solidFill>
                  <a:srgbClr val="0000FF"/>
                </a:solidFill>
              </a:rPr>
              <a:t>param</a:t>
            </a:r>
            <a:r>
              <a:rPr lang="en-US" altLang="zh-CN" sz="1200" dirty="0">
                <a:solidFill>
                  <a:srgbClr val="0000FF"/>
                </a:solidFill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>
                <a:solidFill>
                  <a:srgbClr val="0000FF"/>
                </a:solidFill>
              </a:rPr>
              <a:t>	&lt;</a:t>
            </a:r>
            <a:r>
              <a:rPr lang="en-US" altLang="zh-CN" sz="1200" dirty="0" err="1">
                <a:solidFill>
                  <a:srgbClr val="0000FF"/>
                </a:solidFill>
              </a:rPr>
              <a:t>param</a:t>
            </a:r>
            <a:r>
              <a:rPr lang="en-US" altLang="zh-CN" sz="1200" dirty="0">
                <a:solidFill>
                  <a:srgbClr val="0000FF"/>
                </a:solidFill>
              </a:rPr>
              <a:t> name="namespace"&gt;/test&lt;/</a:t>
            </a:r>
            <a:r>
              <a:rPr lang="en-US" altLang="zh-CN" sz="1200" dirty="0" err="1">
                <a:solidFill>
                  <a:srgbClr val="0000FF"/>
                </a:solidFill>
              </a:rPr>
              <a:t>param</a:t>
            </a:r>
            <a:r>
              <a:rPr lang="en-US" altLang="zh-CN" sz="1200" dirty="0">
                <a:solidFill>
                  <a:srgbClr val="0000FF"/>
                </a:solidFill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>
                <a:solidFill>
                  <a:srgbClr val="0000FF"/>
                </a:solidFill>
              </a:rPr>
              <a:t>&lt;/result&gt;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altLang="zh-CN" sz="1200" dirty="0" smtClean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altLang="zh-CN" sz="12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&lt;package </a:t>
            </a:r>
            <a:r>
              <a:rPr lang="en-US" altLang="zh-CN" sz="1200" dirty="0" smtClean="0"/>
              <a:t>&gt;</a:t>
            </a:r>
            <a:endParaRPr lang="en-US" altLang="zh-CN" sz="12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	</a:t>
            </a:r>
            <a:r>
              <a:rPr lang="en-US" altLang="zh-CN" sz="1200" dirty="0">
                <a:solidFill>
                  <a:srgbClr val="0000FF"/>
                </a:solidFill>
              </a:rPr>
              <a:t>&lt;global-results&gt;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		&lt;result name="message"&gt;/</a:t>
            </a:r>
            <a:r>
              <a:rPr lang="en-US" altLang="zh-CN" sz="1200" dirty="0" err="1"/>
              <a:t>message.jsp</a:t>
            </a:r>
            <a:r>
              <a:rPr lang="en-US" altLang="zh-CN" sz="1200" dirty="0"/>
              <a:t>&lt;/result&gt;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	</a:t>
            </a:r>
            <a:r>
              <a:rPr lang="en-US" altLang="zh-CN" sz="1200" dirty="0">
                <a:solidFill>
                  <a:srgbClr val="0000FF"/>
                </a:solidFill>
              </a:rPr>
              <a:t>&lt;/global-results&gt;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&lt;/package&gt;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48685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2975" y="0"/>
            <a:ext cx="7486650" cy="552450"/>
          </a:xfrm>
        </p:spPr>
        <p:txBody>
          <a:bodyPr/>
          <a:lstStyle/>
          <a:p>
            <a:pPr lvl="0"/>
            <a:r>
              <a:rPr lang="zh-CN" altLang="en-US" sz="2400" dirty="0" smtClean="0"/>
              <a:t>为</a:t>
            </a:r>
            <a:r>
              <a:rPr lang="en-US" altLang="zh-CN" sz="2400" dirty="0" smtClean="0"/>
              <a:t>Action</a:t>
            </a:r>
            <a:r>
              <a:rPr lang="zh-CN" altLang="en-US" sz="2400" dirty="0" smtClean="0"/>
              <a:t>的属性注入值</a:t>
            </a:r>
            <a:endParaRPr lang="zh-CN" altLang="en-US" sz="2400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00062" y="908720"/>
            <a:ext cx="7786687" cy="44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 smtClean="0">
                <a:solidFill>
                  <a:srgbClr val="0000FF"/>
                </a:solidFill>
              </a:rPr>
              <a:t>Struts2</a:t>
            </a:r>
            <a:r>
              <a:rPr lang="zh-CN" altLang="en-US" sz="1400" dirty="0" smtClean="0">
                <a:solidFill>
                  <a:srgbClr val="0000FF"/>
                </a:solidFill>
              </a:rPr>
              <a:t>为</a:t>
            </a:r>
            <a:r>
              <a:rPr lang="en-US" altLang="zh-CN" sz="1400" dirty="0" smtClean="0">
                <a:solidFill>
                  <a:srgbClr val="0000FF"/>
                </a:solidFill>
              </a:rPr>
              <a:t>Action</a:t>
            </a:r>
            <a:r>
              <a:rPr lang="zh-CN" altLang="en-US" sz="1400" dirty="0" smtClean="0">
                <a:solidFill>
                  <a:srgbClr val="0000FF"/>
                </a:solidFill>
              </a:rPr>
              <a:t>中的属性提供了依赖注入功能，在</a:t>
            </a:r>
            <a:r>
              <a:rPr lang="en-US" altLang="zh-CN" sz="1400" dirty="0" smtClean="0">
                <a:solidFill>
                  <a:srgbClr val="0000FF"/>
                </a:solidFill>
              </a:rPr>
              <a:t>struts2</a:t>
            </a:r>
            <a:r>
              <a:rPr lang="zh-CN" altLang="en-US" sz="1400" dirty="0" smtClean="0">
                <a:solidFill>
                  <a:srgbClr val="0000FF"/>
                </a:solidFill>
              </a:rPr>
              <a:t>的配置文件中，我们可以很方便地为</a:t>
            </a:r>
            <a:r>
              <a:rPr lang="en-US" altLang="zh-CN" sz="1400" dirty="0" smtClean="0">
                <a:solidFill>
                  <a:srgbClr val="0000FF"/>
                </a:solidFill>
              </a:rPr>
              <a:t>Action</a:t>
            </a:r>
            <a:r>
              <a:rPr lang="zh-CN" altLang="en-US" sz="1400" dirty="0" smtClean="0">
                <a:solidFill>
                  <a:srgbClr val="0000FF"/>
                </a:solidFill>
              </a:rPr>
              <a:t>中的属性注入值。注意：属性必须提供</a:t>
            </a:r>
            <a:r>
              <a:rPr lang="en-US" altLang="zh-CN" sz="1400" dirty="0" smtClean="0">
                <a:solidFill>
                  <a:srgbClr val="0000FF"/>
                </a:solidFill>
              </a:rPr>
              <a:t>setter</a:t>
            </a:r>
            <a:r>
              <a:rPr lang="zh-CN" altLang="en-US" sz="1400" dirty="0" smtClean="0">
                <a:solidFill>
                  <a:srgbClr val="0000FF"/>
                </a:solidFill>
              </a:rPr>
              <a:t>方法。</a:t>
            </a:r>
            <a:endParaRPr lang="en-US" altLang="zh-CN" sz="1400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 smtClean="0"/>
              <a:t>public class </a:t>
            </a:r>
            <a:r>
              <a:rPr lang="en-US" altLang="zh-CN" sz="1200" dirty="0" err="1" smtClean="0"/>
              <a:t>HelloWorldAction</a:t>
            </a:r>
            <a:r>
              <a:rPr lang="en-US" altLang="zh-CN" sz="1200" dirty="0" smtClean="0"/>
              <a:t>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 smtClean="0"/>
              <a:t>	private String </a:t>
            </a:r>
            <a:r>
              <a:rPr lang="en-US" altLang="zh-CN" sz="1200" dirty="0" err="1" smtClean="0"/>
              <a:t>savePath</a:t>
            </a:r>
            <a:r>
              <a:rPr lang="en-US" altLang="zh-CN" sz="1200" dirty="0" smtClean="0"/>
              <a:t>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altLang="zh-CN" sz="1200" dirty="0" smtClean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 smtClean="0"/>
              <a:t>	public String </a:t>
            </a:r>
            <a:r>
              <a:rPr lang="en-US" altLang="zh-CN" sz="1200" dirty="0" err="1" smtClean="0"/>
              <a:t>getSavePath</a:t>
            </a:r>
            <a:r>
              <a:rPr lang="en-US" altLang="zh-CN" sz="1200" dirty="0" smtClean="0"/>
              <a:t>()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 smtClean="0"/>
              <a:t>		return </a:t>
            </a:r>
            <a:r>
              <a:rPr lang="en-US" altLang="zh-CN" sz="1200" dirty="0" err="1" smtClean="0"/>
              <a:t>savePath</a:t>
            </a:r>
            <a:r>
              <a:rPr lang="en-US" altLang="zh-CN" sz="1200" dirty="0" smtClean="0"/>
              <a:t>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 smtClean="0"/>
              <a:t>	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 smtClean="0"/>
              <a:t>	public void </a:t>
            </a:r>
            <a:r>
              <a:rPr lang="en-US" altLang="zh-CN" sz="1200" dirty="0" err="1" smtClean="0"/>
              <a:t>setSavePath</a:t>
            </a:r>
            <a:r>
              <a:rPr lang="en-US" altLang="zh-CN" sz="1200" dirty="0" smtClean="0"/>
              <a:t>(String </a:t>
            </a:r>
            <a:r>
              <a:rPr lang="en-US" altLang="zh-CN" sz="1200" dirty="0" err="1" smtClean="0"/>
              <a:t>savePath</a:t>
            </a:r>
            <a:r>
              <a:rPr lang="en-US" altLang="zh-CN" sz="1200" dirty="0" smtClean="0"/>
              <a:t>)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 smtClean="0"/>
              <a:t>		</a:t>
            </a:r>
            <a:r>
              <a:rPr lang="en-US" altLang="zh-CN" sz="1200" dirty="0" err="1" smtClean="0"/>
              <a:t>this.savePath</a:t>
            </a:r>
            <a:r>
              <a:rPr lang="en-US" altLang="zh-CN" sz="1200" dirty="0" smtClean="0"/>
              <a:t> = </a:t>
            </a:r>
            <a:r>
              <a:rPr lang="en-US" altLang="zh-CN" sz="1200" dirty="0" err="1" smtClean="0"/>
              <a:t>savePath</a:t>
            </a:r>
            <a:r>
              <a:rPr lang="en-US" altLang="zh-CN" sz="1200" dirty="0" smtClean="0"/>
              <a:t>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 smtClean="0"/>
              <a:t>	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 smtClean="0"/>
              <a:t>       ......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 smtClean="0"/>
              <a:t>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altLang="zh-CN" sz="1200" dirty="0" smtClean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 smtClean="0"/>
              <a:t>&lt;package name="</a:t>
            </a:r>
            <a:r>
              <a:rPr lang="en-US" altLang="zh-CN" sz="1200" dirty="0" err="1" smtClean="0"/>
              <a:t>itcast</a:t>
            </a:r>
            <a:r>
              <a:rPr lang="en-US" altLang="zh-CN" sz="1200" dirty="0" smtClean="0"/>
              <a:t>" namespace="/test" extends="struts-default"&gt;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 smtClean="0"/>
              <a:t>	&lt;action name="</a:t>
            </a:r>
            <a:r>
              <a:rPr lang="en-US" altLang="zh-CN" sz="1200" dirty="0" err="1" smtClean="0"/>
              <a:t>helloworld</a:t>
            </a:r>
            <a:r>
              <a:rPr lang="en-US" altLang="zh-CN" sz="1200" dirty="0" smtClean="0"/>
              <a:t>" class="</a:t>
            </a:r>
            <a:r>
              <a:rPr lang="en-US" altLang="zh-CN" sz="1200" dirty="0" err="1" smtClean="0"/>
              <a:t>cn.itcast.action.HelloWorldAction</a:t>
            </a:r>
            <a:r>
              <a:rPr lang="en-US" altLang="zh-CN" sz="1200" dirty="0" smtClean="0"/>
              <a:t>" 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 smtClean="0"/>
              <a:t>		</a:t>
            </a:r>
            <a:r>
              <a:rPr lang="en-US" altLang="zh-CN" sz="1200" dirty="0" smtClean="0">
                <a:solidFill>
                  <a:srgbClr val="C00000"/>
                </a:solidFill>
              </a:rPr>
              <a:t>&lt;</a:t>
            </a:r>
            <a:r>
              <a:rPr lang="en-US" altLang="zh-CN" sz="1200" dirty="0" err="1" smtClean="0">
                <a:solidFill>
                  <a:srgbClr val="C00000"/>
                </a:solidFill>
              </a:rPr>
              <a:t>param</a:t>
            </a:r>
            <a:r>
              <a:rPr lang="en-US" altLang="zh-CN" sz="1200" dirty="0" smtClean="0">
                <a:solidFill>
                  <a:srgbClr val="C00000"/>
                </a:solidFill>
              </a:rPr>
              <a:t> name="</a:t>
            </a:r>
            <a:r>
              <a:rPr lang="en-US" altLang="zh-CN" sz="1200" dirty="0" err="1" smtClean="0">
                <a:solidFill>
                  <a:srgbClr val="C00000"/>
                </a:solidFill>
              </a:rPr>
              <a:t>savePath</a:t>
            </a:r>
            <a:r>
              <a:rPr lang="en-US" altLang="zh-CN" sz="1200" dirty="0" smtClean="0">
                <a:solidFill>
                  <a:srgbClr val="C00000"/>
                </a:solidFill>
              </a:rPr>
              <a:t>"&gt;/images&lt;/</a:t>
            </a:r>
            <a:r>
              <a:rPr lang="en-US" altLang="zh-CN" sz="1200" dirty="0" err="1" smtClean="0">
                <a:solidFill>
                  <a:srgbClr val="C00000"/>
                </a:solidFill>
              </a:rPr>
              <a:t>param</a:t>
            </a:r>
            <a:r>
              <a:rPr lang="en-US" altLang="zh-CN" sz="1200" dirty="0" smtClean="0">
                <a:solidFill>
                  <a:srgbClr val="C00000"/>
                </a:solidFill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 smtClean="0"/>
              <a:t>		&lt;result name="success"&gt;/WEB-INF/page/</a:t>
            </a:r>
            <a:r>
              <a:rPr lang="en-US" altLang="zh-CN" sz="1200" dirty="0" err="1" smtClean="0"/>
              <a:t>hello.jsp</a:t>
            </a:r>
            <a:r>
              <a:rPr lang="en-US" altLang="zh-CN" sz="1200" dirty="0" smtClean="0"/>
              <a:t>&lt;/result&gt;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 smtClean="0"/>
              <a:t>	&lt;/action&gt;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 smtClean="0"/>
              <a:t>&lt;/package&gt;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800" dirty="0" smtClean="0"/>
              <a:t>上面通过</a:t>
            </a:r>
            <a:r>
              <a:rPr lang="en-US" altLang="zh-CN" sz="1800" dirty="0" smtClean="0"/>
              <a:t>&lt;</a:t>
            </a:r>
            <a:r>
              <a:rPr lang="en-US" altLang="zh-CN" sz="1800" dirty="0" err="1" smtClean="0"/>
              <a:t>param</a:t>
            </a:r>
            <a:r>
              <a:rPr lang="en-US" altLang="zh-CN" sz="1800" dirty="0" smtClean="0"/>
              <a:t>&gt;</a:t>
            </a:r>
            <a:r>
              <a:rPr lang="zh-CN" altLang="en-US" sz="1800" dirty="0" smtClean="0"/>
              <a:t>节点为</a:t>
            </a:r>
            <a:r>
              <a:rPr lang="en-US" altLang="zh-CN" sz="1800" dirty="0" smtClean="0"/>
              <a:t>action</a:t>
            </a:r>
            <a:r>
              <a:rPr lang="zh-CN" altLang="en-US" sz="1800" dirty="0" smtClean="0"/>
              <a:t>的</a:t>
            </a:r>
            <a:r>
              <a:rPr lang="en-US" altLang="zh-CN" sz="1800" dirty="0" err="1" smtClean="0"/>
              <a:t>savePath</a:t>
            </a:r>
            <a:r>
              <a:rPr lang="zh-CN" altLang="en-US" sz="1800" dirty="0" smtClean="0"/>
              <a:t>属性注入</a:t>
            </a:r>
            <a:r>
              <a:rPr lang="en-US" altLang="zh-CN" sz="1800" dirty="0" smtClean="0"/>
              <a:t>“/images”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06748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2975" y="0"/>
            <a:ext cx="7486650" cy="552450"/>
          </a:xfrm>
        </p:spPr>
        <p:txBody>
          <a:bodyPr/>
          <a:lstStyle/>
          <a:p>
            <a:pPr lvl="0"/>
            <a:r>
              <a:rPr lang="en-US" altLang="zh-CN" sz="2400" dirty="0" smtClean="0"/>
              <a:t>Struts2</a:t>
            </a:r>
            <a:r>
              <a:rPr lang="zh-CN" altLang="en-US" sz="2400" dirty="0" smtClean="0"/>
              <a:t>常量</a:t>
            </a:r>
            <a:r>
              <a:rPr lang="zh-CN" altLang="en-US" sz="2400" dirty="0"/>
              <a:t>定义</a:t>
            </a: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323528" y="1268760"/>
            <a:ext cx="7786687" cy="379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400" dirty="0"/>
              <a:t>常量可以在</a:t>
            </a:r>
            <a:r>
              <a:rPr lang="en-US" altLang="zh-CN" sz="1400" dirty="0"/>
              <a:t>struts.xml</a:t>
            </a:r>
            <a:r>
              <a:rPr lang="zh-CN" altLang="en-US" sz="1400" dirty="0"/>
              <a:t>或</a:t>
            </a:r>
            <a:r>
              <a:rPr lang="en-US" altLang="zh-CN" sz="1400" dirty="0" err="1"/>
              <a:t>struts.properties</a:t>
            </a:r>
            <a:r>
              <a:rPr lang="zh-CN" altLang="en-US" sz="1400" dirty="0"/>
              <a:t>中配置，建议在</a:t>
            </a:r>
            <a:r>
              <a:rPr lang="en-US" altLang="zh-CN" sz="1400" dirty="0"/>
              <a:t>struts.xml</a:t>
            </a:r>
            <a:r>
              <a:rPr lang="zh-CN" altLang="en-US" sz="1400" dirty="0"/>
              <a:t>中配置，两种配置方式如下：</a:t>
            </a:r>
            <a:endParaRPr lang="en-US" altLang="zh-CN" sz="14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400" b="1" dirty="0"/>
              <a:t>在</a:t>
            </a:r>
            <a:r>
              <a:rPr lang="en-US" altLang="zh-CN" sz="1400" b="1" dirty="0"/>
              <a:t>struts.xml</a:t>
            </a:r>
            <a:r>
              <a:rPr lang="zh-CN" altLang="en-US" sz="1400" b="1" dirty="0"/>
              <a:t>文件中配置常量</a:t>
            </a:r>
            <a:endParaRPr lang="en-US" altLang="zh-CN" sz="1400" b="1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&lt;struts&gt;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>
                <a:solidFill>
                  <a:srgbClr val="0000FF"/>
                </a:solidFill>
              </a:rPr>
              <a:t>    &lt;constant name="</a:t>
            </a:r>
            <a:r>
              <a:rPr lang="en-US" altLang="zh-CN" sz="1400" dirty="0" err="1">
                <a:solidFill>
                  <a:srgbClr val="C00000"/>
                </a:solidFill>
              </a:rPr>
              <a:t>struts.action.extension</a:t>
            </a:r>
            <a:r>
              <a:rPr lang="en-US" altLang="zh-CN" sz="1400" dirty="0">
                <a:solidFill>
                  <a:srgbClr val="0000FF"/>
                </a:solidFill>
              </a:rPr>
              <a:t>" value="do"/&gt;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&lt;/struts&gt;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altLang="zh-CN" sz="14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400" b="1" dirty="0"/>
              <a:t>在</a:t>
            </a:r>
            <a:r>
              <a:rPr lang="en-US" altLang="zh-CN" sz="1400" b="1" dirty="0" err="1"/>
              <a:t>struts.properties</a:t>
            </a:r>
            <a:r>
              <a:rPr lang="zh-CN" altLang="en-US" sz="1400" b="1" dirty="0"/>
              <a:t>中配置常量</a:t>
            </a:r>
            <a:endParaRPr lang="en-US" altLang="zh-CN" sz="1400" b="1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 err="1">
                <a:solidFill>
                  <a:srgbClr val="0000FF"/>
                </a:solidFill>
              </a:rPr>
              <a:t>struts.action.extension</a:t>
            </a:r>
            <a:r>
              <a:rPr lang="en-US" altLang="zh-CN" sz="1400" dirty="0">
                <a:solidFill>
                  <a:srgbClr val="0000FF"/>
                </a:solidFill>
              </a:rPr>
              <a:t>=do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altLang="zh-CN" sz="14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400" dirty="0"/>
              <a:t>因为常量可以在下面多个配置文件中进行定义，所以我们需要了解</a:t>
            </a:r>
            <a:r>
              <a:rPr lang="en-US" altLang="zh-CN" sz="1400" dirty="0"/>
              <a:t>struts2</a:t>
            </a:r>
            <a:r>
              <a:rPr lang="zh-CN" altLang="en-US" sz="1400" dirty="0"/>
              <a:t>加载常量的搜索顺序</a:t>
            </a:r>
            <a:r>
              <a:rPr lang="en-US" altLang="zh-CN" sz="1400" dirty="0"/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struts-default.xml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struts-plugin.xml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struts.xml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 err="1" smtClean="0"/>
              <a:t>struts.properties</a:t>
            </a:r>
            <a:endParaRPr lang="en-US" altLang="zh-CN" sz="1400" dirty="0" smtClean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400" dirty="0" smtClean="0"/>
              <a:t>如果</a:t>
            </a:r>
            <a:r>
              <a:rPr lang="zh-CN" altLang="en-US" sz="1400" dirty="0"/>
              <a:t>在多个文件中配置了同一个常量</a:t>
            </a:r>
            <a:r>
              <a:rPr lang="en-US" altLang="zh-CN" sz="1400" dirty="0"/>
              <a:t>，</a:t>
            </a:r>
            <a:r>
              <a:rPr lang="zh-CN" altLang="en-US" sz="1400" dirty="0"/>
              <a:t>则后一个文件中配置的常量值会覆盖前面文件中配置的常量值</a:t>
            </a:r>
            <a:r>
              <a:rPr lang="en-US" altLang="zh-CN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82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2975" y="0"/>
            <a:ext cx="7486650" cy="552450"/>
          </a:xfrm>
        </p:spPr>
        <p:txBody>
          <a:bodyPr/>
          <a:lstStyle/>
          <a:p>
            <a:pPr lvl="0"/>
            <a:r>
              <a:rPr lang="en-US" altLang="zh-CN" sz="2400" dirty="0" smtClean="0"/>
              <a:t>Struts2</a:t>
            </a:r>
            <a:r>
              <a:rPr lang="zh-CN" altLang="en-US" sz="2400" dirty="0" smtClean="0"/>
              <a:t>常用</a:t>
            </a:r>
            <a:r>
              <a:rPr lang="zh-CN" altLang="en-US" sz="2400" dirty="0"/>
              <a:t>的常量介绍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20255" y="836712"/>
            <a:ext cx="8012185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&lt;!-- </a:t>
            </a:r>
            <a:r>
              <a:rPr lang="zh-CN" altLang="en-US" sz="1200" dirty="0"/>
              <a:t>指定默认编码集</a:t>
            </a:r>
            <a:r>
              <a:rPr lang="en-US" altLang="zh-CN" sz="1200" dirty="0"/>
              <a:t>,</a:t>
            </a:r>
            <a:r>
              <a:rPr lang="zh-CN" altLang="en-US" sz="1200" dirty="0"/>
              <a:t>作用于</a:t>
            </a:r>
            <a:r>
              <a:rPr lang="en-US" altLang="zh-CN" sz="1200" dirty="0" err="1"/>
              <a:t>HttpServletRequest</a:t>
            </a:r>
            <a:r>
              <a:rPr lang="zh-CN" altLang="en-US" sz="1200" dirty="0"/>
              <a:t>的</a:t>
            </a:r>
            <a:r>
              <a:rPr lang="en-US" altLang="zh-CN" sz="1200" dirty="0" err="1"/>
              <a:t>setCharacterEncoding</a:t>
            </a:r>
            <a:r>
              <a:rPr lang="zh-CN" altLang="en-US" sz="1200" dirty="0"/>
              <a:t>方法 和</a:t>
            </a:r>
            <a:r>
              <a:rPr lang="en-US" altLang="zh-CN" sz="1200" dirty="0" err="1"/>
              <a:t>freemarker</a:t>
            </a:r>
            <a:r>
              <a:rPr lang="en-US" altLang="zh-CN" sz="1200" dirty="0"/>
              <a:t> 、velocity</a:t>
            </a:r>
            <a:r>
              <a:rPr lang="zh-CN" altLang="en-US" sz="1200" dirty="0"/>
              <a:t>的输出</a:t>
            </a:r>
            <a:r>
              <a:rPr lang="en-US" altLang="zh-CN" sz="1200" dirty="0"/>
              <a:t> --&gt;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    &lt;constant name="struts.i18n.encoding" value="UTF-8"/&gt;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    &lt;!-- </a:t>
            </a:r>
            <a:r>
              <a:rPr lang="zh-CN" altLang="en-US" sz="1200" dirty="0"/>
              <a:t>该属性指定需要</a:t>
            </a:r>
            <a:r>
              <a:rPr lang="en-US" altLang="zh-CN" sz="1200" dirty="0"/>
              <a:t>Struts 2</a:t>
            </a:r>
            <a:r>
              <a:rPr lang="zh-CN" altLang="en-US" sz="1200" dirty="0"/>
              <a:t>处理的请求后缀，该属性的默认值是</a:t>
            </a:r>
            <a:r>
              <a:rPr lang="en-US" altLang="zh-CN" sz="1200" dirty="0"/>
              <a:t>action</a:t>
            </a:r>
            <a:r>
              <a:rPr lang="zh-CN" altLang="en-US" sz="1200" dirty="0"/>
              <a:t>，即所有匹配*</a:t>
            </a:r>
            <a:r>
              <a:rPr lang="en-US" altLang="zh-CN" sz="1200" dirty="0"/>
              <a:t>.action</a:t>
            </a:r>
            <a:r>
              <a:rPr lang="zh-CN" altLang="en-US" sz="1200" dirty="0"/>
              <a:t>的请求都由</a:t>
            </a:r>
            <a:r>
              <a:rPr lang="en-US" altLang="zh-CN" sz="1200" dirty="0"/>
              <a:t>Struts2</a:t>
            </a:r>
            <a:r>
              <a:rPr lang="zh-CN" altLang="en-US" sz="1200" dirty="0"/>
              <a:t>处理。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200" dirty="0"/>
              <a:t>    如果用户需要指定多个请求后缀，则多个后缀之间以英文逗号（</a:t>
            </a:r>
            <a:r>
              <a:rPr lang="en-US" altLang="zh-CN" sz="1200" dirty="0"/>
              <a:t>,</a:t>
            </a:r>
            <a:r>
              <a:rPr lang="zh-CN" altLang="en-US" sz="1200" dirty="0"/>
              <a:t>）隔开。 </a:t>
            </a:r>
            <a:r>
              <a:rPr lang="en-US" altLang="zh-CN" sz="1200" dirty="0"/>
              <a:t>--&gt;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    &lt;constant name="</a:t>
            </a:r>
            <a:r>
              <a:rPr lang="en-US" altLang="zh-CN" sz="1200" dirty="0" err="1"/>
              <a:t>struts.action.extension</a:t>
            </a:r>
            <a:r>
              <a:rPr lang="en-US" altLang="zh-CN" sz="1200" dirty="0"/>
              <a:t>" value="do"/&gt;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    &lt;!-- </a:t>
            </a:r>
            <a:r>
              <a:rPr lang="zh-CN" altLang="en-US" sz="1200" dirty="0"/>
              <a:t>设置浏览器是否缓存静态内容</a:t>
            </a:r>
            <a:r>
              <a:rPr lang="en-US" altLang="zh-CN" sz="1200" dirty="0"/>
              <a:t>,</a:t>
            </a:r>
            <a:r>
              <a:rPr lang="zh-CN" altLang="en-US" sz="1200" dirty="0"/>
              <a:t>默认值为</a:t>
            </a:r>
            <a:r>
              <a:rPr lang="en-US" altLang="zh-CN" sz="1200" dirty="0"/>
              <a:t>true(</a:t>
            </a:r>
            <a:r>
              <a:rPr lang="zh-CN" altLang="en-US" sz="1200" dirty="0"/>
              <a:t>生产环境下使用</a:t>
            </a:r>
            <a:r>
              <a:rPr lang="en-US" altLang="zh-CN" sz="1200" dirty="0"/>
              <a:t>),</a:t>
            </a:r>
            <a:r>
              <a:rPr lang="zh-CN" altLang="en-US" sz="1200" dirty="0"/>
              <a:t>开发阶段最好关闭 </a:t>
            </a:r>
            <a:r>
              <a:rPr lang="en-US" altLang="zh-CN" sz="1200" dirty="0"/>
              <a:t>--&gt;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    &lt;constant name="</a:t>
            </a:r>
            <a:r>
              <a:rPr lang="en-US" altLang="zh-CN" sz="1200" dirty="0" err="1"/>
              <a:t>struts.serve.static.browserCache</a:t>
            </a:r>
            <a:r>
              <a:rPr lang="en-US" altLang="zh-CN" sz="1200" dirty="0"/>
              <a:t>" value="false"/&gt;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    &lt;!-- </a:t>
            </a:r>
            <a:r>
              <a:rPr lang="zh-CN" altLang="en-US" sz="1200" dirty="0"/>
              <a:t>当</a:t>
            </a:r>
            <a:r>
              <a:rPr lang="en-US" altLang="zh-CN" sz="1200" dirty="0"/>
              <a:t>struts</a:t>
            </a:r>
            <a:r>
              <a:rPr lang="zh-CN" altLang="en-US" sz="1200" dirty="0"/>
              <a:t>的配置文件修改后</a:t>
            </a:r>
            <a:r>
              <a:rPr lang="en-US" altLang="zh-CN" sz="1200" dirty="0"/>
              <a:t>,</a:t>
            </a:r>
            <a:r>
              <a:rPr lang="zh-CN" altLang="en-US" sz="1200" dirty="0"/>
              <a:t>系统是否自动重新加载该文件</a:t>
            </a:r>
            <a:r>
              <a:rPr lang="en-US" altLang="zh-CN" sz="1200" dirty="0"/>
              <a:t>,</a:t>
            </a:r>
            <a:r>
              <a:rPr lang="zh-CN" altLang="en-US" sz="1200" dirty="0"/>
              <a:t>默认值为</a:t>
            </a:r>
            <a:r>
              <a:rPr lang="en-US" altLang="zh-CN" sz="1200" dirty="0"/>
              <a:t>false(</a:t>
            </a:r>
            <a:r>
              <a:rPr lang="zh-CN" altLang="en-US" sz="1200" dirty="0"/>
              <a:t>生产环境下使用</a:t>
            </a:r>
            <a:r>
              <a:rPr lang="en-US" altLang="zh-CN" sz="1200" dirty="0"/>
              <a:t>),</a:t>
            </a:r>
            <a:r>
              <a:rPr lang="zh-CN" altLang="en-US" sz="1200" dirty="0"/>
              <a:t>开发阶段最好打开 </a:t>
            </a:r>
            <a:r>
              <a:rPr lang="en-US" altLang="zh-CN" sz="1200" dirty="0"/>
              <a:t>--&gt;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    &lt;constant name="</a:t>
            </a:r>
            <a:r>
              <a:rPr lang="en-US" altLang="zh-CN" sz="1200" dirty="0" err="1"/>
              <a:t>struts.configuration.xml.reload</a:t>
            </a:r>
            <a:r>
              <a:rPr lang="en-US" altLang="zh-CN" sz="1200" dirty="0"/>
              <a:t>" value="true"/&gt;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    &lt;!-- </a:t>
            </a:r>
            <a:r>
              <a:rPr lang="zh-CN" altLang="en-US" sz="1200" dirty="0"/>
              <a:t>开发模式下使用</a:t>
            </a:r>
            <a:r>
              <a:rPr lang="en-US" altLang="zh-CN" sz="1200" dirty="0"/>
              <a:t>,</a:t>
            </a:r>
            <a:r>
              <a:rPr lang="zh-CN" altLang="en-US" sz="1200" dirty="0"/>
              <a:t>这样可以打印出更详细的错误信息 </a:t>
            </a:r>
            <a:r>
              <a:rPr lang="en-US" altLang="zh-CN" sz="1200" dirty="0"/>
              <a:t>--&gt;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    &lt;constant name="</a:t>
            </a:r>
            <a:r>
              <a:rPr lang="en-US" altLang="zh-CN" sz="1200" dirty="0" err="1"/>
              <a:t>struts.devMode</a:t>
            </a:r>
            <a:r>
              <a:rPr lang="en-US" altLang="zh-CN" sz="1200" dirty="0"/>
              <a:t>" value="true" /&gt;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     &lt;!-- </a:t>
            </a:r>
            <a:r>
              <a:rPr lang="zh-CN" altLang="en-US" sz="1200" dirty="0"/>
              <a:t>默认的视图主题 </a:t>
            </a:r>
            <a:r>
              <a:rPr lang="en-US" altLang="zh-CN" sz="1200" dirty="0"/>
              <a:t>--&gt;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    &lt;constant name="</a:t>
            </a:r>
            <a:r>
              <a:rPr lang="en-US" altLang="zh-CN" sz="1200" dirty="0" err="1"/>
              <a:t>struts.ui.theme</a:t>
            </a:r>
            <a:r>
              <a:rPr lang="en-US" altLang="zh-CN" sz="1200" dirty="0"/>
              <a:t>" value="simple" /&gt;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    &lt;!– </a:t>
            </a:r>
            <a:r>
              <a:rPr lang="zh-CN" altLang="en-US" sz="1200" dirty="0"/>
              <a:t>与</a:t>
            </a:r>
            <a:r>
              <a:rPr lang="en-US" altLang="zh-CN" sz="1200" dirty="0"/>
              <a:t>spring</a:t>
            </a:r>
            <a:r>
              <a:rPr lang="zh-CN" altLang="en-US" sz="1200" dirty="0"/>
              <a:t>集成时，指定由</a:t>
            </a:r>
            <a:r>
              <a:rPr lang="en-US" altLang="zh-CN" sz="1200" dirty="0"/>
              <a:t>spring</a:t>
            </a:r>
            <a:r>
              <a:rPr lang="zh-CN" altLang="en-US" sz="1200" dirty="0"/>
              <a:t>负责</a:t>
            </a:r>
            <a:r>
              <a:rPr lang="en-US" altLang="zh-CN" sz="1200" dirty="0"/>
              <a:t>action</a:t>
            </a:r>
            <a:r>
              <a:rPr lang="zh-CN" altLang="en-US" sz="1200" dirty="0"/>
              <a:t>对象的创建 </a:t>
            </a:r>
            <a:r>
              <a:rPr lang="en-US" altLang="zh-CN" sz="1200" dirty="0"/>
              <a:t>--&gt;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    &lt;constant name="</a:t>
            </a:r>
            <a:r>
              <a:rPr lang="en-US" altLang="zh-CN" sz="1200" dirty="0" err="1"/>
              <a:t>struts.objectFactory</a:t>
            </a:r>
            <a:r>
              <a:rPr lang="en-US" altLang="zh-CN" sz="1200" dirty="0"/>
              <a:t>" value="spring" /&gt;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 &lt;!–</a:t>
            </a:r>
            <a:r>
              <a:rPr lang="zh-CN" altLang="en-US" sz="1200" dirty="0"/>
              <a:t>该属性设置</a:t>
            </a:r>
            <a:r>
              <a:rPr lang="en-US" altLang="zh-CN" sz="1200" dirty="0"/>
              <a:t>Struts 2</a:t>
            </a:r>
            <a:r>
              <a:rPr lang="zh-CN" altLang="en-US" sz="1200" dirty="0"/>
              <a:t>是否支持动态方法调用，该属性的默认值是</a:t>
            </a:r>
            <a:r>
              <a:rPr lang="en-US" altLang="zh-CN" sz="1200" dirty="0"/>
              <a:t>true</a:t>
            </a:r>
            <a:r>
              <a:rPr lang="zh-CN" altLang="en-US" sz="1200" dirty="0"/>
              <a:t>。如果需要关闭动态方法调用，则可设置该属性为</a:t>
            </a:r>
            <a:r>
              <a:rPr lang="en-US" altLang="zh-CN" sz="1200" dirty="0"/>
              <a:t>false</a:t>
            </a:r>
            <a:r>
              <a:rPr lang="zh-CN" altLang="en-US" sz="1200" dirty="0"/>
              <a:t>。 </a:t>
            </a:r>
            <a:r>
              <a:rPr lang="en-US" altLang="zh-CN" sz="1200" dirty="0"/>
              <a:t>--&gt;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&lt;constant name="</a:t>
            </a:r>
            <a:r>
              <a:rPr lang="en-US" altLang="zh-CN" sz="1200" dirty="0" err="1"/>
              <a:t>struts.enable.DynamicMethodInvocation</a:t>
            </a:r>
            <a:r>
              <a:rPr lang="en-US" altLang="zh-CN" sz="1200" dirty="0"/>
              <a:t>" value="false"/&gt;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 &lt;!--</a:t>
            </a:r>
            <a:r>
              <a:rPr lang="zh-CN" altLang="en-US" sz="1200" dirty="0"/>
              <a:t>上传文件的大小限制</a:t>
            </a:r>
            <a:r>
              <a:rPr lang="en-US" altLang="zh-CN" sz="1200" dirty="0"/>
              <a:t>--&gt;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&lt;constant name="</a:t>
            </a:r>
            <a:r>
              <a:rPr lang="en-US" altLang="zh-CN" sz="1200" dirty="0" err="1"/>
              <a:t>struts.multipart.maxSize</a:t>
            </a:r>
            <a:r>
              <a:rPr lang="en-US" altLang="zh-CN" sz="1200" dirty="0"/>
              <a:t>" value=“10701096"/&gt;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362840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2975" y="0"/>
            <a:ext cx="7486650" cy="552450"/>
          </a:xfrm>
        </p:spPr>
        <p:txBody>
          <a:bodyPr/>
          <a:lstStyle/>
          <a:p>
            <a:pPr lvl="0"/>
            <a:r>
              <a:rPr lang="en-US" altLang="zh-CN" sz="2400" dirty="0" smtClean="0"/>
              <a:t>Struts2</a:t>
            </a:r>
            <a:r>
              <a:rPr lang="zh-CN" altLang="en-US" sz="2400" dirty="0"/>
              <a:t>的处理流程</a:t>
            </a:r>
          </a:p>
        </p:txBody>
      </p:sp>
      <p:sp>
        <p:nvSpPr>
          <p:cNvPr id="4" name="矩形 5"/>
          <p:cNvSpPr>
            <a:spLocks noChangeArrowheads="1"/>
          </p:cNvSpPr>
          <p:nvPr/>
        </p:nvSpPr>
        <p:spPr bwMode="auto">
          <a:xfrm>
            <a:off x="2167061" y="1412776"/>
            <a:ext cx="4000500" cy="35718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dirty="0" err="1"/>
              <a:t>StrutsPrepareAndExecuteFilter</a:t>
            </a:r>
            <a:endParaRPr lang="zh-CN" altLang="en-US" dirty="0"/>
          </a:p>
        </p:txBody>
      </p:sp>
      <p:sp>
        <p:nvSpPr>
          <p:cNvPr id="6" name="矩形 6"/>
          <p:cNvSpPr>
            <a:spLocks noChangeArrowheads="1"/>
          </p:cNvSpPr>
          <p:nvPr/>
        </p:nvSpPr>
        <p:spPr bwMode="auto">
          <a:xfrm>
            <a:off x="2809999" y="2127151"/>
            <a:ext cx="2643187" cy="35718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/>
              <a:t>Interceptor</a:t>
            </a:r>
            <a:endParaRPr lang="zh-CN" altLang="en-US"/>
          </a:p>
        </p:txBody>
      </p:sp>
      <p:sp>
        <p:nvSpPr>
          <p:cNvPr id="7" name="矩形 7"/>
          <p:cNvSpPr>
            <a:spLocks noChangeArrowheads="1"/>
          </p:cNvSpPr>
          <p:nvPr/>
        </p:nvSpPr>
        <p:spPr bwMode="auto">
          <a:xfrm>
            <a:off x="2809999" y="2841526"/>
            <a:ext cx="2643187" cy="35718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/>
              <a:t>Action</a:t>
            </a:r>
            <a:endParaRPr lang="zh-CN" altLang="en-US"/>
          </a:p>
        </p:txBody>
      </p:sp>
      <p:sp>
        <p:nvSpPr>
          <p:cNvPr id="8" name="矩形 8"/>
          <p:cNvSpPr>
            <a:spLocks noChangeArrowheads="1"/>
          </p:cNvSpPr>
          <p:nvPr/>
        </p:nvSpPr>
        <p:spPr bwMode="auto">
          <a:xfrm>
            <a:off x="2786063" y="3536957"/>
            <a:ext cx="2643187" cy="35718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/>
              <a:t>Result</a:t>
            </a:r>
            <a:endParaRPr lang="zh-CN" altLang="en-US"/>
          </a:p>
        </p:txBody>
      </p:sp>
      <p:sp>
        <p:nvSpPr>
          <p:cNvPr id="9" name="矩形 9"/>
          <p:cNvSpPr>
            <a:spLocks noChangeArrowheads="1"/>
          </p:cNvSpPr>
          <p:nvPr/>
        </p:nvSpPr>
        <p:spPr bwMode="auto">
          <a:xfrm>
            <a:off x="2809999" y="4127401"/>
            <a:ext cx="2643187" cy="35718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/>
              <a:t>Jsp/html</a:t>
            </a:r>
            <a:endParaRPr lang="zh-CN" altLang="en-US"/>
          </a:p>
        </p:txBody>
      </p:sp>
      <p:cxnSp>
        <p:nvCxnSpPr>
          <p:cNvPr id="10" name="直接箭头连接符 21"/>
          <p:cNvCxnSpPr>
            <a:cxnSpLocks noChangeShapeType="1"/>
          </p:cNvCxnSpPr>
          <p:nvPr/>
        </p:nvCxnSpPr>
        <p:spPr bwMode="auto">
          <a:xfrm>
            <a:off x="809749" y="1555651"/>
            <a:ext cx="1357312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22"/>
          <p:cNvSpPr txBox="1">
            <a:spLocks noChangeArrowheads="1"/>
          </p:cNvSpPr>
          <p:nvPr/>
        </p:nvSpPr>
        <p:spPr bwMode="auto">
          <a:xfrm>
            <a:off x="666874" y="1269901"/>
            <a:ext cx="8001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200"/>
              <a:t>用户请求</a:t>
            </a:r>
          </a:p>
        </p:txBody>
      </p:sp>
      <p:sp>
        <p:nvSpPr>
          <p:cNvPr id="12" name="TextBox 23"/>
          <p:cNvSpPr txBox="1">
            <a:spLocks noChangeArrowheads="1"/>
          </p:cNvSpPr>
          <p:nvPr/>
        </p:nvSpPr>
        <p:spPr bwMode="auto">
          <a:xfrm>
            <a:off x="5524624" y="2225576"/>
            <a:ext cx="32861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/>
              <a:t>Struts2</a:t>
            </a:r>
            <a:r>
              <a:rPr lang="zh-CN" altLang="en-US" sz="1200"/>
              <a:t>内置的一些拦截器或用户自定义拦截器</a:t>
            </a:r>
          </a:p>
        </p:txBody>
      </p:sp>
      <p:sp>
        <p:nvSpPr>
          <p:cNvPr id="13" name="TextBox 24"/>
          <p:cNvSpPr txBox="1">
            <a:spLocks noChangeArrowheads="1"/>
          </p:cNvSpPr>
          <p:nvPr/>
        </p:nvSpPr>
        <p:spPr bwMode="auto">
          <a:xfrm>
            <a:off x="5524624" y="2912963"/>
            <a:ext cx="321468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200"/>
              <a:t>用户编写的</a:t>
            </a:r>
            <a:r>
              <a:rPr lang="en-US" altLang="zh-CN" sz="1200"/>
              <a:t>action</a:t>
            </a:r>
            <a:r>
              <a:rPr lang="zh-CN" altLang="en-US" sz="1200"/>
              <a:t>类，类似</a:t>
            </a:r>
            <a:r>
              <a:rPr lang="en-US" altLang="zh-CN" sz="1200"/>
              <a:t>struts1</a:t>
            </a:r>
            <a:r>
              <a:rPr lang="zh-CN" altLang="en-US" sz="1200"/>
              <a:t>中的</a:t>
            </a:r>
            <a:r>
              <a:rPr lang="en-US" altLang="zh-CN" sz="1200"/>
              <a:t>Action</a:t>
            </a:r>
            <a:endParaRPr lang="zh-CN" altLang="en-US" sz="1200"/>
          </a:p>
        </p:txBody>
      </p:sp>
      <p:sp>
        <p:nvSpPr>
          <p:cNvPr id="14" name="TextBox 25"/>
          <p:cNvSpPr txBox="1">
            <a:spLocks noChangeArrowheads="1"/>
          </p:cNvSpPr>
          <p:nvPr/>
        </p:nvSpPr>
        <p:spPr bwMode="auto">
          <a:xfrm>
            <a:off x="5524624" y="3582888"/>
            <a:ext cx="17732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200"/>
              <a:t>类似</a:t>
            </a:r>
            <a:r>
              <a:rPr lang="en-US" altLang="zh-CN" sz="1200"/>
              <a:t>struts1</a:t>
            </a:r>
            <a:r>
              <a:rPr lang="zh-CN" altLang="en-US" sz="1200"/>
              <a:t>中的</a:t>
            </a:r>
            <a:r>
              <a:rPr lang="en-US" altLang="zh-CN" sz="1200"/>
              <a:t>forward</a:t>
            </a:r>
            <a:endParaRPr lang="zh-CN" altLang="en-US" sz="1200"/>
          </a:p>
        </p:txBody>
      </p:sp>
      <p:cxnSp>
        <p:nvCxnSpPr>
          <p:cNvPr id="15" name="直接箭头连接符 27"/>
          <p:cNvCxnSpPr>
            <a:cxnSpLocks noChangeShapeType="1"/>
          </p:cNvCxnSpPr>
          <p:nvPr/>
        </p:nvCxnSpPr>
        <p:spPr bwMode="auto">
          <a:xfrm rot="10800000">
            <a:off x="1666999" y="4341713"/>
            <a:ext cx="1071562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19"/>
          <p:cNvSpPr txBox="1">
            <a:spLocks noChangeArrowheads="1"/>
          </p:cNvSpPr>
          <p:nvPr/>
        </p:nvSpPr>
        <p:spPr bwMode="auto">
          <a:xfrm>
            <a:off x="166811" y="4556026"/>
            <a:ext cx="8572500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dirty="0" err="1"/>
              <a:t>StrutsPrepareAndExecuteFilter</a:t>
            </a:r>
            <a:r>
              <a:rPr lang="zh-CN" altLang="en-US" sz="1200" dirty="0"/>
              <a:t>是</a:t>
            </a:r>
            <a:r>
              <a:rPr lang="en-US" altLang="zh-CN" sz="1200" dirty="0"/>
              <a:t>Struts 2</a:t>
            </a:r>
            <a:r>
              <a:rPr lang="zh-CN" altLang="en-US" sz="1200" dirty="0"/>
              <a:t>框架的核心控制器，它负责拦截由</a:t>
            </a:r>
            <a:r>
              <a:rPr lang="en-US" altLang="zh-CN" sz="1200" dirty="0"/>
              <a:t>&lt;</a:t>
            </a:r>
            <a:r>
              <a:rPr lang="en-US" altLang="zh-CN" sz="1200" dirty="0" err="1"/>
              <a:t>url</a:t>
            </a:r>
            <a:r>
              <a:rPr lang="en-US" altLang="zh-CN" sz="1200" dirty="0"/>
              <a:t>-pattern&gt;/*&lt;/</a:t>
            </a:r>
            <a:r>
              <a:rPr lang="en-US" altLang="zh-CN" sz="1200" dirty="0" err="1"/>
              <a:t>url</a:t>
            </a:r>
            <a:r>
              <a:rPr lang="en-US" altLang="zh-CN" sz="1200" dirty="0"/>
              <a:t>-pattern&gt;</a:t>
            </a:r>
            <a:r>
              <a:rPr lang="zh-CN" altLang="en-US" sz="1200" dirty="0"/>
              <a:t>指定的所有用户请求，当用户请求到达时，该</a:t>
            </a:r>
            <a:r>
              <a:rPr lang="en-US" altLang="zh-CN" sz="1200" dirty="0"/>
              <a:t>Filter</a:t>
            </a:r>
            <a:r>
              <a:rPr lang="zh-CN" altLang="en-US" sz="1200" dirty="0"/>
              <a:t>会过滤用户的请求。默认情况下，如果用户请求的路径不带后缀或者后缀以</a:t>
            </a:r>
            <a:r>
              <a:rPr lang="en-US" altLang="zh-CN" sz="1200" dirty="0"/>
              <a:t>.action</a:t>
            </a:r>
            <a:r>
              <a:rPr lang="zh-CN" altLang="en-US" sz="1200" dirty="0"/>
              <a:t>结尾，这时请求将被转入</a:t>
            </a:r>
            <a:r>
              <a:rPr lang="en-US" altLang="zh-CN" sz="1200" dirty="0"/>
              <a:t>Struts 2</a:t>
            </a:r>
            <a:r>
              <a:rPr lang="zh-CN" altLang="en-US" sz="1200" dirty="0"/>
              <a:t>框架处理，否则</a:t>
            </a:r>
            <a:r>
              <a:rPr lang="en-US" altLang="zh-CN" sz="1200" dirty="0"/>
              <a:t>Struts 2</a:t>
            </a:r>
            <a:r>
              <a:rPr lang="zh-CN" altLang="en-US" sz="1200" dirty="0"/>
              <a:t>框架将略过该请求的处理。当请求转入</a:t>
            </a:r>
            <a:r>
              <a:rPr lang="en-US" altLang="zh-CN" sz="1200" dirty="0"/>
              <a:t>Struts 2</a:t>
            </a:r>
            <a:r>
              <a:rPr lang="zh-CN" altLang="en-US" sz="1200" dirty="0"/>
              <a:t>框架处理时会先经过一系列的拦截器，然后再到</a:t>
            </a:r>
            <a:r>
              <a:rPr lang="en-US" altLang="zh-CN" sz="1200" dirty="0"/>
              <a:t>Action</a:t>
            </a:r>
            <a:r>
              <a:rPr lang="zh-CN" altLang="en-US" sz="1200" dirty="0"/>
              <a:t>。</a:t>
            </a:r>
            <a:r>
              <a:rPr lang="zh-CN" altLang="en-US" sz="1200" dirty="0">
                <a:solidFill>
                  <a:srgbClr val="C00000"/>
                </a:solidFill>
              </a:rPr>
              <a:t>与</a:t>
            </a:r>
            <a:r>
              <a:rPr lang="en-US" altLang="zh-CN" sz="1200" dirty="0">
                <a:solidFill>
                  <a:srgbClr val="C00000"/>
                </a:solidFill>
              </a:rPr>
              <a:t>Struts1</a:t>
            </a:r>
            <a:r>
              <a:rPr lang="zh-CN" altLang="en-US" sz="1200" dirty="0">
                <a:solidFill>
                  <a:srgbClr val="C00000"/>
                </a:solidFill>
              </a:rPr>
              <a:t>不同，</a:t>
            </a:r>
            <a:r>
              <a:rPr lang="en-US" altLang="zh-CN" sz="1200" dirty="0">
                <a:solidFill>
                  <a:srgbClr val="C00000"/>
                </a:solidFill>
              </a:rPr>
              <a:t>Struts2</a:t>
            </a:r>
            <a:r>
              <a:rPr lang="zh-CN" altLang="en-US" sz="1200" dirty="0">
                <a:solidFill>
                  <a:srgbClr val="C00000"/>
                </a:solidFill>
              </a:rPr>
              <a:t>对用户的每一次请求都会创建一个</a:t>
            </a:r>
            <a:r>
              <a:rPr lang="en-US" altLang="zh-CN" sz="1200" dirty="0">
                <a:solidFill>
                  <a:srgbClr val="C00000"/>
                </a:solidFill>
              </a:rPr>
              <a:t>Action</a:t>
            </a:r>
            <a:r>
              <a:rPr lang="zh-CN" altLang="en-US" sz="1200" dirty="0">
                <a:solidFill>
                  <a:srgbClr val="C00000"/>
                </a:solidFill>
              </a:rPr>
              <a:t>，所以</a:t>
            </a:r>
            <a:r>
              <a:rPr lang="en-US" altLang="zh-CN" sz="1200" dirty="0">
                <a:solidFill>
                  <a:srgbClr val="C00000"/>
                </a:solidFill>
              </a:rPr>
              <a:t>Struts2</a:t>
            </a:r>
            <a:r>
              <a:rPr lang="zh-CN" altLang="en-US" sz="1200" dirty="0">
                <a:solidFill>
                  <a:srgbClr val="C00000"/>
                </a:solidFill>
              </a:rPr>
              <a:t>中的</a:t>
            </a:r>
            <a:r>
              <a:rPr lang="en-US" altLang="zh-CN" sz="1200" dirty="0">
                <a:solidFill>
                  <a:srgbClr val="C00000"/>
                </a:solidFill>
              </a:rPr>
              <a:t>Action</a:t>
            </a:r>
            <a:r>
              <a:rPr lang="zh-CN" altLang="en-US" sz="1200" dirty="0">
                <a:solidFill>
                  <a:srgbClr val="C00000"/>
                </a:solidFill>
              </a:rPr>
              <a:t>是线程安全的。</a:t>
            </a:r>
            <a:endParaRPr lang="en-US" altLang="zh-CN" sz="1200" dirty="0">
              <a:solidFill>
                <a:srgbClr val="C00000"/>
              </a:solidFill>
            </a:endParaRPr>
          </a:p>
          <a:p>
            <a:pPr eaLnBrk="1" hangingPunct="1"/>
            <a:endParaRPr lang="zh-CN" altLang="en-US" dirty="0"/>
          </a:p>
        </p:txBody>
      </p:sp>
      <p:cxnSp>
        <p:nvCxnSpPr>
          <p:cNvPr id="17" name="直接箭头连接符 14"/>
          <p:cNvCxnSpPr>
            <a:cxnSpLocks noChangeShapeType="1"/>
          </p:cNvCxnSpPr>
          <p:nvPr/>
        </p:nvCxnSpPr>
        <p:spPr bwMode="auto">
          <a:xfrm rot="5400000">
            <a:off x="4072731" y="3373451"/>
            <a:ext cx="358775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接箭头连接符 14"/>
          <p:cNvCxnSpPr>
            <a:cxnSpLocks noChangeShapeType="1"/>
          </p:cNvCxnSpPr>
          <p:nvPr/>
        </p:nvCxnSpPr>
        <p:spPr bwMode="auto">
          <a:xfrm rot="5400000">
            <a:off x="4074318" y="2667925"/>
            <a:ext cx="358775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直接箭头连接符 14"/>
          <p:cNvCxnSpPr>
            <a:cxnSpLocks noChangeShapeType="1"/>
          </p:cNvCxnSpPr>
          <p:nvPr/>
        </p:nvCxnSpPr>
        <p:spPr bwMode="auto">
          <a:xfrm rot="5400000">
            <a:off x="4077492" y="1988393"/>
            <a:ext cx="358775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直接箭头连接符 14"/>
          <p:cNvCxnSpPr>
            <a:cxnSpLocks noChangeShapeType="1"/>
          </p:cNvCxnSpPr>
          <p:nvPr/>
        </p:nvCxnSpPr>
        <p:spPr bwMode="auto">
          <a:xfrm rot="5400000">
            <a:off x="4071144" y="4091170"/>
            <a:ext cx="358775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98531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2975" y="0"/>
            <a:ext cx="7486650" cy="552450"/>
          </a:xfrm>
        </p:spPr>
        <p:txBody>
          <a:bodyPr/>
          <a:lstStyle/>
          <a:p>
            <a:pPr lvl="0"/>
            <a:r>
              <a:rPr lang="zh-CN" altLang="en-US" sz="2400" dirty="0" smtClean="0"/>
              <a:t>为</a:t>
            </a:r>
            <a:r>
              <a:rPr lang="zh-CN" altLang="en-US" sz="2400" dirty="0"/>
              <a:t>应用指定多个</a:t>
            </a:r>
            <a:r>
              <a:rPr lang="en-US" altLang="zh-CN" sz="2400" dirty="0"/>
              <a:t>struts</a:t>
            </a:r>
            <a:r>
              <a:rPr lang="zh-CN" altLang="en-US" sz="2400" dirty="0"/>
              <a:t>配置文件</a:t>
            </a: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395536" y="1052736"/>
            <a:ext cx="7786687" cy="347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400" dirty="0"/>
              <a:t>在大部分应用里，随着应用规模的增加，系统中</a:t>
            </a:r>
            <a:r>
              <a:rPr lang="en-US" altLang="zh-CN" sz="1400" dirty="0"/>
              <a:t>Action</a:t>
            </a:r>
            <a:r>
              <a:rPr lang="zh-CN" altLang="en-US" sz="1400" dirty="0"/>
              <a:t>的数量也会大量增加，导致</a:t>
            </a:r>
            <a:r>
              <a:rPr lang="en-US" altLang="zh-CN" sz="1400" dirty="0"/>
              <a:t>struts.xml</a:t>
            </a:r>
            <a:r>
              <a:rPr lang="zh-CN" altLang="en-US" sz="1400" dirty="0"/>
              <a:t>配置文件变得非常臃肿。为了避免</a:t>
            </a:r>
            <a:r>
              <a:rPr lang="en-US" altLang="zh-CN" sz="1400" dirty="0"/>
              <a:t>struts.xml</a:t>
            </a:r>
            <a:r>
              <a:rPr lang="zh-CN" altLang="en-US" sz="1400" dirty="0"/>
              <a:t>文件过于庞大、臃肿，提高</a:t>
            </a:r>
            <a:r>
              <a:rPr lang="en-US" altLang="zh-CN" sz="1400" dirty="0"/>
              <a:t>struts.xml</a:t>
            </a:r>
            <a:r>
              <a:rPr lang="zh-CN" altLang="en-US" sz="1400" dirty="0"/>
              <a:t>文件的可读性，我们可以将一个</a:t>
            </a:r>
            <a:r>
              <a:rPr lang="en-US" altLang="zh-CN" sz="1400" dirty="0"/>
              <a:t>struts.xml</a:t>
            </a:r>
            <a:r>
              <a:rPr lang="zh-CN" altLang="en-US" sz="1400" dirty="0"/>
              <a:t>配置文件分解成多个配置文件，然后在</a:t>
            </a:r>
            <a:r>
              <a:rPr lang="en-US" altLang="zh-CN" sz="1400" dirty="0"/>
              <a:t>struts.xml</a:t>
            </a:r>
            <a:r>
              <a:rPr lang="zh-CN" altLang="en-US" sz="1400" dirty="0"/>
              <a:t>文件中包含其他配置文件。下面的</a:t>
            </a:r>
            <a:r>
              <a:rPr lang="en-US" altLang="zh-CN" sz="1400" dirty="0"/>
              <a:t>struts.xml</a:t>
            </a:r>
            <a:r>
              <a:rPr lang="zh-CN" altLang="en-US" sz="1400" dirty="0"/>
              <a:t>通过</a:t>
            </a:r>
            <a:r>
              <a:rPr lang="en-US" altLang="zh-CN" sz="1400" dirty="0"/>
              <a:t>&lt;include&gt;</a:t>
            </a:r>
            <a:r>
              <a:rPr lang="zh-CN" altLang="en-US" sz="1400" dirty="0"/>
              <a:t>元素指定多个配置文件：</a:t>
            </a:r>
            <a:endParaRPr lang="en-US" altLang="zh-CN" sz="14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altLang="zh-CN" sz="14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&lt;?xml version="1.0" encoding="UTF-8"?&gt;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&lt;!DOCTYPE struts PUBLIC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    "-//Apache Software Foundation//DTD Struts Configuration 2.0//EN"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    "http://struts.apache.org/</a:t>
            </a:r>
            <a:r>
              <a:rPr lang="en-US" altLang="zh-CN" sz="1400" dirty="0" err="1"/>
              <a:t>dtds</a:t>
            </a:r>
            <a:r>
              <a:rPr lang="en-US" altLang="zh-CN" sz="1400" dirty="0"/>
              <a:t>/struts-2.0.dtd"&gt;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&lt;struts&gt;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	</a:t>
            </a:r>
            <a:r>
              <a:rPr lang="en-US" altLang="zh-CN" sz="1400" dirty="0">
                <a:solidFill>
                  <a:srgbClr val="C00000"/>
                </a:solidFill>
              </a:rPr>
              <a:t>&lt;include file="struts-user.xml"/&gt;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>
                <a:solidFill>
                  <a:srgbClr val="C00000"/>
                </a:solidFill>
              </a:rPr>
              <a:t>	&lt;include file="struts-order.xml"/&gt;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&lt;/struts&gt;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altLang="zh-CN" sz="14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400" dirty="0"/>
              <a:t>通过这种方式，我们就可以将</a:t>
            </a:r>
            <a:r>
              <a:rPr lang="en-US" altLang="zh-CN" sz="1400" dirty="0"/>
              <a:t>Struts 2</a:t>
            </a:r>
            <a:r>
              <a:rPr lang="zh-CN" altLang="en-US" sz="1400" dirty="0"/>
              <a:t>的</a:t>
            </a:r>
            <a:r>
              <a:rPr lang="en-US" altLang="zh-CN" sz="1400" dirty="0"/>
              <a:t>Action</a:t>
            </a:r>
            <a:r>
              <a:rPr lang="zh-CN" altLang="en-US" sz="1400" dirty="0"/>
              <a:t>按模块添加在多个配置文件中。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93046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0"/>
            <a:ext cx="7486650" cy="552450"/>
          </a:xfrm>
        </p:spPr>
        <p:txBody>
          <a:bodyPr/>
          <a:lstStyle/>
          <a:p>
            <a:pPr lvl="0"/>
            <a:r>
              <a:rPr lang="en-US" altLang="zh-CN" sz="2400" b="1" dirty="0" smtClean="0"/>
              <a:t>Action</a:t>
            </a:r>
            <a:r>
              <a:rPr lang="zh-CN" altLang="en-US" sz="2400" dirty="0" smtClean="0"/>
              <a:t>动态</a:t>
            </a:r>
            <a:r>
              <a:rPr lang="zh-CN" altLang="en-US" sz="2400" dirty="0"/>
              <a:t>方法调用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51520" y="908720"/>
            <a:ext cx="8358187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400" dirty="0"/>
              <a:t>如果</a:t>
            </a:r>
            <a:r>
              <a:rPr lang="en-US" altLang="zh-CN" sz="1400" dirty="0"/>
              <a:t>Action</a:t>
            </a:r>
            <a:r>
              <a:rPr lang="zh-CN" altLang="en-US" sz="1400" dirty="0"/>
              <a:t>中存在多个方法时，我们可以使用</a:t>
            </a:r>
            <a:r>
              <a:rPr lang="en-US" altLang="zh-CN" sz="1400" dirty="0">
                <a:solidFill>
                  <a:srgbClr val="C00000"/>
                </a:solidFill>
              </a:rPr>
              <a:t>!+</a:t>
            </a:r>
            <a:r>
              <a:rPr lang="zh-CN" altLang="en-US" sz="1400" dirty="0">
                <a:solidFill>
                  <a:srgbClr val="C00000"/>
                </a:solidFill>
              </a:rPr>
              <a:t>方法名</a:t>
            </a:r>
            <a:r>
              <a:rPr lang="zh-CN" altLang="en-US" sz="1400" dirty="0"/>
              <a:t>调用指定方法。如下：</a:t>
            </a:r>
            <a:endParaRPr lang="en-US" altLang="zh-CN" sz="14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public class </a:t>
            </a:r>
            <a:r>
              <a:rPr lang="en-US" altLang="zh-CN" sz="1200" dirty="0" err="1"/>
              <a:t>HelloWorldAction</a:t>
            </a:r>
            <a:r>
              <a:rPr lang="en-US" altLang="zh-CN" sz="1200" dirty="0"/>
              <a:t>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	private String message;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	....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	public String </a:t>
            </a:r>
            <a:r>
              <a:rPr lang="en-US" altLang="zh-CN" sz="1200" dirty="0">
                <a:solidFill>
                  <a:srgbClr val="C00000"/>
                </a:solidFill>
              </a:rPr>
              <a:t>execute</a:t>
            </a:r>
            <a:r>
              <a:rPr lang="en-US" altLang="zh-CN" sz="1200" dirty="0"/>
              <a:t>() throws Exception{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		</a:t>
            </a:r>
            <a:r>
              <a:rPr lang="en-US" altLang="zh-CN" sz="1200" dirty="0" err="1"/>
              <a:t>this.message</a:t>
            </a:r>
            <a:r>
              <a:rPr lang="en-US" altLang="zh-CN" sz="1200" dirty="0"/>
              <a:t> = "</a:t>
            </a:r>
            <a:r>
              <a:rPr lang="zh-CN" altLang="en-US" sz="1200" dirty="0"/>
              <a:t>我的第一个</a:t>
            </a:r>
            <a:r>
              <a:rPr lang="en-US" altLang="zh-CN" sz="1200" dirty="0"/>
              <a:t>struts2</a:t>
            </a:r>
            <a:r>
              <a:rPr lang="zh-CN" altLang="en-US" sz="1200" dirty="0"/>
              <a:t>应用</a:t>
            </a:r>
            <a:r>
              <a:rPr lang="en-US" altLang="zh-CN" sz="1200" dirty="0"/>
              <a:t>";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		return "success";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	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	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	public String </a:t>
            </a:r>
            <a:r>
              <a:rPr lang="en-US" altLang="zh-CN" sz="1200" dirty="0">
                <a:solidFill>
                  <a:srgbClr val="C00000"/>
                </a:solidFill>
              </a:rPr>
              <a:t>other</a:t>
            </a:r>
            <a:r>
              <a:rPr lang="en-US" altLang="zh-CN" sz="1200" dirty="0"/>
              <a:t>() throws Exception{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		</a:t>
            </a:r>
            <a:r>
              <a:rPr lang="en-US" altLang="zh-CN" sz="1200" dirty="0" err="1"/>
              <a:t>this.message</a:t>
            </a:r>
            <a:r>
              <a:rPr lang="en-US" altLang="zh-CN" sz="1200" dirty="0"/>
              <a:t> = "</a:t>
            </a:r>
            <a:r>
              <a:rPr lang="zh-CN" altLang="en-US" sz="1200" dirty="0"/>
              <a:t>第二个方法</a:t>
            </a:r>
            <a:r>
              <a:rPr lang="en-US" altLang="zh-CN" sz="1200" dirty="0"/>
              <a:t>";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		return "success";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	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400" dirty="0"/>
              <a:t>假设访问上面</a:t>
            </a:r>
            <a:r>
              <a:rPr lang="en-US" altLang="zh-CN" sz="1400" dirty="0"/>
              <a:t>action</a:t>
            </a:r>
            <a:r>
              <a:rPr lang="zh-CN" altLang="en-US" sz="1400" dirty="0"/>
              <a:t>的</a:t>
            </a:r>
            <a:r>
              <a:rPr lang="en-US" altLang="zh-CN" sz="1400" dirty="0"/>
              <a:t>URL</a:t>
            </a:r>
            <a:r>
              <a:rPr lang="zh-CN" altLang="en-US" sz="1400" dirty="0"/>
              <a:t>路径为：</a:t>
            </a:r>
            <a:r>
              <a:rPr lang="en-US" altLang="zh-CN" sz="1400" dirty="0"/>
              <a:t> /struts/test/</a:t>
            </a:r>
            <a:r>
              <a:rPr lang="en-US" altLang="zh-CN" sz="1400" dirty="0" err="1"/>
              <a:t>helloworld.action</a:t>
            </a:r>
            <a:endParaRPr lang="en-US" altLang="zh-CN" sz="14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400" dirty="0"/>
              <a:t>要访问</a:t>
            </a:r>
            <a:r>
              <a:rPr lang="en-US" altLang="zh-CN" sz="1400" dirty="0"/>
              <a:t>action</a:t>
            </a:r>
            <a:r>
              <a:rPr lang="zh-CN" altLang="en-US" sz="1400" dirty="0"/>
              <a:t>的</a:t>
            </a:r>
            <a:r>
              <a:rPr lang="en-US" altLang="zh-CN" sz="1400" dirty="0">
                <a:solidFill>
                  <a:srgbClr val="C00000"/>
                </a:solidFill>
              </a:rPr>
              <a:t>other</a:t>
            </a:r>
            <a:r>
              <a:rPr lang="en-US" altLang="zh-CN" sz="1400" dirty="0"/>
              <a:t>() </a:t>
            </a:r>
            <a:r>
              <a:rPr lang="zh-CN" altLang="en-US" sz="1400" dirty="0"/>
              <a:t>方法，我们可以这样调用：</a:t>
            </a:r>
            <a:endParaRPr lang="en-US" altLang="zh-CN" sz="14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/struts/test/</a:t>
            </a:r>
            <a:r>
              <a:rPr lang="en-US" altLang="zh-CN" sz="1400" dirty="0" err="1"/>
              <a:t>helloworld</a:t>
            </a:r>
            <a:r>
              <a:rPr lang="en-US" altLang="zh-CN" sz="1400" dirty="0" err="1">
                <a:solidFill>
                  <a:srgbClr val="0000FF"/>
                </a:solidFill>
              </a:rPr>
              <a:t>!other</a:t>
            </a:r>
            <a:r>
              <a:rPr lang="en-US" altLang="zh-CN" sz="1400" dirty="0" err="1"/>
              <a:t>.action</a:t>
            </a:r>
            <a:endParaRPr lang="en-US" altLang="zh-CN" sz="14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400" dirty="0"/>
              <a:t>如果不想使用动态方法调用，我们可以通过常量</a:t>
            </a:r>
            <a:r>
              <a:rPr lang="en-US" altLang="zh-CN" sz="1400" dirty="0" err="1"/>
              <a:t>struts.enable.DynamicMethodInvocation</a:t>
            </a:r>
            <a:r>
              <a:rPr lang="zh-CN" altLang="en-US" sz="1400" dirty="0"/>
              <a:t>关闭动态方法调用。</a:t>
            </a:r>
            <a:endParaRPr lang="en-US" altLang="zh-CN" sz="14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&lt;constant name="</a:t>
            </a:r>
            <a:r>
              <a:rPr lang="en-US" altLang="zh-CN" sz="1400" dirty="0" err="1"/>
              <a:t>struts.enable.DynamicMethodInvocation</a:t>
            </a:r>
            <a:r>
              <a:rPr lang="en-US" altLang="zh-CN" sz="1400" dirty="0"/>
              <a:t>" value="false"/&gt;</a:t>
            </a:r>
          </a:p>
        </p:txBody>
      </p:sp>
    </p:spTree>
    <p:extLst>
      <p:ext uri="{BB962C8B-B14F-4D97-AF65-F5344CB8AC3E}">
        <p14:creationId xmlns:p14="http://schemas.microsoft.com/office/powerpoint/2010/main" val="328123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0"/>
            <a:ext cx="7486650" cy="552450"/>
          </a:xfrm>
        </p:spPr>
        <p:txBody>
          <a:bodyPr/>
          <a:lstStyle/>
          <a:p>
            <a:pPr lvl="0"/>
            <a:r>
              <a:rPr lang="zh-CN" altLang="en-US" sz="2400" dirty="0" smtClean="0"/>
              <a:t>接收</a:t>
            </a:r>
            <a:r>
              <a:rPr lang="zh-CN" altLang="en-US" sz="2400" dirty="0"/>
              <a:t>请求参数</a:t>
            </a: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395536" y="836712"/>
            <a:ext cx="7786687" cy="415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Arial" charset="0"/>
              <a:buChar char="•"/>
            </a:pPr>
            <a:r>
              <a:rPr lang="zh-CN" altLang="en-US" b="1" dirty="0"/>
              <a:t>采用基本类型接收请求参数</a:t>
            </a:r>
            <a:r>
              <a:rPr lang="en-US" altLang="zh-CN" b="1" dirty="0"/>
              <a:t>(get/post)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400" dirty="0"/>
              <a:t>在</a:t>
            </a:r>
            <a:r>
              <a:rPr lang="en-US" altLang="zh-CN" sz="1400" dirty="0"/>
              <a:t>Action</a:t>
            </a:r>
            <a:r>
              <a:rPr lang="zh-CN" altLang="en-US" sz="1400" dirty="0"/>
              <a:t>类中定义与请求参数同名的属性，</a:t>
            </a:r>
            <a:r>
              <a:rPr lang="en-US" altLang="zh-CN" sz="1400" dirty="0"/>
              <a:t>struts2</a:t>
            </a:r>
            <a:r>
              <a:rPr lang="zh-CN" altLang="en-US" sz="1400" dirty="0"/>
              <a:t>便能自动接收请求参数并赋予给同名属性。</a:t>
            </a:r>
            <a:endParaRPr lang="en-US" altLang="zh-CN" sz="14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200" dirty="0">
                <a:solidFill>
                  <a:srgbClr val="0000FF"/>
                </a:solidFill>
              </a:rPr>
              <a:t>请求路径：</a:t>
            </a:r>
            <a:r>
              <a:rPr lang="en-US" altLang="zh-CN" sz="1200" dirty="0">
                <a:solidFill>
                  <a:srgbClr val="0000FF"/>
                </a:solidFill>
              </a:rPr>
              <a:t> http://localhost:8080/test/view.action?id=78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public class </a:t>
            </a:r>
            <a:r>
              <a:rPr lang="en-US" altLang="zh-CN" sz="1200" dirty="0" err="1"/>
              <a:t>ProductAction</a:t>
            </a:r>
            <a:r>
              <a:rPr lang="en-US" altLang="zh-CN" sz="1200" dirty="0"/>
              <a:t>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      private Integer id;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      public void </a:t>
            </a:r>
            <a:r>
              <a:rPr lang="en-US" altLang="zh-CN" sz="1200" dirty="0" err="1">
                <a:solidFill>
                  <a:srgbClr val="FF0000"/>
                </a:solidFill>
              </a:rPr>
              <a:t>setId</a:t>
            </a:r>
            <a:r>
              <a:rPr lang="en-US" altLang="zh-CN" sz="1200" dirty="0"/>
              <a:t>(Integer id) {//struts2</a:t>
            </a:r>
            <a:r>
              <a:rPr lang="zh-CN" altLang="en-US" sz="1200" dirty="0"/>
              <a:t>通过反射技术调用与请求参数同名的属性的</a:t>
            </a:r>
            <a:r>
              <a:rPr lang="en-US" altLang="zh-CN" sz="1200" dirty="0"/>
              <a:t>setter</a:t>
            </a:r>
            <a:r>
              <a:rPr lang="zh-CN" altLang="en-US" sz="1200" dirty="0"/>
              <a:t>方法来获取请求参数值</a:t>
            </a:r>
            <a:endParaRPr lang="en-US" altLang="zh-CN" sz="12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             this.id = id;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      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      public Integer </a:t>
            </a:r>
            <a:r>
              <a:rPr lang="en-US" altLang="zh-CN" sz="1200" dirty="0" err="1"/>
              <a:t>getId</a:t>
            </a:r>
            <a:r>
              <a:rPr lang="en-US" altLang="zh-CN" sz="1200" dirty="0"/>
              <a:t>() {return id;}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  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Arial" charset="0"/>
              <a:buChar char="•"/>
            </a:pPr>
            <a:r>
              <a:rPr lang="zh-CN" altLang="en-US" b="1" dirty="0"/>
              <a:t>采用复合类型接收请求参数</a:t>
            </a:r>
            <a:endParaRPr lang="en-US" altLang="zh-CN" b="1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200" dirty="0">
                <a:solidFill>
                  <a:srgbClr val="0000FF"/>
                </a:solidFill>
              </a:rPr>
              <a:t>请求路径：</a:t>
            </a:r>
            <a:r>
              <a:rPr lang="en-US" altLang="zh-CN" sz="1200" dirty="0">
                <a:solidFill>
                  <a:srgbClr val="0000FF"/>
                </a:solidFill>
              </a:rPr>
              <a:t> http://localhost:8080/test/view.action?product.id=78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 public class </a:t>
            </a:r>
            <a:r>
              <a:rPr lang="en-US" altLang="zh-CN" sz="1200" dirty="0" err="1"/>
              <a:t>ProductAction</a:t>
            </a:r>
            <a:r>
              <a:rPr lang="en-US" altLang="zh-CN" sz="1200" dirty="0"/>
              <a:t>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   private Product </a:t>
            </a:r>
            <a:r>
              <a:rPr lang="en-US" altLang="zh-CN" sz="1200" dirty="0" err="1"/>
              <a:t>product</a:t>
            </a:r>
            <a:r>
              <a:rPr lang="en-US" altLang="zh-CN" sz="1200" dirty="0"/>
              <a:t>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   public void </a:t>
            </a:r>
            <a:r>
              <a:rPr lang="en-US" altLang="zh-CN" sz="1200" dirty="0" err="1"/>
              <a:t>setProduct</a:t>
            </a:r>
            <a:r>
              <a:rPr lang="en-US" altLang="zh-CN" sz="1200" dirty="0"/>
              <a:t>(Product product) {  </a:t>
            </a:r>
            <a:r>
              <a:rPr lang="en-US" altLang="zh-CN" sz="1200" dirty="0" err="1"/>
              <a:t>this.product</a:t>
            </a:r>
            <a:r>
              <a:rPr lang="en-US" altLang="zh-CN" sz="1200" dirty="0"/>
              <a:t> = product;  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   public Product </a:t>
            </a:r>
            <a:r>
              <a:rPr lang="en-US" altLang="zh-CN" sz="1200" dirty="0" err="1"/>
              <a:t>getProduct</a:t>
            </a:r>
            <a:r>
              <a:rPr lang="en-US" altLang="zh-CN" sz="1200" dirty="0"/>
              <a:t>() {return product;}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Struts2</a:t>
            </a:r>
            <a:r>
              <a:rPr lang="zh-CN" altLang="en-US" sz="1200" dirty="0"/>
              <a:t>首先通过反射技术调用</a:t>
            </a:r>
            <a:r>
              <a:rPr lang="en-US" altLang="zh-CN" sz="1200" dirty="0"/>
              <a:t>Product</a:t>
            </a:r>
            <a:r>
              <a:rPr lang="zh-CN" altLang="en-US" sz="1200" dirty="0"/>
              <a:t>的默认构造器创建</a:t>
            </a:r>
            <a:r>
              <a:rPr lang="en-US" altLang="zh-CN" sz="1200" dirty="0"/>
              <a:t>product</a:t>
            </a:r>
            <a:r>
              <a:rPr lang="zh-CN" altLang="en-US" sz="1200" dirty="0"/>
              <a:t>对象</a:t>
            </a:r>
            <a:r>
              <a:rPr lang="en-US" altLang="zh-CN" sz="1200" dirty="0"/>
              <a:t>,</a:t>
            </a:r>
            <a:r>
              <a:rPr lang="zh-CN" altLang="en-US" sz="1200" dirty="0"/>
              <a:t>然后再通过反射技术调用</a:t>
            </a:r>
            <a:r>
              <a:rPr lang="en-US" altLang="zh-CN" sz="1200" dirty="0"/>
              <a:t>product</a:t>
            </a:r>
            <a:r>
              <a:rPr lang="zh-CN" altLang="en-US" sz="1200" dirty="0"/>
              <a:t>中与请求参数同名的属性的</a:t>
            </a:r>
            <a:r>
              <a:rPr lang="en-US" altLang="zh-CN" sz="1200" dirty="0"/>
              <a:t>setter</a:t>
            </a:r>
            <a:r>
              <a:rPr lang="zh-CN" altLang="en-US" sz="1200" dirty="0"/>
              <a:t>方法来获取请求参数值。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02014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0"/>
            <a:ext cx="7486650" cy="552450"/>
          </a:xfrm>
        </p:spPr>
        <p:txBody>
          <a:bodyPr/>
          <a:lstStyle/>
          <a:p>
            <a:pPr lvl="0"/>
            <a:r>
              <a:rPr lang="zh-CN" altLang="en-US" sz="2400" dirty="0" smtClean="0"/>
              <a:t>自定义</a:t>
            </a:r>
            <a:r>
              <a:rPr lang="zh-CN" altLang="en-US" sz="2400" dirty="0"/>
              <a:t>类型转换器</a:t>
            </a: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428625" y="980728"/>
            <a:ext cx="7786688" cy="379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 err="1"/>
              <a:t>java.util.Date</a:t>
            </a:r>
            <a:r>
              <a:rPr lang="zh-CN" altLang="en-US" sz="1400" dirty="0"/>
              <a:t>类型的属性可以接收格式为</a:t>
            </a:r>
            <a:r>
              <a:rPr lang="en-US" altLang="zh-CN" sz="1400" dirty="0"/>
              <a:t>2009-07-20</a:t>
            </a:r>
            <a:r>
              <a:rPr lang="zh-CN" altLang="en-US" sz="1400" dirty="0"/>
              <a:t>的请求参数值。但如果我们需要接收格式为</a:t>
            </a:r>
            <a:r>
              <a:rPr lang="en-US" altLang="zh-CN" sz="1400" dirty="0"/>
              <a:t>20091221</a:t>
            </a:r>
            <a:r>
              <a:rPr lang="zh-CN" altLang="en-US" sz="1400" dirty="0"/>
              <a:t>的请求参数，我们必须定义类型转换器，否则</a:t>
            </a:r>
            <a:r>
              <a:rPr lang="en-US" altLang="zh-CN" sz="1400" dirty="0"/>
              <a:t>struts2</a:t>
            </a:r>
            <a:r>
              <a:rPr lang="zh-CN" altLang="en-US" sz="1400" dirty="0"/>
              <a:t>无法自动完成类型转换。</a:t>
            </a:r>
            <a:endParaRPr lang="en-US" altLang="zh-CN" sz="14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altLang="zh-CN" sz="14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import </a:t>
            </a:r>
            <a:r>
              <a:rPr lang="en-US" altLang="zh-CN" sz="1400" dirty="0" err="1"/>
              <a:t>java.util.Date</a:t>
            </a:r>
            <a:r>
              <a:rPr lang="en-US" altLang="zh-CN" sz="1400" dirty="0"/>
              <a:t>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public class </a:t>
            </a:r>
            <a:r>
              <a:rPr lang="en-US" altLang="zh-CN" sz="1400" dirty="0" err="1"/>
              <a:t>HelloWorldAction</a:t>
            </a:r>
            <a:r>
              <a:rPr lang="en-US" altLang="zh-CN" sz="1400" dirty="0"/>
              <a:t>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	private Date </a:t>
            </a:r>
            <a:r>
              <a:rPr lang="en-US" altLang="zh-CN" sz="1400" dirty="0" err="1"/>
              <a:t>createtime</a:t>
            </a:r>
            <a:r>
              <a:rPr lang="en-US" altLang="zh-CN" sz="1400" dirty="0"/>
              <a:t>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altLang="zh-CN" sz="14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	public Date </a:t>
            </a:r>
            <a:r>
              <a:rPr lang="en-US" altLang="zh-CN" sz="1400" dirty="0" err="1"/>
              <a:t>getCreatetime</a:t>
            </a:r>
            <a:r>
              <a:rPr lang="en-US" altLang="zh-CN" sz="1400" dirty="0"/>
              <a:t>()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		return </a:t>
            </a:r>
            <a:r>
              <a:rPr lang="en-US" altLang="zh-CN" sz="1400" dirty="0" err="1"/>
              <a:t>createtime</a:t>
            </a:r>
            <a:r>
              <a:rPr lang="en-US" altLang="zh-CN" sz="1400" dirty="0"/>
              <a:t>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	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altLang="zh-CN" sz="14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	public void </a:t>
            </a:r>
            <a:r>
              <a:rPr lang="en-US" altLang="zh-CN" sz="1400" dirty="0" err="1"/>
              <a:t>setCreatetime</a:t>
            </a:r>
            <a:r>
              <a:rPr lang="en-US" altLang="zh-CN" sz="1400" dirty="0"/>
              <a:t>(Date </a:t>
            </a:r>
            <a:r>
              <a:rPr lang="en-US" altLang="zh-CN" sz="1400" dirty="0" err="1"/>
              <a:t>createtime</a:t>
            </a:r>
            <a:r>
              <a:rPr lang="en-US" altLang="zh-CN" sz="1400" dirty="0"/>
              <a:t>)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		</a:t>
            </a:r>
            <a:r>
              <a:rPr lang="en-US" altLang="zh-CN" sz="1400" dirty="0" err="1"/>
              <a:t>this.createtime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createtime</a:t>
            </a:r>
            <a:r>
              <a:rPr lang="en-US" altLang="zh-CN" sz="1400" dirty="0"/>
              <a:t>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	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02014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0888" y="73025"/>
            <a:ext cx="8393112" cy="423863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幼圆" pitchFamily="49" charset="-122"/>
                <a:ea typeface="幼圆" pitchFamily="49" charset="-122"/>
              </a:rPr>
              <a:t>SSI</a:t>
            </a:r>
            <a:r>
              <a:rPr lang="zh-CN" altLang="en-US" dirty="0">
                <a:latin typeface="幼圆" pitchFamily="49" charset="-122"/>
                <a:ea typeface="幼圆" pitchFamily="49" charset="-122"/>
              </a:rPr>
              <a:t>介绍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57200" y="1436688"/>
            <a:ext cx="8034338" cy="2252924"/>
          </a:xfrm>
        </p:spPr>
        <p:txBody>
          <a:bodyPr/>
          <a:lstStyle/>
          <a:p>
            <a:pPr>
              <a:defRPr/>
            </a:pPr>
            <a:r>
              <a:rPr lang="en-US" altLang="zh-CN" sz="3600" dirty="0" smtClean="0">
                <a:ea typeface="宋体" pitchFamily="2" charset="-122"/>
              </a:rPr>
              <a:t>Struts2</a:t>
            </a:r>
            <a:r>
              <a:rPr lang="zh-CN" altLang="en-US" sz="3600" dirty="0" smtClean="0">
                <a:ea typeface="宋体" pitchFamily="2" charset="-122"/>
              </a:rPr>
              <a:t>介绍</a:t>
            </a:r>
            <a:endParaRPr lang="en-US" altLang="zh-CN" sz="3600" dirty="0" smtClean="0">
              <a:solidFill>
                <a:schemeClr val="bg2"/>
              </a:solidFill>
              <a:effectLst/>
              <a:ea typeface="宋体" pitchFamily="2" charset="-122"/>
            </a:endParaRPr>
          </a:p>
          <a:p>
            <a:pPr>
              <a:defRPr/>
            </a:pPr>
            <a:r>
              <a:rPr lang="en-US" altLang="zh-CN" sz="3600" dirty="0" smtClean="0">
                <a:ea typeface="宋体" pitchFamily="2" charset="-122"/>
              </a:rPr>
              <a:t>Spring</a:t>
            </a:r>
            <a:r>
              <a:rPr lang="zh-CN" altLang="en-US" sz="3600" dirty="0" smtClean="0">
                <a:ea typeface="宋体" pitchFamily="2" charset="-122"/>
              </a:rPr>
              <a:t>介绍</a:t>
            </a:r>
            <a:endParaRPr lang="en-US" altLang="zh-CN" sz="3600" dirty="0" smtClean="0">
              <a:ea typeface="宋体" pitchFamily="2" charset="-122"/>
            </a:endParaRPr>
          </a:p>
          <a:p>
            <a:pPr>
              <a:defRPr/>
            </a:pPr>
            <a:r>
              <a:rPr lang="en-US" altLang="zh-CN" sz="3600" dirty="0" smtClean="0">
                <a:ea typeface="宋体" pitchFamily="2" charset="-122"/>
              </a:rPr>
              <a:t>SSI</a:t>
            </a:r>
            <a:r>
              <a:rPr lang="zh-CN" altLang="en-US" sz="3600" dirty="0" smtClean="0">
                <a:ea typeface="宋体" pitchFamily="2" charset="-122"/>
              </a:rPr>
              <a:t>整合</a:t>
            </a:r>
            <a:endParaRPr lang="en-US" altLang="zh-CN" sz="3600" dirty="0" smtClean="0">
              <a:ea typeface="宋体" pitchFamily="2" charset="-122"/>
            </a:endParaRPr>
          </a:p>
          <a:p>
            <a:pPr>
              <a:defRPr/>
            </a:pPr>
            <a:endParaRPr lang="zh-CN" altLang="zh-CN" sz="1800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2196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0"/>
            <a:ext cx="7486650" cy="552450"/>
          </a:xfrm>
        </p:spPr>
        <p:txBody>
          <a:bodyPr/>
          <a:lstStyle/>
          <a:p>
            <a:pPr lvl="0"/>
            <a:r>
              <a:rPr lang="zh-CN" altLang="en-US" sz="2400" dirty="0" smtClean="0"/>
              <a:t>自定义</a:t>
            </a:r>
            <a:r>
              <a:rPr lang="zh-CN" altLang="en-US" sz="2400" dirty="0"/>
              <a:t>类型转换器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82529" y="908720"/>
            <a:ext cx="7786688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public class </a:t>
            </a:r>
            <a:r>
              <a:rPr lang="en-US" altLang="zh-CN" sz="1200" dirty="0" err="1"/>
              <a:t>DateConverter</a:t>
            </a:r>
            <a:r>
              <a:rPr lang="en-US" altLang="zh-CN" sz="1200" dirty="0"/>
              <a:t> extends </a:t>
            </a:r>
            <a:r>
              <a:rPr lang="en-US" altLang="zh-CN" sz="1200" dirty="0" err="1">
                <a:solidFill>
                  <a:srgbClr val="0000FF"/>
                </a:solidFill>
              </a:rPr>
              <a:t>DefaultTypeConverter</a:t>
            </a:r>
            <a:r>
              <a:rPr lang="en-US" altLang="zh-CN" sz="1200" dirty="0"/>
              <a:t>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                @Override  public Object </a:t>
            </a:r>
            <a:r>
              <a:rPr lang="en-US" altLang="zh-CN" sz="1200" dirty="0" err="1"/>
              <a:t>convertValue</a:t>
            </a:r>
            <a:r>
              <a:rPr lang="en-US" altLang="zh-CN" sz="1200" dirty="0"/>
              <a:t>(Map context, Object value, Class </a:t>
            </a:r>
            <a:r>
              <a:rPr lang="en-US" altLang="zh-CN" sz="1200" dirty="0" err="1"/>
              <a:t>toType</a:t>
            </a:r>
            <a:r>
              <a:rPr lang="en-US" altLang="zh-CN" sz="1200" dirty="0"/>
              <a:t>)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	</a:t>
            </a:r>
            <a:r>
              <a:rPr lang="en-US" altLang="zh-CN" sz="1200" dirty="0" err="1"/>
              <a:t>SimpleDateFormat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dateFormat</a:t>
            </a:r>
            <a:r>
              <a:rPr lang="en-US" altLang="zh-CN" sz="1200" dirty="0"/>
              <a:t> = new </a:t>
            </a:r>
            <a:r>
              <a:rPr lang="en-US" altLang="zh-CN" sz="1200" dirty="0" err="1"/>
              <a:t>SimpleDateFormat</a:t>
            </a:r>
            <a:r>
              <a:rPr lang="en-US" altLang="zh-CN" sz="1200" dirty="0"/>
              <a:t>("</a:t>
            </a:r>
            <a:r>
              <a:rPr lang="en-US" altLang="zh-CN" sz="1200" dirty="0" err="1"/>
              <a:t>yyyyMMdd</a:t>
            </a:r>
            <a:r>
              <a:rPr lang="en-US" altLang="zh-CN" sz="1200" dirty="0"/>
              <a:t>");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	try {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		if(</a:t>
            </a:r>
            <a:r>
              <a:rPr lang="en-US" altLang="zh-CN" sz="1200" dirty="0" err="1"/>
              <a:t>toType</a:t>
            </a:r>
            <a:r>
              <a:rPr lang="en-US" altLang="zh-CN" sz="1200" dirty="0"/>
              <a:t> == </a:t>
            </a:r>
            <a:r>
              <a:rPr lang="en-US" altLang="zh-CN" sz="1200" dirty="0" err="1"/>
              <a:t>Date.class</a:t>
            </a:r>
            <a:r>
              <a:rPr lang="en-US" altLang="zh-CN" sz="1200" dirty="0"/>
              <a:t>){//</a:t>
            </a:r>
            <a:r>
              <a:rPr lang="zh-CN" altLang="en-US" sz="1200" dirty="0"/>
              <a:t>当字符串向</a:t>
            </a:r>
            <a:r>
              <a:rPr lang="en-US" altLang="zh-CN" sz="1200" dirty="0"/>
              <a:t>Date</a:t>
            </a:r>
            <a:r>
              <a:rPr lang="zh-CN" altLang="en-US" sz="1200" dirty="0"/>
              <a:t>类型转换时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200" dirty="0"/>
              <a:t>			</a:t>
            </a:r>
            <a:r>
              <a:rPr lang="en-US" altLang="zh-CN" sz="1200" dirty="0"/>
              <a:t>String[] </a:t>
            </a:r>
            <a:r>
              <a:rPr lang="en-US" altLang="zh-CN" sz="1200" dirty="0" err="1"/>
              <a:t>params</a:t>
            </a:r>
            <a:r>
              <a:rPr lang="en-US" altLang="zh-CN" sz="1200" dirty="0"/>
              <a:t> = (String[]) value;</a:t>
            </a:r>
            <a:r>
              <a:rPr lang="en-US" altLang="zh-CN" sz="1200" dirty="0">
                <a:solidFill>
                  <a:srgbClr val="259B41"/>
                </a:solidFill>
              </a:rPr>
              <a:t>// </a:t>
            </a:r>
            <a:r>
              <a:rPr lang="en-US" altLang="zh-CN" sz="1200" dirty="0" err="1">
                <a:solidFill>
                  <a:srgbClr val="259B41"/>
                </a:solidFill>
              </a:rPr>
              <a:t>Request.getParameterValues</a:t>
            </a:r>
            <a:r>
              <a:rPr lang="en-US" altLang="zh-CN" sz="1200" dirty="0">
                <a:solidFill>
                  <a:srgbClr val="259B41"/>
                </a:solidFill>
              </a:rPr>
              <a:t>()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			return </a:t>
            </a:r>
            <a:r>
              <a:rPr lang="en-US" altLang="zh-CN" sz="1200" dirty="0" err="1"/>
              <a:t>dateFormat.parse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params</a:t>
            </a:r>
            <a:r>
              <a:rPr lang="en-US" altLang="zh-CN" sz="1200" dirty="0"/>
              <a:t>[0]);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		}else if(</a:t>
            </a:r>
            <a:r>
              <a:rPr lang="en-US" altLang="zh-CN" sz="1200" dirty="0" err="1"/>
              <a:t>toType</a:t>
            </a:r>
            <a:r>
              <a:rPr lang="en-US" altLang="zh-CN" sz="1200" dirty="0"/>
              <a:t> == </a:t>
            </a:r>
            <a:r>
              <a:rPr lang="en-US" altLang="zh-CN" sz="1200" dirty="0" err="1"/>
              <a:t>String.class</a:t>
            </a:r>
            <a:r>
              <a:rPr lang="en-US" altLang="zh-CN" sz="1200" dirty="0"/>
              <a:t>){//</a:t>
            </a:r>
            <a:r>
              <a:rPr lang="zh-CN" altLang="en-US" sz="1200" dirty="0"/>
              <a:t>当</a:t>
            </a:r>
            <a:r>
              <a:rPr lang="en-US" altLang="zh-CN" sz="1200" dirty="0"/>
              <a:t>Date</a:t>
            </a:r>
            <a:r>
              <a:rPr lang="zh-CN" altLang="en-US" sz="1200" dirty="0"/>
              <a:t>转换成字符串时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200" dirty="0"/>
              <a:t>			</a:t>
            </a:r>
            <a:r>
              <a:rPr lang="en-US" altLang="zh-CN" sz="1200" dirty="0"/>
              <a:t>Date </a:t>
            </a:r>
            <a:r>
              <a:rPr lang="en-US" altLang="zh-CN" sz="1200" dirty="0" err="1"/>
              <a:t>date</a:t>
            </a:r>
            <a:r>
              <a:rPr lang="en-US" altLang="zh-CN" sz="1200" dirty="0"/>
              <a:t> = (Date) value;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			return </a:t>
            </a:r>
            <a:r>
              <a:rPr lang="en-US" altLang="zh-CN" sz="1200" dirty="0" err="1"/>
              <a:t>dateFormat.format</a:t>
            </a:r>
            <a:r>
              <a:rPr lang="en-US" altLang="zh-CN" sz="1200" dirty="0"/>
              <a:t>(date);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		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	} catch (</a:t>
            </a:r>
            <a:r>
              <a:rPr lang="en-US" altLang="zh-CN" sz="1200" dirty="0" err="1"/>
              <a:t>ParseException</a:t>
            </a:r>
            <a:r>
              <a:rPr lang="en-US" altLang="zh-CN" sz="1200" dirty="0"/>
              <a:t> e) {}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	return null;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	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200" dirty="0"/>
              <a:t>将上面的类型转换器注册为</a:t>
            </a:r>
            <a:r>
              <a:rPr lang="zh-CN" altLang="en-US" sz="1200" dirty="0">
                <a:solidFill>
                  <a:srgbClr val="0000FF"/>
                </a:solidFill>
              </a:rPr>
              <a:t>局部类型转换器</a:t>
            </a:r>
            <a:r>
              <a:rPr lang="zh-CN" altLang="en-US" sz="1200" dirty="0"/>
              <a:t>：</a:t>
            </a:r>
            <a:endParaRPr lang="en-US" altLang="zh-CN" sz="12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200" dirty="0"/>
              <a:t>在</a:t>
            </a:r>
            <a:r>
              <a:rPr lang="en-US" altLang="zh-CN" sz="1200" dirty="0"/>
              <a:t>Action</a:t>
            </a:r>
            <a:r>
              <a:rPr lang="zh-CN" altLang="en-US" sz="1200" dirty="0"/>
              <a:t>类所在的包下放置</a:t>
            </a:r>
            <a:r>
              <a:rPr lang="en-US" altLang="zh-CN" sz="1200" dirty="0" err="1"/>
              <a:t>ActionClassName-conversion.properties</a:t>
            </a:r>
            <a:r>
              <a:rPr lang="zh-CN" altLang="en-US" sz="1200" dirty="0"/>
              <a:t>文件，</a:t>
            </a:r>
            <a:r>
              <a:rPr lang="en-US" altLang="zh-CN" sz="1200" dirty="0" err="1"/>
              <a:t>ActionClassName</a:t>
            </a:r>
            <a:r>
              <a:rPr lang="zh-CN" altLang="en-US" sz="1200" dirty="0"/>
              <a:t>是</a:t>
            </a:r>
            <a:r>
              <a:rPr lang="en-US" altLang="zh-CN" sz="1200" dirty="0"/>
              <a:t>Action</a:t>
            </a:r>
            <a:r>
              <a:rPr lang="zh-CN" altLang="en-US" sz="1200" dirty="0"/>
              <a:t>的类名，后面的</a:t>
            </a:r>
            <a:r>
              <a:rPr lang="en-US" altLang="zh-CN" sz="1200" dirty="0"/>
              <a:t>-</a:t>
            </a:r>
            <a:r>
              <a:rPr lang="en-US" altLang="zh-CN" sz="1200" dirty="0" err="1"/>
              <a:t>conversion.properties</a:t>
            </a:r>
            <a:r>
              <a:rPr lang="zh-CN" altLang="en-US" sz="1200" dirty="0"/>
              <a:t>是固定写法，对于本例而言，文件的名称应为</a:t>
            </a:r>
            <a:r>
              <a:rPr lang="en-US" altLang="zh-CN" sz="1200" dirty="0" err="1"/>
              <a:t>HelloWorldAction-conversion.properties</a:t>
            </a:r>
            <a:r>
              <a:rPr lang="en-US" altLang="zh-CN" sz="1200" dirty="0"/>
              <a:t> </a:t>
            </a:r>
            <a:r>
              <a:rPr lang="zh-CN" altLang="en-US" sz="1200" dirty="0"/>
              <a:t>。在</a:t>
            </a:r>
            <a:r>
              <a:rPr lang="en-US" altLang="zh-CN" sz="1200" dirty="0"/>
              <a:t>properties</a:t>
            </a:r>
            <a:r>
              <a:rPr lang="zh-CN" altLang="en-US" sz="1200" dirty="0"/>
              <a:t>文件中的内容为：</a:t>
            </a:r>
            <a:endParaRPr lang="en-US" altLang="zh-CN" sz="12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200" dirty="0">
                <a:solidFill>
                  <a:srgbClr val="C00000"/>
                </a:solidFill>
              </a:rPr>
              <a:t>属性名称</a:t>
            </a:r>
            <a:r>
              <a:rPr lang="en-US" altLang="zh-CN" sz="1200" dirty="0">
                <a:solidFill>
                  <a:srgbClr val="C00000"/>
                </a:solidFill>
              </a:rPr>
              <a:t>=</a:t>
            </a:r>
            <a:r>
              <a:rPr lang="zh-CN" altLang="en-US" sz="1200" dirty="0">
                <a:solidFill>
                  <a:srgbClr val="C00000"/>
                </a:solidFill>
              </a:rPr>
              <a:t>类型转换器的全类名</a:t>
            </a:r>
            <a:endParaRPr lang="en-US" altLang="zh-CN" sz="1200" dirty="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200" dirty="0"/>
              <a:t>对于本例而言，</a:t>
            </a:r>
            <a:r>
              <a:rPr lang="en-US" altLang="zh-CN" sz="1200" dirty="0"/>
              <a:t> </a:t>
            </a:r>
            <a:r>
              <a:rPr lang="en-US" altLang="zh-CN" sz="1200" dirty="0" err="1"/>
              <a:t>HelloWorldAction-conversion.properties</a:t>
            </a:r>
            <a:r>
              <a:rPr lang="zh-CN" altLang="en-US" sz="1200" dirty="0"/>
              <a:t>文件中的内容为：</a:t>
            </a:r>
            <a:endParaRPr lang="en-US" altLang="zh-CN" sz="12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 err="1">
                <a:solidFill>
                  <a:srgbClr val="0000FF"/>
                </a:solidFill>
              </a:rPr>
              <a:t>createtime</a:t>
            </a:r>
            <a:r>
              <a:rPr lang="en-US" altLang="zh-CN" sz="1200" dirty="0">
                <a:solidFill>
                  <a:srgbClr val="0000FF"/>
                </a:solidFill>
              </a:rPr>
              <a:t>= </a:t>
            </a:r>
            <a:r>
              <a:rPr lang="en-US" altLang="zh-CN" sz="1200" dirty="0" err="1" smtClean="0">
                <a:solidFill>
                  <a:srgbClr val="0000FF"/>
                </a:solidFill>
              </a:rPr>
              <a:t>cn.test.conversion.DateConverter</a:t>
            </a:r>
            <a:endParaRPr lang="en-US" altLang="zh-CN" sz="1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73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0"/>
            <a:ext cx="7486650" cy="552450"/>
          </a:xfrm>
        </p:spPr>
        <p:txBody>
          <a:bodyPr/>
          <a:lstStyle/>
          <a:p>
            <a:pPr lvl="0"/>
            <a:r>
              <a:rPr lang="zh-CN" altLang="en-US" sz="2400" dirty="0"/>
              <a:t>自定义全局类型转换器</a:t>
            </a: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46327" y="1040836"/>
            <a:ext cx="7599759" cy="1809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800" dirty="0"/>
              <a:t>将上面的类型转换器注册为全局类型转换器：</a:t>
            </a:r>
            <a:endParaRPr lang="en-US" altLang="zh-CN" sz="18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800" dirty="0"/>
              <a:t>在</a:t>
            </a:r>
            <a:r>
              <a:rPr lang="en-US" altLang="zh-CN" sz="1800" dirty="0"/>
              <a:t>WEB-INF/classes</a:t>
            </a:r>
            <a:r>
              <a:rPr lang="zh-CN" altLang="en-US" sz="1800" dirty="0"/>
              <a:t>下放置</a:t>
            </a:r>
            <a:r>
              <a:rPr lang="en-US" altLang="zh-CN" sz="1800" dirty="0" err="1"/>
              <a:t>xwork-conversion.properties</a:t>
            </a:r>
            <a:r>
              <a:rPr lang="zh-CN" altLang="en-US" sz="1800" dirty="0"/>
              <a:t>文件</a:t>
            </a:r>
            <a:r>
              <a:rPr lang="en-US" altLang="zh-CN" sz="1800" dirty="0"/>
              <a:t> </a:t>
            </a:r>
            <a:r>
              <a:rPr lang="zh-CN" altLang="en-US" sz="1800" dirty="0"/>
              <a:t>。在</a:t>
            </a:r>
            <a:r>
              <a:rPr lang="en-US" altLang="zh-CN" sz="1800" dirty="0"/>
              <a:t>properties</a:t>
            </a:r>
            <a:r>
              <a:rPr lang="zh-CN" altLang="en-US" sz="1800" dirty="0"/>
              <a:t>文件中的内容为：</a:t>
            </a:r>
            <a:endParaRPr lang="en-US" altLang="zh-CN" sz="18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800" dirty="0">
                <a:solidFill>
                  <a:srgbClr val="C00000"/>
                </a:solidFill>
              </a:rPr>
              <a:t>待转换的类型</a:t>
            </a:r>
            <a:r>
              <a:rPr lang="en-US" altLang="zh-CN" sz="1800" dirty="0">
                <a:solidFill>
                  <a:srgbClr val="C00000"/>
                </a:solidFill>
              </a:rPr>
              <a:t>=</a:t>
            </a:r>
            <a:r>
              <a:rPr lang="zh-CN" altLang="en-US" sz="1800" dirty="0">
                <a:solidFill>
                  <a:srgbClr val="C00000"/>
                </a:solidFill>
              </a:rPr>
              <a:t>类型转换器的全类名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800" dirty="0"/>
              <a:t>对于本例而言，</a:t>
            </a:r>
            <a:r>
              <a:rPr lang="en-US" altLang="zh-CN" sz="1800" dirty="0"/>
              <a:t> </a:t>
            </a:r>
            <a:r>
              <a:rPr lang="en-US" altLang="zh-CN" sz="1800" dirty="0" err="1"/>
              <a:t>xwork-conversion.properties</a:t>
            </a:r>
            <a:r>
              <a:rPr lang="zh-CN" altLang="en-US" sz="1800" dirty="0"/>
              <a:t>文件中的内容为：</a:t>
            </a:r>
            <a:endParaRPr lang="en-US" altLang="zh-CN" sz="18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800" dirty="0" err="1"/>
              <a:t>java.util.Date</a:t>
            </a:r>
            <a:r>
              <a:rPr lang="en-US" altLang="zh-CN" sz="1800" dirty="0">
                <a:solidFill>
                  <a:srgbClr val="0000FF"/>
                </a:solidFill>
              </a:rPr>
              <a:t>= </a:t>
            </a:r>
            <a:r>
              <a:rPr lang="en-US" altLang="zh-CN" sz="1800" dirty="0" err="1" smtClean="0">
                <a:solidFill>
                  <a:srgbClr val="0000FF"/>
                </a:solidFill>
              </a:rPr>
              <a:t>cn.test.conversion.DateConverter</a:t>
            </a:r>
            <a:endParaRPr lang="en-US" altLang="zh-CN" sz="1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65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0"/>
            <a:ext cx="7486650" cy="552450"/>
          </a:xfrm>
        </p:spPr>
        <p:txBody>
          <a:bodyPr/>
          <a:lstStyle/>
          <a:p>
            <a:pPr lvl="0"/>
            <a:r>
              <a:rPr lang="zh-CN" altLang="en-US" sz="2400" dirty="0" smtClean="0"/>
              <a:t>获取</a:t>
            </a:r>
            <a:r>
              <a:rPr lang="en-US" altLang="zh-CN" sz="2400" dirty="0" err="1"/>
              <a:t>HttpServletRequest</a:t>
            </a:r>
            <a:r>
              <a:rPr lang="en-US" altLang="zh-CN" sz="2400" dirty="0"/>
              <a:t> / </a:t>
            </a:r>
            <a:r>
              <a:rPr lang="en-US" altLang="zh-CN" sz="2400" dirty="0" err="1"/>
              <a:t>HttpSession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/ </a:t>
            </a:r>
            <a:r>
              <a:rPr lang="en-US" altLang="zh-CN" sz="2400" dirty="0" err="1" smtClean="0"/>
              <a:t>HttpServletResponse</a:t>
            </a:r>
            <a:r>
              <a:rPr lang="zh-CN" altLang="en-US" sz="2400" dirty="0"/>
              <a:t>对象</a:t>
            </a: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458076" y="1124744"/>
            <a:ext cx="8286750" cy="472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200" dirty="0"/>
              <a:t>方法一，通过</a:t>
            </a:r>
            <a:r>
              <a:rPr lang="en-US" altLang="zh-CN" sz="1200" dirty="0" err="1"/>
              <a:t>ServletActionContext</a:t>
            </a:r>
            <a:r>
              <a:rPr lang="en-US" altLang="zh-CN" sz="1200" dirty="0"/>
              <a:t>.</a:t>
            </a:r>
            <a:r>
              <a:rPr lang="zh-CN" altLang="en-US" sz="1200" dirty="0"/>
              <a:t>类直接获取：</a:t>
            </a:r>
            <a:endParaRPr lang="en-US" altLang="zh-CN" sz="12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public String </a:t>
            </a:r>
            <a:r>
              <a:rPr lang="en-US" altLang="zh-CN" sz="1200" dirty="0" err="1"/>
              <a:t>rsa</a:t>
            </a:r>
            <a:r>
              <a:rPr lang="en-US" altLang="zh-CN" sz="1200" dirty="0"/>
              <a:t>() throws Exception{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	</a:t>
            </a:r>
            <a:r>
              <a:rPr lang="en-US" altLang="zh-CN" sz="1200" dirty="0" err="1"/>
              <a:t>HttpServletRequest</a:t>
            </a:r>
            <a:r>
              <a:rPr lang="en-US" altLang="zh-CN" sz="1200" dirty="0"/>
              <a:t> request = </a:t>
            </a:r>
            <a:r>
              <a:rPr lang="en-US" altLang="zh-CN" sz="1200" dirty="0" err="1">
                <a:solidFill>
                  <a:srgbClr val="FF0000"/>
                </a:solidFill>
              </a:rPr>
              <a:t>ServletActionContext</a:t>
            </a:r>
            <a:r>
              <a:rPr lang="en-US" altLang="zh-CN" sz="1200" dirty="0" err="1"/>
              <a:t>.getRequest</a:t>
            </a:r>
            <a:r>
              <a:rPr lang="en-US" altLang="zh-CN" sz="1200" dirty="0"/>
              <a:t>();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	</a:t>
            </a:r>
            <a:r>
              <a:rPr lang="en-US" altLang="zh-CN" sz="1200" dirty="0" err="1"/>
              <a:t>ServletContext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servletContext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ServletActionContext.getServletContext</a:t>
            </a:r>
            <a:r>
              <a:rPr lang="en-US" altLang="zh-CN" sz="1200" dirty="0"/>
              <a:t>();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	</a:t>
            </a:r>
            <a:r>
              <a:rPr lang="en-US" altLang="zh-CN" sz="1200" dirty="0" err="1"/>
              <a:t>request.getSession</a:t>
            </a:r>
            <a:r>
              <a:rPr lang="en-US" altLang="zh-CN" sz="1200" dirty="0"/>
              <a:t>() 	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	</a:t>
            </a:r>
            <a:r>
              <a:rPr lang="en-US" altLang="zh-CN" sz="1200" dirty="0" err="1"/>
              <a:t>HttpServletResponse</a:t>
            </a:r>
            <a:r>
              <a:rPr lang="en-US" altLang="zh-CN" sz="1200" dirty="0"/>
              <a:t> response = </a:t>
            </a:r>
            <a:r>
              <a:rPr lang="en-US" altLang="zh-CN" sz="1200" dirty="0" err="1"/>
              <a:t>ServletActionContext.getResponse</a:t>
            </a:r>
            <a:r>
              <a:rPr lang="en-US" altLang="zh-CN" sz="1200" dirty="0"/>
              <a:t>();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	return "scope";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200" dirty="0"/>
              <a:t>方法二，实现指定接口，由</a:t>
            </a:r>
            <a:r>
              <a:rPr lang="en-US" altLang="zh-CN" sz="1200" dirty="0"/>
              <a:t>struts</a:t>
            </a:r>
            <a:r>
              <a:rPr lang="zh-CN" altLang="en-US" sz="1200" dirty="0"/>
              <a:t>框架运行时注入：</a:t>
            </a:r>
            <a:endParaRPr lang="en-US" altLang="zh-CN" sz="12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public class </a:t>
            </a:r>
            <a:r>
              <a:rPr lang="en-US" altLang="zh-CN" sz="1200" dirty="0" err="1"/>
              <a:t>HelloWorldAction</a:t>
            </a:r>
            <a:r>
              <a:rPr lang="en-US" altLang="zh-CN" sz="1200" dirty="0"/>
              <a:t> implements </a:t>
            </a:r>
            <a:r>
              <a:rPr lang="en-US" altLang="zh-CN" sz="1200" dirty="0" err="1"/>
              <a:t>ServletRequestAware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ServletResponseAware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ServletContextAware</a:t>
            </a:r>
            <a:r>
              <a:rPr lang="en-US" altLang="zh-CN" sz="1200" dirty="0"/>
              <a:t>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	private </a:t>
            </a:r>
            <a:r>
              <a:rPr lang="en-US" altLang="zh-CN" sz="1200" dirty="0" err="1"/>
              <a:t>HttpServletRequest</a:t>
            </a:r>
            <a:r>
              <a:rPr lang="en-US" altLang="zh-CN" sz="1200" dirty="0"/>
              <a:t> request;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	private </a:t>
            </a:r>
            <a:r>
              <a:rPr lang="en-US" altLang="zh-CN" sz="1200" dirty="0" err="1"/>
              <a:t>ServletContext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servletContext</a:t>
            </a:r>
            <a:r>
              <a:rPr lang="en-US" altLang="zh-CN" sz="1200" dirty="0"/>
              <a:t>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	private </a:t>
            </a:r>
            <a:r>
              <a:rPr lang="en-US" altLang="zh-CN" sz="1200" dirty="0" err="1"/>
              <a:t>HttpServletResponse</a:t>
            </a:r>
            <a:r>
              <a:rPr lang="en-US" altLang="zh-CN" sz="1200" dirty="0"/>
              <a:t> response;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	public void </a:t>
            </a:r>
            <a:r>
              <a:rPr lang="en-US" altLang="zh-CN" sz="1200" dirty="0" err="1"/>
              <a:t>setServletRequest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HttpServletRequest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req</a:t>
            </a:r>
            <a:r>
              <a:rPr lang="en-US" altLang="zh-CN" sz="1200" dirty="0"/>
              <a:t>)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		</a:t>
            </a:r>
            <a:r>
              <a:rPr lang="en-US" altLang="zh-CN" sz="1200" dirty="0" err="1"/>
              <a:t>this.request</a:t>
            </a:r>
            <a:r>
              <a:rPr lang="en-US" altLang="zh-CN" sz="1200" dirty="0"/>
              <a:t>=</a:t>
            </a:r>
            <a:r>
              <a:rPr lang="en-US" altLang="zh-CN" sz="1200" dirty="0" err="1"/>
              <a:t>req</a:t>
            </a:r>
            <a:r>
              <a:rPr lang="en-US" altLang="zh-CN" sz="1200" dirty="0"/>
              <a:t>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	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	public void </a:t>
            </a:r>
            <a:r>
              <a:rPr lang="en-US" altLang="zh-CN" sz="1200" dirty="0" err="1"/>
              <a:t>setServletResponse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HttpServletResponse</a:t>
            </a:r>
            <a:r>
              <a:rPr lang="en-US" altLang="zh-CN" sz="1200" dirty="0"/>
              <a:t> res)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		</a:t>
            </a:r>
            <a:r>
              <a:rPr lang="en-US" altLang="zh-CN" sz="1200" dirty="0" err="1"/>
              <a:t>this.response</a:t>
            </a:r>
            <a:r>
              <a:rPr lang="en-US" altLang="zh-CN" sz="1200" dirty="0"/>
              <a:t>=res;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	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	public void </a:t>
            </a:r>
            <a:r>
              <a:rPr lang="en-US" altLang="zh-CN" sz="1200" dirty="0" err="1"/>
              <a:t>setServletContext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ServletContext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ser</a:t>
            </a:r>
            <a:r>
              <a:rPr lang="en-US" altLang="zh-CN" sz="1200" dirty="0"/>
              <a:t>)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		</a:t>
            </a:r>
            <a:r>
              <a:rPr lang="en-US" altLang="zh-CN" sz="1200" dirty="0" err="1"/>
              <a:t>this.servletContext</a:t>
            </a:r>
            <a:r>
              <a:rPr lang="en-US" altLang="zh-CN" sz="1200" dirty="0"/>
              <a:t>=</a:t>
            </a:r>
            <a:r>
              <a:rPr lang="en-US" altLang="zh-CN" sz="1200" dirty="0" err="1"/>
              <a:t>ser</a:t>
            </a:r>
            <a:r>
              <a:rPr lang="en-US" altLang="zh-CN" sz="1200" dirty="0"/>
              <a:t>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	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794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0"/>
            <a:ext cx="7486650" cy="552450"/>
          </a:xfrm>
        </p:spPr>
        <p:txBody>
          <a:bodyPr/>
          <a:lstStyle/>
          <a:p>
            <a:pPr lvl="0"/>
            <a:r>
              <a:rPr lang="zh-CN" altLang="en-US" sz="2400" dirty="0" smtClean="0"/>
              <a:t>文件</a:t>
            </a:r>
            <a:r>
              <a:rPr lang="zh-CN" altLang="en-US" sz="2400" dirty="0"/>
              <a:t>上传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40686" y="936110"/>
            <a:ext cx="7786687" cy="408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200" b="1" dirty="0"/>
              <a:t>第一步：在</a:t>
            </a:r>
            <a:r>
              <a:rPr lang="en-US" altLang="zh-CN" sz="1200" b="1" dirty="0"/>
              <a:t>WEB-INF/lib</a:t>
            </a:r>
            <a:r>
              <a:rPr lang="zh-CN" altLang="en-US" sz="1200" b="1" dirty="0"/>
              <a:t>下加入</a:t>
            </a:r>
            <a:r>
              <a:rPr lang="en-US" altLang="zh-CN" sz="1200" b="1" dirty="0"/>
              <a:t>commons-fileupload-1.2.1.jar</a:t>
            </a:r>
            <a:r>
              <a:rPr lang="zh-CN" altLang="en-US" sz="1200" b="1" dirty="0"/>
              <a:t>、</a:t>
            </a:r>
            <a:r>
              <a:rPr lang="en-US" altLang="zh-CN" sz="1200" b="1" dirty="0"/>
              <a:t>commons-io-1.3.2.jar</a:t>
            </a:r>
            <a:r>
              <a:rPr lang="zh-CN" altLang="en-US" sz="1200" b="1" dirty="0"/>
              <a:t>。这两个文件可以从</a:t>
            </a:r>
            <a:r>
              <a:rPr lang="en-US" altLang="zh-CN" sz="1200" b="1" dirty="0"/>
              <a:t>http://commons.apache.org/</a:t>
            </a:r>
            <a:r>
              <a:rPr lang="zh-CN" altLang="en-US" sz="1200" b="1" dirty="0"/>
              <a:t>下载。</a:t>
            </a:r>
            <a:endParaRPr lang="en-US" altLang="zh-CN" sz="1200" b="1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200" b="1" dirty="0"/>
              <a:t>第二步：把</a:t>
            </a:r>
            <a:r>
              <a:rPr lang="en-US" altLang="zh-CN" sz="1200" b="1" dirty="0"/>
              <a:t>form</a:t>
            </a:r>
            <a:r>
              <a:rPr lang="zh-CN" altLang="en-US" sz="1200" b="1" dirty="0"/>
              <a:t>表的</a:t>
            </a:r>
            <a:r>
              <a:rPr lang="en-US" altLang="zh-CN" sz="1200" b="1" dirty="0" err="1"/>
              <a:t>enctype</a:t>
            </a:r>
            <a:r>
              <a:rPr lang="zh-CN" altLang="en-US" sz="1200" b="1" dirty="0"/>
              <a:t>设置为：</a:t>
            </a:r>
            <a:r>
              <a:rPr lang="en-US" altLang="zh-CN" sz="1200" b="1" dirty="0"/>
              <a:t>“multipart/form-data“，</a:t>
            </a:r>
            <a:r>
              <a:rPr lang="zh-CN" altLang="en-US" sz="1200" b="1" dirty="0"/>
              <a:t>如下：</a:t>
            </a:r>
            <a:endParaRPr lang="en-US" altLang="zh-CN" sz="1200" b="1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&lt;form </a:t>
            </a:r>
            <a:r>
              <a:rPr lang="en-US" altLang="zh-CN" sz="1200" dirty="0" err="1"/>
              <a:t>enctype</a:t>
            </a:r>
            <a:r>
              <a:rPr lang="en-US" altLang="zh-CN" sz="1200" dirty="0"/>
              <a:t>="multipart/form-data" action="${</a:t>
            </a:r>
            <a:r>
              <a:rPr lang="en-US" altLang="zh-CN" sz="1200" dirty="0" err="1"/>
              <a:t>pageContext.request.contextPath</a:t>
            </a:r>
            <a:r>
              <a:rPr lang="en-US" altLang="zh-CN" sz="1200" dirty="0"/>
              <a:t>}/</a:t>
            </a:r>
            <a:r>
              <a:rPr lang="en-US" altLang="zh-CN" sz="1200" dirty="0" err="1"/>
              <a:t>xxx.action</a:t>
            </a:r>
            <a:r>
              <a:rPr lang="en-US" altLang="zh-CN" sz="1200" dirty="0"/>
              <a:t>" method="post"&gt;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  &lt;input  type="file" name="</a:t>
            </a:r>
            <a:r>
              <a:rPr lang="en-US" altLang="zh-CN" sz="1200" dirty="0" err="1">
                <a:solidFill>
                  <a:srgbClr val="C00000"/>
                </a:solidFill>
              </a:rPr>
              <a:t>uploadImage</a:t>
            </a:r>
            <a:r>
              <a:rPr lang="en-US" altLang="zh-CN" sz="1200" dirty="0"/>
              <a:t>"&gt;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&lt;/form&gt;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200" b="1" dirty="0"/>
              <a:t>第三步：在</a:t>
            </a:r>
            <a:r>
              <a:rPr lang="en-US" altLang="zh-CN" sz="1200" b="1" dirty="0"/>
              <a:t>Action</a:t>
            </a:r>
            <a:r>
              <a:rPr lang="zh-CN" altLang="en-US" sz="1200" b="1" dirty="0"/>
              <a:t>类中添加以下属性，</a:t>
            </a:r>
            <a:r>
              <a:rPr lang="zh-CN" altLang="en-US" sz="1200" b="1" dirty="0">
                <a:solidFill>
                  <a:srgbClr val="0000FF"/>
                </a:solidFill>
              </a:rPr>
              <a:t>属性红色部分对应于表单中文件字段的名称</a:t>
            </a:r>
            <a:r>
              <a:rPr lang="zh-CN" altLang="en-US" sz="1200" b="1" dirty="0"/>
              <a:t>：</a:t>
            </a:r>
            <a:endParaRPr lang="en-US" altLang="zh-CN" sz="1200" b="1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public class </a:t>
            </a:r>
            <a:r>
              <a:rPr lang="en-US" altLang="zh-CN" sz="1200" dirty="0" err="1"/>
              <a:t>HelloWorldAction</a:t>
            </a:r>
            <a:r>
              <a:rPr lang="en-US" altLang="zh-CN" sz="1200" dirty="0"/>
              <a:t>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US" altLang="zh-CN" sz="1200" dirty="0"/>
              <a:t>  private File </a:t>
            </a:r>
            <a:r>
              <a:rPr lang="en-US" altLang="zh-CN" sz="1200" dirty="0" err="1">
                <a:solidFill>
                  <a:srgbClr val="C00000"/>
                </a:solidFill>
              </a:rPr>
              <a:t>uploadImage</a:t>
            </a:r>
            <a:r>
              <a:rPr lang="en-US" altLang="zh-CN" sz="1200" dirty="0"/>
              <a:t>;//</a:t>
            </a:r>
            <a:r>
              <a:rPr lang="zh-CN" altLang="en-US" sz="1200" dirty="0"/>
              <a:t>得到上传的文件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200" dirty="0"/>
              <a:t>  </a:t>
            </a:r>
            <a:r>
              <a:rPr lang="en-US" altLang="zh-CN" sz="1200" dirty="0"/>
              <a:t>private String </a:t>
            </a:r>
            <a:r>
              <a:rPr lang="en-US" altLang="zh-CN" sz="1200" dirty="0" err="1">
                <a:solidFill>
                  <a:srgbClr val="C00000"/>
                </a:solidFill>
              </a:rPr>
              <a:t>uploadImage</a:t>
            </a:r>
            <a:r>
              <a:rPr lang="en-US" altLang="zh-CN" sz="1200" dirty="0" err="1"/>
              <a:t>ContentType</a:t>
            </a:r>
            <a:r>
              <a:rPr lang="en-US" altLang="zh-CN" sz="1200" dirty="0"/>
              <a:t>;//</a:t>
            </a:r>
            <a:r>
              <a:rPr lang="zh-CN" altLang="en-US" sz="1200" dirty="0"/>
              <a:t>得到文件的类型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200" dirty="0"/>
              <a:t>  </a:t>
            </a:r>
            <a:r>
              <a:rPr lang="en-US" altLang="zh-CN" sz="1200" dirty="0"/>
              <a:t>private String </a:t>
            </a:r>
            <a:r>
              <a:rPr lang="en-US" altLang="zh-CN" sz="1200" dirty="0" err="1">
                <a:solidFill>
                  <a:srgbClr val="C00000"/>
                </a:solidFill>
              </a:rPr>
              <a:t>uploadImage</a:t>
            </a:r>
            <a:r>
              <a:rPr lang="en-US" altLang="zh-CN" sz="1200" dirty="0" err="1"/>
              <a:t>FileName</a:t>
            </a:r>
            <a:r>
              <a:rPr lang="en-US" altLang="zh-CN" sz="1200" dirty="0"/>
              <a:t>;//</a:t>
            </a:r>
            <a:r>
              <a:rPr lang="zh-CN" altLang="en-US" sz="1200" dirty="0"/>
              <a:t>得到文件的名称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200" dirty="0"/>
              <a:t>  </a:t>
            </a:r>
            <a:r>
              <a:rPr lang="en-US" altLang="zh-CN" sz="1200" dirty="0"/>
              <a:t>//</a:t>
            </a:r>
            <a:r>
              <a:rPr lang="zh-CN" altLang="en-US" sz="1200" dirty="0"/>
              <a:t>这里略省了属性的</a:t>
            </a:r>
            <a:r>
              <a:rPr lang="en-US" altLang="zh-CN" sz="1200" dirty="0"/>
              <a:t>getter/setter</a:t>
            </a:r>
            <a:r>
              <a:rPr lang="zh-CN" altLang="en-US" sz="1200" dirty="0"/>
              <a:t>方法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200" dirty="0"/>
              <a:t>  </a:t>
            </a:r>
            <a:r>
              <a:rPr lang="en-US" altLang="zh-CN" sz="1200" dirty="0"/>
              <a:t>public String upload() throws Exception{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	String </a:t>
            </a:r>
            <a:r>
              <a:rPr lang="en-US" altLang="zh-CN" sz="1200" dirty="0" err="1"/>
              <a:t>realpath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ServletActionContext.getServletContext</a:t>
            </a:r>
            <a:r>
              <a:rPr lang="en-US" altLang="zh-CN" sz="1200" dirty="0"/>
              <a:t>().</a:t>
            </a:r>
            <a:r>
              <a:rPr lang="en-US" altLang="zh-CN" sz="1200" dirty="0" err="1"/>
              <a:t>getRealPath</a:t>
            </a:r>
            <a:r>
              <a:rPr lang="en-US" altLang="zh-CN" sz="1200" dirty="0"/>
              <a:t>("/images");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	File </a:t>
            </a:r>
            <a:r>
              <a:rPr lang="en-US" altLang="zh-CN" sz="1200" dirty="0" err="1"/>
              <a:t>file</a:t>
            </a:r>
            <a:r>
              <a:rPr lang="en-US" altLang="zh-CN" sz="1200" dirty="0"/>
              <a:t> = new File(</a:t>
            </a:r>
            <a:r>
              <a:rPr lang="en-US" altLang="zh-CN" sz="1200" dirty="0" err="1"/>
              <a:t>realpath</a:t>
            </a:r>
            <a:r>
              <a:rPr lang="en-US" altLang="zh-CN" sz="1200" dirty="0"/>
              <a:t>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	if(!</a:t>
            </a:r>
            <a:r>
              <a:rPr lang="en-US" altLang="zh-CN" sz="1200" dirty="0" err="1"/>
              <a:t>file.exists</a:t>
            </a:r>
            <a:r>
              <a:rPr lang="en-US" altLang="zh-CN" sz="1200" dirty="0"/>
              <a:t>()) </a:t>
            </a:r>
            <a:r>
              <a:rPr lang="en-US" altLang="zh-CN" sz="1200" dirty="0" err="1"/>
              <a:t>file.mkdirs</a:t>
            </a:r>
            <a:r>
              <a:rPr lang="en-US" altLang="zh-CN" sz="1200" dirty="0"/>
              <a:t>();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	</a:t>
            </a:r>
            <a:r>
              <a:rPr lang="en-US" altLang="zh-CN" sz="1200" dirty="0" err="1">
                <a:solidFill>
                  <a:srgbClr val="0000FF"/>
                </a:solidFill>
              </a:rPr>
              <a:t>FileUtils.copyFile</a:t>
            </a:r>
            <a:r>
              <a:rPr lang="en-US" altLang="zh-CN" sz="1200" dirty="0">
                <a:solidFill>
                  <a:srgbClr val="0000FF"/>
                </a:solidFill>
              </a:rPr>
              <a:t>(</a:t>
            </a:r>
            <a:r>
              <a:rPr lang="en-US" altLang="zh-CN" sz="1200" dirty="0" err="1">
                <a:solidFill>
                  <a:srgbClr val="0000FF"/>
                </a:solidFill>
              </a:rPr>
              <a:t>uploadImage</a:t>
            </a:r>
            <a:r>
              <a:rPr lang="en-US" altLang="zh-CN" sz="1200" dirty="0">
                <a:solidFill>
                  <a:srgbClr val="0000FF"/>
                </a:solidFill>
              </a:rPr>
              <a:t>, new File(file, </a:t>
            </a:r>
            <a:r>
              <a:rPr lang="en-US" altLang="zh-CN" sz="1200" dirty="0" err="1">
                <a:solidFill>
                  <a:srgbClr val="0000FF"/>
                </a:solidFill>
              </a:rPr>
              <a:t>uploadImageFileName</a:t>
            </a:r>
            <a:r>
              <a:rPr lang="en-US" altLang="zh-CN" sz="1200" dirty="0">
                <a:solidFill>
                  <a:srgbClr val="0000FF"/>
                </a:solidFill>
              </a:rPr>
              <a:t>));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	return "success";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  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539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0"/>
            <a:ext cx="7486650" cy="552450"/>
          </a:xfrm>
        </p:spPr>
        <p:txBody>
          <a:bodyPr/>
          <a:lstStyle/>
          <a:p>
            <a:pPr lvl="0"/>
            <a:r>
              <a:rPr lang="zh-CN" altLang="en-US" sz="2400" dirty="0"/>
              <a:t>多</a:t>
            </a:r>
            <a:r>
              <a:rPr lang="zh-CN" altLang="en-US" sz="2400" dirty="0" smtClean="0"/>
              <a:t>文件</a:t>
            </a:r>
            <a:r>
              <a:rPr lang="zh-CN" altLang="en-US" sz="2400" dirty="0"/>
              <a:t>上传</a:t>
            </a: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323528" y="980728"/>
            <a:ext cx="7786687" cy="448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200" b="1" dirty="0"/>
              <a:t>第一步：在</a:t>
            </a:r>
            <a:r>
              <a:rPr lang="en-US" altLang="zh-CN" sz="1200" b="1" dirty="0"/>
              <a:t>WEB-INF/lib</a:t>
            </a:r>
            <a:r>
              <a:rPr lang="zh-CN" altLang="en-US" sz="1200" b="1" dirty="0"/>
              <a:t>下加入</a:t>
            </a:r>
            <a:r>
              <a:rPr lang="en-US" altLang="zh-CN" sz="1200" b="1" dirty="0"/>
              <a:t>commons-fileupload-1.2.1.jar</a:t>
            </a:r>
            <a:r>
              <a:rPr lang="zh-CN" altLang="en-US" sz="1200" b="1" dirty="0"/>
              <a:t>、</a:t>
            </a:r>
            <a:r>
              <a:rPr lang="en-US" altLang="zh-CN" sz="1200" b="1" dirty="0"/>
              <a:t>commons-io-1.3.2.jar</a:t>
            </a:r>
            <a:r>
              <a:rPr lang="zh-CN" altLang="en-US" sz="1200" b="1" dirty="0"/>
              <a:t>。这两个文件可以从</a:t>
            </a:r>
            <a:r>
              <a:rPr lang="en-US" altLang="zh-CN" sz="1200" b="1" dirty="0"/>
              <a:t>http://commons.apache.org/</a:t>
            </a:r>
            <a:r>
              <a:rPr lang="zh-CN" altLang="en-US" sz="1200" b="1" dirty="0"/>
              <a:t>下载。</a:t>
            </a:r>
            <a:endParaRPr lang="en-US" altLang="zh-CN" sz="1200" b="1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200" b="1" dirty="0"/>
              <a:t>第二步：把</a:t>
            </a:r>
            <a:r>
              <a:rPr lang="en-US" altLang="zh-CN" sz="1200" b="1" dirty="0"/>
              <a:t>form</a:t>
            </a:r>
            <a:r>
              <a:rPr lang="zh-CN" altLang="en-US" sz="1200" b="1" dirty="0"/>
              <a:t>表的</a:t>
            </a:r>
            <a:r>
              <a:rPr lang="en-US" altLang="zh-CN" sz="1200" b="1" dirty="0" err="1"/>
              <a:t>enctype</a:t>
            </a:r>
            <a:r>
              <a:rPr lang="zh-CN" altLang="en-US" sz="1200" b="1" dirty="0"/>
              <a:t>设置为：</a:t>
            </a:r>
            <a:r>
              <a:rPr lang="en-US" altLang="zh-CN" sz="1200" b="1" dirty="0"/>
              <a:t>“multipart/form-data“，</a:t>
            </a:r>
            <a:r>
              <a:rPr lang="zh-CN" altLang="en-US" sz="1200" b="1" dirty="0"/>
              <a:t>如下：</a:t>
            </a:r>
            <a:endParaRPr lang="en-US" altLang="zh-CN" sz="1200" b="1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&lt;form </a:t>
            </a:r>
            <a:r>
              <a:rPr lang="en-US" altLang="zh-CN" sz="1200" dirty="0" err="1"/>
              <a:t>enctype</a:t>
            </a:r>
            <a:r>
              <a:rPr lang="en-US" altLang="zh-CN" sz="1200" dirty="0"/>
              <a:t>="multipart/form-data" action="${</a:t>
            </a:r>
            <a:r>
              <a:rPr lang="en-US" altLang="zh-CN" sz="1200" dirty="0" err="1"/>
              <a:t>pageContext.request.contextPath</a:t>
            </a:r>
            <a:r>
              <a:rPr lang="en-US" altLang="zh-CN" sz="1200" dirty="0"/>
              <a:t>}/</a:t>
            </a:r>
            <a:r>
              <a:rPr lang="en-US" altLang="zh-CN" sz="1200" dirty="0" err="1"/>
              <a:t>xxx.action</a:t>
            </a:r>
            <a:r>
              <a:rPr lang="en-US" altLang="zh-CN" sz="1200" dirty="0"/>
              <a:t>" method="post"&gt;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  &lt;input  type="file" name="</a:t>
            </a:r>
            <a:r>
              <a:rPr lang="en-US" altLang="zh-CN" sz="1200" dirty="0" err="1">
                <a:solidFill>
                  <a:srgbClr val="C00000"/>
                </a:solidFill>
              </a:rPr>
              <a:t>uploadImages</a:t>
            </a:r>
            <a:r>
              <a:rPr lang="en-US" altLang="zh-CN" sz="1200" dirty="0"/>
              <a:t>"&gt;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  &lt;input  type="file" name="</a:t>
            </a:r>
            <a:r>
              <a:rPr lang="en-US" altLang="zh-CN" sz="1200" dirty="0" err="1">
                <a:solidFill>
                  <a:srgbClr val="C00000"/>
                </a:solidFill>
              </a:rPr>
              <a:t>uploadImages</a:t>
            </a:r>
            <a:r>
              <a:rPr lang="en-US" altLang="zh-CN" sz="1200" dirty="0"/>
              <a:t>"&gt;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&lt;/form&gt;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200" b="1" dirty="0"/>
              <a:t>第三步：在</a:t>
            </a:r>
            <a:r>
              <a:rPr lang="en-US" altLang="zh-CN" sz="1200" b="1" dirty="0"/>
              <a:t>Action</a:t>
            </a:r>
            <a:r>
              <a:rPr lang="zh-CN" altLang="en-US" sz="1200" b="1" dirty="0"/>
              <a:t>类中添加以下属性，</a:t>
            </a:r>
            <a:r>
              <a:rPr lang="zh-CN" altLang="en-US" sz="1200" b="1" dirty="0">
                <a:solidFill>
                  <a:srgbClr val="0000FF"/>
                </a:solidFill>
              </a:rPr>
              <a:t>属性红色部分对应于表单中文件字段的名称</a:t>
            </a:r>
            <a:r>
              <a:rPr lang="zh-CN" altLang="en-US" sz="1200" b="1" dirty="0"/>
              <a:t>：</a:t>
            </a:r>
            <a:endParaRPr lang="en-US" altLang="zh-CN" sz="1200" b="1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public class </a:t>
            </a:r>
            <a:r>
              <a:rPr lang="en-US" altLang="zh-CN" sz="1200" dirty="0" err="1"/>
              <a:t>HelloWorldAction</a:t>
            </a:r>
            <a:r>
              <a:rPr lang="en-US" altLang="zh-CN" sz="1200" dirty="0"/>
              <a:t>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US" altLang="zh-CN" sz="1200" dirty="0"/>
              <a:t>  private File[] </a:t>
            </a:r>
            <a:r>
              <a:rPr lang="en-US" altLang="zh-CN" sz="1200" dirty="0" err="1">
                <a:solidFill>
                  <a:srgbClr val="C00000"/>
                </a:solidFill>
              </a:rPr>
              <a:t>uploadImages</a:t>
            </a:r>
            <a:r>
              <a:rPr lang="en-US" altLang="zh-CN" sz="1200" dirty="0"/>
              <a:t>;//</a:t>
            </a:r>
            <a:r>
              <a:rPr lang="zh-CN" altLang="en-US" sz="1200" dirty="0"/>
              <a:t>得到上传的文件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200" dirty="0"/>
              <a:t>  </a:t>
            </a:r>
            <a:r>
              <a:rPr lang="en-US" altLang="zh-CN" sz="1200" dirty="0"/>
              <a:t>private String[] </a:t>
            </a:r>
            <a:r>
              <a:rPr lang="en-US" altLang="zh-CN" sz="1200" dirty="0" err="1">
                <a:solidFill>
                  <a:srgbClr val="C00000"/>
                </a:solidFill>
              </a:rPr>
              <a:t>uploadImages</a:t>
            </a:r>
            <a:r>
              <a:rPr lang="en-US" altLang="zh-CN" sz="1200" dirty="0" err="1"/>
              <a:t>ContentType</a:t>
            </a:r>
            <a:r>
              <a:rPr lang="en-US" altLang="zh-CN" sz="1200" dirty="0"/>
              <a:t>;//</a:t>
            </a:r>
            <a:r>
              <a:rPr lang="zh-CN" altLang="en-US" sz="1200" dirty="0"/>
              <a:t>得到文件的类型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200" dirty="0"/>
              <a:t>  </a:t>
            </a:r>
            <a:r>
              <a:rPr lang="en-US" altLang="zh-CN" sz="1200" dirty="0"/>
              <a:t>private String[] </a:t>
            </a:r>
            <a:r>
              <a:rPr lang="en-US" altLang="zh-CN" sz="1200" dirty="0" err="1">
                <a:solidFill>
                  <a:srgbClr val="C00000"/>
                </a:solidFill>
              </a:rPr>
              <a:t>uploadImages</a:t>
            </a:r>
            <a:r>
              <a:rPr lang="en-US" altLang="zh-CN" sz="1200" dirty="0" err="1"/>
              <a:t>FileName</a:t>
            </a:r>
            <a:r>
              <a:rPr lang="en-US" altLang="zh-CN" sz="1200" dirty="0"/>
              <a:t>;//</a:t>
            </a:r>
            <a:r>
              <a:rPr lang="zh-CN" altLang="en-US" sz="1200" dirty="0"/>
              <a:t>得到文件的名称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200" dirty="0"/>
              <a:t>  </a:t>
            </a:r>
            <a:r>
              <a:rPr lang="en-US" altLang="zh-CN" sz="1200" dirty="0"/>
              <a:t>//</a:t>
            </a:r>
            <a:r>
              <a:rPr lang="zh-CN" altLang="en-US" sz="1200" dirty="0"/>
              <a:t>这里略省了属性的</a:t>
            </a:r>
            <a:r>
              <a:rPr lang="en-US" altLang="zh-CN" sz="1200" dirty="0"/>
              <a:t>getter/setter</a:t>
            </a:r>
            <a:r>
              <a:rPr lang="zh-CN" altLang="en-US" sz="1200" dirty="0"/>
              <a:t>方法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200" dirty="0"/>
              <a:t>  </a:t>
            </a:r>
            <a:r>
              <a:rPr lang="en-US" altLang="zh-CN" sz="1200" dirty="0"/>
              <a:t>public String upload() throws Exception{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	String </a:t>
            </a:r>
            <a:r>
              <a:rPr lang="en-US" altLang="zh-CN" sz="1200" dirty="0" err="1"/>
              <a:t>realpath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ServletActionContext.getServletContext</a:t>
            </a:r>
            <a:r>
              <a:rPr lang="en-US" altLang="zh-CN" sz="1200" dirty="0"/>
              <a:t>().</a:t>
            </a:r>
            <a:r>
              <a:rPr lang="en-US" altLang="zh-CN" sz="1200" dirty="0" err="1"/>
              <a:t>getRealPath</a:t>
            </a:r>
            <a:r>
              <a:rPr lang="en-US" altLang="zh-CN" sz="1200" dirty="0"/>
              <a:t>("/images");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	File </a:t>
            </a:r>
            <a:r>
              <a:rPr lang="en-US" altLang="zh-CN" sz="1200" dirty="0" err="1"/>
              <a:t>file</a:t>
            </a:r>
            <a:r>
              <a:rPr lang="en-US" altLang="zh-CN" sz="1200" dirty="0"/>
              <a:t> = new File(</a:t>
            </a:r>
            <a:r>
              <a:rPr lang="en-US" altLang="zh-CN" sz="1200" dirty="0" err="1"/>
              <a:t>realpath</a:t>
            </a:r>
            <a:r>
              <a:rPr lang="en-US" altLang="zh-CN" sz="1200" dirty="0"/>
              <a:t>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	if(!</a:t>
            </a:r>
            <a:r>
              <a:rPr lang="en-US" altLang="zh-CN" sz="1200" dirty="0" err="1"/>
              <a:t>file.exists</a:t>
            </a:r>
            <a:r>
              <a:rPr lang="en-US" altLang="zh-CN" sz="1200" dirty="0"/>
              <a:t>()) </a:t>
            </a:r>
            <a:r>
              <a:rPr lang="en-US" altLang="zh-CN" sz="1200" dirty="0" err="1"/>
              <a:t>file.mkdirs</a:t>
            </a:r>
            <a:r>
              <a:rPr lang="en-US" altLang="zh-CN" sz="1200" dirty="0"/>
              <a:t>();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	for(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=0 ;</a:t>
            </a:r>
            <a:r>
              <a:rPr lang="en-US" altLang="zh-CN" sz="1200" dirty="0" err="1"/>
              <a:t>i</a:t>
            </a:r>
            <a:r>
              <a:rPr lang="en-US" altLang="zh-CN" sz="1200" dirty="0"/>
              <a:t>&lt;</a:t>
            </a:r>
            <a:r>
              <a:rPr lang="en-US" altLang="zh-CN" sz="1200" dirty="0" err="1"/>
              <a:t>uploadImages.length</a:t>
            </a:r>
            <a:r>
              <a:rPr lang="en-US" altLang="zh-CN" sz="1200" dirty="0"/>
              <a:t>;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++){ File </a:t>
            </a:r>
            <a:r>
              <a:rPr lang="en-US" altLang="zh-CN" sz="1200" dirty="0" err="1"/>
              <a:t>uploadImage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uploadImages</a:t>
            </a:r>
            <a:r>
              <a:rPr lang="en-US" altLang="zh-CN" sz="1200" dirty="0"/>
              <a:t>[</a:t>
            </a:r>
            <a:r>
              <a:rPr lang="en-US" altLang="zh-CN" sz="1200" dirty="0" err="1"/>
              <a:t>i</a:t>
            </a:r>
            <a:r>
              <a:rPr lang="en-US" altLang="zh-CN" sz="1200" dirty="0"/>
              <a:t>];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    </a:t>
            </a:r>
            <a:r>
              <a:rPr lang="en-US" altLang="zh-CN" sz="1200" dirty="0" err="1"/>
              <a:t>FileUtils.copyFile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uploadImage</a:t>
            </a:r>
            <a:r>
              <a:rPr lang="en-US" altLang="zh-CN" sz="1200" dirty="0"/>
              <a:t>, new File(file, </a:t>
            </a:r>
            <a:r>
              <a:rPr lang="en-US" altLang="zh-CN" sz="1200" dirty="0" err="1"/>
              <a:t>uploadImagesFileName</a:t>
            </a:r>
            <a:r>
              <a:rPr lang="en-US" altLang="zh-CN" sz="1200" dirty="0"/>
              <a:t>[</a:t>
            </a:r>
            <a:r>
              <a:rPr lang="en-US" altLang="zh-CN" sz="1200" dirty="0" err="1"/>
              <a:t>i</a:t>
            </a:r>
            <a:r>
              <a:rPr lang="en-US" altLang="zh-CN" sz="1200" dirty="0"/>
              <a:t>]));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	return "success";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  }}</a:t>
            </a:r>
          </a:p>
        </p:txBody>
      </p:sp>
    </p:spTree>
    <p:extLst>
      <p:ext uri="{BB962C8B-B14F-4D97-AF65-F5344CB8AC3E}">
        <p14:creationId xmlns:p14="http://schemas.microsoft.com/office/powerpoint/2010/main" val="360310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0"/>
            <a:ext cx="8135937" cy="647700"/>
          </a:xfrm>
        </p:spPr>
        <p:txBody>
          <a:bodyPr/>
          <a:lstStyle/>
          <a:p>
            <a:pPr eaLnBrk="1" hangingPunct="1"/>
            <a:r>
              <a:rPr lang="zh-CN" altLang="en-US" sz="2900" dirty="0" smtClean="0"/>
              <a:t>自定义拦截器</a:t>
            </a:r>
            <a:endParaRPr lang="zh-CN" altLang="en-US" sz="3200" b="1" dirty="0" smtClean="0">
              <a:latin typeface="宋体" pitchFamily="2" charset="-122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395536" y="1052736"/>
            <a:ext cx="8143875" cy="472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400" dirty="0"/>
              <a:t>要自定义拦截器需要实现</a:t>
            </a:r>
            <a:r>
              <a:rPr lang="en-US" altLang="zh-CN" sz="1400" dirty="0"/>
              <a:t>com.opensymphony.xwork2.interceptor.Interceptor</a:t>
            </a:r>
            <a:r>
              <a:rPr lang="zh-CN" altLang="en-US" sz="1400" dirty="0"/>
              <a:t>接口：</a:t>
            </a:r>
            <a:endParaRPr lang="en-US" altLang="zh-CN" sz="14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public class </a:t>
            </a:r>
            <a:r>
              <a:rPr lang="en-US" altLang="zh-CN" sz="1400" dirty="0" err="1"/>
              <a:t>PermissionInterceptor</a:t>
            </a:r>
            <a:r>
              <a:rPr lang="en-US" altLang="zh-CN" sz="1400" dirty="0"/>
              <a:t> implements Interceptor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   private static final long </a:t>
            </a:r>
            <a:r>
              <a:rPr lang="en-US" altLang="zh-CN" sz="1400" dirty="0" err="1"/>
              <a:t>serialVersionUID</a:t>
            </a:r>
            <a:r>
              <a:rPr lang="en-US" altLang="zh-CN" sz="1400" dirty="0"/>
              <a:t> = -5178310397732210602L;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   public void destroy()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   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   public void </a:t>
            </a:r>
            <a:r>
              <a:rPr lang="en-US" altLang="zh-CN" sz="1400" dirty="0" err="1"/>
              <a:t>init</a:t>
            </a:r>
            <a:r>
              <a:rPr lang="en-US" altLang="zh-CN" sz="1400" dirty="0"/>
              <a:t>()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   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   public String </a:t>
            </a:r>
            <a:r>
              <a:rPr lang="en-US" altLang="zh-CN" sz="1400" dirty="0">
                <a:solidFill>
                  <a:srgbClr val="C00000"/>
                </a:solidFill>
              </a:rPr>
              <a:t>intercept</a:t>
            </a:r>
            <a:r>
              <a:rPr lang="en-US" altLang="zh-CN" sz="1400" dirty="0"/>
              <a:t>(</a:t>
            </a:r>
            <a:r>
              <a:rPr lang="en-US" altLang="zh-CN" sz="1400" dirty="0" err="1"/>
              <a:t>ActionInvocation</a:t>
            </a:r>
            <a:r>
              <a:rPr lang="en-US" altLang="zh-CN" sz="1400" dirty="0"/>
              <a:t> invocation) throws Exception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 	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("</a:t>
            </a:r>
            <a:r>
              <a:rPr lang="zh-CN" altLang="en-US" sz="1400" dirty="0"/>
              <a:t>进入拦截器</a:t>
            </a:r>
            <a:r>
              <a:rPr lang="en-US" altLang="zh-CN" sz="1400" dirty="0"/>
              <a:t>");	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	if(session</a:t>
            </a:r>
            <a:r>
              <a:rPr lang="zh-CN" altLang="en-US" sz="1400" dirty="0"/>
              <a:t>里存在用户</a:t>
            </a:r>
            <a:r>
              <a:rPr lang="en-US" altLang="zh-CN" sz="1400" dirty="0"/>
              <a:t>){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		String result </a:t>
            </a:r>
            <a:r>
              <a:rPr lang="en-US" altLang="zh-CN" sz="1400" dirty="0">
                <a:solidFill>
                  <a:srgbClr val="FF0000"/>
                </a:solidFill>
              </a:rPr>
              <a:t>= </a:t>
            </a:r>
            <a:r>
              <a:rPr lang="en-US" altLang="zh-CN" sz="1400" dirty="0" err="1">
                <a:solidFill>
                  <a:srgbClr val="FF0000"/>
                </a:solidFill>
              </a:rPr>
              <a:t>invocation.invoke</a:t>
            </a:r>
            <a:r>
              <a:rPr lang="en-US" altLang="zh-CN" sz="1400" dirty="0">
                <a:solidFill>
                  <a:srgbClr val="FF0000"/>
                </a:solidFill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>
                <a:solidFill>
                  <a:srgbClr val="FF0000"/>
                </a:solidFill>
              </a:rPr>
              <a:t>	}else{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>
                <a:solidFill>
                  <a:srgbClr val="FF0000"/>
                </a:solidFill>
              </a:rPr>
              <a:t>		return “logon”;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>
                <a:solidFill>
                  <a:srgbClr val="FF0000"/>
                </a:solidFill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	//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("</a:t>
            </a:r>
            <a:r>
              <a:rPr lang="zh-CN" altLang="en-US" sz="1400" dirty="0"/>
              <a:t>返回值</a:t>
            </a:r>
            <a:r>
              <a:rPr lang="en-US" altLang="zh-CN" sz="1400" dirty="0"/>
              <a:t>:"+ result);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	//return result;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    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altLang="zh-CN" sz="12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8982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0"/>
            <a:ext cx="8135937" cy="647700"/>
          </a:xfrm>
        </p:spPr>
        <p:txBody>
          <a:bodyPr/>
          <a:lstStyle/>
          <a:p>
            <a:pPr eaLnBrk="1" hangingPunct="1"/>
            <a:r>
              <a:rPr lang="zh-CN" altLang="en-US" sz="2900" dirty="0" smtClean="0"/>
              <a:t>自定义拦截器</a:t>
            </a:r>
            <a:endParaRPr lang="zh-CN" altLang="en-US" sz="3200" b="1" dirty="0" smtClean="0">
              <a:latin typeface="宋体" pitchFamily="2" charset="-122"/>
            </a:endParaRPr>
          </a:p>
        </p:txBody>
      </p:sp>
      <p:sp>
        <p:nvSpPr>
          <p:cNvPr id="36868" name="TextBox 5"/>
          <p:cNvSpPr txBox="1">
            <a:spLocks noChangeArrowheads="1"/>
          </p:cNvSpPr>
          <p:nvPr/>
        </p:nvSpPr>
        <p:spPr bwMode="auto">
          <a:xfrm>
            <a:off x="395536" y="908720"/>
            <a:ext cx="8143875" cy="437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&lt;package name</a:t>
            </a:r>
            <a:r>
              <a:rPr lang="en-US" altLang="zh-CN" sz="1400" dirty="0" smtClean="0"/>
              <a:t>=“</a:t>
            </a:r>
            <a:r>
              <a:rPr lang="en-US" altLang="zh-CN" sz="1400" dirty="0" err="1" smtClean="0"/>
              <a:t>yhd</a:t>
            </a:r>
            <a:r>
              <a:rPr lang="en-US" altLang="zh-CN" sz="1400" dirty="0" smtClean="0"/>
              <a:t>" </a:t>
            </a:r>
            <a:r>
              <a:rPr lang="en-US" altLang="zh-CN" sz="1400" dirty="0"/>
              <a:t>namespace="/test" extends="struts-default"&gt;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	</a:t>
            </a:r>
            <a:r>
              <a:rPr lang="en-US" altLang="zh-CN" sz="1400" dirty="0">
                <a:solidFill>
                  <a:srgbClr val="C00000"/>
                </a:solidFill>
              </a:rPr>
              <a:t>&lt;interceptors&gt;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>
                <a:solidFill>
                  <a:srgbClr val="C00000"/>
                </a:solidFill>
              </a:rPr>
              <a:t> 	         </a:t>
            </a:r>
            <a:r>
              <a:rPr lang="en-US" altLang="zh-CN" sz="1400" dirty="0">
                <a:solidFill>
                  <a:srgbClr val="0000FF"/>
                </a:solidFill>
              </a:rPr>
              <a:t>&lt;interceptor name=“permission" class="</a:t>
            </a:r>
            <a:r>
              <a:rPr lang="en-US" altLang="zh-CN" sz="1400" dirty="0" err="1" smtClean="0">
                <a:solidFill>
                  <a:srgbClr val="0000FF"/>
                </a:solidFill>
              </a:rPr>
              <a:t>cn.yhd.aop.PermissionInterceptor</a:t>
            </a:r>
            <a:r>
              <a:rPr lang="en-US" altLang="zh-CN" sz="1400" dirty="0">
                <a:solidFill>
                  <a:srgbClr val="0000FF"/>
                </a:solidFill>
              </a:rPr>
              <a:t>" /&gt;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>
                <a:solidFill>
                  <a:srgbClr val="C00000"/>
                </a:solidFill>
              </a:rPr>
              <a:t> 	         &lt;interceptor-stack name="</a:t>
            </a:r>
            <a:r>
              <a:rPr lang="en-US" altLang="zh-CN" sz="1400" dirty="0" err="1">
                <a:solidFill>
                  <a:srgbClr val="259B41"/>
                </a:solidFill>
              </a:rPr>
              <a:t>permissionStack</a:t>
            </a:r>
            <a:r>
              <a:rPr lang="en-US" altLang="zh-CN" sz="1400" dirty="0">
                <a:solidFill>
                  <a:srgbClr val="C00000"/>
                </a:solidFill>
              </a:rPr>
              <a:t>"&gt;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>
                <a:solidFill>
                  <a:srgbClr val="C00000"/>
                </a:solidFill>
              </a:rPr>
              <a:t> 		 &lt;interceptor-ref name="</a:t>
            </a:r>
            <a:r>
              <a:rPr lang="en-US" altLang="zh-CN" sz="1400" dirty="0" err="1">
                <a:solidFill>
                  <a:srgbClr val="0000FF"/>
                </a:solidFill>
              </a:rPr>
              <a:t>defaultStack</a:t>
            </a:r>
            <a:r>
              <a:rPr lang="en-US" altLang="zh-CN" sz="1400" dirty="0">
                <a:solidFill>
                  <a:srgbClr val="C00000"/>
                </a:solidFill>
              </a:rPr>
              <a:t>" /&gt;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>
                <a:solidFill>
                  <a:srgbClr val="C00000"/>
                </a:solidFill>
              </a:rPr>
              <a:t> 		&lt;interceptor-ref name="</a:t>
            </a:r>
            <a:r>
              <a:rPr lang="en-US" altLang="zh-CN" sz="1400" dirty="0">
                <a:solidFill>
                  <a:srgbClr val="0000FF"/>
                </a:solidFill>
              </a:rPr>
              <a:t> permission </a:t>
            </a:r>
            <a:r>
              <a:rPr lang="en-US" altLang="zh-CN" sz="1400" dirty="0">
                <a:solidFill>
                  <a:srgbClr val="C00000"/>
                </a:solidFill>
              </a:rPr>
              <a:t>" /&gt;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>
                <a:solidFill>
                  <a:srgbClr val="C00000"/>
                </a:solidFill>
              </a:rPr>
              <a:t> 	          &lt;/interceptor-stack&gt;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>
                <a:solidFill>
                  <a:srgbClr val="C00000"/>
                </a:solidFill>
              </a:rPr>
              <a:t> 	&lt;/interceptors&gt;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	&lt;action name="</a:t>
            </a:r>
            <a:r>
              <a:rPr lang="en-US" altLang="zh-CN" sz="1400" dirty="0" err="1"/>
              <a:t>helloworld</a:t>
            </a:r>
            <a:r>
              <a:rPr lang="en-US" altLang="zh-CN" sz="1400" dirty="0"/>
              <a:t>_*" class="</a:t>
            </a:r>
            <a:r>
              <a:rPr lang="en-US" altLang="zh-CN" sz="1400" dirty="0" err="1"/>
              <a:t>cn.itcast.action.HelloWorldAction</a:t>
            </a:r>
            <a:r>
              <a:rPr lang="en-US" altLang="zh-CN" sz="1400" dirty="0"/>
              <a:t>" method="{1}"&gt;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		&lt;result name="success"&gt;/WEB-INF/page/</a:t>
            </a:r>
            <a:r>
              <a:rPr lang="en-US" altLang="zh-CN" sz="1400" dirty="0" err="1"/>
              <a:t>hello.jsp</a:t>
            </a:r>
            <a:r>
              <a:rPr lang="en-US" altLang="zh-CN" sz="1400" dirty="0"/>
              <a:t>&lt;/result&gt;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		</a:t>
            </a:r>
            <a:r>
              <a:rPr lang="en-US" altLang="zh-CN" sz="1400" dirty="0">
                <a:solidFill>
                  <a:srgbClr val="0000FF"/>
                </a:solidFill>
              </a:rPr>
              <a:t>&lt;interceptor-ref name="</a:t>
            </a:r>
            <a:r>
              <a:rPr lang="en-US" altLang="zh-CN" sz="1400" dirty="0" err="1">
                <a:solidFill>
                  <a:srgbClr val="259B41"/>
                </a:solidFill>
              </a:rPr>
              <a:t>permissionStack</a:t>
            </a:r>
            <a:r>
              <a:rPr lang="en-US" altLang="zh-CN" sz="1400" dirty="0">
                <a:solidFill>
                  <a:srgbClr val="0000FF"/>
                </a:solidFill>
              </a:rPr>
              <a:t>"/&gt;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	&lt;/action&gt;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&lt;/package&gt;</a:t>
            </a:r>
            <a:endParaRPr lang="en-US" altLang="zh-CN" sz="12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400" dirty="0"/>
              <a:t>因为</a:t>
            </a:r>
            <a:r>
              <a:rPr lang="en-US" altLang="zh-CN" sz="1400" dirty="0"/>
              <a:t>struts2</a:t>
            </a:r>
            <a:r>
              <a:rPr lang="zh-CN" altLang="en-US" sz="1400" dirty="0"/>
              <a:t>中如文件上传，数据验证，封装请求参数到</a:t>
            </a:r>
            <a:r>
              <a:rPr lang="en-US" altLang="zh-CN" sz="1400" dirty="0"/>
              <a:t>action</a:t>
            </a:r>
            <a:r>
              <a:rPr lang="zh-CN" altLang="en-US" sz="1400" dirty="0"/>
              <a:t>等功能都是由系统默认的</a:t>
            </a:r>
            <a:r>
              <a:rPr lang="en-US" altLang="zh-CN" sz="1400" dirty="0" err="1"/>
              <a:t>defaultStack</a:t>
            </a:r>
            <a:r>
              <a:rPr lang="zh-CN" altLang="en-US" sz="1400" dirty="0"/>
              <a:t>中的拦截器实现的，所以我们定义的拦截器需要引用系统默认的</a:t>
            </a:r>
            <a:r>
              <a:rPr lang="en-US" altLang="zh-CN" sz="1400" dirty="0" err="1"/>
              <a:t>defaultStack</a:t>
            </a:r>
            <a:r>
              <a:rPr lang="zh-CN" altLang="en-US" sz="1400" dirty="0"/>
              <a:t>，这样应用才可以使用</a:t>
            </a:r>
            <a:r>
              <a:rPr lang="en-US" altLang="zh-CN" sz="1400" dirty="0"/>
              <a:t>struts2</a:t>
            </a:r>
            <a:r>
              <a:rPr lang="zh-CN" altLang="en-US" sz="1400" dirty="0"/>
              <a:t>框架提供的众多功能。</a:t>
            </a:r>
            <a:endParaRPr lang="en-US" altLang="zh-CN" sz="14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400" dirty="0"/>
              <a:t>如果希望包下的所有</a:t>
            </a:r>
            <a:r>
              <a:rPr lang="en-US" altLang="zh-CN" sz="1400" dirty="0"/>
              <a:t>action</a:t>
            </a:r>
            <a:r>
              <a:rPr lang="zh-CN" altLang="en-US" sz="1400" dirty="0"/>
              <a:t>都使用自定义的拦截器，可以通过</a:t>
            </a:r>
            <a:r>
              <a:rPr lang="en-US" altLang="zh-CN" sz="1400" dirty="0"/>
              <a:t>&lt;default-interceptor-ref name=“</a:t>
            </a:r>
            <a:r>
              <a:rPr lang="en-US" altLang="zh-CN" sz="1400" dirty="0" err="1">
                <a:solidFill>
                  <a:srgbClr val="259B41"/>
                </a:solidFill>
              </a:rPr>
              <a:t>permissionStack</a:t>
            </a:r>
            <a:r>
              <a:rPr lang="en-US" altLang="zh-CN" sz="1400" dirty="0"/>
              <a:t>”/&gt;</a:t>
            </a:r>
            <a:r>
              <a:rPr lang="zh-CN" altLang="en-US" sz="1400" dirty="0"/>
              <a:t>把拦截器定义为默认拦截器。注意：每个包只能指定一个默认拦截器。另外，一旦我们为该包中的某个</a:t>
            </a:r>
            <a:r>
              <a:rPr lang="en-US" altLang="zh-CN" sz="1400" dirty="0"/>
              <a:t>action</a:t>
            </a:r>
            <a:r>
              <a:rPr lang="zh-CN" altLang="en-US" sz="1400" dirty="0"/>
              <a:t>显式指定了某个拦截器，则默认拦截器不会起作用。</a:t>
            </a:r>
          </a:p>
        </p:txBody>
      </p:sp>
    </p:spTree>
    <p:extLst>
      <p:ext uri="{BB962C8B-B14F-4D97-AF65-F5344CB8AC3E}">
        <p14:creationId xmlns:p14="http://schemas.microsoft.com/office/powerpoint/2010/main" val="392566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0"/>
            <a:ext cx="8135937" cy="647700"/>
          </a:xfrm>
        </p:spPr>
        <p:txBody>
          <a:bodyPr/>
          <a:lstStyle/>
          <a:p>
            <a:pPr eaLnBrk="1" hangingPunct="1"/>
            <a:r>
              <a:rPr lang="zh-CN" altLang="en-US" sz="2900" dirty="0" smtClean="0"/>
              <a:t>国际化</a:t>
            </a:r>
            <a:endParaRPr lang="zh-CN" altLang="en-US" sz="3200" b="1" dirty="0" smtClean="0">
              <a:latin typeface="宋体" pitchFamily="2" charset="-122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51520" y="980728"/>
            <a:ext cx="828675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400" dirty="0">
                <a:solidFill>
                  <a:srgbClr val="0000FF"/>
                </a:solidFill>
              </a:rPr>
              <a:t>准备资源文件，资源文件的命名格式如下：</a:t>
            </a:r>
            <a:endParaRPr lang="en-US" altLang="zh-CN" sz="14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 err="1">
                <a:solidFill>
                  <a:srgbClr val="259B41"/>
                </a:solidFill>
              </a:rPr>
              <a:t>baseName_language_country.properties</a:t>
            </a:r>
            <a:endParaRPr lang="en-US" altLang="zh-CN" sz="1400" dirty="0">
              <a:solidFill>
                <a:srgbClr val="259B41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 err="1">
                <a:solidFill>
                  <a:srgbClr val="259B41"/>
                </a:solidFill>
              </a:rPr>
              <a:t>baseName_language.properties</a:t>
            </a:r>
            <a:endParaRPr lang="en-US" altLang="zh-CN" sz="1400" dirty="0">
              <a:solidFill>
                <a:srgbClr val="259B41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 err="1">
                <a:solidFill>
                  <a:srgbClr val="259B41"/>
                </a:solidFill>
              </a:rPr>
              <a:t>baseName.properties</a:t>
            </a:r>
            <a:endParaRPr lang="en-US" altLang="zh-CN" sz="1400" dirty="0">
              <a:solidFill>
                <a:srgbClr val="259B41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400" dirty="0"/>
              <a:t>其中</a:t>
            </a:r>
            <a:r>
              <a:rPr lang="en-US" altLang="zh-CN" sz="1400" dirty="0" err="1"/>
              <a:t>baseName</a:t>
            </a:r>
            <a:r>
              <a:rPr lang="zh-CN" altLang="en-US" sz="1400" dirty="0"/>
              <a:t>是资源文件的基本名，我们可以自定义，但</a:t>
            </a:r>
            <a:r>
              <a:rPr lang="en-US" altLang="zh-CN" sz="1400" dirty="0"/>
              <a:t>language</a:t>
            </a:r>
            <a:r>
              <a:rPr lang="zh-CN" altLang="en-US" sz="1400" dirty="0"/>
              <a:t>和</a:t>
            </a:r>
            <a:r>
              <a:rPr lang="en-US" altLang="zh-CN" sz="1400" dirty="0"/>
              <a:t>country</a:t>
            </a:r>
            <a:r>
              <a:rPr lang="zh-CN" altLang="en-US" sz="1400" dirty="0"/>
              <a:t>必须是</a:t>
            </a:r>
            <a:r>
              <a:rPr lang="en-US" altLang="zh-CN" sz="1400" dirty="0"/>
              <a:t>java</a:t>
            </a:r>
            <a:r>
              <a:rPr lang="zh-CN" altLang="en-US" sz="1400" dirty="0"/>
              <a:t>支持的语言和国家。如：</a:t>
            </a:r>
            <a:endParaRPr lang="en-US" altLang="zh-CN" sz="14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400" dirty="0"/>
              <a:t>中国大陆：</a:t>
            </a:r>
            <a:r>
              <a:rPr lang="en-US" altLang="zh-CN" sz="1400" dirty="0"/>
              <a:t> </a:t>
            </a:r>
            <a:r>
              <a:rPr lang="en-US" altLang="zh-CN" sz="1400" dirty="0" err="1"/>
              <a:t>baseName_zh_CN.properties</a:t>
            </a:r>
            <a:endParaRPr lang="en-US" altLang="zh-CN" sz="14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400" dirty="0"/>
              <a:t>美国：</a:t>
            </a:r>
            <a:r>
              <a:rPr lang="en-US" altLang="zh-CN" sz="1400" dirty="0"/>
              <a:t> </a:t>
            </a:r>
            <a:r>
              <a:rPr lang="en-US" altLang="zh-CN" sz="1400" dirty="0" err="1"/>
              <a:t>baseName_en_US.properties</a:t>
            </a:r>
            <a:endParaRPr lang="en-US" altLang="zh-CN" sz="14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altLang="zh-CN" sz="14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400" dirty="0">
                <a:solidFill>
                  <a:srgbClr val="0000FF"/>
                </a:solidFill>
              </a:rPr>
              <a:t>现在为应用添加两个资源文件</a:t>
            </a:r>
            <a:r>
              <a:rPr lang="zh-CN" altLang="en-US" sz="1400" dirty="0"/>
              <a:t>：</a:t>
            </a:r>
            <a:endParaRPr lang="en-US" altLang="zh-CN" sz="14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400" dirty="0"/>
              <a:t>第一个存放中文</a:t>
            </a:r>
            <a:r>
              <a:rPr lang="zh-CN" altLang="en-US" sz="1400" dirty="0" smtClean="0"/>
              <a:t>：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yhd</a:t>
            </a:r>
            <a:r>
              <a:rPr lang="en-US" altLang="zh-CN" sz="1400" dirty="0" err="1" smtClean="0"/>
              <a:t>_zh_CN.properties</a:t>
            </a:r>
            <a:endParaRPr lang="en-US" altLang="zh-CN" sz="14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400" dirty="0"/>
              <a:t>内容为：</a:t>
            </a:r>
            <a:r>
              <a:rPr lang="en-US" altLang="zh-CN" sz="1400" dirty="0"/>
              <a:t>welcome=</a:t>
            </a:r>
            <a:r>
              <a:rPr lang="zh-CN" altLang="en-US" sz="1400" dirty="0"/>
              <a:t>欢迎</a:t>
            </a:r>
            <a:r>
              <a:rPr lang="zh-CN" altLang="en-US" sz="1400" dirty="0" smtClean="0"/>
              <a:t>来到</a:t>
            </a:r>
            <a:r>
              <a:rPr lang="en-US" altLang="zh-CN" sz="1400" dirty="0" err="1" smtClean="0"/>
              <a:t>yhd</a:t>
            </a:r>
            <a:endParaRPr lang="en-US" altLang="zh-CN" sz="14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400" dirty="0"/>
              <a:t>第二个存放英语（美国）：</a:t>
            </a:r>
            <a:r>
              <a:rPr lang="en-US" altLang="zh-CN" sz="1400" dirty="0"/>
              <a:t> 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yhd</a:t>
            </a:r>
            <a:r>
              <a:rPr lang="en-US" altLang="zh-CN" sz="1400" dirty="0" err="1" smtClean="0"/>
              <a:t>_en_US.properties</a:t>
            </a:r>
            <a:endParaRPr lang="en-US" altLang="zh-CN" sz="14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400" dirty="0"/>
              <a:t>内容为：</a:t>
            </a:r>
            <a:r>
              <a:rPr lang="en-US" altLang="zh-CN" sz="1400" dirty="0"/>
              <a:t> welcome=welcome to </a:t>
            </a:r>
            <a:r>
              <a:rPr lang="en-US" altLang="zh-CN" sz="1400" dirty="0" err="1" smtClean="0"/>
              <a:t>yhd</a:t>
            </a:r>
            <a:endParaRPr lang="en-US" altLang="zh-CN" sz="14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altLang="zh-CN" sz="14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400" dirty="0"/>
              <a:t>对于中文的属性文件，我们编写好后，应该使用</a:t>
            </a:r>
            <a:r>
              <a:rPr lang="en-US" altLang="zh-CN" sz="1400" dirty="0" err="1"/>
              <a:t>jdk</a:t>
            </a:r>
            <a:r>
              <a:rPr lang="zh-CN" altLang="en-US" sz="1400" dirty="0"/>
              <a:t>提供的</a:t>
            </a:r>
            <a:r>
              <a:rPr lang="en-US" altLang="zh-CN" sz="1400" dirty="0"/>
              <a:t>native2ascii</a:t>
            </a:r>
            <a:r>
              <a:rPr lang="zh-CN" altLang="en-US" sz="1400" dirty="0"/>
              <a:t>命令把文件转换为</a:t>
            </a:r>
            <a:r>
              <a:rPr lang="en-US" altLang="zh-CN" sz="1400" dirty="0" err="1"/>
              <a:t>unicode</a:t>
            </a:r>
            <a:r>
              <a:rPr lang="zh-CN" altLang="en-US" sz="1400" dirty="0"/>
              <a:t>编码的文件。命令的使用方式如下：</a:t>
            </a:r>
            <a:endParaRPr lang="en-US" altLang="zh-CN" sz="14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>
                <a:solidFill>
                  <a:srgbClr val="FF0000"/>
                </a:solidFill>
              </a:rPr>
              <a:t>native2ascii  </a:t>
            </a:r>
            <a:r>
              <a:rPr lang="zh-CN" altLang="en-US" sz="1400" dirty="0">
                <a:solidFill>
                  <a:srgbClr val="FF0000"/>
                </a:solidFill>
              </a:rPr>
              <a:t>源文件</a:t>
            </a:r>
            <a:r>
              <a:rPr lang="en-US" altLang="zh-CN" sz="1400" dirty="0">
                <a:solidFill>
                  <a:srgbClr val="FF0000"/>
                </a:solidFill>
              </a:rPr>
              <a:t>.properties  </a:t>
            </a:r>
            <a:r>
              <a:rPr lang="zh-CN" altLang="en-US" sz="1400" dirty="0">
                <a:solidFill>
                  <a:srgbClr val="FF0000"/>
                </a:solidFill>
              </a:rPr>
              <a:t>目标文件</a:t>
            </a:r>
            <a:r>
              <a:rPr lang="en-US" altLang="zh-CN" sz="1400" dirty="0">
                <a:solidFill>
                  <a:srgbClr val="FF0000"/>
                </a:solidFill>
              </a:rPr>
              <a:t>.properties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50661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0"/>
            <a:ext cx="8135937" cy="647700"/>
          </a:xfrm>
        </p:spPr>
        <p:txBody>
          <a:bodyPr/>
          <a:lstStyle/>
          <a:p>
            <a:pPr eaLnBrk="1" hangingPunct="1"/>
            <a:r>
              <a:rPr lang="zh-CN" altLang="en-US" sz="2900" dirty="0" smtClean="0"/>
              <a:t>配置</a:t>
            </a:r>
            <a:r>
              <a:rPr lang="zh-CN" altLang="en-US" sz="2900" dirty="0"/>
              <a:t>全局资源与输出国际化信息</a:t>
            </a:r>
            <a:endParaRPr lang="zh-CN" altLang="en-US" sz="3200" b="1" dirty="0" smtClean="0">
              <a:latin typeface="宋体" pitchFamily="2" charset="-122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467544" y="1556792"/>
            <a:ext cx="8085426" cy="309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800" dirty="0"/>
              <a:t>当准备好资源文件之后，我们可以在</a:t>
            </a:r>
            <a:r>
              <a:rPr lang="en-US" altLang="zh-CN" sz="1800" dirty="0"/>
              <a:t>struts.xml</a:t>
            </a:r>
            <a:r>
              <a:rPr lang="zh-CN" altLang="en-US" sz="1800" dirty="0"/>
              <a:t>中通过</a:t>
            </a:r>
            <a:r>
              <a:rPr lang="en-US" altLang="zh-CN" sz="1800" dirty="0"/>
              <a:t>struts.custom.i18n.resources</a:t>
            </a:r>
            <a:r>
              <a:rPr lang="zh-CN" altLang="en-US" sz="1800" dirty="0"/>
              <a:t>常量把资源文件定义为全局资源文件，如下：</a:t>
            </a:r>
            <a:endParaRPr lang="en-US" altLang="zh-CN" sz="18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&lt;constant name="</a:t>
            </a:r>
            <a:r>
              <a:rPr lang="en-US" altLang="zh-CN" sz="1400" dirty="0">
                <a:solidFill>
                  <a:srgbClr val="0000FF"/>
                </a:solidFill>
              </a:rPr>
              <a:t>struts.custom.i18n.resources</a:t>
            </a:r>
            <a:r>
              <a:rPr lang="en-US" altLang="zh-CN" sz="1400" dirty="0"/>
              <a:t>" value</a:t>
            </a:r>
            <a:r>
              <a:rPr lang="en-US" altLang="zh-CN" sz="1400" dirty="0" smtClean="0"/>
              <a:t>=“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yhd</a:t>
            </a:r>
            <a:r>
              <a:rPr lang="en-US" altLang="zh-CN" sz="1400" dirty="0" smtClean="0"/>
              <a:t>" </a:t>
            </a:r>
            <a:r>
              <a:rPr lang="en-US" altLang="zh-CN" sz="1400" dirty="0"/>
              <a:t>/&gt;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800" dirty="0" err="1" smtClean="0">
                <a:solidFill>
                  <a:srgbClr val="FF0000"/>
                </a:solidFill>
              </a:rPr>
              <a:t>yhd</a:t>
            </a:r>
            <a:r>
              <a:rPr lang="zh-CN" altLang="en-US" sz="1800" dirty="0" smtClean="0"/>
              <a:t>为</a:t>
            </a:r>
            <a:r>
              <a:rPr lang="zh-CN" altLang="en-US" sz="1800" dirty="0"/>
              <a:t>资源文件的基本名。</a:t>
            </a:r>
            <a:endParaRPr lang="en-US" altLang="zh-CN" sz="18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altLang="zh-CN" sz="18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800" b="1" dirty="0"/>
              <a:t>后面我们就可以在页面或在</a:t>
            </a:r>
            <a:r>
              <a:rPr lang="en-US" altLang="zh-CN" sz="1800" b="1" dirty="0"/>
              <a:t>action</a:t>
            </a:r>
            <a:r>
              <a:rPr lang="zh-CN" altLang="en-US" sz="1800" b="1" dirty="0"/>
              <a:t>中访问国际化信息：</a:t>
            </a:r>
            <a:endParaRPr lang="en-US" altLang="zh-CN" sz="1800" b="1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1400" dirty="0"/>
              <a:t>在</a:t>
            </a:r>
            <a:r>
              <a:rPr lang="en-US" altLang="zh-CN" sz="1400" dirty="0"/>
              <a:t>JSP</a:t>
            </a:r>
            <a:r>
              <a:rPr lang="zh-CN" altLang="en-US" sz="1400" dirty="0"/>
              <a:t>页面中使用</a:t>
            </a:r>
            <a:r>
              <a:rPr lang="en-US" altLang="zh-CN" sz="1400" dirty="0"/>
              <a:t>&lt;</a:t>
            </a:r>
            <a:r>
              <a:rPr lang="en-US" altLang="zh-CN" sz="1400" dirty="0" err="1"/>
              <a:t>s:text</a:t>
            </a:r>
            <a:r>
              <a:rPr lang="en-US" altLang="zh-CN" sz="1400" dirty="0"/>
              <a:t> name=“”/&gt;</a:t>
            </a:r>
            <a:r>
              <a:rPr lang="zh-CN" altLang="en-US" sz="1400" dirty="0"/>
              <a:t>标签输出国际化信息：等价于</a:t>
            </a:r>
            <a:r>
              <a:rPr lang="en-US" altLang="zh-CN" sz="1400" dirty="0"/>
              <a:t>&lt;</a:t>
            </a:r>
            <a:r>
              <a:rPr lang="en-US" altLang="zh-CN" sz="1400" dirty="0" err="1"/>
              <a:t>lable</a:t>
            </a:r>
            <a:r>
              <a:rPr lang="en-US" altLang="zh-CN" sz="1400" dirty="0"/>
              <a:t>&gt;&lt;/</a:t>
            </a:r>
            <a:r>
              <a:rPr lang="en-US" altLang="zh-CN" sz="1400" dirty="0" err="1"/>
              <a:t>lable</a:t>
            </a:r>
            <a:r>
              <a:rPr lang="en-US" altLang="zh-CN" sz="1400" dirty="0"/>
              <a:t>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&lt;</a:t>
            </a:r>
            <a:r>
              <a:rPr lang="en-US" altLang="zh-CN" sz="1400" dirty="0" err="1"/>
              <a:t>s:text</a:t>
            </a:r>
            <a:r>
              <a:rPr lang="en-US" altLang="zh-CN" sz="1400" dirty="0"/>
              <a:t> name=“user”/&gt;，name</a:t>
            </a:r>
            <a:r>
              <a:rPr lang="zh-CN" altLang="en-US" sz="1400" dirty="0"/>
              <a:t>为资源文件中的</a:t>
            </a:r>
            <a:r>
              <a:rPr lang="en-US" altLang="zh-CN" sz="1400" dirty="0"/>
              <a:t>key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1400" dirty="0"/>
              <a:t>在</a:t>
            </a:r>
            <a:r>
              <a:rPr lang="en-US" altLang="zh-CN" sz="1400" dirty="0"/>
              <a:t>Action</a:t>
            </a:r>
            <a:r>
              <a:rPr lang="zh-CN" altLang="en-US" sz="1400" dirty="0"/>
              <a:t>类中，可以继承</a:t>
            </a:r>
            <a:r>
              <a:rPr lang="en-US" altLang="zh-CN" sz="1400" dirty="0" err="1"/>
              <a:t>ActionSupport</a:t>
            </a:r>
            <a:r>
              <a:rPr lang="en-US" altLang="zh-CN" sz="1400" dirty="0"/>
              <a:t>，</a:t>
            </a:r>
            <a:r>
              <a:rPr lang="zh-CN" altLang="en-US" sz="1400" dirty="0"/>
              <a:t>使用</a:t>
            </a:r>
            <a:r>
              <a:rPr lang="en-US" altLang="zh-CN" sz="1400" dirty="0" err="1"/>
              <a:t>getText</a:t>
            </a:r>
            <a:r>
              <a:rPr lang="en-US" altLang="zh-CN" sz="1400" dirty="0"/>
              <a:t>()</a:t>
            </a:r>
            <a:r>
              <a:rPr lang="zh-CN" altLang="en-US" sz="1400" dirty="0"/>
              <a:t>方法得到国际化信息，该方法的第一个参数用于指定资源文件中的</a:t>
            </a:r>
            <a:r>
              <a:rPr lang="en-US" altLang="zh-CN" sz="1400" dirty="0"/>
              <a:t>key</a:t>
            </a:r>
            <a:r>
              <a:rPr lang="zh-CN" altLang="en-US" sz="1400" dirty="0"/>
              <a:t>。</a:t>
            </a:r>
            <a:endParaRPr lang="en-US" altLang="zh-CN" sz="14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1400" dirty="0"/>
              <a:t>在表单标签中，通过</a:t>
            </a:r>
            <a:r>
              <a:rPr lang="en-US" altLang="zh-CN" sz="1400" dirty="0"/>
              <a:t>key</a:t>
            </a:r>
            <a:r>
              <a:rPr lang="zh-CN" altLang="en-US" sz="1400" dirty="0"/>
              <a:t>属性指定资源文件中的</a:t>
            </a:r>
            <a:r>
              <a:rPr lang="en-US" altLang="zh-CN" sz="1400" dirty="0"/>
              <a:t>key</a:t>
            </a:r>
            <a:r>
              <a:rPr lang="zh-CN" altLang="en-US" sz="1400" dirty="0"/>
              <a:t>，如：</a:t>
            </a:r>
            <a:endParaRPr lang="en-US" altLang="zh-CN" sz="14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&lt;</a:t>
            </a:r>
            <a:r>
              <a:rPr lang="en-US" altLang="zh-CN" sz="1400" dirty="0" err="1"/>
              <a:t>s:textfield</a:t>
            </a:r>
            <a:r>
              <a:rPr lang="en-US" altLang="zh-CN" sz="1400" dirty="0"/>
              <a:t> name="</a:t>
            </a:r>
            <a:r>
              <a:rPr lang="en-US" altLang="zh-CN" sz="1400" dirty="0" err="1"/>
              <a:t>realname</a:t>
            </a:r>
            <a:r>
              <a:rPr lang="en-US" altLang="zh-CN" sz="1400" dirty="0"/>
              <a:t>" key="user"/&gt;</a:t>
            </a:r>
          </a:p>
        </p:txBody>
      </p:sp>
    </p:spTree>
    <p:extLst>
      <p:ext uri="{BB962C8B-B14F-4D97-AF65-F5344CB8AC3E}">
        <p14:creationId xmlns:p14="http://schemas.microsoft.com/office/powerpoint/2010/main" val="134991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0"/>
            <a:ext cx="8135937" cy="6477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OGNL</a:t>
            </a:r>
            <a:r>
              <a:rPr lang="zh-CN" altLang="en-US" dirty="0"/>
              <a:t>表达式</a:t>
            </a:r>
            <a:r>
              <a:rPr lang="zh-CN" altLang="en-US" sz="3600" dirty="0"/>
              <a:t>语言</a:t>
            </a:r>
            <a:endParaRPr lang="zh-CN" altLang="en-US" sz="3200" b="1" dirty="0" smtClean="0">
              <a:latin typeface="宋体" pitchFamily="2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93370" y="1052736"/>
            <a:ext cx="8286750" cy="437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400" dirty="0"/>
              <a:t>访问上下文（</a:t>
            </a:r>
            <a:r>
              <a:rPr lang="en-US" altLang="zh-CN" sz="1400" dirty="0"/>
              <a:t>Context）</a:t>
            </a:r>
            <a:r>
              <a:rPr lang="zh-CN" altLang="en-US" sz="1400" dirty="0"/>
              <a:t>中的对象需要使用</a:t>
            </a:r>
            <a:r>
              <a:rPr lang="en-US" altLang="zh-CN" sz="1400" dirty="0"/>
              <a:t>#</a:t>
            </a:r>
            <a:r>
              <a:rPr lang="zh-CN" altLang="en-US" sz="1400" dirty="0"/>
              <a:t>符号标注命名空间，如</a:t>
            </a:r>
            <a:r>
              <a:rPr lang="en-US" altLang="zh-CN" sz="1400" dirty="0"/>
              <a:t>#application</a:t>
            </a:r>
            <a:r>
              <a:rPr lang="zh-CN" altLang="en-US" sz="1400" dirty="0"/>
              <a:t>、</a:t>
            </a:r>
            <a:r>
              <a:rPr lang="en-US" altLang="zh-CN" sz="1400" dirty="0"/>
              <a:t>#session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altLang="zh-CN" sz="14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400" dirty="0"/>
              <a:t>另外</a:t>
            </a:r>
            <a:r>
              <a:rPr lang="en-US" altLang="zh-CN" sz="1400" dirty="0"/>
              <a:t>OGNL</a:t>
            </a:r>
            <a:r>
              <a:rPr lang="zh-CN" altLang="en-US" sz="1400" dirty="0"/>
              <a:t>会设定一个根对象（</a:t>
            </a:r>
            <a:r>
              <a:rPr lang="en-US" altLang="zh-CN" sz="1400" dirty="0"/>
              <a:t>root</a:t>
            </a:r>
            <a:r>
              <a:rPr lang="zh-CN" altLang="en-US" sz="1400" dirty="0"/>
              <a:t>对象），在</a:t>
            </a:r>
            <a:r>
              <a:rPr lang="en-US" altLang="zh-CN" sz="1400" dirty="0"/>
              <a:t>Struts2</a:t>
            </a:r>
            <a:r>
              <a:rPr lang="zh-CN" altLang="en-US" sz="1400" dirty="0"/>
              <a:t>中根对象就是</a:t>
            </a:r>
            <a:r>
              <a:rPr lang="en-US" altLang="zh-CN" sz="1400" dirty="0" err="1"/>
              <a:t>ValueStack</a:t>
            </a:r>
            <a:r>
              <a:rPr lang="zh-CN" altLang="en-US" sz="1400" dirty="0"/>
              <a:t>（值栈）</a:t>
            </a:r>
            <a:r>
              <a:rPr lang="en-US" altLang="zh-CN" sz="1400" dirty="0"/>
              <a:t> </a:t>
            </a:r>
            <a:r>
              <a:rPr lang="zh-CN" altLang="en-US" sz="1400" dirty="0"/>
              <a:t>。如果要访问根对象（即</a:t>
            </a:r>
            <a:r>
              <a:rPr lang="en-US" altLang="zh-CN" sz="1400" dirty="0" err="1"/>
              <a:t>ValueStack</a:t>
            </a:r>
            <a:r>
              <a:rPr lang="zh-CN" altLang="en-US" sz="1400" dirty="0"/>
              <a:t>）中对象的属性，则可以省略</a:t>
            </a:r>
            <a:r>
              <a:rPr lang="en-US" altLang="zh-CN" sz="1400" dirty="0"/>
              <a:t>#</a:t>
            </a:r>
            <a:r>
              <a:rPr lang="zh-CN" altLang="en-US" sz="1400" dirty="0"/>
              <a:t>命名空间，直接访问该对象的属性即可。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altLang="zh-CN" sz="14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400" dirty="0"/>
              <a:t>在</a:t>
            </a:r>
            <a:r>
              <a:rPr lang="en-US" altLang="zh-CN" sz="1400" dirty="0"/>
              <a:t>struts2</a:t>
            </a:r>
            <a:r>
              <a:rPr lang="zh-CN" altLang="en-US" sz="1400" dirty="0"/>
              <a:t>中，根对象</a:t>
            </a:r>
            <a:r>
              <a:rPr lang="en-US" altLang="zh-CN" sz="1400" dirty="0" err="1"/>
              <a:t>ValueStack</a:t>
            </a:r>
            <a:r>
              <a:rPr lang="zh-CN" altLang="en-US" sz="1400" dirty="0"/>
              <a:t>的实现类为</a:t>
            </a:r>
            <a:r>
              <a:rPr lang="en-US" altLang="zh-CN" sz="1400" dirty="0" err="1"/>
              <a:t>OgnlValueStack</a:t>
            </a:r>
            <a:r>
              <a:rPr lang="zh-CN" altLang="en-US" sz="1400" dirty="0"/>
              <a:t>，该对象不是我们想像的只存放单个值，而是存放一组对象。在</a:t>
            </a:r>
            <a:r>
              <a:rPr lang="en-US" altLang="zh-CN" sz="1400" dirty="0" err="1"/>
              <a:t>OgnlValueStack</a:t>
            </a:r>
            <a:r>
              <a:rPr lang="zh-CN" altLang="en-US" sz="1400" dirty="0"/>
              <a:t>类里有一个</a:t>
            </a:r>
            <a:r>
              <a:rPr lang="en-US" altLang="zh-CN" sz="1400" dirty="0"/>
              <a:t>List</a:t>
            </a:r>
            <a:r>
              <a:rPr lang="zh-CN" altLang="en-US" sz="1400" dirty="0"/>
              <a:t>类型的</a:t>
            </a:r>
            <a:r>
              <a:rPr lang="en-US" altLang="zh-CN" sz="1400" dirty="0"/>
              <a:t>root</a:t>
            </a:r>
            <a:r>
              <a:rPr lang="zh-CN" altLang="en-US" sz="1400" dirty="0"/>
              <a:t>变量，就是使用他存放一组对象</a:t>
            </a:r>
            <a:endParaRPr lang="en-US" altLang="zh-CN" sz="14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	  |--request 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	  |--application 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context ------|--</a:t>
            </a:r>
            <a:r>
              <a:rPr lang="en-US" altLang="zh-CN" sz="1400" dirty="0" err="1">
                <a:solidFill>
                  <a:srgbClr val="C00000"/>
                </a:solidFill>
              </a:rPr>
              <a:t>OgnlValueStack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root</a:t>
            </a:r>
            <a:r>
              <a:rPr lang="zh-CN" altLang="en-US" sz="1400" dirty="0">
                <a:solidFill>
                  <a:srgbClr val="0000FF"/>
                </a:solidFill>
              </a:rPr>
              <a:t>变量</a:t>
            </a:r>
            <a:r>
              <a:rPr lang="en-US" altLang="zh-CN" sz="1400" dirty="0">
                <a:solidFill>
                  <a:srgbClr val="0000FF"/>
                </a:solidFill>
              </a:rPr>
              <a:t>[action, </a:t>
            </a:r>
            <a:r>
              <a:rPr lang="en-US" altLang="zh-CN" sz="1400" dirty="0" err="1">
                <a:solidFill>
                  <a:srgbClr val="0000FF"/>
                </a:solidFill>
              </a:rPr>
              <a:t>OgnlUtil</a:t>
            </a:r>
            <a:r>
              <a:rPr lang="en-US" altLang="zh-CN" sz="1400" dirty="0">
                <a:solidFill>
                  <a:srgbClr val="0000FF"/>
                </a:solidFill>
              </a:rPr>
              <a:t>, ... ] 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	  |--session 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	  |--</a:t>
            </a:r>
            <a:r>
              <a:rPr lang="en-US" altLang="zh-CN" sz="1400" dirty="0" err="1"/>
              <a:t>attr</a:t>
            </a:r>
            <a:r>
              <a:rPr lang="en-US" altLang="zh-CN" sz="1400" dirty="0"/>
              <a:t> 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	  |--parameters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altLang="zh-CN" sz="14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400" dirty="0"/>
              <a:t>在</a:t>
            </a:r>
            <a:r>
              <a:rPr lang="en-US" altLang="zh-CN" sz="1400" dirty="0"/>
              <a:t>root</a:t>
            </a:r>
            <a:r>
              <a:rPr lang="zh-CN" altLang="en-US" sz="1400" dirty="0"/>
              <a:t>变量中处于第一位的对象叫栈顶对象。通常我们在</a:t>
            </a:r>
            <a:r>
              <a:rPr lang="en-US" altLang="zh-CN" sz="1400" dirty="0"/>
              <a:t>OGNL</a:t>
            </a:r>
            <a:r>
              <a:rPr lang="zh-CN" altLang="en-US" sz="1400" dirty="0"/>
              <a:t>表达式里直接写上属性的名称即可访问</a:t>
            </a:r>
            <a:r>
              <a:rPr lang="en-US" altLang="zh-CN" sz="1400" dirty="0"/>
              <a:t>root</a:t>
            </a:r>
            <a:r>
              <a:rPr lang="zh-CN" altLang="en-US" sz="1400" dirty="0"/>
              <a:t>变量里存放的对象的属性，搜索顺序是从栈顶对象开始寻找，如果栈顶对象不存在该属性，就会从第二个对象寻找，如果没有找到就从第三个对象寻找，依次往下访问，直到找到为止。 </a:t>
            </a:r>
            <a:endParaRPr lang="en-US" altLang="zh-CN" sz="14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zh-CN" altLang="en-US" sz="1400" dirty="0">
                <a:solidFill>
                  <a:srgbClr val="259B41"/>
                </a:solidFill>
              </a:rPr>
              <a:t>大家注意： </a:t>
            </a:r>
            <a:r>
              <a:rPr lang="en-US" altLang="zh-CN" sz="1400" dirty="0">
                <a:solidFill>
                  <a:srgbClr val="259B41"/>
                </a:solidFill>
              </a:rPr>
              <a:t>Struts2</a:t>
            </a:r>
            <a:r>
              <a:rPr lang="zh-CN" altLang="en-US" sz="1400" dirty="0">
                <a:solidFill>
                  <a:srgbClr val="259B41"/>
                </a:solidFill>
              </a:rPr>
              <a:t>中，</a:t>
            </a:r>
            <a:r>
              <a:rPr lang="en-US" altLang="zh-CN" sz="1400" dirty="0">
                <a:solidFill>
                  <a:srgbClr val="259B41"/>
                </a:solidFill>
              </a:rPr>
              <a:t>OGNL</a:t>
            </a:r>
            <a:r>
              <a:rPr lang="zh-CN" altLang="en-US" sz="1400" dirty="0">
                <a:solidFill>
                  <a:srgbClr val="259B41"/>
                </a:solidFill>
              </a:rPr>
              <a:t>表达式需要配合</a:t>
            </a:r>
            <a:r>
              <a:rPr lang="en-US" altLang="zh-CN" sz="1400" dirty="0">
                <a:solidFill>
                  <a:srgbClr val="259B41"/>
                </a:solidFill>
              </a:rPr>
              <a:t>Struts</a:t>
            </a:r>
            <a:r>
              <a:rPr lang="zh-CN" altLang="en-US" sz="1400" dirty="0">
                <a:solidFill>
                  <a:srgbClr val="259B41"/>
                </a:solidFill>
              </a:rPr>
              <a:t>标签才可以使用。如：</a:t>
            </a:r>
            <a:r>
              <a:rPr lang="en-US" altLang="zh-CN" sz="1400" dirty="0">
                <a:solidFill>
                  <a:srgbClr val="259B41"/>
                </a:solidFill>
              </a:rPr>
              <a:t>&lt;</a:t>
            </a:r>
            <a:r>
              <a:rPr lang="en-US" altLang="zh-CN" sz="1400" dirty="0" err="1">
                <a:solidFill>
                  <a:srgbClr val="259B41"/>
                </a:solidFill>
              </a:rPr>
              <a:t>s:property</a:t>
            </a:r>
            <a:r>
              <a:rPr lang="en-US" altLang="zh-CN" sz="1400" dirty="0">
                <a:solidFill>
                  <a:srgbClr val="259B41"/>
                </a:solidFill>
              </a:rPr>
              <a:t> value="name"/&gt;</a:t>
            </a:r>
            <a:endParaRPr lang="zh-CN" altLang="en-US" sz="1400" dirty="0">
              <a:solidFill>
                <a:srgbClr val="259B41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altLang="zh-CN" sz="1400" dirty="0">
              <a:solidFill>
                <a:srgbClr val="259B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04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2400" dirty="0" smtClean="0"/>
              <a:t>Struts2</a:t>
            </a:r>
            <a:endParaRPr lang="zh-CN" altLang="en-US" sz="2400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83568" y="2132856"/>
            <a:ext cx="7786688" cy="3668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defRPr/>
            </a:pPr>
            <a:r>
              <a:rPr lang="en-US" altLang="zh-CN" sz="1400" dirty="0" smtClean="0">
                <a:ea typeface="宋体" charset="-122"/>
              </a:rPr>
              <a:t>1 </a:t>
            </a:r>
            <a:r>
              <a:rPr lang="en-US" altLang="zh-CN" sz="1400" dirty="0">
                <a:ea typeface="宋体" charset="-122"/>
              </a:rPr>
              <a:t>&gt; </a:t>
            </a:r>
            <a:r>
              <a:rPr lang="zh-CN" altLang="en-US" sz="1400" dirty="0">
                <a:ea typeface="宋体" charset="-122"/>
              </a:rPr>
              <a:t>在软件设计上</a:t>
            </a:r>
            <a:r>
              <a:rPr lang="en-US" altLang="zh-CN" sz="1400" dirty="0">
                <a:ea typeface="宋体" charset="-122"/>
              </a:rPr>
              <a:t>Struts2</a:t>
            </a:r>
            <a:r>
              <a:rPr lang="zh-CN" altLang="en-US" sz="1400" dirty="0">
                <a:ea typeface="宋体" charset="-122"/>
              </a:rPr>
              <a:t>没有像</a:t>
            </a:r>
            <a:r>
              <a:rPr lang="en-US" altLang="zh-CN" sz="1400" dirty="0">
                <a:ea typeface="宋体" charset="-122"/>
              </a:rPr>
              <a:t>struts1</a:t>
            </a:r>
            <a:r>
              <a:rPr lang="zh-CN" altLang="en-US" sz="1400" dirty="0">
                <a:ea typeface="宋体" charset="-122"/>
              </a:rPr>
              <a:t>那样跟</a:t>
            </a:r>
            <a:r>
              <a:rPr lang="en-US" altLang="zh-CN" sz="1400" dirty="0" err="1">
                <a:ea typeface="宋体" charset="-122"/>
              </a:rPr>
              <a:t>Servlet</a:t>
            </a:r>
            <a:r>
              <a:rPr lang="en-US" altLang="zh-CN" sz="1400" dirty="0">
                <a:ea typeface="宋体" charset="-122"/>
              </a:rPr>
              <a:t> API</a:t>
            </a:r>
            <a:r>
              <a:rPr lang="zh-CN" altLang="en-US" sz="1400" dirty="0">
                <a:ea typeface="宋体" charset="-122"/>
              </a:rPr>
              <a:t>和</a:t>
            </a:r>
            <a:r>
              <a:rPr lang="en-US" altLang="zh-CN" sz="1400" dirty="0">
                <a:ea typeface="宋体" charset="-122"/>
              </a:rPr>
              <a:t>struts API</a:t>
            </a:r>
            <a:r>
              <a:rPr lang="zh-CN" altLang="en-US" sz="1400" dirty="0">
                <a:ea typeface="宋体" charset="-122"/>
              </a:rPr>
              <a:t>有着紧密的耦合，</a:t>
            </a:r>
            <a:r>
              <a:rPr lang="en-US" altLang="zh-CN" sz="1400" dirty="0">
                <a:ea typeface="宋体" charset="-122"/>
              </a:rPr>
              <a:t>Struts2</a:t>
            </a:r>
            <a:r>
              <a:rPr lang="zh-CN" altLang="en-US" sz="1400" dirty="0">
                <a:ea typeface="宋体" charset="-122"/>
              </a:rPr>
              <a:t>的应用可以不依赖于</a:t>
            </a:r>
            <a:r>
              <a:rPr lang="en-US" altLang="zh-CN" sz="1400" dirty="0" err="1">
                <a:ea typeface="宋体" charset="-122"/>
              </a:rPr>
              <a:t>Servlet</a:t>
            </a:r>
            <a:r>
              <a:rPr lang="en-US" altLang="zh-CN" sz="1400" dirty="0">
                <a:ea typeface="宋体" charset="-122"/>
              </a:rPr>
              <a:t> API</a:t>
            </a:r>
            <a:r>
              <a:rPr lang="zh-CN" altLang="en-US" sz="1400" dirty="0">
                <a:ea typeface="宋体" charset="-122"/>
              </a:rPr>
              <a:t>和</a:t>
            </a:r>
            <a:r>
              <a:rPr lang="en-US" altLang="zh-CN" sz="1400" dirty="0">
                <a:ea typeface="宋体" charset="-122"/>
              </a:rPr>
              <a:t>struts API</a:t>
            </a:r>
            <a:r>
              <a:rPr lang="zh-CN" altLang="en-US" sz="1400" dirty="0">
                <a:ea typeface="宋体" charset="-122"/>
              </a:rPr>
              <a:t>。 </a:t>
            </a:r>
            <a:r>
              <a:rPr lang="en-US" altLang="zh-CN" sz="1400" dirty="0">
                <a:ea typeface="宋体" charset="-122"/>
              </a:rPr>
              <a:t>Struts2</a:t>
            </a:r>
            <a:r>
              <a:rPr lang="zh-CN" altLang="en-US" sz="1400" dirty="0">
                <a:ea typeface="宋体" charset="-122"/>
              </a:rPr>
              <a:t>的这种设计属于无侵入式设计，而</a:t>
            </a:r>
            <a:r>
              <a:rPr lang="en-US" altLang="zh-CN" sz="1400" dirty="0">
                <a:ea typeface="宋体" charset="-122"/>
              </a:rPr>
              <a:t>Struts1</a:t>
            </a:r>
            <a:r>
              <a:rPr lang="zh-CN" altLang="en-US" sz="1400" dirty="0">
                <a:ea typeface="宋体" charset="-122"/>
              </a:rPr>
              <a:t>却属于侵入式设计</a:t>
            </a:r>
            <a:r>
              <a:rPr lang="zh-CN" altLang="en-US" sz="1400" dirty="0" smtClean="0">
                <a:ea typeface="宋体" charset="-122"/>
              </a:rPr>
              <a:t>。</a:t>
            </a:r>
            <a:endParaRPr lang="en-US" altLang="zh-CN" sz="1400" dirty="0" smtClean="0">
              <a:ea typeface="宋体" charset="-122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defRPr/>
            </a:pPr>
            <a:r>
              <a:rPr lang="en-US" altLang="zh-CN" sz="1400" dirty="0" smtClean="0">
                <a:ea typeface="宋体" charset="-122"/>
              </a:rPr>
              <a:t>public </a:t>
            </a:r>
            <a:r>
              <a:rPr lang="en-US" altLang="zh-CN" sz="1400" dirty="0">
                <a:ea typeface="宋体" charset="-122"/>
              </a:rPr>
              <a:t>class </a:t>
            </a:r>
            <a:r>
              <a:rPr lang="en-US" altLang="zh-CN" sz="1400" dirty="0" err="1">
                <a:ea typeface="宋体" charset="-122"/>
              </a:rPr>
              <a:t>OrderListAction</a:t>
            </a:r>
            <a:r>
              <a:rPr lang="en-US" altLang="zh-CN" sz="1400" dirty="0">
                <a:ea typeface="宋体" charset="-122"/>
              </a:rPr>
              <a:t> extends </a:t>
            </a:r>
            <a:r>
              <a:rPr lang="en-US" altLang="zh-CN" sz="1400" dirty="0">
                <a:solidFill>
                  <a:srgbClr val="0000FF"/>
                </a:solidFill>
                <a:ea typeface="宋体" charset="-122"/>
              </a:rPr>
              <a:t>Action</a:t>
            </a:r>
            <a:r>
              <a:rPr lang="en-US" altLang="zh-CN" sz="1400" dirty="0">
                <a:ea typeface="宋体" charset="-122"/>
              </a:rPr>
              <a:t> {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defRPr/>
            </a:pPr>
            <a:r>
              <a:rPr lang="en-US" altLang="zh-CN" sz="1400" dirty="0">
                <a:ea typeface="宋体" charset="-122"/>
              </a:rPr>
              <a:t>	public </a:t>
            </a:r>
            <a:r>
              <a:rPr lang="en-US" altLang="zh-CN" sz="1400" dirty="0" err="1">
                <a:ea typeface="宋体" charset="-122"/>
              </a:rPr>
              <a:t>ActionForward</a:t>
            </a:r>
            <a:r>
              <a:rPr lang="en-US" altLang="zh-CN" sz="1400" dirty="0">
                <a:ea typeface="宋体" charset="-122"/>
              </a:rPr>
              <a:t> execute(</a:t>
            </a:r>
            <a:r>
              <a:rPr lang="en-US" altLang="zh-CN" sz="1400" dirty="0" err="1">
                <a:solidFill>
                  <a:srgbClr val="0000FF"/>
                </a:solidFill>
                <a:ea typeface="宋体" charset="-122"/>
              </a:rPr>
              <a:t>ActionMapping</a:t>
            </a:r>
            <a:r>
              <a:rPr lang="en-US" altLang="zh-CN" sz="1400" dirty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 sz="1400" dirty="0">
                <a:ea typeface="宋体" charset="-122"/>
              </a:rPr>
              <a:t>mapping, </a:t>
            </a:r>
            <a:r>
              <a:rPr lang="en-US" altLang="zh-CN" sz="1400" dirty="0" err="1">
                <a:solidFill>
                  <a:srgbClr val="0000FF"/>
                </a:solidFill>
                <a:ea typeface="宋体" charset="-122"/>
              </a:rPr>
              <a:t>ActionForm</a:t>
            </a:r>
            <a:r>
              <a:rPr lang="en-US" altLang="zh-CN" sz="1400" dirty="0">
                <a:ea typeface="宋体" charset="-122"/>
              </a:rPr>
              <a:t> form,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defRPr/>
            </a:pPr>
            <a:r>
              <a:rPr lang="en-US" altLang="zh-CN" sz="1400" dirty="0">
                <a:ea typeface="宋体" charset="-122"/>
              </a:rPr>
              <a:t>			</a:t>
            </a:r>
            <a:r>
              <a:rPr lang="en-US" altLang="zh-CN" sz="1400" dirty="0" err="1">
                <a:solidFill>
                  <a:srgbClr val="0000FF"/>
                </a:solidFill>
                <a:ea typeface="宋体" charset="-122"/>
              </a:rPr>
              <a:t>HttpServletRequest</a:t>
            </a:r>
            <a:r>
              <a:rPr lang="en-US" altLang="zh-CN" sz="1400" dirty="0">
                <a:ea typeface="宋体" charset="-122"/>
              </a:rPr>
              <a:t> request, </a:t>
            </a:r>
            <a:r>
              <a:rPr lang="en-US" altLang="zh-CN" sz="1400" dirty="0" err="1">
                <a:solidFill>
                  <a:srgbClr val="0000FF"/>
                </a:solidFill>
                <a:ea typeface="宋体" charset="-122"/>
              </a:rPr>
              <a:t>HttpServletResponse</a:t>
            </a:r>
            <a:r>
              <a:rPr lang="en-US" altLang="zh-CN" sz="1400" dirty="0">
                <a:ea typeface="宋体" charset="-122"/>
              </a:rPr>
              <a:t> response)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defRPr/>
            </a:pPr>
            <a:r>
              <a:rPr lang="en-US" altLang="zh-CN" sz="1400" dirty="0">
                <a:ea typeface="宋体" charset="-122"/>
              </a:rPr>
              <a:t>			throws Exception {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defRPr/>
            </a:pPr>
            <a:r>
              <a:rPr lang="en-US" altLang="zh-CN" sz="1400" dirty="0">
                <a:ea typeface="宋体" charset="-122"/>
              </a:rPr>
              <a:t>	}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defRPr/>
            </a:pPr>
            <a:r>
              <a:rPr lang="en-US" altLang="zh-CN" sz="1400" dirty="0" smtClean="0">
                <a:ea typeface="宋体" charset="-122"/>
              </a:rPr>
              <a:t>}</a:t>
            </a:r>
            <a:endParaRPr lang="en-US" altLang="zh-CN" sz="1400" dirty="0">
              <a:ea typeface="宋体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defRPr/>
            </a:pPr>
            <a:r>
              <a:rPr lang="en-US" altLang="zh-CN" sz="1400" dirty="0" smtClean="0">
                <a:ea typeface="宋体" charset="-122"/>
              </a:rPr>
              <a:t>2</a:t>
            </a:r>
            <a:r>
              <a:rPr lang="en-US" altLang="zh-CN" sz="1400" dirty="0">
                <a:ea typeface="宋体" charset="-122"/>
              </a:rPr>
              <a:t>&gt; Struts2</a:t>
            </a:r>
            <a:r>
              <a:rPr lang="zh-CN" altLang="en-US" sz="1400" dirty="0">
                <a:ea typeface="宋体" charset="-122"/>
              </a:rPr>
              <a:t>提供了拦截器，利用拦截器可以进行</a:t>
            </a:r>
            <a:r>
              <a:rPr lang="en-US" altLang="zh-CN" sz="1400" dirty="0">
                <a:ea typeface="宋体" charset="-122"/>
              </a:rPr>
              <a:t>AOP</a:t>
            </a:r>
            <a:r>
              <a:rPr lang="zh-CN" altLang="en-US" sz="1400" dirty="0">
                <a:ea typeface="宋体" charset="-122"/>
              </a:rPr>
              <a:t>编程，实现如权限</a:t>
            </a:r>
            <a:r>
              <a:rPr lang="zh-CN" altLang="en-US" sz="1400" dirty="0" smtClean="0">
                <a:ea typeface="宋体" charset="-122"/>
              </a:rPr>
              <a:t>拦截</a:t>
            </a:r>
            <a:r>
              <a:rPr lang="en-US" altLang="zh-CN" sz="1400" dirty="0" smtClean="0">
                <a:ea typeface="宋体" charset="-122"/>
              </a:rPr>
              <a:t>,</a:t>
            </a:r>
            <a:r>
              <a:rPr lang="zh-CN" altLang="en-US" sz="1400" dirty="0" smtClean="0">
                <a:ea typeface="宋体" charset="-122"/>
              </a:rPr>
              <a:t>文件上传拦截，重复提交拦截等</a:t>
            </a:r>
            <a:r>
              <a:rPr lang="zh-CN" altLang="en-US" sz="1400" dirty="0">
                <a:ea typeface="宋体" charset="-122"/>
              </a:rPr>
              <a:t>功能。</a:t>
            </a:r>
            <a:endParaRPr lang="en-US" altLang="zh-CN" sz="1400" dirty="0">
              <a:ea typeface="宋体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defRPr/>
            </a:pPr>
            <a:r>
              <a:rPr lang="en-US" altLang="zh-CN" sz="1400" dirty="0">
                <a:ea typeface="宋体" charset="-122"/>
              </a:rPr>
              <a:t>3&gt; Strut2</a:t>
            </a:r>
            <a:r>
              <a:rPr lang="zh-CN" altLang="en-US" sz="1400" dirty="0">
                <a:ea typeface="宋体" charset="-122"/>
              </a:rPr>
              <a:t>提供了类型转换器，我们可以把特殊的请求参数转换成需要的类型。在</a:t>
            </a:r>
            <a:r>
              <a:rPr lang="en-US" altLang="zh-CN" sz="1400" dirty="0">
                <a:ea typeface="宋体" charset="-122"/>
              </a:rPr>
              <a:t>Struts1</a:t>
            </a:r>
            <a:r>
              <a:rPr lang="zh-CN" altLang="en-US" sz="1400" dirty="0">
                <a:ea typeface="宋体" charset="-122"/>
              </a:rPr>
              <a:t>中，如果我们要实现同样的功能，就必须向</a:t>
            </a:r>
            <a:r>
              <a:rPr lang="en-US" altLang="zh-CN" sz="1400" dirty="0">
                <a:ea typeface="宋体" charset="-122"/>
              </a:rPr>
              <a:t>Struts1</a:t>
            </a:r>
            <a:r>
              <a:rPr lang="zh-CN" altLang="en-US" sz="1400" dirty="0">
                <a:ea typeface="宋体" charset="-122"/>
              </a:rPr>
              <a:t>的底层实现</a:t>
            </a:r>
            <a:r>
              <a:rPr lang="en-US" altLang="zh-CN" sz="1400" dirty="0" err="1">
                <a:ea typeface="宋体" charset="-122"/>
              </a:rPr>
              <a:t>BeanUtil</a:t>
            </a:r>
            <a:r>
              <a:rPr lang="zh-CN" altLang="en-US" sz="1400" dirty="0">
                <a:ea typeface="宋体" charset="-122"/>
              </a:rPr>
              <a:t>注册类型转换器才行。</a:t>
            </a:r>
            <a:endParaRPr lang="en-US" altLang="zh-CN" sz="1400" dirty="0">
              <a:ea typeface="宋体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defRPr/>
            </a:pPr>
            <a:r>
              <a:rPr lang="en-US" altLang="zh-CN" sz="1400" dirty="0">
                <a:ea typeface="宋体" charset="-122"/>
              </a:rPr>
              <a:t>4&gt; Struts2</a:t>
            </a:r>
            <a:r>
              <a:rPr lang="zh-CN" altLang="en-US" sz="1400" dirty="0">
                <a:ea typeface="宋体" charset="-122"/>
              </a:rPr>
              <a:t>提供支持多种表现层技术，如：</a:t>
            </a:r>
            <a:r>
              <a:rPr lang="en-US" altLang="zh-CN" sz="1400" dirty="0">
                <a:ea typeface="宋体" charset="-122"/>
              </a:rPr>
              <a:t>JSP</a:t>
            </a:r>
            <a:r>
              <a:rPr lang="zh-CN" altLang="en-US" sz="1400" dirty="0">
                <a:ea typeface="宋体" charset="-122"/>
              </a:rPr>
              <a:t>、</a:t>
            </a:r>
            <a:r>
              <a:rPr lang="en-US" altLang="zh-CN" sz="1400" dirty="0" err="1" smtClean="0">
                <a:ea typeface="宋体" charset="-122"/>
              </a:rPr>
              <a:t>freeMarker</a:t>
            </a:r>
            <a:r>
              <a:rPr lang="zh-CN" altLang="en-US" sz="1400" dirty="0" smtClean="0">
                <a:ea typeface="宋体" charset="-122"/>
              </a:rPr>
              <a:t>等</a:t>
            </a:r>
            <a:endParaRPr lang="en-US" altLang="zh-CN" sz="1400" dirty="0">
              <a:ea typeface="宋体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defRPr/>
            </a:pPr>
            <a:r>
              <a:rPr lang="en-US" altLang="zh-CN" sz="1400" dirty="0">
                <a:ea typeface="宋体" charset="-122"/>
              </a:rPr>
              <a:t>5&gt;</a:t>
            </a:r>
            <a:r>
              <a:rPr lang="zh-CN" altLang="en-US" sz="1400" dirty="0">
                <a:ea typeface="宋体" charset="-122"/>
              </a:rPr>
              <a:t> </a:t>
            </a:r>
            <a:r>
              <a:rPr lang="en-US" altLang="zh-CN" sz="1400" dirty="0">
                <a:ea typeface="宋体" charset="-122"/>
              </a:rPr>
              <a:t>Struts2</a:t>
            </a:r>
            <a:r>
              <a:rPr lang="zh-CN" altLang="en-US" sz="1400" dirty="0">
                <a:ea typeface="宋体" charset="-122"/>
              </a:rPr>
              <a:t>的输入校验可以对指定方法进行校验，解决了</a:t>
            </a:r>
            <a:r>
              <a:rPr lang="en-US" altLang="zh-CN" sz="1400" dirty="0">
                <a:ea typeface="宋体" charset="-122"/>
              </a:rPr>
              <a:t>Struts1</a:t>
            </a:r>
            <a:r>
              <a:rPr lang="zh-CN" altLang="en-US" sz="1400" dirty="0">
                <a:ea typeface="宋体" charset="-122"/>
              </a:rPr>
              <a:t>长久之痛。</a:t>
            </a:r>
            <a:endParaRPr lang="en-US" altLang="zh-CN" sz="1400" dirty="0">
              <a:ea typeface="宋体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defRPr/>
            </a:pPr>
            <a:r>
              <a:rPr lang="en-US" altLang="zh-CN" sz="1400" dirty="0">
                <a:ea typeface="宋体" charset="-122"/>
              </a:rPr>
              <a:t>6&gt; </a:t>
            </a:r>
            <a:r>
              <a:rPr lang="zh-CN" altLang="en-US" sz="1400" dirty="0">
                <a:ea typeface="宋体" charset="-122"/>
              </a:rPr>
              <a:t>提供了全局范围、包范围和</a:t>
            </a:r>
            <a:r>
              <a:rPr lang="en-US" altLang="zh-CN" sz="1400" dirty="0">
                <a:ea typeface="宋体" charset="-122"/>
              </a:rPr>
              <a:t>Action</a:t>
            </a:r>
            <a:r>
              <a:rPr lang="zh-CN" altLang="en-US" sz="1400" dirty="0">
                <a:ea typeface="宋体" charset="-122"/>
              </a:rPr>
              <a:t>范围的国际化资源文件管理实现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205972"/>
            <a:ext cx="71899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defRPr/>
            </a:pPr>
            <a:r>
              <a:rPr lang="en-US" altLang="zh-CN" sz="1400" dirty="0">
                <a:solidFill>
                  <a:schemeClr val="tx1"/>
                </a:solidFill>
                <a:ea typeface="宋体" charset="-122"/>
              </a:rPr>
              <a:t>MVC</a:t>
            </a:r>
            <a:r>
              <a:rPr lang="zh-CN" altLang="en-US" sz="1400" dirty="0">
                <a:solidFill>
                  <a:schemeClr val="tx1"/>
                </a:solidFill>
                <a:ea typeface="宋体" charset="-122"/>
              </a:rPr>
              <a:t>包含三个基础部分：</a:t>
            </a:r>
            <a:r>
              <a:rPr lang="en-US" altLang="zh-CN" sz="1400" dirty="0">
                <a:solidFill>
                  <a:schemeClr val="tx1"/>
                </a:solidFill>
                <a:ea typeface="宋体" charset="-122"/>
              </a:rPr>
              <a:t>Model</a:t>
            </a:r>
            <a:r>
              <a:rPr lang="zh-CN" altLang="en-US" sz="1400" dirty="0">
                <a:solidFill>
                  <a:schemeClr val="tx1"/>
                </a:solidFill>
                <a:ea typeface="宋体" charset="-122"/>
              </a:rPr>
              <a:t>、</a:t>
            </a:r>
            <a:r>
              <a:rPr lang="en-US" altLang="zh-CN" sz="1400" dirty="0">
                <a:solidFill>
                  <a:schemeClr val="tx1"/>
                </a:solidFill>
                <a:ea typeface="宋体" charset="-122"/>
              </a:rPr>
              <a:t>View</a:t>
            </a:r>
            <a:r>
              <a:rPr lang="zh-CN" altLang="en-US" sz="1400" dirty="0">
                <a:solidFill>
                  <a:schemeClr val="tx1"/>
                </a:solidFill>
                <a:ea typeface="宋体" charset="-122"/>
              </a:rPr>
              <a:t>和</a:t>
            </a:r>
            <a:r>
              <a:rPr lang="en-US" altLang="zh-CN" sz="1400" dirty="0">
                <a:solidFill>
                  <a:schemeClr val="tx1"/>
                </a:solidFill>
                <a:ea typeface="宋体" charset="-122"/>
              </a:rPr>
              <a:t>Controller</a:t>
            </a:r>
            <a:r>
              <a:rPr lang="zh-CN" altLang="en-US" sz="1400" dirty="0" smtClean="0">
                <a:solidFill>
                  <a:schemeClr val="tx1"/>
                </a:solidFill>
                <a:ea typeface="宋体" charset="-122"/>
              </a:rPr>
              <a:t>，</a:t>
            </a:r>
            <a:endParaRPr lang="en-US" altLang="zh-CN" sz="1400" dirty="0" smtClean="0">
              <a:solidFill>
                <a:schemeClr val="tx1"/>
              </a:solidFill>
              <a:ea typeface="宋体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defRPr/>
            </a:pPr>
            <a:r>
              <a:rPr lang="zh-CN" altLang="en-US" sz="1400" dirty="0" smtClean="0">
                <a:solidFill>
                  <a:schemeClr val="tx1"/>
                </a:solidFill>
                <a:ea typeface="宋体" charset="-122"/>
              </a:rPr>
              <a:t>三</a:t>
            </a:r>
            <a:r>
              <a:rPr lang="zh-CN" altLang="en-US" sz="1400" dirty="0">
                <a:solidFill>
                  <a:schemeClr val="tx1"/>
                </a:solidFill>
                <a:ea typeface="宋体" charset="-122"/>
              </a:rPr>
              <a:t>个部分以最小的耦合协同</a:t>
            </a:r>
            <a:r>
              <a:rPr lang="zh-CN" altLang="en-US" sz="1400" dirty="0" smtClean="0">
                <a:solidFill>
                  <a:schemeClr val="tx1"/>
                </a:solidFill>
                <a:ea typeface="宋体" charset="-122"/>
              </a:rPr>
              <a:t>工作，以</a:t>
            </a:r>
            <a:r>
              <a:rPr lang="zh-CN" altLang="en-US" sz="1400" dirty="0">
                <a:solidFill>
                  <a:schemeClr val="tx1"/>
                </a:solidFill>
                <a:ea typeface="宋体" charset="-122"/>
              </a:rPr>
              <a:t>增加程序的可扩展性和可维护性</a:t>
            </a:r>
          </a:p>
        </p:txBody>
      </p:sp>
    </p:spTree>
    <p:extLst>
      <p:ext uri="{BB962C8B-B14F-4D97-AF65-F5344CB8AC3E}">
        <p14:creationId xmlns:p14="http://schemas.microsoft.com/office/powerpoint/2010/main" val="297343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0"/>
            <a:ext cx="8135937" cy="6477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OGNL</a:t>
            </a:r>
            <a:r>
              <a:rPr lang="zh-CN" altLang="en-US" dirty="0"/>
              <a:t>表达式</a:t>
            </a:r>
            <a:r>
              <a:rPr lang="zh-CN" altLang="en-US" sz="3600" dirty="0"/>
              <a:t>语言</a:t>
            </a:r>
            <a:endParaRPr lang="zh-CN" altLang="en-US" sz="3200" b="1" dirty="0" smtClean="0">
              <a:latin typeface="宋体" pitchFamily="2" charset="-122"/>
            </a:endParaRPr>
          </a:p>
        </p:txBody>
      </p:sp>
      <p:sp>
        <p:nvSpPr>
          <p:cNvPr id="6" name="TextBox 19"/>
          <p:cNvSpPr txBox="1">
            <a:spLocks noChangeArrowheads="1"/>
          </p:cNvSpPr>
          <p:nvPr/>
        </p:nvSpPr>
        <p:spPr bwMode="auto">
          <a:xfrm>
            <a:off x="251520" y="1052736"/>
            <a:ext cx="8143875" cy="40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400" dirty="0"/>
              <a:t>由于</a:t>
            </a:r>
            <a:r>
              <a:rPr lang="en-US" altLang="zh-CN" sz="1400" dirty="0" err="1"/>
              <a:t>ValueStack</a:t>
            </a:r>
            <a:r>
              <a:rPr lang="en-US" altLang="zh-CN" sz="1400" dirty="0"/>
              <a:t>(</a:t>
            </a:r>
            <a:r>
              <a:rPr lang="zh-CN" altLang="en-US" sz="1400" dirty="0"/>
              <a:t>值栈</a:t>
            </a:r>
            <a:r>
              <a:rPr lang="en-US" altLang="zh-CN" sz="1400" dirty="0"/>
              <a:t>)</a:t>
            </a:r>
            <a:r>
              <a:rPr lang="zh-CN" altLang="en-US" sz="1400" dirty="0"/>
              <a:t>是</a:t>
            </a:r>
            <a:r>
              <a:rPr lang="en-US" altLang="zh-CN" sz="1400" dirty="0"/>
              <a:t>Struts 2</a:t>
            </a:r>
            <a:r>
              <a:rPr lang="zh-CN" altLang="en-US" sz="1400" dirty="0"/>
              <a:t>中</a:t>
            </a:r>
            <a:r>
              <a:rPr lang="en-US" altLang="zh-CN" sz="1400" dirty="0"/>
              <a:t>OGNL</a:t>
            </a:r>
            <a:r>
              <a:rPr lang="zh-CN" altLang="en-US" sz="1400" dirty="0"/>
              <a:t>的根对象，如果用户需要访问值栈中的对象，在</a:t>
            </a:r>
            <a:r>
              <a:rPr lang="en-US" altLang="zh-CN" sz="1400" dirty="0"/>
              <a:t>JSP</a:t>
            </a:r>
            <a:r>
              <a:rPr lang="zh-CN" altLang="en-US" sz="1400" dirty="0"/>
              <a:t>页面可以直接通过下面的</a:t>
            </a:r>
            <a:r>
              <a:rPr lang="en-US" altLang="zh-CN" sz="1400" dirty="0"/>
              <a:t>EL</a:t>
            </a:r>
            <a:r>
              <a:rPr lang="zh-CN" altLang="en-US" sz="1400" dirty="0"/>
              <a:t>表达式访问</a:t>
            </a:r>
            <a:r>
              <a:rPr lang="en-US" altLang="zh-CN" sz="1400" dirty="0" err="1"/>
              <a:t>ValueStack</a:t>
            </a:r>
            <a:r>
              <a:rPr lang="en-US" altLang="zh-CN" sz="1400" dirty="0"/>
              <a:t>(</a:t>
            </a:r>
            <a:r>
              <a:rPr lang="zh-CN" altLang="en-US" sz="1400" dirty="0"/>
              <a:t>值栈</a:t>
            </a:r>
            <a:r>
              <a:rPr lang="en-US" altLang="zh-CN" sz="1400" dirty="0"/>
              <a:t>)</a:t>
            </a:r>
            <a:r>
              <a:rPr lang="zh-CN" altLang="en-US" sz="1400" dirty="0"/>
              <a:t>中对象的属性：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>
                <a:solidFill>
                  <a:srgbClr val="FF0000"/>
                </a:solidFill>
              </a:rPr>
              <a:t>${foo} //</a:t>
            </a:r>
            <a:r>
              <a:rPr lang="zh-CN" altLang="en-US" sz="1400" dirty="0">
                <a:solidFill>
                  <a:srgbClr val="FF0000"/>
                </a:solidFill>
              </a:rPr>
              <a:t>获得</a:t>
            </a:r>
            <a:r>
              <a:rPr lang="zh-CN" altLang="en-US" sz="1400" dirty="0">
                <a:solidFill>
                  <a:srgbClr val="0000FF"/>
                </a:solidFill>
              </a:rPr>
              <a:t>值栈中</a:t>
            </a:r>
            <a:r>
              <a:rPr lang="zh-CN" altLang="en-US" sz="1400" dirty="0">
                <a:solidFill>
                  <a:srgbClr val="FF0000"/>
                </a:solidFill>
              </a:rPr>
              <a:t>某个对象的</a:t>
            </a:r>
            <a:r>
              <a:rPr lang="en-US" altLang="zh-CN" sz="1400" dirty="0">
                <a:solidFill>
                  <a:srgbClr val="FF0000"/>
                </a:solidFill>
              </a:rPr>
              <a:t>foo</a:t>
            </a:r>
            <a:r>
              <a:rPr lang="zh-CN" altLang="en-US" sz="1400" dirty="0">
                <a:solidFill>
                  <a:srgbClr val="FF0000"/>
                </a:solidFill>
              </a:rPr>
              <a:t>属性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zh-CN" altLang="en-US" sz="14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400" dirty="0"/>
              <a:t>如果访问其他</a:t>
            </a:r>
            <a:r>
              <a:rPr lang="en-US" altLang="zh-CN" sz="1400" dirty="0"/>
              <a:t>Context</a:t>
            </a:r>
            <a:r>
              <a:rPr lang="zh-CN" altLang="en-US" sz="1400" dirty="0"/>
              <a:t>中的对象，由于他们不是根对象，所以在访问时，需要添加</a:t>
            </a:r>
            <a:r>
              <a:rPr lang="en-US" altLang="zh-CN" sz="1400" dirty="0">
                <a:solidFill>
                  <a:srgbClr val="FF0000"/>
                </a:solidFill>
              </a:rPr>
              <a:t>#</a:t>
            </a:r>
            <a:r>
              <a:rPr lang="zh-CN" altLang="en-US" sz="1400" dirty="0">
                <a:solidFill>
                  <a:srgbClr val="FF0000"/>
                </a:solidFill>
              </a:rPr>
              <a:t>前缀</a:t>
            </a:r>
            <a:r>
              <a:rPr lang="zh-CN" altLang="en-US" sz="1400" dirty="0"/>
              <a:t>。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en-US" altLang="zh-CN" sz="1400" b="1" dirty="0"/>
              <a:t>application</a:t>
            </a:r>
            <a:r>
              <a:rPr lang="zh-CN" altLang="en-US" sz="1400" b="1" dirty="0"/>
              <a:t>对象</a:t>
            </a:r>
            <a:r>
              <a:rPr lang="zh-CN" altLang="en-US" sz="1400" dirty="0"/>
              <a:t>：用于访问</a:t>
            </a:r>
            <a:r>
              <a:rPr lang="en-US" altLang="zh-CN" sz="1400" dirty="0" err="1"/>
              <a:t>ServletContext</a:t>
            </a:r>
            <a:r>
              <a:rPr lang="zh-CN" altLang="en-US" sz="1400" dirty="0"/>
              <a:t>，例如</a:t>
            </a:r>
            <a:r>
              <a:rPr lang="en-US" altLang="zh-CN" sz="1400" dirty="0"/>
              <a:t>#</a:t>
            </a:r>
            <a:r>
              <a:rPr lang="en-US" altLang="zh-CN" sz="1400" dirty="0" err="1"/>
              <a:t>application.userName</a:t>
            </a:r>
            <a:r>
              <a:rPr lang="zh-CN" altLang="en-US" sz="1400" dirty="0"/>
              <a:t>或者</a:t>
            </a:r>
            <a:r>
              <a:rPr lang="en-US" altLang="zh-CN" sz="1400" dirty="0"/>
              <a:t>#application['</a:t>
            </a:r>
            <a:r>
              <a:rPr lang="en-US" altLang="zh-CN" sz="1400" dirty="0" err="1"/>
              <a:t>userName</a:t>
            </a:r>
            <a:r>
              <a:rPr lang="en-US" altLang="zh-CN" sz="1400" dirty="0"/>
              <a:t>']</a:t>
            </a:r>
            <a:r>
              <a:rPr lang="zh-CN" altLang="en-US" sz="1400" dirty="0"/>
              <a:t>，相当于调用</a:t>
            </a:r>
            <a:r>
              <a:rPr lang="en-US" altLang="zh-CN" sz="1400" dirty="0" err="1"/>
              <a:t>ServletContext</a:t>
            </a:r>
            <a:r>
              <a:rPr lang="zh-CN" altLang="en-US" sz="1400" dirty="0"/>
              <a:t>的</a:t>
            </a:r>
            <a:r>
              <a:rPr lang="en-US" altLang="zh-CN" sz="1400" dirty="0" err="1"/>
              <a:t>getAttribute</a:t>
            </a:r>
            <a:r>
              <a:rPr lang="en-US" altLang="zh-CN" sz="1400" dirty="0"/>
              <a:t>("username")</a:t>
            </a:r>
            <a:r>
              <a:rPr lang="zh-CN" altLang="en-US" sz="1400" dirty="0"/>
              <a:t>。</a:t>
            </a:r>
            <a:endParaRPr lang="en-US" altLang="zh-CN" sz="14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zh-CN" altLang="en-US" sz="14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en-US" altLang="zh-CN" sz="1400" b="1" dirty="0"/>
              <a:t>session</a:t>
            </a:r>
            <a:r>
              <a:rPr lang="zh-CN" altLang="en-US" sz="1400" b="1" dirty="0"/>
              <a:t>对象</a:t>
            </a:r>
            <a:r>
              <a:rPr lang="zh-CN" altLang="en-US" sz="1400" dirty="0"/>
              <a:t>：用来访问</a:t>
            </a:r>
            <a:r>
              <a:rPr lang="en-US" altLang="zh-CN" sz="1400" dirty="0" err="1"/>
              <a:t>HttpSession</a:t>
            </a:r>
            <a:r>
              <a:rPr lang="zh-CN" altLang="en-US" sz="1400" dirty="0"/>
              <a:t>，例如</a:t>
            </a:r>
            <a:r>
              <a:rPr lang="en-US" altLang="zh-CN" sz="1400" dirty="0"/>
              <a:t>#</a:t>
            </a:r>
            <a:r>
              <a:rPr lang="en-US" altLang="zh-CN" sz="1400" dirty="0" err="1"/>
              <a:t>session.userName</a:t>
            </a:r>
            <a:r>
              <a:rPr lang="zh-CN" altLang="en-US" sz="1400" dirty="0"/>
              <a:t>或者</a:t>
            </a:r>
            <a:r>
              <a:rPr lang="en-US" altLang="zh-CN" sz="1400" dirty="0"/>
              <a:t>#session['</a:t>
            </a:r>
            <a:r>
              <a:rPr lang="en-US" altLang="zh-CN" sz="1400" dirty="0" err="1"/>
              <a:t>userName</a:t>
            </a:r>
            <a:r>
              <a:rPr lang="en-US" altLang="zh-CN" sz="1400" dirty="0"/>
              <a:t>']</a:t>
            </a:r>
            <a:r>
              <a:rPr lang="zh-CN" altLang="en-US" sz="1400" dirty="0"/>
              <a:t>，相当于调用</a:t>
            </a:r>
            <a:r>
              <a:rPr lang="en-US" altLang="zh-CN" sz="1400" dirty="0" err="1"/>
              <a:t>session.getAttribute</a:t>
            </a:r>
            <a:r>
              <a:rPr lang="en-US" altLang="zh-CN" sz="1400" dirty="0"/>
              <a:t>("</a:t>
            </a:r>
            <a:r>
              <a:rPr lang="en-US" altLang="zh-CN" sz="1400" dirty="0" err="1"/>
              <a:t>userName</a:t>
            </a:r>
            <a:r>
              <a:rPr lang="en-US" altLang="zh-CN" sz="1400" dirty="0"/>
              <a:t>")</a:t>
            </a:r>
            <a:r>
              <a:rPr lang="zh-CN" altLang="en-US" sz="1400" dirty="0"/>
              <a:t>。</a:t>
            </a:r>
            <a:endParaRPr lang="en-US" altLang="zh-CN" sz="14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zh-CN" altLang="en-US" sz="14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en-US" altLang="zh-CN" sz="1400" b="1" dirty="0"/>
              <a:t>request</a:t>
            </a:r>
            <a:r>
              <a:rPr lang="zh-CN" altLang="en-US" sz="1400" b="1" dirty="0"/>
              <a:t>对象</a:t>
            </a:r>
            <a:r>
              <a:rPr lang="zh-CN" altLang="en-US" sz="1400" dirty="0"/>
              <a:t>：用来访问</a:t>
            </a:r>
            <a:r>
              <a:rPr lang="en-US" altLang="zh-CN" sz="1400" dirty="0" err="1"/>
              <a:t>HttpServletRequest</a:t>
            </a:r>
            <a:r>
              <a:rPr lang="zh-CN" altLang="en-US" sz="1400" dirty="0"/>
              <a:t>属性（</a:t>
            </a:r>
            <a:r>
              <a:rPr lang="en-US" altLang="zh-CN" sz="1400" dirty="0"/>
              <a:t>attribute</a:t>
            </a:r>
            <a:r>
              <a:rPr lang="zh-CN" altLang="en-US" sz="1400" dirty="0"/>
              <a:t>）的</a:t>
            </a:r>
            <a:r>
              <a:rPr lang="en-US" altLang="zh-CN" sz="1400" dirty="0"/>
              <a:t>Map</a:t>
            </a:r>
            <a:r>
              <a:rPr lang="zh-CN" altLang="en-US" sz="1400" dirty="0"/>
              <a:t>，例如</a:t>
            </a:r>
            <a:r>
              <a:rPr lang="en-US" altLang="zh-CN" sz="1400" dirty="0"/>
              <a:t>#</a:t>
            </a:r>
            <a:r>
              <a:rPr lang="en-US" altLang="zh-CN" sz="1400" dirty="0" err="1"/>
              <a:t>request.userName</a:t>
            </a:r>
            <a:r>
              <a:rPr lang="zh-CN" altLang="en-US" sz="1400" dirty="0"/>
              <a:t>或者</a:t>
            </a:r>
            <a:r>
              <a:rPr lang="en-US" altLang="zh-CN" sz="1400" dirty="0"/>
              <a:t>#request['</a:t>
            </a:r>
            <a:r>
              <a:rPr lang="en-US" altLang="zh-CN" sz="1400" dirty="0" err="1"/>
              <a:t>userName</a:t>
            </a:r>
            <a:r>
              <a:rPr lang="en-US" altLang="zh-CN" sz="1400" dirty="0"/>
              <a:t>']</a:t>
            </a:r>
            <a:r>
              <a:rPr lang="zh-CN" altLang="en-US" sz="1400" dirty="0"/>
              <a:t>，相当于调用</a:t>
            </a:r>
            <a:r>
              <a:rPr lang="en-US" altLang="zh-CN" sz="1400" dirty="0" err="1"/>
              <a:t>request.getAttribute</a:t>
            </a:r>
            <a:r>
              <a:rPr lang="en-US" altLang="zh-CN" sz="1400" dirty="0"/>
              <a:t>("</a:t>
            </a:r>
            <a:r>
              <a:rPr lang="en-US" altLang="zh-CN" sz="1400" dirty="0" err="1"/>
              <a:t>userName</a:t>
            </a:r>
            <a:r>
              <a:rPr lang="en-US" altLang="zh-CN" sz="1400" dirty="0"/>
              <a:t>")</a:t>
            </a:r>
            <a:r>
              <a:rPr lang="zh-CN" altLang="en-US" sz="1400" dirty="0"/>
              <a:t>。</a:t>
            </a:r>
            <a:endParaRPr lang="en-US" altLang="zh-CN" sz="14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zh-CN" altLang="en-US" sz="14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en-US" altLang="zh-CN" sz="1400" b="1" dirty="0"/>
              <a:t>parameters</a:t>
            </a:r>
            <a:r>
              <a:rPr lang="zh-CN" altLang="en-US" sz="1400" b="1" dirty="0"/>
              <a:t>对象</a:t>
            </a:r>
            <a:r>
              <a:rPr lang="zh-CN" altLang="en-US" sz="1400" dirty="0"/>
              <a:t>：用于访问</a:t>
            </a:r>
            <a:r>
              <a:rPr lang="en-US" altLang="zh-CN" sz="1400" dirty="0"/>
              <a:t>HTTP</a:t>
            </a:r>
            <a:r>
              <a:rPr lang="zh-CN" altLang="en-US" sz="1400" dirty="0"/>
              <a:t>的请求参数，例如</a:t>
            </a:r>
            <a:r>
              <a:rPr lang="en-US" altLang="zh-CN" sz="1400" dirty="0"/>
              <a:t>#</a:t>
            </a:r>
            <a:r>
              <a:rPr lang="en-US" altLang="zh-CN" sz="1400" dirty="0" err="1"/>
              <a:t>parameters.userName</a:t>
            </a:r>
            <a:r>
              <a:rPr lang="zh-CN" altLang="en-US" sz="1400" dirty="0"/>
              <a:t>或者</a:t>
            </a:r>
            <a:r>
              <a:rPr lang="en-US" altLang="zh-CN" sz="1400" dirty="0"/>
              <a:t>#parameters['</a:t>
            </a:r>
            <a:r>
              <a:rPr lang="en-US" altLang="zh-CN" sz="1400" dirty="0" err="1"/>
              <a:t>userName</a:t>
            </a:r>
            <a:r>
              <a:rPr lang="en-US" altLang="zh-CN" sz="1400" dirty="0"/>
              <a:t>']</a:t>
            </a:r>
            <a:r>
              <a:rPr lang="zh-CN" altLang="en-US" sz="1400" dirty="0"/>
              <a:t>，相当于调用</a:t>
            </a:r>
            <a:r>
              <a:rPr lang="en-US" altLang="zh-CN" sz="1400" dirty="0" err="1"/>
              <a:t>request.getParameter</a:t>
            </a:r>
            <a:r>
              <a:rPr lang="en-US" altLang="zh-CN" sz="1400" dirty="0"/>
              <a:t>("username")</a:t>
            </a:r>
            <a:r>
              <a:rPr lang="zh-CN" altLang="en-US" sz="1400" dirty="0"/>
              <a:t>。</a:t>
            </a:r>
            <a:endParaRPr lang="en-US" altLang="zh-CN" sz="14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zh-CN" altLang="en-US" sz="14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en-US" altLang="zh-CN" sz="1400" b="1" dirty="0" err="1"/>
              <a:t>attr</a:t>
            </a:r>
            <a:r>
              <a:rPr lang="zh-CN" altLang="en-US" sz="1400" b="1" dirty="0"/>
              <a:t>对象</a:t>
            </a:r>
            <a:r>
              <a:rPr lang="zh-CN" altLang="en-US" sz="1400" dirty="0"/>
              <a:t>：用于按</a:t>
            </a:r>
            <a:r>
              <a:rPr lang="en-US" altLang="zh-CN" sz="1400" dirty="0"/>
              <a:t>page-&gt;request-&gt;session-&gt;application</a:t>
            </a:r>
            <a:r>
              <a:rPr lang="zh-CN" altLang="en-US" sz="1400" dirty="0"/>
              <a:t>顺序访问其属性。</a:t>
            </a:r>
          </a:p>
        </p:txBody>
      </p:sp>
    </p:spTree>
    <p:extLst>
      <p:ext uri="{BB962C8B-B14F-4D97-AF65-F5344CB8AC3E}">
        <p14:creationId xmlns:p14="http://schemas.microsoft.com/office/powerpoint/2010/main" val="376762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0"/>
            <a:ext cx="8135937" cy="6477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为何</a:t>
            </a:r>
            <a:r>
              <a:rPr lang="zh-CN" altLang="en-US" dirty="0"/>
              <a:t>使用</a:t>
            </a:r>
            <a:r>
              <a:rPr lang="en-US" altLang="zh-CN" dirty="0"/>
              <a:t>EL</a:t>
            </a:r>
            <a:r>
              <a:rPr lang="zh-CN" altLang="en-US" dirty="0"/>
              <a:t>表达式能够访问</a:t>
            </a:r>
            <a:r>
              <a:rPr lang="en-US" altLang="zh-CN" dirty="0" err="1" smtClean="0"/>
              <a:t>valueStack</a:t>
            </a:r>
            <a:r>
              <a:rPr lang="zh-CN" altLang="en-US" dirty="0" smtClean="0"/>
              <a:t>属性</a:t>
            </a:r>
            <a:endParaRPr lang="zh-CN" altLang="en-US" sz="3200" b="1" dirty="0" smtClean="0">
              <a:latin typeface="宋体" pitchFamily="2" charset="-122"/>
            </a:endParaRPr>
          </a:p>
        </p:txBody>
      </p:sp>
      <p:sp>
        <p:nvSpPr>
          <p:cNvPr id="4" name="TextBox 19"/>
          <p:cNvSpPr txBox="1">
            <a:spLocks noChangeArrowheads="1"/>
          </p:cNvSpPr>
          <p:nvPr/>
        </p:nvSpPr>
        <p:spPr bwMode="auto">
          <a:xfrm>
            <a:off x="395536" y="980728"/>
            <a:ext cx="8143875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800" dirty="0">
                <a:solidFill>
                  <a:srgbClr val="C00000"/>
                </a:solidFill>
              </a:rPr>
              <a:t>原因是</a:t>
            </a:r>
            <a:r>
              <a:rPr lang="en-US" altLang="zh-CN" sz="1800" dirty="0">
                <a:solidFill>
                  <a:srgbClr val="C00000"/>
                </a:solidFill>
              </a:rPr>
              <a:t>Struts2</a:t>
            </a:r>
            <a:r>
              <a:rPr lang="zh-CN" altLang="en-US" sz="1800" dirty="0">
                <a:solidFill>
                  <a:srgbClr val="C00000"/>
                </a:solidFill>
              </a:rPr>
              <a:t>对</a:t>
            </a:r>
            <a:r>
              <a:rPr lang="en-US" altLang="zh-CN" sz="1800" dirty="0" err="1">
                <a:solidFill>
                  <a:srgbClr val="C00000"/>
                </a:solidFill>
              </a:rPr>
              <a:t>HttpServletRequest</a:t>
            </a:r>
            <a:r>
              <a:rPr lang="zh-CN" altLang="en-US" sz="1800" dirty="0">
                <a:solidFill>
                  <a:srgbClr val="C00000"/>
                </a:solidFill>
              </a:rPr>
              <a:t>作了进一步的封装</a:t>
            </a:r>
            <a:r>
              <a:rPr lang="en-US" altLang="zh-CN" sz="1800" dirty="0"/>
              <a:t>。</a:t>
            </a:r>
            <a:r>
              <a:rPr lang="zh-CN" altLang="en-US" sz="1800" dirty="0"/>
              <a:t>简略代码如下：</a:t>
            </a:r>
            <a:endParaRPr lang="en-US" altLang="zh-CN" sz="18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altLang="zh-CN" sz="18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 public class </a:t>
            </a:r>
            <a:r>
              <a:rPr lang="en-US" altLang="zh-CN" sz="1200" dirty="0" err="1">
                <a:solidFill>
                  <a:srgbClr val="FF0000"/>
                </a:solidFill>
              </a:rPr>
              <a:t>StrutsRequestWrapper</a:t>
            </a:r>
            <a:r>
              <a:rPr lang="en-US" altLang="zh-CN" sz="1200" dirty="0"/>
              <a:t> extends </a:t>
            </a:r>
            <a:r>
              <a:rPr lang="en-US" altLang="zh-CN" sz="1200" dirty="0" err="1"/>
              <a:t>HttpServletRequestWrapper</a:t>
            </a:r>
            <a:r>
              <a:rPr lang="en-US" altLang="zh-CN" sz="1200" dirty="0"/>
              <a:t>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       public </a:t>
            </a:r>
            <a:r>
              <a:rPr lang="en-US" altLang="zh-CN" sz="1200" dirty="0" err="1"/>
              <a:t>StrutsRequestWrapper</a:t>
            </a:r>
            <a:r>
              <a:rPr lang="en-US" altLang="zh-CN" sz="1200" dirty="0"/>
              <a:t>(</a:t>
            </a:r>
            <a:r>
              <a:rPr lang="en-US" altLang="zh-CN" sz="1200" dirty="0" err="1"/>
              <a:t>HttpServletRequest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req</a:t>
            </a:r>
            <a:r>
              <a:rPr lang="en-US" altLang="zh-CN" sz="1200" dirty="0"/>
              <a:t>)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           super(</a:t>
            </a:r>
            <a:r>
              <a:rPr lang="en-US" altLang="zh-CN" sz="1200" dirty="0" err="1"/>
              <a:t>req</a:t>
            </a:r>
            <a:r>
              <a:rPr lang="en-US" altLang="zh-CN" sz="1200" dirty="0"/>
              <a:t>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       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>
                <a:solidFill>
                  <a:srgbClr val="0000FF"/>
                </a:solidFill>
              </a:rPr>
              <a:t>       public Object </a:t>
            </a:r>
            <a:r>
              <a:rPr lang="en-US" altLang="zh-CN" sz="1200" dirty="0" err="1">
                <a:solidFill>
                  <a:srgbClr val="0000FF"/>
                </a:solidFill>
              </a:rPr>
              <a:t>getAttribute</a:t>
            </a:r>
            <a:r>
              <a:rPr lang="en-US" altLang="zh-CN" sz="1200" dirty="0">
                <a:solidFill>
                  <a:srgbClr val="0000FF"/>
                </a:solidFill>
              </a:rPr>
              <a:t>(String s) </a:t>
            </a:r>
            <a:r>
              <a:rPr lang="en-US" altLang="zh-CN" sz="1200" dirty="0"/>
              <a:t>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        ......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        </a:t>
            </a:r>
            <a:r>
              <a:rPr lang="en-US" altLang="zh-CN" sz="1200" dirty="0" err="1"/>
              <a:t>ActionContext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ctx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ActionContext.getContext</a:t>
            </a:r>
            <a:r>
              <a:rPr lang="en-US" altLang="zh-CN" sz="1200" dirty="0"/>
              <a:t>();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        Object attribute = </a:t>
            </a:r>
            <a:r>
              <a:rPr lang="en-US" altLang="zh-CN" sz="1200" dirty="0" err="1"/>
              <a:t>super.getAttribute</a:t>
            </a:r>
            <a:r>
              <a:rPr lang="en-US" altLang="zh-CN" sz="1200" dirty="0"/>
              <a:t>(s);//</a:t>
            </a:r>
            <a:r>
              <a:rPr lang="zh-CN" altLang="en-US" sz="1200" dirty="0"/>
              <a:t>先从</a:t>
            </a:r>
            <a:r>
              <a:rPr lang="en-US" altLang="zh-CN" sz="1200" dirty="0"/>
              <a:t>request</a:t>
            </a:r>
            <a:r>
              <a:rPr lang="zh-CN" altLang="en-US" sz="1200" dirty="0"/>
              <a:t>范围获取属性值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200" dirty="0"/>
              <a:t>        </a:t>
            </a:r>
            <a:r>
              <a:rPr lang="en-US" altLang="zh-CN" sz="1200" dirty="0"/>
              <a:t>if (</a:t>
            </a:r>
            <a:r>
              <a:rPr lang="en-US" altLang="zh-CN" sz="1200" dirty="0" err="1"/>
              <a:t>ctx</a:t>
            </a:r>
            <a:r>
              <a:rPr lang="en-US" altLang="zh-CN" sz="1200" dirty="0"/>
              <a:t> != null)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            if (attribute == null) {//</a:t>
            </a:r>
            <a:r>
              <a:rPr lang="zh-CN" altLang="en-US" sz="1200" dirty="0"/>
              <a:t>如果从</a:t>
            </a:r>
            <a:r>
              <a:rPr lang="en-US" altLang="zh-CN" sz="1200" dirty="0"/>
              <a:t>request</a:t>
            </a:r>
            <a:r>
              <a:rPr lang="zh-CN" altLang="en-US" sz="1200" dirty="0"/>
              <a:t>范围没有找到属性值</a:t>
            </a:r>
            <a:r>
              <a:rPr lang="en-US" altLang="zh-CN" sz="1200" dirty="0"/>
              <a:t>,</a:t>
            </a:r>
            <a:r>
              <a:rPr lang="zh-CN" altLang="en-US" sz="1200" dirty="0"/>
              <a:t>即从</a:t>
            </a:r>
            <a:r>
              <a:rPr lang="en-US" altLang="zh-CN" sz="1200" dirty="0" err="1"/>
              <a:t>ValueStack</a:t>
            </a:r>
            <a:r>
              <a:rPr lang="zh-CN" altLang="en-US" sz="1200" dirty="0"/>
              <a:t>中查找对象的属性值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200" dirty="0"/>
              <a:t>               </a:t>
            </a:r>
            <a:r>
              <a:rPr lang="en-US" altLang="zh-CN" sz="1200" dirty="0"/>
              <a:t>......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               </a:t>
            </a:r>
            <a:r>
              <a:rPr lang="en-US" altLang="zh-CN" sz="1200" dirty="0" err="1"/>
              <a:t>ValueStack</a:t>
            </a:r>
            <a:r>
              <a:rPr lang="en-US" altLang="zh-CN" sz="1200" dirty="0"/>
              <a:t> stack = </a:t>
            </a:r>
            <a:r>
              <a:rPr lang="en-US" altLang="zh-CN" sz="1200" dirty="0" err="1"/>
              <a:t>ctx.getValueStack</a:t>
            </a:r>
            <a:r>
              <a:rPr lang="en-US" altLang="zh-CN" sz="1200" dirty="0"/>
              <a:t>();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               attribute = </a:t>
            </a:r>
            <a:r>
              <a:rPr lang="en-US" altLang="zh-CN" sz="1200" dirty="0" err="1"/>
              <a:t>stack.findValue</a:t>
            </a:r>
            <a:r>
              <a:rPr lang="en-US" altLang="zh-CN" sz="1200" dirty="0"/>
              <a:t>(s);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               ......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            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        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        return attribute;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    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200" dirty="0"/>
              <a:t> }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6762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0"/>
            <a:ext cx="8135937" cy="6477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采用</a:t>
            </a:r>
            <a:r>
              <a:rPr lang="en-US" altLang="zh-CN" dirty="0"/>
              <a:t>OGNL</a:t>
            </a:r>
            <a:r>
              <a:rPr lang="zh-CN" altLang="en-US" dirty="0"/>
              <a:t>表达式创建</a:t>
            </a:r>
            <a:r>
              <a:rPr lang="en-US" altLang="zh-CN" dirty="0"/>
              <a:t>List/Map</a:t>
            </a:r>
            <a:r>
              <a:rPr lang="zh-CN" altLang="en-US" dirty="0"/>
              <a:t>集合对象</a:t>
            </a:r>
            <a:endParaRPr lang="zh-CN" altLang="en-US" sz="3200" b="1" dirty="0" smtClean="0">
              <a:latin typeface="宋体" pitchFamily="2" charset="-122"/>
            </a:endParaRPr>
          </a:p>
        </p:txBody>
      </p:sp>
      <p:sp>
        <p:nvSpPr>
          <p:cNvPr id="5" name="TextBox 19"/>
          <p:cNvSpPr txBox="1">
            <a:spLocks noChangeArrowheads="1"/>
          </p:cNvSpPr>
          <p:nvPr/>
        </p:nvSpPr>
        <p:spPr bwMode="auto">
          <a:xfrm>
            <a:off x="467544" y="980728"/>
            <a:ext cx="8143875" cy="379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400" dirty="0"/>
              <a:t>如果需要一个集合元素的时候（例如</a:t>
            </a:r>
            <a:r>
              <a:rPr lang="en-US" altLang="zh-CN" sz="1400" dirty="0"/>
              <a:t>List</a:t>
            </a:r>
            <a:r>
              <a:rPr lang="zh-CN" altLang="en-US" sz="1400" dirty="0"/>
              <a:t>对象或者</a:t>
            </a:r>
            <a:r>
              <a:rPr lang="en-US" altLang="zh-CN" sz="1400" dirty="0"/>
              <a:t>Map</a:t>
            </a:r>
            <a:r>
              <a:rPr lang="zh-CN" altLang="en-US" sz="1400" dirty="0"/>
              <a:t>对象），可以使用</a:t>
            </a:r>
            <a:r>
              <a:rPr lang="en-US" altLang="zh-CN" sz="1400" dirty="0"/>
              <a:t>OGNL</a:t>
            </a:r>
            <a:r>
              <a:rPr lang="zh-CN" altLang="en-US" sz="1400" dirty="0"/>
              <a:t>中同集合相关的表达式。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400" dirty="0"/>
              <a:t>使用如下代码直接生成一个</a:t>
            </a:r>
            <a:r>
              <a:rPr lang="en-US" altLang="zh-CN" sz="1400" dirty="0"/>
              <a:t>List</a:t>
            </a:r>
            <a:r>
              <a:rPr lang="zh-CN" altLang="en-US" sz="1400" dirty="0"/>
              <a:t>对象：</a:t>
            </a:r>
            <a:endParaRPr lang="en-US" altLang="zh-CN" sz="14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 &lt;</a:t>
            </a:r>
            <a:r>
              <a:rPr lang="en-US" altLang="zh-CN" sz="1400" dirty="0" err="1"/>
              <a:t>s:set</a:t>
            </a:r>
            <a:r>
              <a:rPr lang="en-US" altLang="zh-CN" sz="1400" dirty="0"/>
              <a:t> name="list" value="{'</a:t>
            </a:r>
            <a:r>
              <a:rPr lang="en-US" altLang="zh-CN" sz="1400" dirty="0" err="1"/>
              <a:t>zhangming</a:t>
            </a:r>
            <a:r>
              <a:rPr lang="en-US" altLang="zh-CN" sz="1400" dirty="0"/>
              <a:t>','</a:t>
            </a:r>
            <a:r>
              <a:rPr lang="en-US" altLang="zh-CN" sz="1400" dirty="0" err="1"/>
              <a:t>xiaoi</a:t>
            </a:r>
            <a:r>
              <a:rPr lang="en-US" altLang="zh-CN" sz="1400" dirty="0"/>
              <a:t>','liming'}" /&gt;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&lt;</a:t>
            </a:r>
            <a:r>
              <a:rPr lang="en-US" altLang="zh-CN" sz="1400" dirty="0" err="1"/>
              <a:t>s:iterator</a:t>
            </a:r>
            <a:r>
              <a:rPr lang="en-US" altLang="zh-CN" sz="1400" dirty="0"/>
              <a:t> value="#list" 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	&lt;</a:t>
            </a:r>
            <a:r>
              <a:rPr lang="en-US" altLang="zh-CN" sz="1400" dirty="0" err="1"/>
              <a:t>s:property</a:t>
            </a:r>
            <a:r>
              <a:rPr lang="en-US" altLang="zh-CN" sz="1400" dirty="0"/>
              <a:t>/&gt;&lt;</a:t>
            </a:r>
            <a:r>
              <a:rPr lang="en-US" altLang="zh-CN" sz="1400" dirty="0" err="1"/>
              <a:t>br</a:t>
            </a:r>
            <a:r>
              <a:rPr lang="en-US" altLang="zh-CN" sz="1400" dirty="0"/>
              <a:t>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&lt;/</a:t>
            </a:r>
            <a:r>
              <a:rPr lang="en-US" altLang="zh-CN" sz="1400" dirty="0" err="1"/>
              <a:t>s:iterator</a:t>
            </a:r>
            <a:r>
              <a:rPr lang="en-US" altLang="zh-CN" sz="1400" dirty="0"/>
              <a:t>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>
                <a:solidFill>
                  <a:srgbClr val="0000FF"/>
                </a:solidFill>
              </a:rPr>
              <a:t>Set</a:t>
            </a:r>
            <a:r>
              <a:rPr lang="zh-CN" altLang="en-US" sz="1400" dirty="0">
                <a:solidFill>
                  <a:srgbClr val="0000FF"/>
                </a:solidFill>
              </a:rPr>
              <a:t>标签用于将某个值放入指定范围</a:t>
            </a:r>
            <a:r>
              <a:rPr lang="zh-CN" altLang="en-US" sz="1400" dirty="0"/>
              <a:t>。</a:t>
            </a:r>
            <a:endParaRPr lang="en-US" altLang="zh-CN" sz="14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scope</a:t>
            </a:r>
            <a:r>
              <a:rPr lang="zh-CN" altLang="en-US" sz="1400" dirty="0"/>
              <a:t>：指定变量被放置的范围，该属性可以接受</a:t>
            </a:r>
            <a:r>
              <a:rPr lang="en-US" altLang="zh-CN" sz="1400" dirty="0"/>
              <a:t>application</a:t>
            </a:r>
            <a:r>
              <a:rPr lang="zh-CN" altLang="en-US" sz="1400" dirty="0"/>
              <a:t>、</a:t>
            </a:r>
            <a:r>
              <a:rPr lang="en-US" altLang="zh-CN" sz="1400" dirty="0"/>
              <a:t>session</a:t>
            </a:r>
            <a:r>
              <a:rPr lang="zh-CN" altLang="en-US" sz="1400" dirty="0"/>
              <a:t>、</a:t>
            </a:r>
            <a:r>
              <a:rPr lang="en-US" altLang="zh-CN" sz="1400" dirty="0"/>
              <a:t>request</a:t>
            </a:r>
            <a:r>
              <a:rPr lang="zh-CN" altLang="en-US" sz="1400" dirty="0"/>
              <a:t>、</a:t>
            </a:r>
            <a:r>
              <a:rPr lang="en-US" altLang="zh-CN" sz="1400" dirty="0"/>
              <a:t> page</a:t>
            </a:r>
            <a:r>
              <a:rPr lang="zh-CN" altLang="en-US" sz="1400" dirty="0"/>
              <a:t>。如果没有设置该属性，则默认放置在</a:t>
            </a:r>
            <a:r>
              <a:rPr lang="en-US" altLang="zh-CN" sz="1400" dirty="0"/>
              <a:t>OGNL Context</a:t>
            </a:r>
            <a:r>
              <a:rPr lang="zh-CN" altLang="en-US" sz="1400" dirty="0"/>
              <a:t>中。</a:t>
            </a:r>
            <a:endParaRPr lang="en-US" altLang="zh-CN" sz="14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value：</a:t>
            </a:r>
            <a:r>
              <a:rPr lang="zh-CN" altLang="en-US" sz="1400" dirty="0"/>
              <a:t>赋给变量的值</a:t>
            </a:r>
            <a:r>
              <a:rPr lang="en-US" altLang="zh-CN" sz="1400" dirty="0"/>
              <a:t>.</a:t>
            </a:r>
            <a:r>
              <a:rPr lang="zh-CN" altLang="en-US" sz="1400" dirty="0"/>
              <a:t>如果没有设置该属性</a:t>
            </a:r>
            <a:r>
              <a:rPr lang="en-US" altLang="zh-CN" sz="1400" dirty="0"/>
              <a:t>,</a:t>
            </a:r>
            <a:r>
              <a:rPr lang="zh-CN" altLang="en-US" sz="1400" dirty="0"/>
              <a:t>则将</a:t>
            </a:r>
            <a:r>
              <a:rPr lang="en-US" altLang="zh-CN" sz="1400" dirty="0" err="1"/>
              <a:t>ValueStack</a:t>
            </a:r>
            <a:r>
              <a:rPr lang="zh-CN" altLang="en-US" sz="1400" dirty="0"/>
              <a:t>栈顶的值赋给变量。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altLang="zh-CN" sz="14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400" dirty="0"/>
              <a:t>生成一个</a:t>
            </a:r>
            <a:r>
              <a:rPr lang="en-US" altLang="zh-CN" sz="1400" dirty="0"/>
              <a:t>Map</a:t>
            </a:r>
            <a:r>
              <a:rPr lang="zh-CN" altLang="en-US" sz="1400" dirty="0"/>
              <a:t>对象：</a:t>
            </a:r>
            <a:endParaRPr lang="en-US" altLang="zh-CN" sz="14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&lt;</a:t>
            </a:r>
            <a:r>
              <a:rPr lang="en-US" altLang="zh-CN" sz="1400" dirty="0" err="1"/>
              <a:t>s:set</a:t>
            </a:r>
            <a:r>
              <a:rPr lang="en-US" altLang="zh-CN" sz="1400" dirty="0"/>
              <a:t> name="</a:t>
            </a:r>
            <a:r>
              <a:rPr lang="en-US" altLang="zh-CN" sz="1400" dirty="0" err="1"/>
              <a:t>foobar</a:t>
            </a:r>
            <a:r>
              <a:rPr lang="en-US" altLang="zh-CN" sz="1400" dirty="0"/>
              <a:t>" value="#{'foo1':'bar1', 'foo2':'bar2'}" /&gt;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&lt;</a:t>
            </a:r>
            <a:r>
              <a:rPr lang="en-US" altLang="zh-CN" sz="1400" dirty="0" err="1"/>
              <a:t>s:iterator</a:t>
            </a:r>
            <a:r>
              <a:rPr lang="en-US" altLang="zh-CN" sz="1400" dirty="0"/>
              <a:t> value="#</a:t>
            </a:r>
            <a:r>
              <a:rPr lang="en-US" altLang="zh-CN" sz="1400" dirty="0" err="1"/>
              <a:t>foobar</a:t>
            </a:r>
            <a:r>
              <a:rPr lang="en-US" altLang="zh-CN" sz="1400" dirty="0"/>
              <a:t>" 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	&lt;</a:t>
            </a:r>
            <a:r>
              <a:rPr lang="en-US" altLang="zh-CN" sz="1400" dirty="0" err="1"/>
              <a:t>s:property</a:t>
            </a:r>
            <a:r>
              <a:rPr lang="en-US" altLang="zh-CN" sz="1400" dirty="0"/>
              <a:t> value="key"/&gt;=&lt;</a:t>
            </a:r>
            <a:r>
              <a:rPr lang="en-US" altLang="zh-CN" sz="1400" dirty="0" err="1"/>
              <a:t>s:property</a:t>
            </a:r>
            <a:r>
              <a:rPr lang="en-US" altLang="zh-CN" sz="1400" dirty="0"/>
              <a:t> value="value"/&gt;&lt;</a:t>
            </a:r>
            <a:r>
              <a:rPr lang="en-US" altLang="zh-CN" sz="1400" dirty="0" err="1"/>
              <a:t>br</a:t>
            </a:r>
            <a:r>
              <a:rPr lang="en-US" altLang="zh-CN" sz="1400" dirty="0"/>
              <a:t>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&lt;/</a:t>
            </a:r>
            <a:r>
              <a:rPr lang="en-US" altLang="zh-CN" sz="1400" dirty="0" err="1"/>
              <a:t>s:iterator</a:t>
            </a:r>
            <a:r>
              <a:rPr lang="en-US" altLang="zh-CN" sz="1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9476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0"/>
            <a:ext cx="8135937" cy="6477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采用</a:t>
            </a:r>
            <a:r>
              <a:rPr lang="en-US" altLang="zh-CN" dirty="0"/>
              <a:t>OGNL</a:t>
            </a:r>
            <a:r>
              <a:rPr lang="zh-CN" altLang="en-US" dirty="0"/>
              <a:t>表达式判断对象是否存在于集合中</a:t>
            </a:r>
            <a:endParaRPr lang="zh-CN" altLang="en-US" sz="3200" b="1" dirty="0" smtClean="0">
              <a:latin typeface="宋体" pitchFamily="2" charset="-122"/>
            </a:endParaRPr>
          </a:p>
        </p:txBody>
      </p:sp>
      <p:sp>
        <p:nvSpPr>
          <p:cNvPr id="5" name="TextBox 19"/>
          <p:cNvSpPr txBox="1">
            <a:spLocks noChangeArrowheads="1"/>
          </p:cNvSpPr>
          <p:nvPr/>
        </p:nvSpPr>
        <p:spPr bwMode="auto">
          <a:xfrm>
            <a:off x="323528" y="980728"/>
            <a:ext cx="8143875" cy="403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400" dirty="0"/>
              <a:t>对于集合类型，</a:t>
            </a:r>
            <a:r>
              <a:rPr lang="en-US" altLang="zh-CN" sz="1400" dirty="0"/>
              <a:t>OGNL</a:t>
            </a:r>
            <a:r>
              <a:rPr lang="zh-CN" altLang="en-US" sz="1400" dirty="0"/>
              <a:t>表达式可以使用</a:t>
            </a:r>
            <a:r>
              <a:rPr lang="en-US" altLang="zh-CN" sz="1400" dirty="0"/>
              <a:t>in</a:t>
            </a:r>
            <a:r>
              <a:rPr lang="zh-CN" altLang="en-US" sz="1400" dirty="0"/>
              <a:t>和</a:t>
            </a:r>
            <a:r>
              <a:rPr lang="en-US" altLang="zh-CN" sz="1400" dirty="0"/>
              <a:t>not in</a:t>
            </a:r>
            <a:r>
              <a:rPr lang="zh-CN" altLang="en-US" sz="1400" dirty="0"/>
              <a:t>两个元素符号。其中，</a:t>
            </a:r>
            <a:r>
              <a:rPr lang="en-US" altLang="zh-CN" sz="1400" dirty="0"/>
              <a:t>in</a:t>
            </a:r>
            <a:r>
              <a:rPr lang="zh-CN" altLang="en-US" sz="1400" dirty="0"/>
              <a:t>表达式用来判断某个元素是否在指定的集合对象中；</a:t>
            </a:r>
            <a:r>
              <a:rPr lang="en-US" altLang="zh-CN" sz="1400" dirty="0"/>
              <a:t>not in</a:t>
            </a:r>
            <a:r>
              <a:rPr lang="zh-CN" altLang="en-US" sz="1400" dirty="0"/>
              <a:t>判断某个元素是否不在指定的集合对象中，如下所示。</a:t>
            </a:r>
            <a:endParaRPr lang="en-US" altLang="zh-CN" sz="14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b="1" dirty="0"/>
              <a:t>in</a:t>
            </a:r>
            <a:r>
              <a:rPr lang="zh-CN" altLang="en-US" sz="1400" b="1" dirty="0"/>
              <a:t>表达式：</a:t>
            </a:r>
            <a:endParaRPr lang="en-US" altLang="zh-CN" sz="14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&lt;</a:t>
            </a:r>
            <a:r>
              <a:rPr lang="en-US" altLang="zh-CN" sz="1400" dirty="0" err="1"/>
              <a:t>s:if</a:t>
            </a:r>
            <a:r>
              <a:rPr lang="en-US" altLang="zh-CN" sz="1400" dirty="0"/>
              <a:t> test="'foo' in {'</a:t>
            </a:r>
            <a:r>
              <a:rPr lang="en-US" altLang="zh-CN" sz="1400" dirty="0" err="1"/>
              <a:t>foo','bar</a:t>
            </a:r>
            <a:r>
              <a:rPr lang="en-US" altLang="zh-CN" sz="1400" dirty="0"/>
              <a:t>'}"&gt;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   </a:t>
            </a:r>
            <a:r>
              <a:rPr lang="zh-CN" altLang="en-US" sz="1400" dirty="0"/>
              <a:t>在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&lt;/</a:t>
            </a:r>
            <a:r>
              <a:rPr lang="en-US" altLang="zh-CN" sz="1400" dirty="0" err="1"/>
              <a:t>s:if</a:t>
            </a:r>
            <a:r>
              <a:rPr lang="en-US" altLang="zh-CN" sz="1400" dirty="0"/>
              <a:t>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&lt;</a:t>
            </a:r>
            <a:r>
              <a:rPr lang="en-US" altLang="zh-CN" sz="1400" dirty="0" err="1"/>
              <a:t>s:else</a:t>
            </a:r>
            <a:r>
              <a:rPr lang="en-US" altLang="zh-CN" sz="1400" dirty="0"/>
              <a:t>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   </a:t>
            </a:r>
            <a:r>
              <a:rPr lang="zh-CN" altLang="en-US" sz="1400" dirty="0"/>
              <a:t>不在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&lt;/</a:t>
            </a:r>
            <a:r>
              <a:rPr lang="en-US" altLang="zh-CN" sz="1400" dirty="0" err="1"/>
              <a:t>s:else</a:t>
            </a:r>
            <a:r>
              <a:rPr lang="en-US" altLang="zh-CN" sz="1400" dirty="0"/>
              <a:t>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altLang="zh-CN" sz="14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b="1" dirty="0"/>
              <a:t>not in</a:t>
            </a:r>
            <a:r>
              <a:rPr lang="zh-CN" altLang="en-US" sz="1400" b="1" dirty="0"/>
              <a:t>表达式：</a:t>
            </a:r>
            <a:endParaRPr lang="en-US" altLang="zh-CN" sz="1400" b="1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&lt;</a:t>
            </a:r>
            <a:r>
              <a:rPr lang="en-US" altLang="zh-CN" sz="1400" dirty="0" err="1"/>
              <a:t>s:if</a:t>
            </a:r>
            <a:r>
              <a:rPr lang="en-US" altLang="zh-CN" sz="1400" dirty="0"/>
              <a:t> test="'foo' not in {'</a:t>
            </a:r>
            <a:r>
              <a:rPr lang="en-US" altLang="zh-CN" sz="1400" dirty="0" err="1"/>
              <a:t>foo','bar</a:t>
            </a:r>
            <a:r>
              <a:rPr lang="en-US" altLang="zh-CN" sz="1400" dirty="0"/>
              <a:t>'}"&gt;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   </a:t>
            </a:r>
            <a:r>
              <a:rPr lang="zh-CN" altLang="en-US" sz="1400" dirty="0"/>
              <a:t>不在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&lt;/</a:t>
            </a:r>
            <a:r>
              <a:rPr lang="en-US" altLang="zh-CN" sz="1400" dirty="0" err="1"/>
              <a:t>s:if</a:t>
            </a:r>
            <a:r>
              <a:rPr lang="en-US" altLang="zh-CN" sz="1400" dirty="0"/>
              <a:t>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&lt;</a:t>
            </a:r>
            <a:r>
              <a:rPr lang="en-US" altLang="zh-CN" sz="1400" dirty="0" err="1"/>
              <a:t>s:else</a:t>
            </a:r>
            <a:r>
              <a:rPr lang="en-US" altLang="zh-CN" sz="1400" dirty="0"/>
              <a:t>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   </a:t>
            </a:r>
            <a:r>
              <a:rPr lang="zh-CN" altLang="en-US" sz="1400" dirty="0"/>
              <a:t>在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&lt;/</a:t>
            </a:r>
            <a:r>
              <a:rPr lang="en-US" altLang="zh-CN" sz="1400" dirty="0" err="1"/>
              <a:t>s:else</a:t>
            </a:r>
            <a:r>
              <a:rPr lang="en-US" altLang="zh-CN" sz="1400" dirty="0"/>
              <a:t>&gt;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9476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0"/>
            <a:ext cx="8135937" cy="6477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r>
              <a:rPr lang="en-US" altLang="zh-CN" dirty="0"/>
              <a:t>if/</a:t>
            </a:r>
            <a:r>
              <a:rPr lang="en-US" altLang="zh-CN" dirty="0" err="1"/>
              <a:t>elseif</a:t>
            </a:r>
            <a:r>
              <a:rPr lang="en-US" altLang="zh-CN" dirty="0"/>
              <a:t>/else</a:t>
            </a:r>
            <a:r>
              <a:rPr lang="zh-CN" altLang="en-US" dirty="0"/>
              <a:t>标签</a:t>
            </a:r>
            <a:endParaRPr lang="zh-CN" altLang="en-US" sz="3200" b="1" dirty="0" smtClean="0">
              <a:latin typeface="宋体" pitchFamily="2" charset="-122"/>
            </a:endParaRPr>
          </a:p>
        </p:txBody>
      </p:sp>
      <p:sp>
        <p:nvSpPr>
          <p:cNvPr id="6" name="TextBox 19"/>
          <p:cNvSpPr txBox="1">
            <a:spLocks noChangeArrowheads="1"/>
          </p:cNvSpPr>
          <p:nvPr/>
        </p:nvSpPr>
        <p:spPr bwMode="auto">
          <a:xfrm>
            <a:off x="653523" y="1196752"/>
            <a:ext cx="8143875" cy="308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800" dirty="0"/>
              <a:t>&lt;</a:t>
            </a:r>
            <a:r>
              <a:rPr lang="en-US" altLang="zh-CN" sz="1800" dirty="0" err="1"/>
              <a:t>s:set</a:t>
            </a:r>
            <a:r>
              <a:rPr lang="en-US" altLang="zh-CN" sz="1800" dirty="0"/>
              <a:t> name="age" value="21" /&gt;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800" dirty="0"/>
              <a:t>&lt;</a:t>
            </a:r>
            <a:r>
              <a:rPr lang="en-US" altLang="zh-CN" sz="1800" dirty="0" err="1"/>
              <a:t>s:if</a:t>
            </a:r>
            <a:r>
              <a:rPr lang="en-US" altLang="zh-CN" sz="1800" dirty="0"/>
              <a:t> test="#age==23"&gt;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800" dirty="0"/>
              <a:t>	23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800" dirty="0"/>
              <a:t>&lt;/</a:t>
            </a:r>
            <a:r>
              <a:rPr lang="en-US" altLang="zh-CN" sz="1800" dirty="0" err="1"/>
              <a:t>s:if</a:t>
            </a:r>
            <a:r>
              <a:rPr lang="en-US" altLang="zh-CN" sz="1800" dirty="0"/>
              <a:t>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800" dirty="0"/>
              <a:t>&lt;</a:t>
            </a:r>
            <a:r>
              <a:rPr lang="en-US" altLang="zh-CN" sz="1800" dirty="0" err="1"/>
              <a:t>s:elseif</a:t>
            </a:r>
            <a:r>
              <a:rPr lang="en-US" altLang="zh-CN" sz="1800" dirty="0"/>
              <a:t> test="#age==21"&gt;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800" dirty="0"/>
              <a:t>	21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800" dirty="0"/>
              <a:t>&lt;/</a:t>
            </a:r>
            <a:r>
              <a:rPr lang="en-US" altLang="zh-CN" sz="1800" dirty="0" err="1"/>
              <a:t>s:elseif</a:t>
            </a:r>
            <a:r>
              <a:rPr lang="en-US" altLang="zh-CN" sz="1800" dirty="0"/>
              <a:t>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800" dirty="0"/>
              <a:t>&lt;</a:t>
            </a:r>
            <a:r>
              <a:rPr lang="en-US" altLang="zh-CN" sz="1800" dirty="0" err="1"/>
              <a:t>s:else</a:t>
            </a:r>
            <a:r>
              <a:rPr lang="en-US" altLang="zh-CN" sz="1800" dirty="0"/>
              <a:t>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800" dirty="0"/>
              <a:t>	</a:t>
            </a:r>
            <a:r>
              <a:rPr lang="zh-CN" altLang="en-US" sz="1800" dirty="0"/>
              <a:t>都不等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800" dirty="0"/>
              <a:t>&lt;/</a:t>
            </a:r>
            <a:r>
              <a:rPr lang="en-US" altLang="zh-CN" sz="1800" dirty="0" err="1"/>
              <a:t>s:else</a:t>
            </a:r>
            <a:r>
              <a:rPr lang="en-US" altLang="zh-CN" sz="1800" dirty="0"/>
              <a:t>&gt; 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1539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0"/>
            <a:ext cx="8135937" cy="647700"/>
          </a:xfrm>
        </p:spPr>
        <p:txBody>
          <a:bodyPr/>
          <a:lstStyle/>
          <a:p>
            <a:pPr eaLnBrk="1" hangingPunct="1"/>
            <a:r>
              <a:rPr lang="en-US" altLang="zh-CN" sz="3200" dirty="0" smtClean="0"/>
              <a:t> iterator</a:t>
            </a:r>
            <a:r>
              <a:rPr lang="zh-CN" altLang="en-US" sz="3200" dirty="0" smtClean="0"/>
              <a:t>标签</a:t>
            </a:r>
            <a:endParaRPr lang="zh-CN" altLang="en-US" sz="3200" b="1" dirty="0" smtClean="0">
              <a:latin typeface="宋体" charset="-122"/>
            </a:endParaRPr>
          </a:p>
        </p:txBody>
      </p:sp>
      <p:sp>
        <p:nvSpPr>
          <p:cNvPr id="7" name="TextBox 19"/>
          <p:cNvSpPr txBox="1">
            <a:spLocks noChangeArrowheads="1"/>
          </p:cNvSpPr>
          <p:nvPr/>
        </p:nvSpPr>
        <p:spPr bwMode="auto">
          <a:xfrm>
            <a:off x="539552" y="1052736"/>
            <a:ext cx="8143875" cy="36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iterator</a:t>
            </a:r>
            <a:r>
              <a:rPr lang="zh-CN" altLang="en-US" sz="1400" dirty="0"/>
              <a:t>标签用于对集合进行迭代，这里的集合包含</a:t>
            </a:r>
            <a:r>
              <a:rPr lang="en-US" altLang="zh-CN" sz="1400" dirty="0"/>
              <a:t>List</a:t>
            </a:r>
            <a:r>
              <a:rPr lang="zh-CN" altLang="en-US" sz="1400" dirty="0"/>
              <a:t>、</a:t>
            </a:r>
            <a:r>
              <a:rPr lang="en-US" altLang="zh-CN" sz="1400" dirty="0"/>
              <a:t>Set</a:t>
            </a:r>
            <a:r>
              <a:rPr lang="zh-CN" altLang="en-US" sz="1400" dirty="0"/>
              <a:t>和数组。</a:t>
            </a:r>
            <a:endParaRPr lang="en-US" altLang="zh-CN" sz="14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&lt;</a:t>
            </a:r>
            <a:r>
              <a:rPr lang="en-US" altLang="zh-CN" sz="1400" dirty="0" err="1"/>
              <a:t>s:set</a:t>
            </a:r>
            <a:r>
              <a:rPr lang="en-US" altLang="zh-CN" sz="1400" dirty="0"/>
              <a:t> name="list" value="{'</a:t>
            </a:r>
            <a:r>
              <a:rPr lang="en-US" altLang="zh-CN" sz="1400" dirty="0" err="1"/>
              <a:t>zhangming</a:t>
            </a:r>
            <a:r>
              <a:rPr lang="en-US" altLang="zh-CN" sz="1400" dirty="0"/>
              <a:t>','</a:t>
            </a:r>
            <a:r>
              <a:rPr lang="en-US" altLang="zh-CN" sz="1400" dirty="0" err="1"/>
              <a:t>xiaoi</a:t>
            </a:r>
            <a:r>
              <a:rPr lang="en-US" altLang="zh-CN" sz="1400" dirty="0"/>
              <a:t>','liming'}" /&gt;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&lt;</a:t>
            </a:r>
            <a:r>
              <a:rPr lang="en-US" altLang="zh-CN" sz="1400" dirty="0" err="1"/>
              <a:t>s:iterator</a:t>
            </a:r>
            <a:r>
              <a:rPr lang="en-US" altLang="zh-CN" sz="1400" dirty="0"/>
              <a:t> value="#list" status="</a:t>
            </a:r>
            <a:r>
              <a:rPr lang="en-US" altLang="zh-CN" sz="1400" dirty="0" err="1"/>
              <a:t>st</a:t>
            </a:r>
            <a:r>
              <a:rPr lang="en-US" altLang="zh-CN" sz="1400" dirty="0"/>
              <a:t>"&gt;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	&lt;font color=&lt;</a:t>
            </a:r>
            <a:r>
              <a:rPr lang="en-US" altLang="zh-CN" sz="1400" dirty="0" err="1"/>
              <a:t>s:if</a:t>
            </a:r>
            <a:r>
              <a:rPr lang="en-US" altLang="zh-CN" sz="1400" dirty="0"/>
              <a:t> test="#</a:t>
            </a:r>
            <a:r>
              <a:rPr lang="en-US" altLang="zh-CN" sz="1400" dirty="0" err="1"/>
              <a:t>st.odd</a:t>
            </a:r>
            <a:r>
              <a:rPr lang="en-US" altLang="zh-CN" sz="1400" dirty="0"/>
              <a:t>"&gt;red&lt;/</a:t>
            </a:r>
            <a:r>
              <a:rPr lang="en-US" altLang="zh-CN" sz="1400" dirty="0" err="1"/>
              <a:t>s:if</a:t>
            </a:r>
            <a:r>
              <a:rPr lang="en-US" altLang="zh-CN" sz="1400" dirty="0"/>
              <a:t>&gt;&lt;</a:t>
            </a:r>
            <a:r>
              <a:rPr lang="en-US" altLang="zh-CN" sz="1400" dirty="0" err="1"/>
              <a:t>s:else</a:t>
            </a:r>
            <a:r>
              <a:rPr lang="en-US" altLang="zh-CN" sz="1400" dirty="0"/>
              <a:t>&gt;blue&lt;/</a:t>
            </a:r>
            <a:r>
              <a:rPr lang="en-US" altLang="zh-CN" sz="1400" dirty="0" err="1"/>
              <a:t>s:else</a:t>
            </a:r>
            <a:r>
              <a:rPr lang="en-US" altLang="zh-CN" sz="1400" dirty="0"/>
              <a:t>&gt;&gt;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	&lt;</a:t>
            </a:r>
            <a:r>
              <a:rPr lang="en-US" altLang="zh-CN" sz="1400" dirty="0" err="1"/>
              <a:t>s:property</a:t>
            </a:r>
            <a:r>
              <a:rPr lang="en-US" altLang="zh-CN" sz="1400" dirty="0"/>
              <a:t> /&gt;&lt;/font&gt;&lt;</a:t>
            </a:r>
            <a:r>
              <a:rPr lang="en-US" altLang="zh-CN" sz="1400" dirty="0" err="1"/>
              <a:t>br</a:t>
            </a:r>
            <a:r>
              <a:rPr lang="en-US" altLang="zh-CN" sz="1400" dirty="0"/>
              <a:t>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&lt;/</a:t>
            </a:r>
            <a:r>
              <a:rPr lang="en-US" altLang="zh-CN" sz="1400" dirty="0" err="1"/>
              <a:t>s:iterator</a:t>
            </a:r>
            <a:r>
              <a:rPr lang="en-US" altLang="zh-CN" sz="1400" dirty="0"/>
              <a:t>&gt;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value：</a:t>
            </a:r>
            <a:r>
              <a:rPr lang="zh-CN" altLang="en-US" sz="1400" dirty="0"/>
              <a:t>可选属性，指定被迭代的集合，如果没有设置该属性，则使用</a:t>
            </a:r>
            <a:r>
              <a:rPr lang="en-US" altLang="zh-CN" sz="1400" dirty="0" err="1"/>
              <a:t>ValueStack</a:t>
            </a:r>
            <a:r>
              <a:rPr lang="zh-CN" altLang="en-US" sz="1400" dirty="0"/>
              <a:t>栈顶的集合。</a:t>
            </a:r>
            <a:endParaRPr lang="en-US" altLang="zh-CN" sz="14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id</a:t>
            </a:r>
            <a:r>
              <a:rPr lang="zh-CN" altLang="en-US" sz="1400" dirty="0"/>
              <a:t>：可选属性，指定集合里元素的</a:t>
            </a:r>
            <a:r>
              <a:rPr lang="en-US" altLang="zh-CN" sz="1400" dirty="0"/>
              <a:t>id</a:t>
            </a:r>
            <a:r>
              <a:rPr lang="zh-CN" altLang="en-US" sz="1400" dirty="0"/>
              <a:t>（已被标注为过时）。</a:t>
            </a:r>
            <a:endParaRPr lang="en-US" altLang="zh-CN" sz="14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status</a:t>
            </a:r>
            <a:r>
              <a:rPr lang="zh-CN" altLang="en-US" sz="1400" dirty="0"/>
              <a:t>：可选属性，该属性指定迭代时的</a:t>
            </a:r>
            <a:r>
              <a:rPr lang="en-US" altLang="zh-CN" sz="1400" dirty="0" err="1"/>
              <a:t>IteratorStatus</a:t>
            </a:r>
            <a:r>
              <a:rPr lang="zh-CN" altLang="en-US" sz="1400" dirty="0"/>
              <a:t>实例。该实例包含如下几个方法：</a:t>
            </a:r>
            <a:endParaRPr lang="en-US" altLang="zh-CN" sz="14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getCount</a:t>
            </a:r>
            <a:r>
              <a:rPr lang="en-US" altLang="zh-CN" sz="1400" dirty="0"/>
              <a:t>()</a:t>
            </a:r>
            <a:r>
              <a:rPr lang="zh-CN" altLang="en-US" sz="1400" dirty="0"/>
              <a:t>，返回当前迭代了几个元素。</a:t>
            </a:r>
            <a:endParaRPr lang="en-US" altLang="zh-CN" sz="14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getIndex</a:t>
            </a:r>
            <a:r>
              <a:rPr lang="en-US" altLang="zh-CN" sz="1400" dirty="0"/>
              <a:t>()，</a:t>
            </a:r>
            <a:r>
              <a:rPr lang="zh-CN" altLang="en-US" sz="1400" dirty="0"/>
              <a:t>返回当前迭代元素的索引。</a:t>
            </a:r>
            <a:endParaRPr lang="en-US" altLang="zh-CN" sz="14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	</a:t>
            </a:r>
            <a:r>
              <a:rPr lang="en-US" altLang="zh-CN" sz="1400" dirty="0" err="1"/>
              <a:t>boolean</a:t>
            </a:r>
            <a:r>
              <a:rPr lang="en-US" altLang="zh-CN" sz="1400" dirty="0"/>
              <a:t> </a:t>
            </a:r>
            <a:r>
              <a:rPr lang="en-US" altLang="zh-CN" sz="1400" dirty="0" err="1"/>
              <a:t>isEven</a:t>
            </a:r>
            <a:r>
              <a:rPr lang="en-US" altLang="zh-CN" sz="1400" dirty="0"/>
              <a:t>()</a:t>
            </a:r>
            <a:r>
              <a:rPr lang="zh-CN" altLang="en-US" sz="1400" dirty="0"/>
              <a:t>，返回当前被迭代元素的索引是否是偶数</a:t>
            </a:r>
            <a:endParaRPr lang="en-US" altLang="zh-CN" sz="14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	</a:t>
            </a:r>
            <a:r>
              <a:rPr lang="en-US" altLang="zh-CN" sz="1400" dirty="0" err="1"/>
              <a:t>boolean</a:t>
            </a:r>
            <a:r>
              <a:rPr lang="en-US" altLang="zh-CN" sz="1400" dirty="0"/>
              <a:t> </a:t>
            </a:r>
            <a:r>
              <a:rPr lang="en-US" altLang="zh-CN" sz="1400" dirty="0" err="1"/>
              <a:t>isOdd</a:t>
            </a:r>
            <a:r>
              <a:rPr lang="en-US" altLang="zh-CN" sz="1400" dirty="0"/>
              <a:t>()</a:t>
            </a:r>
            <a:r>
              <a:rPr lang="zh-CN" altLang="en-US" sz="1400" dirty="0"/>
              <a:t>，返回当前被迭代元素的索引是否是奇数</a:t>
            </a:r>
            <a:endParaRPr lang="en-US" altLang="zh-CN" sz="14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	</a:t>
            </a:r>
            <a:r>
              <a:rPr lang="en-US" altLang="zh-CN" sz="1400" dirty="0" err="1"/>
              <a:t>boolean</a:t>
            </a:r>
            <a:r>
              <a:rPr lang="en-US" altLang="zh-CN" sz="1400" dirty="0"/>
              <a:t> </a:t>
            </a:r>
            <a:r>
              <a:rPr lang="en-US" altLang="zh-CN" sz="1400" dirty="0" err="1"/>
              <a:t>isFirst</a:t>
            </a:r>
            <a:r>
              <a:rPr lang="en-US" altLang="zh-CN" sz="1400" dirty="0"/>
              <a:t>()</a:t>
            </a:r>
            <a:r>
              <a:rPr lang="zh-CN" altLang="en-US" sz="1400" dirty="0"/>
              <a:t>，返回当前被迭代元素是否是第一个元素。</a:t>
            </a:r>
            <a:endParaRPr lang="en-US" altLang="zh-CN" sz="14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	</a:t>
            </a:r>
            <a:r>
              <a:rPr lang="en-US" altLang="zh-CN" sz="1400" dirty="0" err="1"/>
              <a:t>boolean</a:t>
            </a:r>
            <a:r>
              <a:rPr lang="en-US" altLang="zh-CN" sz="1400" dirty="0"/>
              <a:t> </a:t>
            </a:r>
            <a:r>
              <a:rPr lang="en-US" altLang="zh-CN" sz="1400" dirty="0" err="1"/>
              <a:t>isLast</a:t>
            </a:r>
            <a:r>
              <a:rPr lang="en-US" altLang="zh-CN" sz="1400" dirty="0"/>
              <a:t>()</a:t>
            </a:r>
            <a:r>
              <a:rPr lang="zh-CN" altLang="en-US" sz="1400" dirty="0"/>
              <a:t>，返回当前被迭代元素是否是最后一个元素。</a:t>
            </a:r>
          </a:p>
        </p:txBody>
      </p:sp>
    </p:spTree>
    <p:extLst>
      <p:ext uri="{BB962C8B-B14F-4D97-AF65-F5344CB8AC3E}">
        <p14:creationId xmlns:p14="http://schemas.microsoft.com/office/powerpoint/2010/main" val="421539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0"/>
            <a:ext cx="8135937" cy="647700"/>
          </a:xfrm>
        </p:spPr>
        <p:txBody>
          <a:bodyPr/>
          <a:lstStyle/>
          <a:p>
            <a:pPr eaLnBrk="1" hangingPunct="1"/>
            <a:r>
              <a:rPr lang="en-US" altLang="zh-CN" dirty="0" err="1" smtClean="0"/>
              <a:t>url</a:t>
            </a:r>
            <a:r>
              <a:rPr lang="zh-CN" altLang="en-US" dirty="0"/>
              <a:t>标签</a:t>
            </a:r>
            <a:endParaRPr lang="zh-CN" altLang="en-US" sz="3200" b="1" dirty="0" smtClean="0">
              <a:latin typeface="宋体" charset="-122"/>
            </a:endParaRPr>
          </a:p>
        </p:txBody>
      </p:sp>
      <p:sp>
        <p:nvSpPr>
          <p:cNvPr id="5" name="TextBox 19"/>
          <p:cNvSpPr txBox="1">
            <a:spLocks noChangeArrowheads="1"/>
          </p:cNvSpPr>
          <p:nvPr/>
        </p:nvSpPr>
        <p:spPr bwMode="auto">
          <a:xfrm>
            <a:off x="642937" y="980728"/>
            <a:ext cx="8143875" cy="419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800" dirty="0"/>
              <a:t>&lt;</a:t>
            </a:r>
            <a:r>
              <a:rPr lang="en-US" altLang="zh-CN" sz="1800" dirty="0" err="1"/>
              <a:t>s:url</a:t>
            </a:r>
            <a:r>
              <a:rPr lang="en-US" altLang="zh-CN" sz="1800" dirty="0"/>
              <a:t> action="</a:t>
            </a:r>
            <a:r>
              <a:rPr lang="en-US" altLang="zh-CN" sz="1800" dirty="0" err="1"/>
              <a:t>helloworld_add</a:t>
            </a:r>
            <a:r>
              <a:rPr lang="en-US" altLang="zh-CN" sz="1800" dirty="0"/>
              <a:t>" namespace="/test"&gt;&lt;</a:t>
            </a:r>
            <a:r>
              <a:rPr lang="en-US" altLang="zh-CN" sz="1800" dirty="0" err="1"/>
              <a:t>s:param</a:t>
            </a:r>
            <a:r>
              <a:rPr lang="en-US" altLang="zh-CN" sz="1800" dirty="0"/>
              <a:t> name="</a:t>
            </a:r>
            <a:r>
              <a:rPr lang="en-US" altLang="zh-CN" sz="1800" dirty="0" err="1"/>
              <a:t>personid</a:t>
            </a:r>
            <a:r>
              <a:rPr lang="en-US" altLang="zh-CN" sz="1800" dirty="0"/>
              <a:t>" value="23"/&gt;&lt;/</a:t>
            </a:r>
            <a:r>
              <a:rPr lang="en-US" altLang="zh-CN" sz="1800" dirty="0" err="1"/>
              <a:t>s:url</a:t>
            </a:r>
            <a:r>
              <a:rPr lang="en-US" altLang="zh-CN" sz="1800" dirty="0"/>
              <a:t>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800" dirty="0"/>
              <a:t>生成类似如下路径：</a:t>
            </a:r>
            <a:endParaRPr lang="en-US" altLang="zh-CN" sz="18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800" dirty="0"/>
              <a:t>/</a:t>
            </a:r>
            <a:r>
              <a:rPr lang="en-US" altLang="zh-CN" sz="1800" dirty="0">
                <a:solidFill>
                  <a:srgbClr val="FF0000"/>
                </a:solidFill>
              </a:rPr>
              <a:t>struts/</a:t>
            </a:r>
            <a:r>
              <a:rPr lang="en-US" altLang="zh-CN" sz="1800" dirty="0"/>
              <a:t>test/</a:t>
            </a:r>
            <a:r>
              <a:rPr lang="en-US" altLang="zh-CN" sz="1800" dirty="0" err="1"/>
              <a:t>helloworld_add</a:t>
            </a:r>
            <a:r>
              <a:rPr lang="en-US" altLang="zh-CN" sz="1800" dirty="0" err="1">
                <a:solidFill>
                  <a:srgbClr val="FF0000"/>
                </a:solidFill>
              </a:rPr>
              <a:t>.action</a:t>
            </a:r>
            <a:r>
              <a:rPr lang="en-US" altLang="zh-CN" sz="1800" dirty="0" err="1"/>
              <a:t>?personid</a:t>
            </a:r>
            <a:r>
              <a:rPr lang="en-US" altLang="zh-CN" sz="1800" dirty="0"/>
              <a:t>=23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800" dirty="0"/>
              <a:t>红色部分为内容路径。</a:t>
            </a:r>
            <a:endParaRPr lang="en-US" altLang="zh-CN" sz="18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altLang="zh-CN" sz="18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800" dirty="0"/>
              <a:t>当标签的属性值作为字符串类型处理时， “</a:t>
            </a:r>
            <a:r>
              <a:rPr lang="en-US" altLang="zh-CN" sz="1800" dirty="0"/>
              <a:t>%”</a:t>
            </a:r>
            <a:r>
              <a:rPr lang="zh-CN" altLang="en-US" sz="1800" dirty="0"/>
              <a:t>符号的用途是计算</a:t>
            </a:r>
            <a:r>
              <a:rPr lang="en-US" altLang="zh-CN" sz="1800" dirty="0"/>
              <a:t>OGNL</a:t>
            </a:r>
            <a:r>
              <a:rPr lang="zh-CN" altLang="en-US" sz="1800" dirty="0"/>
              <a:t>表达式的值。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800" dirty="0"/>
              <a:t>  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s:set</a:t>
            </a:r>
            <a:r>
              <a:rPr lang="en-US" altLang="zh-CN" sz="1800" dirty="0"/>
              <a:t> name="</a:t>
            </a:r>
            <a:r>
              <a:rPr lang="en-US" altLang="zh-CN" sz="1800" dirty="0" err="1"/>
              <a:t>myurl</a:t>
            </a:r>
            <a:r>
              <a:rPr lang="en-US" altLang="zh-CN" sz="1800" dirty="0"/>
              <a:t>" value="'http://www.foshanshop.net'"/&gt;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800" dirty="0"/>
              <a:t>   &lt;</a:t>
            </a:r>
            <a:r>
              <a:rPr lang="en-US" altLang="zh-CN" sz="1800" dirty="0" err="1"/>
              <a:t>s:url</a:t>
            </a:r>
            <a:r>
              <a:rPr lang="en-US" altLang="zh-CN" sz="1800" dirty="0"/>
              <a:t> value="#</a:t>
            </a:r>
            <a:r>
              <a:rPr lang="en-US" altLang="zh-CN" sz="1800" dirty="0" err="1"/>
              <a:t>myurl</a:t>
            </a:r>
            <a:r>
              <a:rPr lang="en-US" altLang="zh-CN" sz="1800" dirty="0"/>
              <a:t>" /&gt;&lt;</a:t>
            </a:r>
            <a:r>
              <a:rPr lang="en-US" altLang="zh-CN" sz="1800" dirty="0" err="1"/>
              <a:t>br</a:t>
            </a:r>
            <a:r>
              <a:rPr lang="en-US" altLang="zh-CN" sz="1800" dirty="0"/>
              <a:t>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800" dirty="0"/>
              <a:t>   &lt;</a:t>
            </a:r>
            <a:r>
              <a:rPr lang="en-US" altLang="zh-CN" sz="1800" dirty="0" err="1"/>
              <a:t>s:url</a:t>
            </a:r>
            <a:r>
              <a:rPr lang="en-US" altLang="zh-CN" sz="1800" dirty="0"/>
              <a:t> value="%{#</a:t>
            </a:r>
            <a:r>
              <a:rPr lang="en-US" altLang="zh-CN" sz="1800" dirty="0" err="1"/>
              <a:t>myurl</a:t>
            </a:r>
            <a:r>
              <a:rPr lang="en-US" altLang="zh-CN" sz="1800" dirty="0"/>
              <a:t>}" /&gt;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800" dirty="0"/>
              <a:t>输出结果：</a:t>
            </a:r>
            <a:endParaRPr lang="en-US" altLang="zh-CN" sz="18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800" dirty="0"/>
              <a:t>#</a:t>
            </a:r>
            <a:r>
              <a:rPr lang="en-US" altLang="zh-CN" sz="1800" dirty="0" err="1"/>
              <a:t>myurl</a:t>
            </a:r>
            <a:endParaRPr lang="en-US" altLang="zh-CN" sz="18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800" dirty="0"/>
              <a:t>http://www.foshanshop.net</a:t>
            </a:r>
          </a:p>
        </p:txBody>
      </p:sp>
    </p:spTree>
    <p:extLst>
      <p:ext uri="{BB962C8B-B14F-4D97-AF65-F5344CB8AC3E}">
        <p14:creationId xmlns:p14="http://schemas.microsoft.com/office/powerpoint/2010/main" val="351503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15802"/>
            <a:ext cx="8135937" cy="6477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表</a:t>
            </a:r>
            <a:r>
              <a:rPr lang="zh-CN" altLang="en-US" dirty="0"/>
              <a:t>单标签</a:t>
            </a:r>
            <a:r>
              <a:rPr lang="en-US" altLang="zh-CN" dirty="0"/>
              <a:t>_</a:t>
            </a:r>
            <a:r>
              <a:rPr lang="en-US" altLang="zh-CN" dirty="0" err="1"/>
              <a:t>checkboxlist</a:t>
            </a:r>
            <a:r>
              <a:rPr lang="zh-CN" altLang="en-US" dirty="0"/>
              <a:t>复选框</a:t>
            </a:r>
            <a:endParaRPr lang="zh-CN" altLang="en-US" sz="3200" b="1" dirty="0" smtClean="0">
              <a:latin typeface="宋体" charset="-122"/>
            </a:endParaRPr>
          </a:p>
        </p:txBody>
      </p:sp>
      <p:sp>
        <p:nvSpPr>
          <p:cNvPr id="6" name="TextBox 19"/>
          <p:cNvSpPr txBox="1">
            <a:spLocks noChangeArrowheads="1"/>
          </p:cNvSpPr>
          <p:nvPr/>
        </p:nvSpPr>
        <p:spPr bwMode="auto">
          <a:xfrm>
            <a:off x="467544" y="1412776"/>
            <a:ext cx="8143875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400" b="1" dirty="0">
                <a:solidFill>
                  <a:srgbClr val="0000FF"/>
                </a:solidFill>
              </a:rPr>
              <a:t>如果集合里存放的是</a:t>
            </a:r>
            <a:r>
              <a:rPr lang="en-US" altLang="zh-CN" sz="1400" b="1" dirty="0" err="1">
                <a:solidFill>
                  <a:srgbClr val="0000FF"/>
                </a:solidFill>
              </a:rPr>
              <a:t>javabean</a:t>
            </a:r>
            <a:endParaRPr lang="en-US" altLang="zh-CN" sz="1400" b="1" dirty="0">
              <a:solidFill>
                <a:srgbClr val="0000FF"/>
              </a:solidFill>
            </a:endParaRPr>
          </a:p>
          <a:p>
            <a:pPr eaLnBrk="1" hangingPunct="1"/>
            <a:r>
              <a:rPr lang="zh-CN" altLang="en-US" sz="1400" dirty="0"/>
              <a:t> </a:t>
            </a:r>
            <a:r>
              <a:rPr lang="en-US" altLang="zh-CN" sz="1400" dirty="0"/>
              <a:t>&lt;%</a:t>
            </a:r>
          </a:p>
          <a:p>
            <a:pPr eaLnBrk="1" hangingPunct="1"/>
            <a:r>
              <a:rPr lang="en-US" altLang="zh-CN" sz="1400" dirty="0"/>
              <a:t>  Person person1 = new Person(1,"</a:t>
            </a:r>
            <a:r>
              <a:rPr lang="zh-CN" altLang="en-US" sz="1400" dirty="0"/>
              <a:t>第一个</a:t>
            </a:r>
            <a:r>
              <a:rPr lang="en-US" altLang="zh-CN" sz="1400" dirty="0"/>
              <a:t>");</a:t>
            </a:r>
          </a:p>
          <a:p>
            <a:pPr eaLnBrk="1" hangingPunct="1"/>
            <a:r>
              <a:rPr lang="en-US" altLang="zh-CN" sz="1400" dirty="0"/>
              <a:t>  Person person2 = new Person(2,"</a:t>
            </a:r>
            <a:r>
              <a:rPr lang="zh-CN" altLang="en-US" sz="1400" dirty="0"/>
              <a:t>第二个</a:t>
            </a:r>
            <a:r>
              <a:rPr lang="en-US" altLang="zh-CN" sz="1400" dirty="0"/>
              <a:t>");</a:t>
            </a:r>
          </a:p>
          <a:p>
            <a:pPr eaLnBrk="1" hangingPunct="1"/>
            <a:r>
              <a:rPr lang="en-US" altLang="zh-CN" sz="1400" dirty="0"/>
              <a:t>  List&lt;Person&gt; list = new </a:t>
            </a:r>
            <a:r>
              <a:rPr lang="en-US" altLang="zh-CN" sz="1400" dirty="0" err="1"/>
              <a:t>ArrayList</a:t>
            </a:r>
            <a:r>
              <a:rPr lang="en-US" altLang="zh-CN" sz="1400" dirty="0"/>
              <a:t>&lt;Person&gt;();</a:t>
            </a:r>
          </a:p>
          <a:p>
            <a:pPr eaLnBrk="1" hangingPunct="1"/>
            <a:r>
              <a:rPr lang="en-US" altLang="zh-CN" sz="1400" dirty="0"/>
              <a:t>  </a:t>
            </a:r>
            <a:r>
              <a:rPr lang="en-US" altLang="zh-CN" sz="1400" dirty="0" err="1"/>
              <a:t>list.add</a:t>
            </a:r>
            <a:r>
              <a:rPr lang="en-US" altLang="zh-CN" sz="1400" dirty="0"/>
              <a:t>(person1);</a:t>
            </a:r>
          </a:p>
          <a:p>
            <a:pPr eaLnBrk="1" hangingPunct="1"/>
            <a:r>
              <a:rPr lang="en-US" altLang="zh-CN" sz="1400" dirty="0"/>
              <a:t>  </a:t>
            </a:r>
            <a:r>
              <a:rPr lang="en-US" altLang="zh-CN" sz="1400" dirty="0" err="1"/>
              <a:t>list.add</a:t>
            </a:r>
            <a:r>
              <a:rPr lang="en-US" altLang="zh-CN" sz="1400" dirty="0"/>
              <a:t>(person2);</a:t>
            </a:r>
          </a:p>
          <a:p>
            <a:pPr eaLnBrk="1" hangingPunct="1"/>
            <a:r>
              <a:rPr lang="en-US" altLang="zh-CN" sz="1400" dirty="0"/>
              <a:t>  </a:t>
            </a:r>
            <a:r>
              <a:rPr lang="en-US" altLang="zh-CN" sz="1400" dirty="0" err="1"/>
              <a:t>request.setAttribute</a:t>
            </a:r>
            <a:r>
              <a:rPr lang="en-US" altLang="zh-CN" sz="1400" dirty="0"/>
              <a:t>("</a:t>
            </a:r>
            <a:r>
              <a:rPr lang="en-US" altLang="zh-CN" sz="1400" dirty="0" err="1"/>
              <a:t>persons",list</a:t>
            </a:r>
            <a:r>
              <a:rPr lang="en-US" altLang="zh-CN" sz="1400" dirty="0"/>
              <a:t>);</a:t>
            </a:r>
          </a:p>
          <a:p>
            <a:pPr eaLnBrk="1" hangingPunct="1"/>
            <a:r>
              <a:rPr lang="zh-CN" altLang="en-US" sz="1400" dirty="0"/>
              <a:t>  </a:t>
            </a:r>
            <a:r>
              <a:rPr lang="en-US" altLang="zh-CN" sz="1400" dirty="0"/>
              <a:t>%&gt;</a:t>
            </a:r>
          </a:p>
          <a:p>
            <a:pPr eaLnBrk="1" hangingPunct="1"/>
            <a:r>
              <a:rPr lang="en-US" altLang="zh-CN" sz="1400" dirty="0"/>
              <a:t>&lt;</a:t>
            </a:r>
            <a:r>
              <a:rPr lang="en-US" altLang="zh-CN" sz="1400" dirty="0" err="1"/>
              <a:t>s:checkboxlist</a:t>
            </a:r>
            <a:r>
              <a:rPr lang="en-US" altLang="zh-CN" sz="1400" dirty="0"/>
              <a:t> name="beans" list="#</a:t>
            </a:r>
            <a:r>
              <a:rPr lang="en-US" altLang="zh-CN" sz="1400" dirty="0" err="1"/>
              <a:t>request.persons</a:t>
            </a:r>
            <a:r>
              <a:rPr lang="en-US" altLang="zh-CN" sz="1400" dirty="0"/>
              <a:t>" </a:t>
            </a:r>
            <a:r>
              <a:rPr lang="en-US" altLang="zh-CN" sz="1400" dirty="0" err="1"/>
              <a:t>listKey</a:t>
            </a:r>
            <a:r>
              <a:rPr lang="en-US" altLang="zh-CN" sz="1400" dirty="0"/>
              <a:t>="</a:t>
            </a:r>
            <a:r>
              <a:rPr lang="en-US" altLang="zh-CN" sz="1400" dirty="0" err="1">
                <a:solidFill>
                  <a:srgbClr val="C00000"/>
                </a:solidFill>
              </a:rPr>
              <a:t>personid</a:t>
            </a:r>
            <a:r>
              <a:rPr lang="en-US" altLang="zh-CN" sz="1400" dirty="0"/>
              <a:t>" </a:t>
            </a:r>
            <a:r>
              <a:rPr lang="en-US" altLang="zh-CN" sz="1400" dirty="0" err="1"/>
              <a:t>listValue</a:t>
            </a:r>
            <a:r>
              <a:rPr lang="en-US" altLang="zh-CN" sz="1400" dirty="0"/>
              <a:t>="</a:t>
            </a:r>
            <a:r>
              <a:rPr lang="en-US" altLang="zh-CN" sz="1400" dirty="0">
                <a:solidFill>
                  <a:srgbClr val="C00000"/>
                </a:solidFill>
              </a:rPr>
              <a:t>name</a:t>
            </a:r>
            <a:r>
              <a:rPr lang="en-US" altLang="zh-CN" sz="1400" dirty="0"/>
              <a:t>"/&gt;</a:t>
            </a:r>
          </a:p>
          <a:p>
            <a:pPr eaLnBrk="1" hangingPunct="1"/>
            <a:r>
              <a:rPr lang="en-US" altLang="zh-CN" sz="1400" b="1" dirty="0" err="1"/>
              <a:t>Personid</a:t>
            </a:r>
            <a:r>
              <a:rPr lang="zh-CN" altLang="en-US" sz="1400" b="1" dirty="0"/>
              <a:t>和</a:t>
            </a:r>
            <a:r>
              <a:rPr lang="en-US" altLang="zh-CN" sz="1400" b="1" dirty="0"/>
              <a:t>name</a:t>
            </a:r>
            <a:r>
              <a:rPr lang="zh-CN" altLang="en-US" sz="1400" b="1" dirty="0"/>
              <a:t>为</a:t>
            </a:r>
            <a:r>
              <a:rPr lang="en-US" altLang="zh-CN" sz="1400" b="1" dirty="0"/>
              <a:t>Person</a:t>
            </a:r>
            <a:r>
              <a:rPr lang="zh-CN" altLang="en-US" sz="1400" b="1" dirty="0"/>
              <a:t>的属性</a:t>
            </a:r>
            <a:endParaRPr lang="en-US" altLang="zh-CN" sz="1400" b="1" dirty="0"/>
          </a:p>
          <a:p>
            <a:pPr eaLnBrk="1" hangingPunct="1"/>
            <a:endParaRPr lang="en-US" altLang="zh-CN" sz="1400" dirty="0"/>
          </a:p>
          <a:p>
            <a:pPr eaLnBrk="1" hangingPunct="1"/>
            <a:r>
              <a:rPr lang="zh-CN" altLang="en-US" sz="1400" dirty="0"/>
              <a:t>生成如下</a:t>
            </a:r>
            <a:r>
              <a:rPr lang="en-US" altLang="zh-CN" sz="1400" dirty="0"/>
              <a:t>html</a:t>
            </a:r>
            <a:r>
              <a:rPr lang="zh-CN" altLang="en-US" sz="1400" dirty="0"/>
              <a:t>代码：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1400" dirty="0"/>
              <a:t>&lt;input type="checkbox" name=“beans" value="1"/&gt;&lt;label&gt;</a:t>
            </a:r>
            <a:r>
              <a:rPr lang="zh-CN" altLang="en-US" sz="1400" dirty="0"/>
              <a:t>第一个</a:t>
            </a:r>
            <a:r>
              <a:rPr lang="en-US" altLang="zh-CN" sz="1400" dirty="0"/>
              <a:t>&lt;/label&gt;</a:t>
            </a:r>
          </a:p>
          <a:p>
            <a:pPr eaLnBrk="1" hangingPunct="1"/>
            <a:r>
              <a:rPr lang="en-US" altLang="zh-CN" sz="1400" dirty="0"/>
              <a:t>&lt;input type="checkbox" name=“beans" value="2"/&gt;&lt;label&gt;</a:t>
            </a:r>
            <a:r>
              <a:rPr lang="zh-CN" altLang="en-US" sz="1400" dirty="0"/>
              <a:t>第二个</a:t>
            </a:r>
            <a:r>
              <a:rPr lang="en-US" altLang="zh-CN" sz="1400" dirty="0"/>
              <a:t>&lt;/label&gt;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503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0"/>
            <a:ext cx="8135937" cy="6477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表</a:t>
            </a:r>
            <a:r>
              <a:rPr lang="zh-CN" altLang="en-US" dirty="0"/>
              <a:t>单标签</a:t>
            </a:r>
            <a:r>
              <a:rPr lang="en-US" altLang="zh-CN" dirty="0"/>
              <a:t>_select</a:t>
            </a:r>
            <a:r>
              <a:rPr lang="zh-CN" altLang="en-US" dirty="0"/>
              <a:t>下拉选择框</a:t>
            </a:r>
            <a:endParaRPr lang="zh-CN" altLang="en-US" sz="3200" b="1" dirty="0" smtClean="0">
              <a:latin typeface="宋体" charset="-122"/>
            </a:endParaRPr>
          </a:p>
        </p:txBody>
      </p:sp>
      <p:sp>
        <p:nvSpPr>
          <p:cNvPr id="5" name="TextBox 19"/>
          <p:cNvSpPr txBox="1">
            <a:spLocks noChangeArrowheads="1"/>
          </p:cNvSpPr>
          <p:nvPr/>
        </p:nvSpPr>
        <p:spPr bwMode="auto">
          <a:xfrm>
            <a:off x="642937" y="1052736"/>
            <a:ext cx="8143875" cy="427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>
                <a:solidFill>
                  <a:srgbClr val="FF0000"/>
                </a:solidFill>
              </a:rPr>
              <a:t>&lt;</a:t>
            </a:r>
            <a:r>
              <a:rPr lang="en-US" altLang="zh-CN" sz="1400" dirty="0" err="1">
                <a:solidFill>
                  <a:srgbClr val="FF0000"/>
                </a:solidFill>
              </a:rPr>
              <a:t>s:select</a:t>
            </a:r>
            <a:r>
              <a:rPr lang="en-US" altLang="zh-CN" sz="1400" dirty="0">
                <a:solidFill>
                  <a:srgbClr val="FF0000"/>
                </a:solidFill>
              </a:rPr>
              <a:t> name="list" list="{'</a:t>
            </a:r>
            <a:r>
              <a:rPr lang="en-US" altLang="zh-CN" sz="1400" dirty="0" err="1">
                <a:solidFill>
                  <a:srgbClr val="FF0000"/>
                </a:solidFill>
              </a:rPr>
              <a:t>Java','.Net</a:t>
            </a:r>
            <a:r>
              <a:rPr lang="en-US" altLang="zh-CN" sz="1400" dirty="0">
                <a:solidFill>
                  <a:srgbClr val="FF0000"/>
                </a:solidFill>
              </a:rPr>
              <a:t>'}" value="'Java'"/&gt;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&lt;select name="list" id="list"&gt;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    &lt;option value="Java" selected="selected"&gt;Java&lt;/option&gt;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    &lt;option value="</a:t>
            </a:r>
            <a:r>
              <a:rPr lang="en-US" altLang="zh-CN" sz="1400" dirty="0" err="1"/>
              <a:t>.Net</a:t>
            </a:r>
            <a:r>
              <a:rPr lang="en-US" altLang="zh-CN" sz="1400" dirty="0"/>
              <a:t>"&gt;</a:t>
            </a:r>
            <a:r>
              <a:rPr lang="en-US" altLang="zh-CN" sz="1400" dirty="0" err="1"/>
              <a:t>.Net</a:t>
            </a:r>
            <a:r>
              <a:rPr lang="en-US" altLang="zh-CN" sz="1400" dirty="0"/>
              <a:t>&lt;/option&gt;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&lt;/select&gt;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>
                <a:solidFill>
                  <a:srgbClr val="FF0000"/>
                </a:solidFill>
              </a:rPr>
              <a:t>&lt;</a:t>
            </a:r>
            <a:r>
              <a:rPr lang="en-US" altLang="zh-CN" sz="1400" dirty="0" err="1">
                <a:solidFill>
                  <a:srgbClr val="FF0000"/>
                </a:solidFill>
              </a:rPr>
              <a:t>s:select</a:t>
            </a:r>
            <a:r>
              <a:rPr lang="en-US" altLang="zh-CN" sz="1400" dirty="0">
                <a:solidFill>
                  <a:srgbClr val="FF0000"/>
                </a:solidFill>
              </a:rPr>
              <a:t> name="beans" list="#</a:t>
            </a:r>
            <a:r>
              <a:rPr lang="en-US" altLang="zh-CN" sz="1400" dirty="0" err="1">
                <a:solidFill>
                  <a:srgbClr val="FF0000"/>
                </a:solidFill>
              </a:rPr>
              <a:t>request.persons</a:t>
            </a:r>
            <a:r>
              <a:rPr lang="en-US" altLang="zh-CN" sz="1400" dirty="0">
                <a:solidFill>
                  <a:srgbClr val="FF0000"/>
                </a:solidFill>
              </a:rPr>
              <a:t>" </a:t>
            </a:r>
            <a:r>
              <a:rPr lang="en-US" altLang="zh-CN" sz="1400" dirty="0" err="1">
                <a:solidFill>
                  <a:srgbClr val="FF0000"/>
                </a:solidFill>
              </a:rPr>
              <a:t>listKey</a:t>
            </a:r>
            <a:r>
              <a:rPr lang="en-US" altLang="zh-CN" sz="1400" dirty="0">
                <a:solidFill>
                  <a:srgbClr val="FF0000"/>
                </a:solidFill>
              </a:rPr>
              <a:t>="</a:t>
            </a:r>
            <a:r>
              <a:rPr lang="en-US" altLang="zh-CN" sz="1400" dirty="0" err="1">
                <a:solidFill>
                  <a:srgbClr val="FF0000"/>
                </a:solidFill>
              </a:rPr>
              <a:t>personid</a:t>
            </a:r>
            <a:r>
              <a:rPr lang="en-US" altLang="zh-CN" sz="1400" dirty="0">
                <a:solidFill>
                  <a:srgbClr val="FF0000"/>
                </a:solidFill>
              </a:rPr>
              <a:t>" </a:t>
            </a:r>
            <a:r>
              <a:rPr lang="en-US" altLang="zh-CN" sz="1400" dirty="0" err="1">
                <a:solidFill>
                  <a:srgbClr val="FF0000"/>
                </a:solidFill>
              </a:rPr>
              <a:t>listValue</a:t>
            </a:r>
            <a:r>
              <a:rPr lang="en-US" altLang="zh-CN" sz="1400" dirty="0">
                <a:solidFill>
                  <a:srgbClr val="FF0000"/>
                </a:solidFill>
              </a:rPr>
              <a:t>="name"/&gt;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&lt;select name="beans" id="beans"&gt;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    &lt;option value="1"&gt;</a:t>
            </a:r>
            <a:r>
              <a:rPr lang="zh-CN" altLang="en-US" sz="1400" dirty="0"/>
              <a:t>第一个</a:t>
            </a:r>
            <a:r>
              <a:rPr lang="en-US" altLang="zh-CN" sz="1400" dirty="0"/>
              <a:t>&lt;/option&gt;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    &lt;option value="2"&gt;</a:t>
            </a:r>
            <a:r>
              <a:rPr lang="zh-CN" altLang="en-US" sz="1400" dirty="0"/>
              <a:t>第二个</a:t>
            </a:r>
            <a:r>
              <a:rPr lang="en-US" altLang="zh-CN" sz="1400" dirty="0"/>
              <a:t>&lt;/option&gt;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&lt;/select&gt;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>
                <a:solidFill>
                  <a:srgbClr val="FF0000"/>
                </a:solidFill>
              </a:rPr>
              <a:t>&lt;</a:t>
            </a:r>
            <a:r>
              <a:rPr lang="en-US" altLang="zh-CN" sz="1400" dirty="0" err="1">
                <a:solidFill>
                  <a:srgbClr val="FF0000"/>
                </a:solidFill>
              </a:rPr>
              <a:t>s:select</a:t>
            </a:r>
            <a:r>
              <a:rPr lang="en-US" altLang="zh-CN" sz="1400" dirty="0">
                <a:solidFill>
                  <a:srgbClr val="FF0000"/>
                </a:solidFill>
              </a:rPr>
              <a:t> name="map" list="#{1:'</a:t>
            </a:r>
            <a:r>
              <a:rPr lang="zh-CN" altLang="en-US" sz="1400" dirty="0">
                <a:solidFill>
                  <a:srgbClr val="FF0000"/>
                </a:solidFill>
              </a:rPr>
              <a:t>瑜珈用品</a:t>
            </a:r>
            <a:r>
              <a:rPr lang="en-US" altLang="zh-CN" sz="1400" dirty="0">
                <a:solidFill>
                  <a:srgbClr val="FF0000"/>
                </a:solidFill>
              </a:rPr>
              <a:t>',2:'</a:t>
            </a:r>
            <a:r>
              <a:rPr lang="zh-CN" altLang="en-US" sz="1400" dirty="0">
                <a:solidFill>
                  <a:srgbClr val="FF0000"/>
                </a:solidFill>
              </a:rPr>
              <a:t>户外用品</a:t>
            </a:r>
            <a:r>
              <a:rPr lang="en-US" altLang="zh-CN" sz="1400" dirty="0">
                <a:solidFill>
                  <a:srgbClr val="FF0000"/>
                </a:solidFill>
              </a:rPr>
              <a:t>',3:'</a:t>
            </a:r>
            <a:r>
              <a:rPr lang="zh-CN" altLang="en-US" sz="1400" dirty="0">
                <a:solidFill>
                  <a:srgbClr val="FF0000"/>
                </a:solidFill>
              </a:rPr>
              <a:t>球类</a:t>
            </a:r>
            <a:r>
              <a:rPr lang="en-US" altLang="zh-CN" sz="1400" dirty="0">
                <a:solidFill>
                  <a:srgbClr val="FF0000"/>
                </a:solidFill>
              </a:rPr>
              <a:t>',4:'</a:t>
            </a:r>
            <a:r>
              <a:rPr lang="zh-CN" altLang="en-US" sz="1400" dirty="0">
                <a:solidFill>
                  <a:srgbClr val="FF0000"/>
                </a:solidFill>
              </a:rPr>
              <a:t>自行车</a:t>
            </a:r>
            <a:r>
              <a:rPr lang="en-US" altLang="zh-CN" sz="1400" dirty="0">
                <a:solidFill>
                  <a:srgbClr val="FF0000"/>
                </a:solidFill>
              </a:rPr>
              <a:t>'}" </a:t>
            </a:r>
            <a:r>
              <a:rPr lang="en-US" altLang="zh-CN" sz="1400" dirty="0" err="1">
                <a:solidFill>
                  <a:srgbClr val="FF0000"/>
                </a:solidFill>
              </a:rPr>
              <a:t>listKey</a:t>
            </a:r>
            <a:r>
              <a:rPr lang="en-US" altLang="zh-CN" sz="1400" dirty="0">
                <a:solidFill>
                  <a:srgbClr val="FF0000"/>
                </a:solidFill>
              </a:rPr>
              <a:t>="key" </a:t>
            </a:r>
            <a:r>
              <a:rPr lang="en-US" altLang="zh-CN" sz="1400" dirty="0" err="1">
                <a:solidFill>
                  <a:srgbClr val="FF0000"/>
                </a:solidFill>
              </a:rPr>
              <a:t>listValue</a:t>
            </a:r>
            <a:r>
              <a:rPr lang="en-US" altLang="zh-CN" sz="1400" dirty="0">
                <a:solidFill>
                  <a:srgbClr val="FF0000"/>
                </a:solidFill>
              </a:rPr>
              <a:t>="value" value="1"/&gt;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&lt;select name="map" id="map"&gt;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    &lt;option value="1" selected="selected"&gt;</a:t>
            </a:r>
            <a:r>
              <a:rPr lang="zh-CN" altLang="en-US" sz="1400" dirty="0"/>
              <a:t>瑜珈用品</a:t>
            </a:r>
            <a:r>
              <a:rPr lang="en-US" altLang="zh-CN" sz="1400" dirty="0"/>
              <a:t>&lt;/option&gt;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    &lt;option value="2"&gt;</a:t>
            </a:r>
            <a:r>
              <a:rPr lang="zh-CN" altLang="en-US" sz="1400" dirty="0"/>
              <a:t>户外用品</a:t>
            </a:r>
            <a:r>
              <a:rPr lang="en-US" altLang="zh-CN" sz="1400" dirty="0"/>
              <a:t>&lt;/option&gt;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    &lt;option value="3"&gt;</a:t>
            </a:r>
            <a:r>
              <a:rPr lang="zh-CN" altLang="en-US" sz="1400" dirty="0"/>
              <a:t>球类</a:t>
            </a:r>
            <a:r>
              <a:rPr lang="en-US" altLang="zh-CN" sz="1400" dirty="0"/>
              <a:t>&lt;/option&gt;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    &lt;option value="4"&gt;</a:t>
            </a:r>
            <a:r>
              <a:rPr lang="zh-CN" altLang="en-US" sz="1400" dirty="0"/>
              <a:t>自行车</a:t>
            </a:r>
            <a:r>
              <a:rPr lang="en-US" altLang="zh-CN" sz="1400" dirty="0"/>
              <a:t>&lt;/option&gt;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&lt;/select&gt;</a:t>
            </a:r>
          </a:p>
        </p:txBody>
      </p:sp>
    </p:spTree>
    <p:extLst>
      <p:ext uri="{BB962C8B-B14F-4D97-AF65-F5344CB8AC3E}">
        <p14:creationId xmlns:p14="http://schemas.microsoft.com/office/powerpoint/2010/main" val="185811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0"/>
            <a:ext cx="8135937" cy="6477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&lt;</a:t>
            </a:r>
            <a:r>
              <a:rPr lang="en-US" altLang="zh-CN" dirty="0" err="1"/>
              <a:t>s:token</a:t>
            </a:r>
            <a:r>
              <a:rPr lang="en-US" altLang="zh-CN" dirty="0"/>
              <a:t> /&gt;</a:t>
            </a:r>
            <a:r>
              <a:rPr lang="zh-CN" altLang="en-US" dirty="0"/>
              <a:t>标签防止重复提交</a:t>
            </a:r>
            <a:endParaRPr lang="zh-CN" altLang="en-US" sz="3200" b="1" dirty="0" smtClean="0">
              <a:latin typeface="宋体" pitchFamily="2" charset="-122"/>
            </a:endParaRPr>
          </a:p>
        </p:txBody>
      </p:sp>
      <p:sp>
        <p:nvSpPr>
          <p:cNvPr id="6" name="TextBox 19"/>
          <p:cNvSpPr txBox="1">
            <a:spLocks noChangeArrowheads="1"/>
          </p:cNvSpPr>
          <p:nvPr/>
        </p:nvSpPr>
        <p:spPr bwMode="auto">
          <a:xfrm>
            <a:off x="648986" y="1124744"/>
            <a:ext cx="8143875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 dirty="0"/>
              <a:t>&lt;</a:t>
            </a:r>
            <a:r>
              <a:rPr lang="en-US" altLang="zh-CN" sz="1400" dirty="0" err="1"/>
              <a:t>s:token</a:t>
            </a:r>
            <a:r>
              <a:rPr lang="en-US" altLang="zh-CN" sz="1400" dirty="0"/>
              <a:t> /&gt;</a:t>
            </a:r>
            <a:r>
              <a:rPr lang="zh-CN" altLang="en-US" sz="1400" dirty="0"/>
              <a:t>标签防止重复提交，用法如下：</a:t>
            </a:r>
            <a:endParaRPr lang="en-US" altLang="zh-CN" sz="1400" dirty="0"/>
          </a:p>
          <a:p>
            <a:pPr eaLnBrk="1" hangingPunct="1"/>
            <a:r>
              <a:rPr lang="zh-CN" altLang="en-US" sz="1400" dirty="0"/>
              <a:t>第一步：在表单中加入</a:t>
            </a:r>
            <a:r>
              <a:rPr lang="en-US" altLang="zh-CN" sz="1400" dirty="0"/>
              <a:t>&lt;</a:t>
            </a:r>
            <a:r>
              <a:rPr lang="en-US" altLang="zh-CN" sz="1400" dirty="0" err="1"/>
              <a:t>s:token</a:t>
            </a:r>
            <a:r>
              <a:rPr lang="en-US" altLang="zh-CN" sz="1400" dirty="0"/>
              <a:t> /&gt;</a:t>
            </a:r>
          </a:p>
          <a:p>
            <a:pPr eaLnBrk="1" hangingPunct="1"/>
            <a:r>
              <a:rPr lang="en-US" altLang="zh-CN" sz="1400" dirty="0"/>
              <a:t>&lt;</a:t>
            </a:r>
            <a:r>
              <a:rPr lang="en-US" altLang="zh-CN" sz="1400" dirty="0" err="1"/>
              <a:t>s:form</a:t>
            </a:r>
            <a:r>
              <a:rPr lang="en-US" altLang="zh-CN" sz="1400" dirty="0"/>
              <a:t> action="</a:t>
            </a:r>
            <a:r>
              <a:rPr lang="en-US" altLang="zh-CN" sz="1400" dirty="0" err="1"/>
              <a:t>helloworld_other</a:t>
            </a:r>
            <a:r>
              <a:rPr lang="en-US" altLang="zh-CN" sz="1400" dirty="0"/>
              <a:t>" method="post" namespace="/test"&gt;</a:t>
            </a:r>
          </a:p>
          <a:p>
            <a:pPr eaLnBrk="1" hangingPunct="1"/>
            <a:r>
              <a:rPr lang="en-US" altLang="zh-CN" sz="1400" dirty="0"/>
              <a:t>  &lt;</a:t>
            </a:r>
            <a:r>
              <a:rPr lang="en-US" altLang="zh-CN" sz="1400" dirty="0" err="1"/>
              <a:t>s:textfield</a:t>
            </a:r>
            <a:r>
              <a:rPr lang="en-US" altLang="zh-CN" sz="1400" dirty="0"/>
              <a:t> name="person.name"/&gt;</a:t>
            </a:r>
            <a:r>
              <a:rPr lang="en-US" altLang="zh-CN" sz="1400" dirty="0">
                <a:solidFill>
                  <a:srgbClr val="FF0000"/>
                </a:solidFill>
              </a:rPr>
              <a:t>&lt;</a:t>
            </a:r>
            <a:r>
              <a:rPr lang="en-US" altLang="zh-CN" sz="1400" dirty="0" err="1">
                <a:solidFill>
                  <a:srgbClr val="FF0000"/>
                </a:solidFill>
              </a:rPr>
              <a:t>s:token</a:t>
            </a:r>
            <a:r>
              <a:rPr lang="en-US" altLang="zh-CN" sz="1400" dirty="0">
                <a:solidFill>
                  <a:srgbClr val="FF0000"/>
                </a:solidFill>
              </a:rPr>
              <a:t>/&gt;</a:t>
            </a:r>
            <a:r>
              <a:rPr lang="en-US" altLang="zh-CN" sz="1400" dirty="0"/>
              <a:t>&lt;</a:t>
            </a:r>
            <a:r>
              <a:rPr lang="en-US" altLang="zh-CN" sz="1400" dirty="0" err="1"/>
              <a:t>s:submit</a:t>
            </a:r>
            <a:r>
              <a:rPr lang="en-US" altLang="zh-CN" sz="1400" dirty="0"/>
              <a:t>/&gt;</a:t>
            </a:r>
          </a:p>
          <a:p>
            <a:pPr eaLnBrk="1" hangingPunct="1"/>
            <a:r>
              <a:rPr lang="en-US" altLang="zh-CN" sz="1400" dirty="0"/>
              <a:t>  &lt;/</a:t>
            </a:r>
            <a:r>
              <a:rPr lang="en-US" altLang="zh-CN" sz="1400" dirty="0" err="1"/>
              <a:t>s:form</a:t>
            </a:r>
            <a:r>
              <a:rPr lang="en-US" altLang="zh-CN" sz="1400" dirty="0"/>
              <a:t>&gt;</a:t>
            </a:r>
          </a:p>
          <a:p>
            <a:pPr eaLnBrk="1" hangingPunct="1"/>
            <a:r>
              <a:rPr lang="zh-CN" altLang="en-US" sz="1400" dirty="0"/>
              <a:t>第二步：</a:t>
            </a:r>
            <a:endParaRPr lang="en-US" altLang="zh-CN" sz="1400" dirty="0"/>
          </a:p>
          <a:p>
            <a:pPr eaLnBrk="1" hangingPunct="1"/>
            <a:r>
              <a:rPr lang="en-US" altLang="zh-CN" sz="1400" dirty="0"/>
              <a:t>&lt;action name="</a:t>
            </a:r>
            <a:r>
              <a:rPr lang="en-US" altLang="zh-CN" sz="1400" dirty="0" err="1"/>
              <a:t>helloworld</a:t>
            </a:r>
            <a:r>
              <a:rPr lang="en-US" altLang="zh-CN" sz="1400" dirty="0"/>
              <a:t>_*" class="</a:t>
            </a:r>
            <a:r>
              <a:rPr lang="en-US" altLang="zh-CN" sz="1400" dirty="0" err="1"/>
              <a:t>cn.itcast.action.HelloWorldAction</a:t>
            </a:r>
            <a:r>
              <a:rPr lang="en-US" altLang="zh-CN" sz="1400" dirty="0"/>
              <a:t>" method</a:t>
            </a:r>
            <a:r>
              <a:rPr lang="en-US" altLang="zh-CN" sz="1400" dirty="0" smtClean="0"/>
              <a:t>=“test"&gt;</a:t>
            </a:r>
            <a:endParaRPr lang="en-US" altLang="zh-CN" sz="1400" dirty="0"/>
          </a:p>
          <a:p>
            <a:pPr eaLnBrk="1" hangingPunct="1"/>
            <a:r>
              <a:rPr lang="en-US" altLang="zh-CN" sz="1400" dirty="0">
                <a:solidFill>
                  <a:srgbClr val="0000FF"/>
                </a:solidFill>
              </a:rPr>
              <a:t>       &lt;interceptor-ref name="</a:t>
            </a:r>
            <a:r>
              <a:rPr lang="en-US" altLang="zh-CN" sz="1400" dirty="0" err="1">
                <a:solidFill>
                  <a:srgbClr val="0000FF"/>
                </a:solidFill>
              </a:rPr>
              <a:t>defaultStack</a:t>
            </a:r>
            <a:r>
              <a:rPr lang="en-US" altLang="zh-CN" sz="1400" dirty="0">
                <a:solidFill>
                  <a:srgbClr val="0000FF"/>
                </a:solidFill>
              </a:rPr>
              <a:t>" /&gt;</a:t>
            </a:r>
          </a:p>
          <a:p>
            <a:pPr eaLnBrk="1" hangingPunct="1"/>
            <a:r>
              <a:rPr lang="en-US" altLang="zh-CN" sz="1400" dirty="0">
                <a:solidFill>
                  <a:srgbClr val="C00000"/>
                </a:solidFill>
              </a:rPr>
              <a:t>        &lt;interceptor-ref name="token" /&gt;</a:t>
            </a:r>
          </a:p>
          <a:p>
            <a:pPr eaLnBrk="1" hangingPunct="1"/>
            <a:r>
              <a:rPr lang="en-US" altLang="zh-CN" sz="1400" dirty="0">
                <a:solidFill>
                  <a:srgbClr val="0070C0"/>
                </a:solidFill>
              </a:rPr>
              <a:t>        &lt;result name="</a:t>
            </a:r>
            <a:r>
              <a:rPr lang="en-US" altLang="zh-CN" sz="1400" dirty="0" err="1">
                <a:solidFill>
                  <a:srgbClr val="0070C0"/>
                </a:solidFill>
              </a:rPr>
              <a:t>invalid.token</a:t>
            </a:r>
            <a:r>
              <a:rPr lang="en-US" altLang="zh-CN" sz="1400" dirty="0" smtClean="0">
                <a:solidFill>
                  <a:srgbClr val="0070C0"/>
                </a:solidFill>
              </a:rPr>
              <a:t>"&gt;page/</a:t>
            </a:r>
            <a:r>
              <a:rPr lang="en-US" altLang="zh-CN" sz="1400" dirty="0" err="1" smtClean="0">
                <a:solidFill>
                  <a:srgbClr val="0070C0"/>
                </a:solidFill>
              </a:rPr>
              <a:t>message.jsp</a:t>
            </a:r>
            <a:r>
              <a:rPr lang="en-US" altLang="zh-CN" sz="1400" dirty="0">
                <a:solidFill>
                  <a:srgbClr val="0070C0"/>
                </a:solidFill>
              </a:rPr>
              <a:t>&lt;/result&gt;  </a:t>
            </a:r>
          </a:p>
          <a:p>
            <a:pPr eaLnBrk="1" hangingPunct="1"/>
            <a:r>
              <a:rPr lang="en-US" altLang="zh-CN" sz="1400" dirty="0"/>
              <a:t>        &lt;</a:t>
            </a:r>
            <a:r>
              <a:rPr lang="en-US" altLang="zh-CN" sz="1400" dirty="0" smtClean="0"/>
              <a:t>result&gt;page/</a:t>
            </a:r>
            <a:r>
              <a:rPr lang="en-US" altLang="zh-CN" sz="1400" dirty="0" err="1" smtClean="0"/>
              <a:t>result.jsp</a:t>
            </a:r>
            <a:r>
              <a:rPr lang="en-US" altLang="zh-CN" sz="1400" dirty="0"/>
              <a:t>&lt;/result&gt;		</a:t>
            </a:r>
          </a:p>
          <a:p>
            <a:pPr eaLnBrk="1" hangingPunct="1"/>
            <a:r>
              <a:rPr lang="en-US" altLang="zh-CN" sz="1400" dirty="0"/>
              <a:t>&lt;/action&gt;</a:t>
            </a:r>
          </a:p>
          <a:p>
            <a:pPr eaLnBrk="1" hangingPunct="1"/>
            <a:r>
              <a:rPr lang="zh-CN" altLang="en-US" sz="1400" dirty="0"/>
              <a:t>以上配置加入了“</a:t>
            </a:r>
            <a:r>
              <a:rPr lang="en-US" altLang="zh-CN" sz="1400" dirty="0"/>
              <a:t>token”</a:t>
            </a:r>
            <a:r>
              <a:rPr lang="zh-CN" altLang="en-US" sz="1400" dirty="0"/>
              <a:t>拦截器和“</a:t>
            </a:r>
            <a:r>
              <a:rPr lang="en-US" altLang="zh-CN" sz="1400" dirty="0" err="1"/>
              <a:t>invalid.token</a:t>
            </a:r>
            <a:r>
              <a:rPr lang="en-US" altLang="zh-CN" sz="1400" dirty="0"/>
              <a:t>”</a:t>
            </a:r>
            <a:r>
              <a:rPr lang="zh-CN" altLang="en-US" sz="1400" dirty="0"/>
              <a:t>结果，因为“</a:t>
            </a:r>
            <a:r>
              <a:rPr lang="en-US" altLang="zh-CN" sz="1400" dirty="0"/>
              <a:t>token”</a:t>
            </a:r>
            <a:r>
              <a:rPr lang="zh-CN" altLang="en-US" sz="1400" dirty="0"/>
              <a:t>拦截器在会话的</a:t>
            </a:r>
            <a:r>
              <a:rPr lang="en-US" altLang="zh-CN" sz="1400" dirty="0"/>
              <a:t>token</a:t>
            </a:r>
            <a:r>
              <a:rPr lang="zh-CN" altLang="en-US" sz="1400" dirty="0"/>
              <a:t>与请求的</a:t>
            </a:r>
            <a:r>
              <a:rPr lang="en-US" altLang="zh-CN" sz="1400" dirty="0"/>
              <a:t>token</a:t>
            </a:r>
            <a:r>
              <a:rPr lang="zh-CN" altLang="en-US" sz="1400" dirty="0"/>
              <a:t>不一致时，将会直接返回“</a:t>
            </a:r>
            <a:r>
              <a:rPr lang="en-US" altLang="zh-CN" sz="1400" dirty="0" err="1"/>
              <a:t>invalid.token</a:t>
            </a:r>
            <a:r>
              <a:rPr lang="en-US" altLang="zh-CN" sz="1400" dirty="0"/>
              <a:t>”</a:t>
            </a:r>
            <a:r>
              <a:rPr lang="zh-CN" altLang="en-US" sz="1400" dirty="0"/>
              <a:t>结果</a:t>
            </a:r>
            <a:r>
              <a:rPr lang="zh-CN" altLang="en-US" sz="1400" dirty="0" smtClean="0"/>
              <a:t>。</a:t>
            </a:r>
            <a:endParaRPr lang="en-US" altLang="zh-CN" sz="1400" i="1" dirty="0" smtClean="0"/>
          </a:p>
          <a:p>
            <a:pPr eaLnBrk="1" hangingPunct="1"/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8970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sz="2400" dirty="0" smtClean="0"/>
              <a:t>搭建</a:t>
            </a:r>
            <a:r>
              <a:rPr lang="en-US" altLang="zh-CN" sz="2400" dirty="0"/>
              <a:t>Struts2</a:t>
            </a:r>
            <a:r>
              <a:rPr lang="zh-CN" altLang="en-US" sz="2400" dirty="0"/>
              <a:t>开发环境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83568" y="1340768"/>
            <a:ext cx="7786688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400" dirty="0"/>
              <a:t>搭建</a:t>
            </a:r>
            <a:r>
              <a:rPr lang="en-US" altLang="zh-CN" sz="1400" dirty="0"/>
              <a:t>Struts2</a:t>
            </a:r>
            <a:r>
              <a:rPr lang="zh-CN" altLang="en-US" sz="1400" dirty="0"/>
              <a:t>环境时，我们一般需要做以下几个步骤的工作：</a:t>
            </a:r>
            <a:endParaRPr lang="en-US" altLang="zh-CN" sz="14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US" altLang="zh-CN" sz="1400" dirty="0"/>
              <a:t>1》</a:t>
            </a:r>
            <a:r>
              <a:rPr lang="zh-CN" altLang="en-US" sz="1400" dirty="0"/>
              <a:t>找到开发</a:t>
            </a:r>
            <a:r>
              <a:rPr lang="en-US" altLang="zh-CN" sz="1400" dirty="0"/>
              <a:t>Struts2</a:t>
            </a:r>
            <a:r>
              <a:rPr lang="zh-CN" altLang="en-US" sz="1400" dirty="0"/>
              <a:t>应用需要使用到的</a:t>
            </a:r>
            <a:r>
              <a:rPr lang="en-US" altLang="zh-CN" sz="1400" dirty="0"/>
              <a:t>jar</a:t>
            </a:r>
            <a:r>
              <a:rPr lang="zh-CN" altLang="en-US" sz="1400" dirty="0"/>
              <a:t>文件</a:t>
            </a:r>
            <a:r>
              <a:rPr lang="en-US" altLang="zh-CN" sz="1400" dirty="0"/>
              <a:t>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US" altLang="zh-CN" sz="1400" dirty="0"/>
              <a:t>2》</a:t>
            </a:r>
            <a:r>
              <a:rPr lang="zh-CN" altLang="en-US" sz="1400" dirty="0"/>
              <a:t>编写</a:t>
            </a:r>
            <a:r>
              <a:rPr lang="en-US" altLang="zh-CN" sz="1400" dirty="0"/>
              <a:t>Struts2</a:t>
            </a:r>
            <a:r>
              <a:rPr lang="zh-CN" altLang="en-US" sz="1400" dirty="0"/>
              <a:t>的配置文件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US" altLang="zh-CN" sz="1400" dirty="0"/>
              <a:t>3》</a:t>
            </a:r>
            <a:r>
              <a:rPr lang="zh-CN" altLang="en-US" sz="1400" dirty="0"/>
              <a:t>在</a:t>
            </a:r>
            <a:r>
              <a:rPr lang="en-US" altLang="zh-CN" sz="1400" dirty="0"/>
              <a:t>web.xml</a:t>
            </a:r>
            <a:r>
              <a:rPr lang="zh-CN" altLang="en-US" sz="1400" dirty="0"/>
              <a:t>中加入</a:t>
            </a:r>
            <a:r>
              <a:rPr lang="en-US" altLang="zh-CN" sz="1400" dirty="0"/>
              <a:t>Struts2</a:t>
            </a:r>
            <a:r>
              <a:rPr lang="zh-CN" altLang="en-US" sz="1400" dirty="0"/>
              <a:t>框架启动配置</a:t>
            </a:r>
          </a:p>
        </p:txBody>
      </p:sp>
    </p:spTree>
    <p:extLst>
      <p:ext uri="{BB962C8B-B14F-4D97-AF65-F5344CB8AC3E}">
        <p14:creationId xmlns:p14="http://schemas.microsoft.com/office/powerpoint/2010/main" val="60425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2975" y="0"/>
            <a:ext cx="7486650" cy="552450"/>
          </a:xfrm>
        </p:spPr>
        <p:txBody>
          <a:bodyPr/>
          <a:lstStyle/>
          <a:p>
            <a:pPr lvl="0"/>
            <a:r>
              <a:rPr lang="zh-CN" altLang="en-US" sz="2400" dirty="0" smtClean="0"/>
              <a:t>搭建</a:t>
            </a:r>
            <a:r>
              <a:rPr lang="en-US" altLang="zh-CN" sz="2400" dirty="0"/>
              <a:t>Struts2</a:t>
            </a:r>
            <a:r>
              <a:rPr lang="zh-CN" altLang="en-US" sz="2400" dirty="0"/>
              <a:t>开发</a:t>
            </a:r>
            <a:r>
              <a:rPr lang="zh-CN" altLang="en-US" sz="2400" dirty="0" smtClean="0"/>
              <a:t>环境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--</a:t>
            </a:r>
            <a:r>
              <a:rPr lang="zh-CN" altLang="en-US" sz="2400" dirty="0"/>
              <a:t>开发</a:t>
            </a:r>
            <a:r>
              <a:rPr lang="en-US" altLang="zh-CN" sz="2400" dirty="0"/>
              <a:t>Struts2</a:t>
            </a:r>
            <a:r>
              <a:rPr lang="zh-CN" altLang="en-US" sz="2400" dirty="0"/>
              <a:t>应用依赖的</a:t>
            </a:r>
            <a:r>
              <a:rPr lang="en-US" altLang="zh-CN" sz="2400" dirty="0"/>
              <a:t>jar</a:t>
            </a:r>
            <a:r>
              <a:rPr lang="zh-CN" altLang="en-US" sz="2400" dirty="0"/>
              <a:t>文件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42937" y="2270253"/>
            <a:ext cx="7786688" cy="1858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 smtClean="0">
                <a:solidFill>
                  <a:srgbClr val="0000FF"/>
                </a:solidFill>
              </a:rPr>
              <a:t>struts2-core-2.x.x.jar </a:t>
            </a:r>
            <a:r>
              <a:rPr lang="en-US" altLang="zh-CN" sz="1400" dirty="0">
                <a:solidFill>
                  <a:srgbClr val="0000FF"/>
                </a:solidFill>
              </a:rPr>
              <a:t>:</a:t>
            </a:r>
            <a:r>
              <a:rPr lang="en-US" altLang="zh-CN" sz="1400" dirty="0"/>
              <a:t>Struts 2</a:t>
            </a:r>
            <a:r>
              <a:rPr lang="zh-CN" altLang="en-US" sz="1400" dirty="0"/>
              <a:t>框架的核心类库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>
                <a:solidFill>
                  <a:srgbClr val="0000FF"/>
                </a:solidFill>
              </a:rPr>
              <a:t>xwork-core-2.x.x.jar :</a:t>
            </a:r>
            <a:r>
              <a:rPr lang="en-US" altLang="zh-CN" sz="1400" dirty="0" err="1"/>
              <a:t>XWork</a:t>
            </a:r>
            <a:r>
              <a:rPr lang="zh-CN" altLang="en-US" sz="1400" dirty="0"/>
              <a:t>类库，</a:t>
            </a:r>
            <a:r>
              <a:rPr lang="en-US" altLang="zh-CN" sz="1400" dirty="0"/>
              <a:t>Struts 2</a:t>
            </a:r>
            <a:r>
              <a:rPr lang="zh-CN" altLang="en-US" sz="1400" dirty="0"/>
              <a:t>在其上构建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>
                <a:solidFill>
                  <a:srgbClr val="0000FF"/>
                </a:solidFill>
              </a:rPr>
              <a:t>ognl-2.6.x.jar :</a:t>
            </a:r>
            <a:r>
              <a:rPr lang="zh-CN" altLang="en-US" sz="1400" dirty="0"/>
              <a:t>对象图导航语言（</a:t>
            </a:r>
            <a:r>
              <a:rPr lang="en-US" altLang="zh-CN" sz="1400" dirty="0"/>
              <a:t>Object Graph Navigation Language</a:t>
            </a:r>
            <a:r>
              <a:rPr lang="zh-CN" altLang="en-US" sz="1400" dirty="0"/>
              <a:t>），</a:t>
            </a:r>
            <a:r>
              <a:rPr lang="en-US" altLang="zh-CN" sz="1400" dirty="0"/>
              <a:t>struts2</a:t>
            </a:r>
            <a:r>
              <a:rPr lang="zh-CN" altLang="en-US" sz="1400" dirty="0"/>
              <a:t>框架通过其读写对象的属性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>
                <a:solidFill>
                  <a:srgbClr val="0000FF"/>
                </a:solidFill>
              </a:rPr>
              <a:t>freemarker-2.3.x.jar :</a:t>
            </a:r>
            <a:r>
              <a:rPr lang="en-US" altLang="zh-CN" sz="1400" dirty="0"/>
              <a:t>Struts 2</a:t>
            </a:r>
            <a:r>
              <a:rPr lang="zh-CN" altLang="en-US" sz="1400" dirty="0"/>
              <a:t>的</a:t>
            </a:r>
            <a:r>
              <a:rPr lang="en-US" altLang="zh-CN" sz="1400" dirty="0"/>
              <a:t>UI</a:t>
            </a:r>
            <a:r>
              <a:rPr lang="zh-CN" altLang="en-US" sz="1400" dirty="0"/>
              <a:t>标签的模板使用</a:t>
            </a:r>
            <a:r>
              <a:rPr lang="en-US" altLang="zh-CN" sz="1400" dirty="0" err="1"/>
              <a:t>FreeMarker</a:t>
            </a:r>
            <a:r>
              <a:rPr lang="zh-CN" altLang="en-US" sz="1400" dirty="0"/>
              <a:t>编写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>
                <a:solidFill>
                  <a:srgbClr val="0000FF"/>
                </a:solidFill>
              </a:rPr>
              <a:t>commons-logging-1.x.x.jar :</a:t>
            </a:r>
            <a:r>
              <a:rPr lang="en-US" altLang="zh-CN" sz="1400" dirty="0"/>
              <a:t>ASF</a:t>
            </a:r>
            <a:r>
              <a:rPr lang="zh-CN" altLang="en-US" sz="1400" dirty="0"/>
              <a:t>出品的日志包，</a:t>
            </a:r>
            <a:r>
              <a:rPr lang="en-US" altLang="zh-CN" sz="1400" dirty="0"/>
              <a:t>Struts 2</a:t>
            </a:r>
            <a:r>
              <a:rPr lang="zh-CN" altLang="en-US" sz="1400" dirty="0"/>
              <a:t>框架使用这个日志包来支持</a:t>
            </a:r>
            <a:r>
              <a:rPr lang="en-US" altLang="zh-CN" sz="1400" dirty="0"/>
              <a:t>Log4J</a:t>
            </a:r>
            <a:r>
              <a:rPr lang="zh-CN" altLang="en-US" sz="1400" dirty="0"/>
              <a:t>和</a:t>
            </a:r>
            <a:r>
              <a:rPr lang="en-US" altLang="zh-CN" sz="1400" dirty="0"/>
              <a:t>JDK 1.4+</a:t>
            </a:r>
            <a:r>
              <a:rPr lang="zh-CN" altLang="en-US" sz="1400" dirty="0"/>
              <a:t>的日志记录。</a:t>
            </a:r>
            <a:endParaRPr lang="en-US" altLang="zh-CN" sz="14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>
                <a:solidFill>
                  <a:srgbClr val="0000FF"/>
                </a:solidFill>
              </a:rPr>
              <a:t>commons-fileupload-1.2.1.jar </a:t>
            </a:r>
            <a:r>
              <a:rPr lang="zh-CN" altLang="en-US" sz="1400" dirty="0"/>
              <a:t>文件上传组件，</a:t>
            </a:r>
            <a:r>
              <a:rPr lang="en-US" altLang="zh-CN" sz="1400" dirty="0"/>
              <a:t>2.1.6</a:t>
            </a:r>
            <a:r>
              <a:rPr lang="zh-CN" altLang="en-US" sz="1400" dirty="0"/>
              <a:t>版本后必须加入此文件</a:t>
            </a:r>
          </a:p>
        </p:txBody>
      </p:sp>
    </p:spTree>
    <p:extLst>
      <p:ext uri="{BB962C8B-B14F-4D97-AF65-F5344CB8AC3E}">
        <p14:creationId xmlns:p14="http://schemas.microsoft.com/office/powerpoint/2010/main" val="83248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2975" y="0"/>
            <a:ext cx="7486650" cy="552450"/>
          </a:xfrm>
        </p:spPr>
        <p:txBody>
          <a:bodyPr/>
          <a:lstStyle/>
          <a:p>
            <a:pPr lvl="0"/>
            <a:r>
              <a:rPr lang="zh-CN" altLang="en-US" sz="2400" dirty="0" smtClean="0"/>
              <a:t>搭建</a:t>
            </a:r>
            <a:r>
              <a:rPr lang="en-US" altLang="zh-CN" sz="2400" dirty="0"/>
              <a:t>Struts2</a:t>
            </a:r>
            <a:r>
              <a:rPr lang="zh-CN" altLang="en-US" sz="2400" dirty="0"/>
              <a:t>开发</a:t>
            </a:r>
            <a:r>
              <a:rPr lang="zh-CN" altLang="en-US" sz="2400" dirty="0" smtClean="0"/>
              <a:t>环境</a:t>
            </a:r>
            <a:r>
              <a:rPr lang="en-US" altLang="zh-CN" sz="2400" dirty="0" smtClean="0"/>
              <a:t> --</a:t>
            </a:r>
            <a:r>
              <a:rPr lang="en-US" altLang="zh-CN" sz="2400" dirty="0"/>
              <a:t> Struts2</a:t>
            </a:r>
            <a:r>
              <a:rPr lang="zh-CN" altLang="en-US" sz="2400" dirty="0"/>
              <a:t>应用的配置文件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42937" y="908720"/>
            <a:ext cx="7786688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800" dirty="0"/>
              <a:t>Struts2</a:t>
            </a:r>
            <a:r>
              <a:rPr lang="zh-CN" altLang="en-US" sz="1800" dirty="0"/>
              <a:t>默认的配置文件为</a:t>
            </a:r>
            <a:r>
              <a:rPr lang="en-US" altLang="zh-CN" sz="1800" dirty="0"/>
              <a:t>struts.xml </a:t>
            </a:r>
            <a:r>
              <a:rPr lang="zh-CN" altLang="en-US" sz="1800" dirty="0"/>
              <a:t>，该文件需要存放在</a:t>
            </a:r>
            <a:r>
              <a:rPr lang="en-US" altLang="zh-CN" sz="1800" dirty="0"/>
              <a:t>WEB-INF/classes</a:t>
            </a:r>
            <a:r>
              <a:rPr lang="zh-CN" altLang="en-US" sz="1800" dirty="0"/>
              <a:t>下，该文件的配置模版如下：</a:t>
            </a:r>
            <a:endParaRPr lang="en-US" altLang="zh-CN" sz="18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800" dirty="0"/>
              <a:t>&lt;?xml version="1.0" encoding="UTF-8"?&gt;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800" dirty="0"/>
              <a:t>&lt;!DOCTYPE struts PUBLIC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800" dirty="0"/>
              <a:t>    "-//Apache Software Foundation//DTD Struts Configuration 2.0//EN"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800" dirty="0"/>
              <a:t>    "http://struts.apache.org/</a:t>
            </a:r>
            <a:r>
              <a:rPr lang="en-US" altLang="zh-CN" sz="1800" dirty="0" err="1"/>
              <a:t>dtds</a:t>
            </a:r>
            <a:r>
              <a:rPr lang="en-US" altLang="zh-CN" sz="1800" dirty="0"/>
              <a:t>/struts-2.0.dtd"&gt;</a:t>
            </a:r>
          </a:p>
          <a:p>
            <a:r>
              <a:rPr lang="en-US" altLang="zh-CN" sz="1800" dirty="0"/>
              <a:t>&lt;struts</a:t>
            </a:r>
            <a:r>
              <a:rPr lang="en-US" altLang="zh-CN" sz="1800" dirty="0" smtClean="0"/>
              <a:t>&gt;</a:t>
            </a:r>
          </a:p>
          <a:p>
            <a:r>
              <a:rPr lang="en-US" altLang="zh-CN" sz="1800" dirty="0" smtClean="0"/>
              <a:t>&lt;</a:t>
            </a:r>
            <a:r>
              <a:rPr lang="en-US" altLang="zh-CN" sz="1800" dirty="0"/>
              <a:t>constant name="struts.i18n.encoding" value="UTF-8"/&gt;</a:t>
            </a:r>
          </a:p>
          <a:p>
            <a:r>
              <a:rPr lang="en-US" altLang="zh-CN" sz="1800" dirty="0"/>
              <a:t> </a:t>
            </a:r>
            <a:r>
              <a:rPr lang="en-US" altLang="zh-CN" sz="1800" dirty="0" smtClean="0"/>
              <a:t>&lt;</a:t>
            </a:r>
            <a:r>
              <a:rPr lang="en-US" altLang="zh-CN" sz="1800" dirty="0"/>
              <a:t>constant name="</a:t>
            </a:r>
            <a:r>
              <a:rPr lang="en-US" altLang="zh-CN" sz="1800" dirty="0" err="1"/>
              <a:t>struts.action.extension</a:t>
            </a:r>
            <a:r>
              <a:rPr lang="en-US" altLang="zh-CN" sz="1800" dirty="0"/>
              <a:t>" value="action"/&gt;</a:t>
            </a:r>
          </a:p>
          <a:p>
            <a:r>
              <a:rPr lang="en-US" altLang="zh-CN" sz="1800" dirty="0"/>
              <a:t> </a:t>
            </a:r>
            <a:r>
              <a:rPr lang="en-US" altLang="zh-CN" sz="1800" dirty="0" smtClean="0"/>
              <a:t>&lt;</a:t>
            </a:r>
            <a:r>
              <a:rPr lang="en-US" altLang="zh-CN" sz="1800" dirty="0"/>
              <a:t>constant name="</a:t>
            </a:r>
            <a:r>
              <a:rPr lang="en-US" altLang="zh-CN" sz="1800" dirty="0" err="1"/>
              <a:t>struts.objectFactory</a:t>
            </a:r>
            <a:r>
              <a:rPr lang="en-US" altLang="zh-CN" sz="1800" dirty="0"/>
              <a:t>" value="spring"/&gt;</a:t>
            </a:r>
          </a:p>
          <a:p>
            <a:r>
              <a:rPr lang="en-US" altLang="zh-CN" sz="1800" dirty="0" smtClean="0"/>
              <a:t>&lt;</a:t>
            </a:r>
            <a:r>
              <a:rPr lang="en-US" altLang="zh-CN" sz="1800" dirty="0"/>
              <a:t>constant name="</a:t>
            </a:r>
            <a:r>
              <a:rPr lang="en-US" altLang="zh-CN" sz="1800" dirty="0" err="1"/>
              <a:t>struts.multipart.maxSize</a:t>
            </a:r>
            <a:r>
              <a:rPr lang="en-US" altLang="zh-CN" sz="1800" dirty="0"/>
              <a:t>" value="31457280"/&gt;</a:t>
            </a:r>
          </a:p>
          <a:p>
            <a:r>
              <a:rPr lang="en-US" altLang="zh-CN" sz="1800" dirty="0" smtClean="0"/>
              <a:t> </a:t>
            </a:r>
            <a:r>
              <a:rPr lang="en-US" altLang="zh-CN" sz="1800" dirty="0"/>
              <a:t>&lt;constant name="</a:t>
            </a:r>
            <a:r>
              <a:rPr lang="en-US" altLang="zh-CN" sz="1800" dirty="0" err="1"/>
              <a:t>struts.objectTypeDeterminer</a:t>
            </a:r>
            <a:r>
              <a:rPr lang="en-US" altLang="zh-CN" sz="1800" dirty="0"/>
              <a:t>" value="tiger"/&gt;</a:t>
            </a:r>
          </a:p>
          <a:p>
            <a:r>
              <a:rPr lang="en-US" altLang="zh-CN" sz="1800" dirty="0" smtClean="0"/>
              <a:t>&lt;</a:t>
            </a:r>
            <a:r>
              <a:rPr lang="en-US" altLang="zh-CN" sz="1800" dirty="0"/>
              <a:t>constant name="</a:t>
            </a:r>
            <a:r>
              <a:rPr lang="en-US" altLang="zh-CN" sz="1800" dirty="0" err="1"/>
              <a:t>struts.freemarker.templatesCache</a:t>
            </a:r>
            <a:r>
              <a:rPr lang="en-US" altLang="zh-CN" sz="1800" dirty="0"/>
              <a:t>" value="false"/&gt;</a:t>
            </a:r>
          </a:p>
          <a:p>
            <a:r>
              <a:rPr lang="en-US" altLang="zh-CN" sz="1800" dirty="0"/>
              <a:t>&lt;include file="struts2/struts-base.xml" /&gt;</a:t>
            </a:r>
          </a:p>
          <a:p>
            <a:r>
              <a:rPr lang="en-US" altLang="zh-CN" sz="1800" dirty="0"/>
              <a:t>&lt;include file="struts2/struts-stock.xml" /&gt;</a:t>
            </a:r>
          </a:p>
          <a:p>
            <a:r>
              <a:rPr lang="en-US" altLang="zh-CN" sz="1800" dirty="0" smtClean="0"/>
              <a:t>&lt;</a:t>
            </a:r>
            <a:r>
              <a:rPr lang="en-US" altLang="zh-CN" sz="1800" dirty="0"/>
              <a:t>include file="struts-distribution.xml"/&gt;</a:t>
            </a:r>
          </a:p>
          <a:p>
            <a:r>
              <a:rPr lang="en-US" altLang="zh-CN" sz="1800" dirty="0" smtClean="0"/>
              <a:t>&lt;/</a:t>
            </a:r>
            <a:r>
              <a:rPr lang="en-US" altLang="zh-CN" sz="1800" dirty="0"/>
              <a:t>struts&gt;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0226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2975" y="0"/>
            <a:ext cx="7486650" cy="552450"/>
          </a:xfrm>
        </p:spPr>
        <p:txBody>
          <a:bodyPr/>
          <a:lstStyle/>
          <a:p>
            <a:pPr lvl="0"/>
            <a:r>
              <a:rPr lang="zh-CN" altLang="en-US" sz="2400" dirty="0" smtClean="0"/>
              <a:t>搭建</a:t>
            </a:r>
            <a:r>
              <a:rPr lang="en-US" altLang="zh-CN" sz="2400" dirty="0"/>
              <a:t>Struts2</a:t>
            </a:r>
            <a:r>
              <a:rPr lang="zh-CN" altLang="en-US" sz="2400" dirty="0"/>
              <a:t>开发</a:t>
            </a:r>
            <a:r>
              <a:rPr lang="zh-CN" altLang="en-US" sz="2400" dirty="0" smtClean="0"/>
              <a:t>环境</a:t>
            </a:r>
            <a:r>
              <a:rPr lang="en-US" altLang="zh-CN" sz="2400" dirty="0" smtClean="0"/>
              <a:t> --</a:t>
            </a:r>
            <a:r>
              <a:rPr lang="en-US" altLang="zh-CN" sz="2400" dirty="0"/>
              <a:t> --Struts2</a:t>
            </a:r>
            <a:r>
              <a:rPr lang="zh-CN" altLang="en-US" sz="2400" dirty="0"/>
              <a:t>在</a:t>
            </a:r>
            <a:r>
              <a:rPr lang="en-US" altLang="zh-CN" sz="2400" dirty="0"/>
              <a:t>web</a:t>
            </a:r>
            <a:r>
              <a:rPr lang="zh-CN" altLang="en-US" sz="2400" dirty="0"/>
              <a:t>中的启动配置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95536" y="1196752"/>
            <a:ext cx="7786688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400" dirty="0"/>
              <a:t>在</a:t>
            </a:r>
            <a:r>
              <a:rPr lang="en-US" altLang="zh-CN" sz="1400" dirty="0"/>
              <a:t>struts1.x</a:t>
            </a:r>
            <a:r>
              <a:rPr lang="zh-CN" altLang="en-US" sz="1400" dirty="0"/>
              <a:t>中，</a:t>
            </a:r>
            <a:r>
              <a:rPr lang="en-US" altLang="zh-CN" sz="1400" dirty="0"/>
              <a:t> struts</a:t>
            </a:r>
            <a:r>
              <a:rPr lang="zh-CN" altLang="en-US" sz="1400" dirty="0"/>
              <a:t>框架是通过</a:t>
            </a:r>
            <a:r>
              <a:rPr lang="en-US" altLang="zh-CN" sz="1400" dirty="0"/>
              <a:t>Servlet</a:t>
            </a:r>
            <a:r>
              <a:rPr lang="zh-CN" altLang="en-US" sz="1400" dirty="0"/>
              <a:t>启动的。在</a:t>
            </a:r>
            <a:r>
              <a:rPr lang="en-US" altLang="zh-CN" sz="1400" dirty="0"/>
              <a:t>struts2</a:t>
            </a:r>
            <a:r>
              <a:rPr lang="zh-CN" altLang="en-US" sz="1400" dirty="0"/>
              <a:t>中</a:t>
            </a:r>
            <a:r>
              <a:rPr lang="en-US" altLang="zh-CN" sz="1400" dirty="0"/>
              <a:t>，struts</a:t>
            </a:r>
            <a:r>
              <a:rPr lang="zh-CN" altLang="en-US" sz="1400" dirty="0"/>
              <a:t>框架是通过</a:t>
            </a:r>
            <a:r>
              <a:rPr lang="en-US" altLang="zh-CN" sz="1400" dirty="0"/>
              <a:t>Filter</a:t>
            </a:r>
            <a:r>
              <a:rPr lang="zh-CN" altLang="en-US" sz="1400" dirty="0"/>
              <a:t>启动的。他在</a:t>
            </a:r>
            <a:r>
              <a:rPr lang="en-US" altLang="zh-CN" sz="1400" dirty="0"/>
              <a:t>web.xml</a:t>
            </a:r>
            <a:r>
              <a:rPr lang="zh-CN" altLang="en-US" sz="1400" dirty="0"/>
              <a:t>中的配置如下：</a:t>
            </a:r>
            <a:endParaRPr lang="en-US" altLang="zh-CN" sz="14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&lt;filter&gt;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    &lt;filter-name&gt;struts2&lt;/filter-name&gt;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US" altLang="zh-CN" sz="1400" b="1" dirty="0"/>
              <a:t>    </a:t>
            </a:r>
            <a:r>
              <a:rPr lang="en-US" altLang="zh-CN" sz="1400" dirty="0"/>
              <a:t>&lt;filter-class&gt;</a:t>
            </a:r>
            <a:r>
              <a:rPr lang="en-US" altLang="zh-CN" sz="1400" dirty="0">
                <a:solidFill>
                  <a:srgbClr val="FF0000"/>
                </a:solidFill>
              </a:rPr>
              <a:t>org.apache.struts2.dispatcher.ng.filter.StrutsPrepareAndExecuteFilter</a:t>
            </a:r>
            <a:r>
              <a:rPr lang="en-US" altLang="zh-CN" sz="1400" dirty="0"/>
              <a:t>&lt;/filter-class&gt;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US" altLang="zh-CN" sz="1400" dirty="0">
                <a:solidFill>
                  <a:srgbClr val="259B41"/>
                </a:solidFill>
              </a:rPr>
              <a:t> </a:t>
            </a:r>
            <a:r>
              <a:rPr lang="en-US" altLang="zh-CN" sz="1400" dirty="0" smtClean="0"/>
              <a:t>&lt;/</a:t>
            </a:r>
            <a:r>
              <a:rPr lang="en-US" altLang="zh-CN" sz="1400" dirty="0"/>
              <a:t>filter&gt;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&lt;filter-mapping&gt;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    &lt;filter-name&gt;struts2&lt;/filter-name&gt;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    &lt;</a:t>
            </a:r>
            <a:r>
              <a:rPr lang="en-US" altLang="zh-CN" sz="1400" dirty="0" err="1"/>
              <a:t>url</a:t>
            </a:r>
            <a:r>
              <a:rPr lang="en-US" altLang="zh-CN" sz="1400" dirty="0"/>
              <a:t>-pattern&gt;</a:t>
            </a:r>
            <a:r>
              <a:rPr lang="en-US" altLang="zh-CN" sz="1400" dirty="0">
                <a:solidFill>
                  <a:srgbClr val="C00000"/>
                </a:solidFill>
              </a:rPr>
              <a:t>/*</a:t>
            </a:r>
            <a:r>
              <a:rPr lang="en-US" altLang="zh-CN" sz="1400" dirty="0"/>
              <a:t>&lt;/</a:t>
            </a:r>
            <a:r>
              <a:rPr lang="en-US" altLang="zh-CN" sz="1400" dirty="0" err="1"/>
              <a:t>url</a:t>
            </a:r>
            <a:r>
              <a:rPr lang="en-US" altLang="zh-CN" sz="1400" dirty="0"/>
              <a:t>-pattern&gt;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&lt;/filter-mapping&gt;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400" dirty="0"/>
              <a:t>在</a:t>
            </a:r>
            <a:r>
              <a:rPr lang="en-US" altLang="zh-CN" sz="1400" dirty="0" err="1"/>
              <a:t>StrutsPrepareAndExecuteFilter</a:t>
            </a:r>
            <a:r>
              <a:rPr lang="zh-CN" altLang="en-US" sz="1400" dirty="0"/>
              <a:t>的</a:t>
            </a:r>
            <a:r>
              <a:rPr lang="en-US" altLang="zh-CN" sz="1400" dirty="0" err="1"/>
              <a:t>init</a:t>
            </a:r>
            <a:r>
              <a:rPr lang="en-US" altLang="zh-CN" sz="1400" dirty="0"/>
              <a:t>()</a:t>
            </a:r>
            <a:r>
              <a:rPr lang="zh-CN" altLang="en-US" sz="1400" dirty="0"/>
              <a:t>方法中将会读取类路径下默认的配置文件</a:t>
            </a:r>
            <a:r>
              <a:rPr lang="en-US" altLang="zh-CN" sz="1400" dirty="0"/>
              <a:t>struts.xml</a:t>
            </a:r>
            <a:r>
              <a:rPr lang="zh-CN" altLang="en-US" sz="1400" dirty="0"/>
              <a:t>完成初始化操作。</a:t>
            </a:r>
            <a:endParaRPr lang="en-US" altLang="zh-CN" sz="14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altLang="zh-CN" sz="14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800" dirty="0"/>
              <a:t>注意：</a:t>
            </a:r>
            <a:r>
              <a:rPr lang="en-US" altLang="zh-CN" sz="1800" dirty="0"/>
              <a:t>struts2</a:t>
            </a:r>
            <a:r>
              <a:rPr lang="zh-CN" altLang="en-US" sz="1800" dirty="0"/>
              <a:t>读取到</a:t>
            </a:r>
            <a:r>
              <a:rPr lang="en-US" altLang="zh-CN" sz="1800" dirty="0"/>
              <a:t>struts.xml</a:t>
            </a:r>
            <a:r>
              <a:rPr lang="zh-CN" altLang="en-US" sz="1800" dirty="0"/>
              <a:t>的内容后，以</a:t>
            </a:r>
            <a:r>
              <a:rPr lang="en-US" altLang="zh-CN" sz="1800" dirty="0" err="1"/>
              <a:t>javabean</a:t>
            </a:r>
            <a:r>
              <a:rPr lang="zh-CN" altLang="en-US" sz="1800" dirty="0"/>
              <a:t>形式存放在内存中，以后</a:t>
            </a:r>
            <a:r>
              <a:rPr lang="en-US" altLang="zh-CN" sz="1800" dirty="0"/>
              <a:t>struts2</a:t>
            </a:r>
            <a:r>
              <a:rPr lang="zh-CN" altLang="en-US" sz="1800" dirty="0"/>
              <a:t>对用户的每次请求处理将使用内存中的数据，而不是每次都读取</a:t>
            </a:r>
            <a:r>
              <a:rPr lang="en-US" altLang="zh-CN" sz="1800" dirty="0"/>
              <a:t>struts.xml</a:t>
            </a:r>
            <a:r>
              <a:rPr lang="zh-CN" altLang="en-US" sz="1800" dirty="0"/>
              <a:t>文件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4204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2975" y="0"/>
            <a:ext cx="7486650" cy="552450"/>
          </a:xfrm>
        </p:spPr>
        <p:txBody>
          <a:bodyPr/>
          <a:lstStyle/>
          <a:p>
            <a:pPr lvl="0"/>
            <a:r>
              <a:rPr lang="zh-CN" altLang="en-US" sz="2400" dirty="0" smtClean="0"/>
              <a:t>访问</a:t>
            </a:r>
            <a:r>
              <a:rPr lang="en-US" altLang="zh-CN" sz="2400" dirty="0" err="1"/>
              <a:t>HelloWorld</a:t>
            </a:r>
            <a:r>
              <a:rPr lang="zh-CN" altLang="en-US" sz="2400" dirty="0"/>
              <a:t>应用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95536" y="1196752"/>
            <a:ext cx="7786688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zh-CN" altLang="en-US" sz="1400" dirty="0"/>
          </a:p>
        </p:txBody>
      </p:sp>
      <p:sp>
        <p:nvSpPr>
          <p:cNvPr id="3" name="矩形 2"/>
          <p:cNvSpPr/>
          <p:nvPr/>
        </p:nvSpPr>
        <p:spPr>
          <a:xfrm>
            <a:off x="760488" y="1477526"/>
            <a:ext cx="8131992" cy="3665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zh-CN" altLang="en-US" sz="1800" dirty="0">
                <a:solidFill>
                  <a:schemeClr val="tx1"/>
                </a:solidFill>
                <a:ea typeface="宋体" pitchFamily="2" charset="-122"/>
              </a:rPr>
              <a:t>在</a:t>
            </a:r>
            <a:r>
              <a:rPr lang="en-US" altLang="zh-CN" sz="1800" dirty="0">
                <a:solidFill>
                  <a:schemeClr val="tx1"/>
                </a:solidFill>
                <a:ea typeface="宋体" pitchFamily="2" charset="-122"/>
              </a:rPr>
              <a:t>struts1</a:t>
            </a:r>
            <a:r>
              <a:rPr lang="zh-CN" altLang="en-US" sz="1800" dirty="0">
                <a:solidFill>
                  <a:schemeClr val="tx1"/>
                </a:solidFill>
                <a:ea typeface="宋体" pitchFamily="2" charset="-122"/>
              </a:rPr>
              <a:t>中，通过</a:t>
            </a:r>
            <a:r>
              <a:rPr lang="en-US" altLang="zh-CN" sz="1800" dirty="0">
                <a:solidFill>
                  <a:schemeClr val="tx1"/>
                </a:solidFill>
                <a:ea typeface="宋体" pitchFamily="2" charset="-122"/>
              </a:rPr>
              <a:t>&lt;action path=“/test/</a:t>
            </a:r>
            <a:r>
              <a:rPr lang="en-US" altLang="zh-CN" sz="1800" dirty="0" err="1">
                <a:solidFill>
                  <a:schemeClr val="tx1"/>
                </a:solidFill>
                <a:ea typeface="宋体" pitchFamily="2" charset="-122"/>
              </a:rPr>
              <a:t>helloworld</a:t>
            </a:r>
            <a:r>
              <a:rPr lang="en-US" altLang="zh-CN" sz="1800" dirty="0">
                <a:solidFill>
                  <a:schemeClr val="tx1"/>
                </a:solidFill>
                <a:ea typeface="宋体" pitchFamily="2" charset="-122"/>
              </a:rPr>
              <a:t>”&gt;</a:t>
            </a:r>
            <a:r>
              <a:rPr lang="zh-CN" altLang="en-US" sz="1800" dirty="0">
                <a:solidFill>
                  <a:schemeClr val="tx1"/>
                </a:solidFill>
                <a:ea typeface="宋体" pitchFamily="2" charset="-122"/>
              </a:rPr>
              <a:t>节点的</a:t>
            </a:r>
            <a:r>
              <a:rPr lang="en-US" altLang="zh-CN" sz="1800" dirty="0">
                <a:solidFill>
                  <a:schemeClr val="tx1"/>
                </a:solidFill>
                <a:ea typeface="宋体" pitchFamily="2" charset="-122"/>
              </a:rPr>
              <a:t>path</a:t>
            </a:r>
            <a:r>
              <a:rPr lang="zh-CN" altLang="en-US" sz="1800" dirty="0">
                <a:solidFill>
                  <a:schemeClr val="tx1"/>
                </a:solidFill>
                <a:ea typeface="宋体" pitchFamily="2" charset="-122"/>
              </a:rPr>
              <a:t>属性指定访问该</a:t>
            </a:r>
            <a:r>
              <a:rPr lang="en-US" altLang="zh-CN" sz="1800" dirty="0">
                <a:solidFill>
                  <a:schemeClr val="tx1"/>
                </a:solidFill>
                <a:ea typeface="宋体" pitchFamily="2" charset="-122"/>
              </a:rPr>
              <a:t>action</a:t>
            </a:r>
            <a:r>
              <a:rPr lang="zh-CN" altLang="en-US" sz="1800" dirty="0">
                <a:solidFill>
                  <a:schemeClr val="tx1"/>
                </a:solidFill>
                <a:ea typeface="宋体" pitchFamily="2" charset="-122"/>
              </a:rPr>
              <a:t>的</a:t>
            </a:r>
            <a:r>
              <a:rPr lang="en-US" altLang="zh-CN" sz="1800" dirty="0">
                <a:solidFill>
                  <a:schemeClr val="tx1"/>
                </a:solidFill>
                <a:ea typeface="宋体" pitchFamily="2" charset="-122"/>
              </a:rPr>
              <a:t>URL</a:t>
            </a:r>
            <a:r>
              <a:rPr lang="zh-CN" altLang="en-US" sz="1800" dirty="0">
                <a:solidFill>
                  <a:schemeClr val="tx1"/>
                </a:solidFill>
                <a:ea typeface="宋体" pitchFamily="2" charset="-122"/>
              </a:rPr>
              <a:t>路径。在</a:t>
            </a:r>
            <a:r>
              <a:rPr lang="en-US" altLang="zh-CN" sz="1800" dirty="0">
                <a:solidFill>
                  <a:schemeClr val="tx1"/>
                </a:solidFill>
                <a:ea typeface="宋体" pitchFamily="2" charset="-122"/>
              </a:rPr>
              <a:t>struts2</a:t>
            </a:r>
            <a:r>
              <a:rPr lang="zh-CN" altLang="en-US" sz="1800" dirty="0">
                <a:solidFill>
                  <a:schemeClr val="tx1"/>
                </a:solidFill>
                <a:ea typeface="宋体" pitchFamily="2" charset="-122"/>
              </a:rPr>
              <a:t>中，情况就不是这样了，访问</a:t>
            </a:r>
            <a:r>
              <a:rPr lang="en-US" altLang="zh-CN" sz="1800" dirty="0">
                <a:solidFill>
                  <a:schemeClr val="tx1"/>
                </a:solidFill>
                <a:ea typeface="宋体" pitchFamily="2" charset="-122"/>
              </a:rPr>
              <a:t>struts2</a:t>
            </a:r>
            <a:r>
              <a:rPr lang="zh-CN" altLang="en-US" sz="1800" dirty="0">
                <a:solidFill>
                  <a:schemeClr val="tx1"/>
                </a:solidFill>
                <a:ea typeface="宋体" pitchFamily="2" charset="-122"/>
              </a:rPr>
              <a:t>中</a:t>
            </a:r>
            <a:r>
              <a:rPr lang="en-US" altLang="zh-CN" sz="1800" dirty="0">
                <a:solidFill>
                  <a:schemeClr val="tx1"/>
                </a:solidFill>
                <a:ea typeface="宋体" pitchFamily="2" charset="-122"/>
              </a:rPr>
              <a:t>action</a:t>
            </a:r>
            <a:r>
              <a:rPr lang="zh-CN" altLang="en-US" sz="1800" dirty="0">
                <a:solidFill>
                  <a:schemeClr val="tx1"/>
                </a:solidFill>
                <a:ea typeface="宋体" pitchFamily="2" charset="-122"/>
              </a:rPr>
              <a:t>的</a:t>
            </a:r>
            <a:r>
              <a:rPr lang="en-US" altLang="zh-CN" sz="1800" dirty="0">
                <a:solidFill>
                  <a:schemeClr val="tx1"/>
                </a:solidFill>
                <a:ea typeface="宋体" pitchFamily="2" charset="-122"/>
              </a:rPr>
              <a:t>URL</a:t>
            </a:r>
            <a:r>
              <a:rPr lang="zh-CN" altLang="en-US" sz="1800" dirty="0">
                <a:solidFill>
                  <a:schemeClr val="tx1"/>
                </a:solidFill>
                <a:ea typeface="宋体" pitchFamily="2" charset="-122"/>
              </a:rPr>
              <a:t>路径由两部份组成：包的命名空间</a:t>
            </a:r>
            <a:r>
              <a:rPr lang="en-US" altLang="zh-CN" sz="1800" dirty="0">
                <a:solidFill>
                  <a:schemeClr val="tx1"/>
                </a:solidFill>
                <a:ea typeface="宋体" pitchFamily="2" charset="-122"/>
              </a:rPr>
              <a:t>+action</a:t>
            </a:r>
            <a:r>
              <a:rPr lang="zh-CN" altLang="en-US" sz="1800" dirty="0">
                <a:solidFill>
                  <a:schemeClr val="tx1"/>
                </a:solidFill>
                <a:ea typeface="宋体" pitchFamily="2" charset="-122"/>
              </a:rPr>
              <a:t>的名称，例如访问本例子</a:t>
            </a:r>
            <a:r>
              <a:rPr lang="en-US" altLang="zh-CN" sz="1800" dirty="0" err="1">
                <a:solidFill>
                  <a:schemeClr val="tx1"/>
                </a:solidFill>
                <a:ea typeface="宋体" pitchFamily="2" charset="-122"/>
              </a:rPr>
              <a:t>HelloWorldAction</a:t>
            </a:r>
            <a:r>
              <a:rPr lang="zh-CN" altLang="en-US" sz="1800" dirty="0">
                <a:solidFill>
                  <a:schemeClr val="tx1"/>
                </a:solidFill>
                <a:ea typeface="宋体" pitchFamily="2" charset="-122"/>
              </a:rPr>
              <a:t>的</a:t>
            </a:r>
            <a:r>
              <a:rPr lang="en-US" altLang="zh-CN" sz="1800" dirty="0">
                <a:solidFill>
                  <a:schemeClr val="tx1"/>
                </a:solidFill>
                <a:ea typeface="宋体" pitchFamily="2" charset="-122"/>
              </a:rPr>
              <a:t>URL</a:t>
            </a:r>
            <a:r>
              <a:rPr lang="zh-CN" altLang="en-US" sz="1800" dirty="0">
                <a:solidFill>
                  <a:schemeClr val="tx1"/>
                </a:solidFill>
                <a:ea typeface="宋体" pitchFamily="2" charset="-122"/>
              </a:rPr>
              <a:t>路径为：</a:t>
            </a:r>
            <a:r>
              <a:rPr lang="en-US" altLang="zh-CN" sz="1800" dirty="0">
                <a:solidFill>
                  <a:schemeClr val="tx1"/>
                </a:solidFill>
                <a:ea typeface="宋体" pitchFamily="2" charset="-122"/>
              </a:rPr>
              <a:t>/test/</a:t>
            </a:r>
            <a:r>
              <a:rPr lang="en-US" altLang="zh-CN" sz="1800" dirty="0" err="1">
                <a:solidFill>
                  <a:schemeClr val="tx1"/>
                </a:solidFill>
                <a:ea typeface="宋体" pitchFamily="2" charset="-122"/>
              </a:rPr>
              <a:t>helloworld</a:t>
            </a:r>
            <a:r>
              <a:rPr lang="en-US" altLang="zh-CN" sz="1800" dirty="0">
                <a:solidFill>
                  <a:schemeClr val="tx1"/>
                </a:solidFill>
                <a:ea typeface="宋体" pitchFamily="2" charset="-122"/>
              </a:rPr>
              <a:t> (</a:t>
            </a:r>
            <a:r>
              <a:rPr lang="zh-CN" altLang="en-US" sz="1800" dirty="0">
                <a:solidFill>
                  <a:schemeClr val="tx1"/>
                </a:solidFill>
                <a:ea typeface="宋体" pitchFamily="2" charset="-122"/>
              </a:rPr>
              <a:t>注意：完整路径为：</a:t>
            </a:r>
            <a:r>
              <a:rPr lang="en-US" altLang="zh-CN" sz="1800" dirty="0">
                <a:solidFill>
                  <a:schemeClr val="tx1"/>
                </a:solidFill>
                <a:ea typeface="宋体" pitchFamily="2" charset="-122"/>
              </a:rPr>
              <a:t>http://localhost:</a:t>
            </a:r>
            <a:r>
              <a:rPr lang="zh-CN" altLang="en-US" sz="1800" dirty="0">
                <a:solidFill>
                  <a:schemeClr val="tx1"/>
                </a:solidFill>
                <a:ea typeface="宋体" pitchFamily="2" charset="-122"/>
              </a:rPr>
              <a:t>端口</a:t>
            </a:r>
            <a:r>
              <a:rPr lang="en-US" altLang="zh-CN" sz="1800" dirty="0">
                <a:solidFill>
                  <a:schemeClr val="tx1"/>
                </a:solidFill>
                <a:ea typeface="宋体" pitchFamily="2" charset="-122"/>
              </a:rPr>
              <a:t>/</a:t>
            </a:r>
            <a:r>
              <a:rPr lang="zh-CN" altLang="en-US" sz="1800" dirty="0">
                <a:solidFill>
                  <a:schemeClr val="tx1"/>
                </a:solidFill>
                <a:ea typeface="宋体" pitchFamily="2" charset="-122"/>
              </a:rPr>
              <a:t>内容路径</a:t>
            </a:r>
            <a:r>
              <a:rPr lang="en-US" altLang="zh-CN" sz="1800" dirty="0">
                <a:solidFill>
                  <a:schemeClr val="tx1"/>
                </a:solidFill>
                <a:ea typeface="宋体" pitchFamily="2" charset="-122"/>
              </a:rPr>
              <a:t>/test/</a:t>
            </a:r>
            <a:r>
              <a:rPr lang="en-US" altLang="zh-CN" sz="1800" dirty="0" err="1">
                <a:solidFill>
                  <a:schemeClr val="tx1"/>
                </a:solidFill>
                <a:ea typeface="宋体" pitchFamily="2" charset="-122"/>
              </a:rPr>
              <a:t>helloworld</a:t>
            </a:r>
            <a:r>
              <a:rPr lang="en-US" altLang="zh-CN" sz="1800" dirty="0">
                <a:solidFill>
                  <a:schemeClr val="tx1"/>
                </a:solidFill>
                <a:ea typeface="宋体" pitchFamily="2" charset="-122"/>
              </a:rPr>
              <a:t>)</a:t>
            </a:r>
            <a:r>
              <a:rPr lang="zh-CN" altLang="en-US" sz="1800" dirty="0">
                <a:solidFill>
                  <a:schemeClr val="tx1"/>
                </a:solidFill>
                <a:ea typeface="宋体" pitchFamily="2" charset="-122"/>
              </a:rPr>
              <a:t>。另外我们也可以加上</a:t>
            </a:r>
            <a:r>
              <a:rPr lang="en-US" altLang="zh-CN" sz="1800" dirty="0">
                <a:solidFill>
                  <a:schemeClr val="tx1"/>
                </a:solidFill>
                <a:ea typeface="宋体" pitchFamily="2" charset="-122"/>
              </a:rPr>
              <a:t>.action</a:t>
            </a:r>
            <a:r>
              <a:rPr lang="zh-CN" altLang="en-US" sz="1800" dirty="0">
                <a:solidFill>
                  <a:schemeClr val="tx1"/>
                </a:solidFill>
                <a:ea typeface="宋体" pitchFamily="2" charset="-122"/>
              </a:rPr>
              <a:t>后缀访问此</a:t>
            </a:r>
            <a:r>
              <a:rPr lang="en-US" altLang="zh-CN" sz="1800" dirty="0">
                <a:solidFill>
                  <a:schemeClr val="tx1"/>
                </a:solidFill>
                <a:ea typeface="宋体" pitchFamily="2" charset="-122"/>
              </a:rPr>
              <a:t>Action。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endParaRPr lang="en-US" altLang="zh-CN" sz="1800" dirty="0">
              <a:solidFill>
                <a:schemeClr val="tx1"/>
              </a:solidFill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itchFamily="2" charset="-122"/>
              </a:rPr>
              <a:t> &lt;package name=“</a:t>
            </a:r>
            <a:r>
              <a:rPr lang="en-US" altLang="zh-CN" sz="1800" dirty="0" err="1">
                <a:solidFill>
                  <a:schemeClr val="tx1"/>
                </a:solidFill>
                <a:ea typeface="宋体" pitchFamily="2" charset="-122"/>
              </a:rPr>
              <a:t>testyhd</a:t>
            </a:r>
            <a:r>
              <a:rPr lang="en-US" altLang="zh-CN" sz="1800" dirty="0">
                <a:solidFill>
                  <a:schemeClr val="tx1"/>
                </a:solidFill>
                <a:ea typeface="宋体" pitchFamily="2" charset="-122"/>
              </a:rPr>
              <a:t>" namespace="/test" extends="struts-default"&gt;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itchFamily="2" charset="-122"/>
              </a:rPr>
              <a:t>        &lt;action name="</a:t>
            </a:r>
            <a:r>
              <a:rPr lang="en-US" altLang="zh-CN" sz="1800" dirty="0" err="1">
                <a:solidFill>
                  <a:schemeClr val="tx1"/>
                </a:solidFill>
                <a:ea typeface="宋体" pitchFamily="2" charset="-122"/>
              </a:rPr>
              <a:t>helloworld</a:t>
            </a:r>
            <a:r>
              <a:rPr lang="en-US" altLang="zh-CN" sz="1800" dirty="0">
                <a:solidFill>
                  <a:schemeClr val="tx1"/>
                </a:solidFill>
                <a:ea typeface="宋体" pitchFamily="2" charset="-122"/>
              </a:rPr>
              <a:t>" class="</a:t>
            </a:r>
            <a:r>
              <a:rPr lang="en-US" altLang="zh-CN" sz="1800" dirty="0" err="1">
                <a:solidFill>
                  <a:schemeClr val="tx1"/>
                </a:solidFill>
                <a:ea typeface="宋体" pitchFamily="2" charset="-122"/>
              </a:rPr>
              <a:t>cn.yhd.action.HelloWorldAction</a:t>
            </a:r>
            <a:r>
              <a:rPr lang="en-US" altLang="zh-CN" sz="1800" dirty="0">
                <a:solidFill>
                  <a:schemeClr val="tx1"/>
                </a:solidFill>
                <a:ea typeface="宋体" pitchFamily="2" charset="-122"/>
              </a:rPr>
              <a:t>" method="execute" 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itchFamily="2" charset="-122"/>
              </a:rPr>
              <a:t>	&lt;result name="success"&gt;/WEB-INF/page/</a:t>
            </a:r>
            <a:r>
              <a:rPr lang="en-US" altLang="zh-CN" sz="1800" dirty="0" err="1">
                <a:solidFill>
                  <a:schemeClr val="tx1"/>
                </a:solidFill>
                <a:ea typeface="宋体" pitchFamily="2" charset="-122"/>
              </a:rPr>
              <a:t>hello.jsp</a:t>
            </a:r>
            <a:r>
              <a:rPr lang="en-US" altLang="zh-CN" sz="1800" dirty="0">
                <a:solidFill>
                  <a:schemeClr val="tx1"/>
                </a:solidFill>
                <a:ea typeface="宋体" pitchFamily="2" charset="-122"/>
              </a:rPr>
              <a:t>&lt;/result&gt;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itchFamily="2" charset="-122"/>
              </a:rPr>
              <a:t>        &lt;/action&gt;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itchFamily="2" charset="-122"/>
              </a:rPr>
              <a:t> &lt;/package&gt; </a:t>
            </a:r>
          </a:p>
        </p:txBody>
      </p:sp>
    </p:spTree>
    <p:extLst>
      <p:ext uri="{BB962C8B-B14F-4D97-AF65-F5344CB8AC3E}">
        <p14:creationId xmlns:p14="http://schemas.microsoft.com/office/powerpoint/2010/main" val="413540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2975" y="0"/>
            <a:ext cx="7486650" cy="552450"/>
          </a:xfrm>
        </p:spPr>
        <p:txBody>
          <a:bodyPr/>
          <a:lstStyle/>
          <a:p>
            <a:pPr lvl="0"/>
            <a:endParaRPr lang="zh-CN" altLang="en-US" sz="2400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95536" y="1196752"/>
            <a:ext cx="7786688" cy="4853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400" dirty="0"/>
              <a:t>在</a:t>
            </a:r>
            <a:r>
              <a:rPr lang="en-US" altLang="zh-CN" sz="1400" dirty="0"/>
              <a:t>struts1.x</a:t>
            </a:r>
            <a:r>
              <a:rPr lang="zh-CN" altLang="en-US" sz="1400" dirty="0"/>
              <a:t>中，</a:t>
            </a:r>
            <a:r>
              <a:rPr lang="en-US" altLang="zh-CN" sz="1400" dirty="0"/>
              <a:t> struts</a:t>
            </a:r>
            <a:r>
              <a:rPr lang="zh-CN" altLang="en-US" sz="1400" dirty="0"/>
              <a:t>框架是通过</a:t>
            </a:r>
            <a:r>
              <a:rPr lang="en-US" altLang="zh-CN" sz="1400" dirty="0"/>
              <a:t>Servlet</a:t>
            </a:r>
            <a:r>
              <a:rPr lang="zh-CN" altLang="en-US" sz="1400" dirty="0"/>
              <a:t>启动的。在</a:t>
            </a:r>
            <a:r>
              <a:rPr lang="en-US" altLang="zh-CN" sz="1400" dirty="0"/>
              <a:t>struts2</a:t>
            </a:r>
            <a:r>
              <a:rPr lang="zh-CN" altLang="en-US" sz="1400" dirty="0"/>
              <a:t>中</a:t>
            </a:r>
            <a:r>
              <a:rPr lang="en-US" altLang="zh-CN" sz="1400" dirty="0"/>
              <a:t>，struts</a:t>
            </a:r>
            <a:r>
              <a:rPr lang="zh-CN" altLang="en-US" sz="1400" dirty="0"/>
              <a:t>框架是通过</a:t>
            </a:r>
            <a:r>
              <a:rPr lang="en-US" altLang="zh-CN" sz="1400" dirty="0"/>
              <a:t>Filter</a:t>
            </a:r>
            <a:r>
              <a:rPr lang="zh-CN" altLang="en-US" sz="1400" dirty="0"/>
              <a:t>启动的。他在</a:t>
            </a:r>
            <a:r>
              <a:rPr lang="en-US" altLang="zh-CN" sz="1400" dirty="0"/>
              <a:t>web.xml</a:t>
            </a:r>
            <a:r>
              <a:rPr lang="zh-CN" altLang="en-US" sz="1400" dirty="0"/>
              <a:t>中的配置如下：</a:t>
            </a:r>
            <a:endParaRPr lang="en-US" altLang="zh-CN" sz="14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&lt;filter&gt;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    &lt;filter-name&gt;struts2&lt;/filter-name&gt;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US" altLang="zh-CN" sz="1400" b="1" dirty="0"/>
              <a:t>    </a:t>
            </a:r>
            <a:r>
              <a:rPr lang="en-US" altLang="zh-CN" sz="1400" dirty="0"/>
              <a:t>&lt;filter-class&gt;</a:t>
            </a:r>
            <a:r>
              <a:rPr lang="en-US" altLang="zh-CN" sz="1400" dirty="0">
                <a:solidFill>
                  <a:srgbClr val="FF0000"/>
                </a:solidFill>
              </a:rPr>
              <a:t>org.apache.struts2.dispatcher.ng.filter.StrutsPrepareAndExecuteFilter</a:t>
            </a:r>
            <a:r>
              <a:rPr lang="en-US" altLang="zh-CN" sz="1400" dirty="0"/>
              <a:t>&lt;/filter-class&gt;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US" altLang="zh-CN" sz="1400" dirty="0">
                <a:solidFill>
                  <a:srgbClr val="259B41"/>
                </a:solidFill>
              </a:rPr>
              <a:t> &lt;!-- </a:t>
            </a:r>
            <a:r>
              <a:rPr lang="zh-CN" altLang="en-US" sz="1400" dirty="0">
                <a:solidFill>
                  <a:srgbClr val="259B41"/>
                </a:solidFill>
              </a:rPr>
              <a:t>自从</a:t>
            </a:r>
            <a:r>
              <a:rPr lang="en-US" altLang="zh-CN" sz="1400" dirty="0">
                <a:solidFill>
                  <a:srgbClr val="259B41"/>
                </a:solidFill>
              </a:rPr>
              <a:t>Struts 2.1.3</a:t>
            </a:r>
            <a:r>
              <a:rPr lang="zh-CN" altLang="en-US" sz="1400" dirty="0">
                <a:solidFill>
                  <a:srgbClr val="259B41"/>
                </a:solidFill>
              </a:rPr>
              <a:t>以后，下面的</a:t>
            </a:r>
            <a:r>
              <a:rPr lang="en-US" altLang="zh-CN" sz="1400" dirty="0" err="1">
                <a:solidFill>
                  <a:srgbClr val="259B41"/>
                </a:solidFill>
              </a:rPr>
              <a:t>FilterDispatcher</a:t>
            </a:r>
            <a:r>
              <a:rPr lang="zh-CN" altLang="en-US" sz="1400" dirty="0">
                <a:solidFill>
                  <a:srgbClr val="259B41"/>
                </a:solidFill>
              </a:rPr>
              <a:t>已经标注为过时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zh-CN" altLang="en-US" sz="1400" dirty="0">
                <a:solidFill>
                  <a:srgbClr val="259B41"/>
                </a:solidFill>
              </a:rPr>
              <a:t>    </a:t>
            </a:r>
            <a:r>
              <a:rPr lang="en-US" altLang="zh-CN" sz="1400" dirty="0">
                <a:solidFill>
                  <a:srgbClr val="259B41"/>
                </a:solidFill>
              </a:rPr>
              <a:t>&lt;filter-class&gt;org.apache.struts2.dispatcher.FilterDispatcher&lt;/filter-class&gt; --&gt;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US" altLang="zh-CN" sz="1400" dirty="0"/>
              <a:t>&lt;/filter&gt;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&lt;filter-mapping&gt;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    &lt;filter-name&gt;struts2&lt;/filter-name&gt;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    &lt;</a:t>
            </a:r>
            <a:r>
              <a:rPr lang="en-US" altLang="zh-CN" sz="1400" dirty="0" err="1"/>
              <a:t>url</a:t>
            </a:r>
            <a:r>
              <a:rPr lang="en-US" altLang="zh-CN" sz="1400" dirty="0"/>
              <a:t>-pattern&gt;</a:t>
            </a:r>
            <a:r>
              <a:rPr lang="en-US" altLang="zh-CN" sz="1400" dirty="0">
                <a:solidFill>
                  <a:srgbClr val="C00000"/>
                </a:solidFill>
              </a:rPr>
              <a:t>/*</a:t>
            </a:r>
            <a:r>
              <a:rPr lang="en-US" altLang="zh-CN" sz="1400" dirty="0"/>
              <a:t>&lt;/</a:t>
            </a:r>
            <a:r>
              <a:rPr lang="en-US" altLang="zh-CN" sz="1400" dirty="0" err="1"/>
              <a:t>url</a:t>
            </a:r>
            <a:r>
              <a:rPr lang="en-US" altLang="zh-CN" sz="1400" dirty="0"/>
              <a:t>-pattern&gt;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1400" dirty="0"/>
              <a:t>&lt;/filter-mapping&gt;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400" dirty="0"/>
              <a:t>在</a:t>
            </a:r>
            <a:r>
              <a:rPr lang="en-US" altLang="zh-CN" sz="1400" dirty="0" err="1"/>
              <a:t>StrutsPrepareAndExecuteFilter</a:t>
            </a:r>
            <a:r>
              <a:rPr lang="zh-CN" altLang="en-US" sz="1400" dirty="0"/>
              <a:t>的</a:t>
            </a:r>
            <a:r>
              <a:rPr lang="en-US" altLang="zh-CN" sz="1400" dirty="0" err="1"/>
              <a:t>init</a:t>
            </a:r>
            <a:r>
              <a:rPr lang="en-US" altLang="zh-CN" sz="1400" dirty="0"/>
              <a:t>()</a:t>
            </a:r>
            <a:r>
              <a:rPr lang="zh-CN" altLang="en-US" sz="1400" dirty="0"/>
              <a:t>方法中将会读取类路径下默认的配置文件</a:t>
            </a:r>
            <a:r>
              <a:rPr lang="en-US" altLang="zh-CN" sz="1400" dirty="0"/>
              <a:t>struts.xml</a:t>
            </a:r>
            <a:r>
              <a:rPr lang="zh-CN" altLang="en-US" sz="1400" dirty="0"/>
              <a:t>完成初始化操作。</a:t>
            </a:r>
            <a:endParaRPr lang="en-US" altLang="zh-CN" sz="14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altLang="zh-CN" sz="14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800" dirty="0"/>
              <a:t>注意：</a:t>
            </a:r>
            <a:r>
              <a:rPr lang="en-US" altLang="zh-CN" sz="1800" dirty="0"/>
              <a:t>struts2</a:t>
            </a:r>
            <a:r>
              <a:rPr lang="zh-CN" altLang="en-US" sz="1800" dirty="0"/>
              <a:t>读取到</a:t>
            </a:r>
            <a:r>
              <a:rPr lang="en-US" altLang="zh-CN" sz="1800" dirty="0"/>
              <a:t>struts.xml</a:t>
            </a:r>
            <a:r>
              <a:rPr lang="zh-CN" altLang="en-US" sz="1800" dirty="0"/>
              <a:t>的内容后，以</a:t>
            </a:r>
            <a:r>
              <a:rPr lang="en-US" altLang="zh-CN" sz="1800" dirty="0" err="1"/>
              <a:t>javabean</a:t>
            </a:r>
            <a:r>
              <a:rPr lang="zh-CN" altLang="en-US" sz="1800" dirty="0"/>
              <a:t>形式存放在内存中，以后</a:t>
            </a:r>
            <a:r>
              <a:rPr lang="en-US" altLang="zh-CN" sz="1800" dirty="0"/>
              <a:t>struts2</a:t>
            </a:r>
            <a:r>
              <a:rPr lang="zh-CN" altLang="en-US" sz="1800" dirty="0"/>
              <a:t>对用户的每次请求处理将使用内存中的数据，而不是每次都读取</a:t>
            </a:r>
            <a:r>
              <a:rPr lang="en-US" altLang="zh-CN" sz="1800" dirty="0"/>
              <a:t>struts.xml</a:t>
            </a:r>
            <a:r>
              <a:rPr lang="zh-CN" altLang="en-US" sz="1800" dirty="0"/>
              <a:t>文件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9704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测试方法">
  <a:themeElements>
    <a:clrScheme name="Infoservice PPT Templet - 1 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nfoservice PPT Templet - 1 ">
      <a:majorFont>
        <a:latin typeface="Arial"/>
        <a:ea typeface="幼圆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hlink"/>
        </a:solidFill>
        <a:ln w="6350">
          <a:noFill/>
          <a:miter lim="800000"/>
          <a:headEnd/>
          <a:tailEnd/>
        </a:ln>
      </a:spPr>
      <a:bodyPr wrap="none" lIns="0" tIns="0" rIns="0" bIns="0" anchor="ctr"/>
      <a:lstStyle>
        <a:defPPr>
          <a:defRPr b="1" dirty="0" smtClean="0">
            <a:solidFill>
              <a:schemeClr val="bg1"/>
            </a:solidFill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66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7540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200" b="0" i="0" u="none" strike="noStrike" cap="none" normalizeH="0" baseline="0" smtClean="0">
            <a:ln>
              <a:noFill/>
            </a:ln>
            <a:solidFill>
              <a:srgbClr val="0000CC"/>
            </a:solidFill>
            <a:effectLst/>
            <a:latin typeface="Arial" charset="0"/>
            <a:ea typeface="幼圆" pitchFamily="49" charset="-122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/>
        </a:defPPr>
      </a:lstStyle>
    </a:txDef>
  </a:objectDefaults>
  <a:extraClrSchemeLst>
    <a:extraClrScheme>
      <a:clrScheme name="Infoservice PPT Templet - 1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foservice PPT Templet - 1 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foservice PPT Templet - 1 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foservice PPT Templet - 1 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foservice PPT Templet - 1 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foservice PPT Templet - 1 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foservice PPT Templet - 1 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foservice PPT Templet - 1 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foservice PPT Templet - 1 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foservice PPT Templet - 1 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foservice PPT Templet - 1 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foservice PPT Templet - 1 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</a:objectDefaults>
  <a:extraClrSchemeLst/>
</a:theme>
</file>

<file path=ppt/theme/theme3.xml><?xml version="1.0" encoding="utf-8"?>
<a:theme xmlns:a="http://schemas.openxmlformats.org/drawingml/2006/main" name="TechEd_Breakout_Template">
  <a:themeElements>
    <a:clrScheme name="TechEd_Breakout_Template 1">
      <a:dk1>
        <a:srgbClr val="000000"/>
      </a:dk1>
      <a:lt1>
        <a:srgbClr val="FFFFFF"/>
      </a:lt1>
      <a:dk2>
        <a:srgbClr val="00478E"/>
      </a:dk2>
      <a:lt2>
        <a:srgbClr val="FFCC29"/>
      </a:lt2>
      <a:accent1>
        <a:srgbClr val="FCEB98"/>
      </a:accent1>
      <a:accent2>
        <a:srgbClr val="EC773C"/>
      </a:accent2>
      <a:accent3>
        <a:srgbClr val="AAB1C6"/>
      </a:accent3>
      <a:accent4>
        <a:srgbClr val="DADADA"/>
      </a:accent4>
      <a:accent5>
        <a:srgbClr val="FDF3CA"/>
      </a:accent5>
      <a:accent6>
        <a:srgbClr val="D66B35"/>
      </a:accent6>
      <a:hlink>
        <a:srgbClr val="50B72B"/>
      </a:hlink>
      <a:folHlink>
        <a:srgbClr val="569EE0"/>
      </a:folHlink>
    </a:clrScheme>
    <a:fontScheme name="TechEd_Breakou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2">
                <a:gamma/>
                <a:shade val="56078"/>
                <a:invGamma/>
              </a:schemeClr>
            </a:gs>
            <a:gs pos="50000">
              <a:schemeClr val="accent2"/>
            </a:gs>
            <a:gs pos="100000">
              <a:schemeClr val="accent2">
                <a:gamma/>
                <a:shade val="56078"/>
                <a:invGamma/>
              </a:schemeClr>
            </a:gs>
          </a:gsLst>
          <a:lin ang="2700000" scaled="1"/>
        </a:gra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2">
                <a:gamma/>
                <a:shade val="56078"/>
                <a:invGamma/>
              </a:schemeClr>
            </a:gs>
            <a:gs pos="50000">
              <a:schemeClr val="accent2"/>
            </a:gs>
            <a:gs pos="100000">
              <a:schemeClr val="accent2">
                <a:gamma/>
                <a:shade val="56078"/>
                <a:invGamma/>
              </a:schemeClr>
            </a:gs>
          </a:gsLst>
          <a:lin ang="2700000" scaled="1"/>
        </a:gra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TechEd_Breakout_Template 1">
        <a:dk1>
          <a:srgbClr val="000000"/>
        </a:dk1>
        <a:lt1>
          <a:srgbClr val="FFFFFF"/>
        </a:lt1>
        <a:dk2>
          <a:srgbClr val="00478E"/>
        </a:dk2>
        <a:lt2>
          <a:srgbClr val="FFCC29"/>
        </a:lt2>
        <a:accent1>
          <a:srgbClr val="FCEB98"/>
        </a:accent1>
        <a:accent2>
          <a:srgbClr val="EC773C"/>
        </a:accent2>
        <a:accent3>
          <a:srgbClr val="AAB1C6"/>
        </a:accent3>
        <a:accent4>
          <a:srgbClr val="DADADA"/>
        </a:accent4>
        <a:accent5>
          <a:srgbClr val="FDF3CA"/>
        </a:accent5>
        <a:accent6>
          <a:srgbClr val="D66B35"/>
        </a:accent6>
        <a:hlink>
          <a:srgbClr val="50B72B"/>
        </a:hlink>
        <a:folHlink>
          <a:srgbClr val="569EE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6600"/>
        </a:solidFill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1_TechEd_Breakout_Template">
  <a:themeElements>
    <a:clrScheme name="TechEd_Breakout_Template 1">
      <a:dk1>
        <a:srgbClr val="000000"/>
      </a:dk1>
      <a:lt1>
        <a:srgbClr val="FFFFFF"/>
      </a:lt1>
      <a:dk2>
        <a:srgbClr val="00478E"/>
      </a:dk2>
      <a:lt2>
        <a:srgbClr val="FFCC29"/>
      </a:lt2>
      <a:accent1>
        <a:srgbClr val="FCEB98"/>
      </a:accent1>
      <a:accent2>
        <a:srgbClr val="EC773C"/>
      </a:accent2>
      <a:accent3>
        <a:srgbClr val="AAB1C6"/>
      </a:accent3>
      <a:accent4>
        <a:srgbClr val="DADADA"/>
      </a:accent4>
      <a:accent5>
        <a:srgbClr val="FDF3CA"/>
      </a:accent5>
      <a:accent6>
        <a:srgbClr val="D66B35"/>
      </a:accent6>
      <a:hlink>
        <a:srgbClr val="50B72B"/>
      </a:hlink>
      <a:folHlink>
        <a:srgbClr val="569EE0"/>
      </a:folHlink>
    </a:clrScheme>
    <a:fontScheme name="TechEd_Breakou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2">
                <a:gamma/>
                <a:shade val="56078"/>
                <a:invGamma/>
              </a:schemeClr>
            </a:gs>
            <a:gs pos="50000">
              <a:schemeClr val="accent2"/>
            </a:gs>
            <a:gs pos="100000">
              <a:schemeClr val="accent2">
                <a:gamma/>
                <a:shade val="56078"/>
                <a:invGamma/>
              </a:schemeClr>
            </a:gs>
          </a:gsLst>
          <a:lin ang="2700000" scaled="1"/>
        </a:gra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2">
                <a:gamma/>
                <a:shade val="56078"/>
                <a:invGamma/>
              </a:schemeClr>
            </a:gs>
            <a:gs pos="50000">
              <a:schemeClr val="accent2"/>
            </a:gs>
            <a:gs pos="100000">
              <a:schemeClr val="accent2">
                <a:gamma/>
                <a:shade val="56078"/>
                <a:invGamma/>
              </a:schemeClr>
            </a:gs>
          </a:gsLst>
          <a:lin ang="2700000" scaled="1"/>
        </a:gra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TechEd_Breakout_Template 1">
        <a:dk1>
          <a:srgbClr val="000000"/>
        </a:dk1>
        <a:lt1>
          <a:srgbClr val="FFFFFF"/>
        </a:lt1>
        <a:dk2>
          <a:srgbClr val="00478E"/>
        </a:dk2>
        <a:lt2>
          <a:srgbClr val="FFCC29"/>
        </a:lt2>
        <a:accent1>
          <a:srgbClr val="FCEB98"/>
        </a:accent1>
        <a:accent2>
          <a:srgbClr val="EC773C"/>
        </a:accent2>
        <a:accent3>
          <a:srgbClr val="AAB1C6"/>
        </a:accent3>
        <a:accent4>
          <a:srgbClr val="DADADA"/>
        </a:accent4>
        <a:accent5>
          <a:srgbClr val="FDF3CA"/>
        </a:accent5>
        <a:accent6>
          <a:srgbClr val="D66B35"/>
        </a:accent6>
        <a:hlink>
          <a:srgbClr val="50B72B"/>
        </a:hlink>
        <a:folHlink>
          <a:srgbClr val="569EE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测试方法</Template>
  <TotalTime>15601</TotalTime>
  <Words>4986</Words>
  <Application>Microsoft Office PowerPoint</Application>
  <PresentationFormat>全屏显示(4:3)</PresentationFormat>
  <Paragraphs>673</Paragraphs>
  <Slides>39</Slides>
  <Notes>22</Notes>
  <HiddenSlides>0</HiddenSlides>
  <MMClips>0</MMClips>
  <ScaleCrop>false</ScaleCrop>
  <HeadingPairs>
    <vt:vector size="4" baseType="variant">
      <vt:variant>
        <vt:lpstr>主题</vt:lpstr>
      </vt:variant>
      <vt:variant>
        <vt:i4>5</vt:i4>
      </vt:variant>
      <vt:variant>
        <vt:lpstr>幻灯片标题</vt:lpstr>
      </vt:variant>
      <vt:variant>
        <vt:i4>39</vt:i4>
      </vt:variant>
    </vt:vector>
  </HeadingPairs>
  <TitlesOfParts>
    <vt:vector size="44" baseType="lpstr">
      <vt:lpstr>测试方法</vt:lpstr>
      <vt:lpstr>主题1</vt:lpstr>
      <vt:lpstr>TechEd_Breakout_Template</vt:lpstr>
      <vt:lpstr>2_自定义设计方案</vt:lpstr>
      <vt:lpstr>1_TechEd_Breakout_Template</vt:lpstr>
      <vt:lpstr>PowerPoint 演示文稿</vt:lpstr>
      <vt:lpstr>SSI介绍</vt:lpstr>
      <vt:lpstr>Struts2</vt:lpstr>
      <vt:lpstr>搭建Struts2开发环境</vt:lpstr>
      <vt:lpstr>搭建Struts2开发环境 --开发Struts2应用依赖的jar文件</vt:lpstr>
      <vt:lpstr>搭建Struts2开发环境 -- Struts2应用的配置文件</vt:lpstr>
      <vt:lpstr>搭建Struts2开发环境 -- --Struts2在web中的启动配置</vt:lpstr>
      <vt:lpstr>访问HelloWorld应用</vt:lpstr>
      <vt:lpstr>PowerPoint 演示文稿</vt:lpstr>
      <vt:lpstr>Action名称的搜索顺序</vt:lpstr>
      <vt:lpstr>Action中result的各种转发类型</vt:lpstr>
      <vt:lpstr>为Action的属性注入值</vt:lpstr>
      <vt:lpstr>Struts2常量定义</vt:lpstr>
      <vt:lpstr>Struts2常用的常量介绍</vt:lpstr>
      <vt:lpstr>Struts2的处理流程</vt:lpstr>
      <vt:lpstr>为应用指定多个struts配置文件</vt:lpstr>
      <vt:lpstr>Action动态方法调用</vt:lpstr>
      <vt:lpstr>接收请求参数</vt:lpstr>
      <vt:lpstr>自定义类型转换器</vt:lpstr>
      <vt:lpstr>自定义类型转换器</vt:lpstr>
      <vt:lpstr>自定义全局类型转换器</vt:lpstr>
      <vt:lpstr>获取HttpServletRequest / HttpSession / HttpServletResponse对象</vt:lpstr>
      <vt:lpstr>文件上传</vt:lpstr>
      <vt:lpstr>多文件上传</vt:lpstr>
      <vt:lpstr>自定义拦截器</vt:lpstr>
      <vt:lpstr>自定义拦截器</vt:lpstr>
      <vt:lpstr>国际化</vt:lpstr>
      <vt:lpstr>配置全局资源与输出国际化信息</vt:lpstr>
      <vt:lpstr>OGNL表达式语言</vt:lpstr>
      <vt:lpstr>OGNL表达式语言</vt:lpstr>
      <vt:lpstr>为何使用EL表达式能够访问valueStack属性</vt:lpstr>
      <vt:lpstr>采用OGNL表达式创建List/Map集合对象</vt:lpstr>
      <vt:lpstr>采用OGNL表达式判断对象是否存在于集合中</vt:lpstr>
      <vt:lpstr> if/elseif/else标签</vt:lpstr>
      <vt:lpstr> iterator标签</vt:lpstr>
      <vt:lpstr>url标签</vt:lpstr>
      <vt:lpstr>表单标签_checkboxlist复选框</vt:lpstr>
      <vt:lpstr>表单标签_select下拉选择框</vt:lpstr>
      <vt:lpstr>&lt;s:token /&gt;标签防止重复提交</vt:lpstr>
    </vt:vector>
  </TitlesOfParts>
  <Company>Info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研发中心2009年度PDC&amp;IDP目标设定</dc:title>
  <dc:creator>Ks</dc:creator>
  <cp:lastModifiedBy>Tu Zihui(武汉_技术部_库存管理部_涂子辉)</cp:lastModifiedBy>
  <cp:revision>1791</cp:revision>
  <dcterms:created xsi:type="dcterms:W3CDTF">2009-09-25T11:54:39Z</dcterms:created>
  <dcterms:modified xsi:type="dcterms:W3CDTF">2015-03-03T05:37:43Z</dcterms:modified>
</cp:coreProperties>
</file>