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70" r:id="rId2"/>
    <p:sldMasterId id="2147483850" r:id="rId3"/>
    <p:sldMasterId id="2147483882" r:id="rId4"/>
  </p:sldMasterIdLst>
  <p:notesMasterIdLst>
    <p:notesMasterId r:id="rId49"/>
  </p:notesMasterIdLst>
  <p:handoutMasterIdLst>
    <p:handoutMasterId r:id="rId50"/>
  </p:handoutMasterIdLst>
  <p:sldIdLst>
    <p:sldId id="811" r:id="rId5"/>
    <p:sldId id="862" r:id="rId6"/>
    <p:sldId id="855" r:id="rId7"/>
    <p:sldId id="871" r:id="rId8"/>
    <p:sldId id="872" r:id="rId9"/>
    <p:sldId id="873" r:id="rId10"/>
    <p:sldId id="874" r:id="rId11"/>
    <p:sldId id="822" r:id="rId12"/>
    <p:sldId id="840" r:id="rId13"/>
    <p:sldId id="841" r:id="rId14"/>
    <p:sldId id="842" r:id="rId15"/>
    <p:sldId id="843" r:id="rId16"/>
    <p:sldId id="844" r:id="rId17"/>
    <p:sldId id="845" r:id="rId18"/>
    <p:sldId id="846" r:id="rId19"/>
    <p:sldId id="847" r:id="rId20"/>
    <p:sldId id="863" r:id="rId21"/>
    <p:sldId id="875" r:id="rId22"/>
    <p:sldId id="876" r:id="rId23"/>
    <p:sldId id="877" r:id="rId24"/>
    <p:sldId id="829" r:id="rId25"/>
    <p:sldId id="852" r:id="rId26"/>
    <p:sldId id="883" r:id="rId27"/>
    <p:sldId id="864" r:id="rId28"/>
    <p:sldId id="880" r:id="rId29"/>
    <p:sldId id="881" r:id="rId30"/>
    <p:sldId id="848" r:id="rId31"/>
    <p:sldId id="849" r:id="rId32"/>
    <p:sldId id="860" r:id="rId33"/>
    <p:sldId id="831" r:id="rId34"/>
    <p:sldId id="861" r:id="rId35"/>
    <p:sldId id="832" r:id="rId36"/>
    <p:sldId id="878" r:id="rId37"/>
    <p:sldId id="879" r:id="rId38"/>
    <p:sldId id="833" r:id="rId39"/>
    <p:sldId id="824" r:id="rId40"/>
    <p:sldId id="851" r:id="rId41"/>
    <p:sldId id="834" r:id="rId42"/>
    <p:sldId id="865" r:id="rId43"/>
    <p:sldId id="882" r:id="rId44"/>
    <p:sldId id="830" r:id="rId45"/>
    <p:sldId id="866" r:id="rId46"/>
    <p:sldId id="867" r:id="rId47"/>
    <p:sldId id="854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E6A686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FF6600"/>
    <a:srgbClr val="006600"/>
    <a:srgbClr val="CC00FF"/>
    <a:srgbClr val="CC99FF"/>
    <a:srgbClr val="FF9900"/>
    <a:srgbClr val="FF66CC"/>
    <a:srgbClr val="FF505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410" autoAdjust="0"/>
    <p:restoredTop sz="89234" autoAdjust="0"/>
  </p:normalViewPr>
  <p:slideViewPr>
    <p:cSldViewPr snapToGrid="0">
      <p:cViewPr>
        <p:scale>
          <a:sx n="75" d="100"/>
          <a:sy n="75" d="100"/>
        </p:scale>
        <p:origin x="-1212" y="-186"/>
      </p:cViewPr>
      <p:guideLst>
        <p:guide orient="horz" pos="2160"/>
        <p:guide orient="horz" pos="144"/>
        <p:guide orient="horz" pos="891"/>
        <p:guide orient="horz" pos="1197"/>
        <p:guide orient="horz" pos="1485"/>
        <p:guide pos="2880"/>
        <p:guide pos="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4C93240-ADB8-42A1-90C1-423FE478952B}" type="datetime8">
              <a:rPr lang="zh-CN" altLang="en-US"/>
              <a:pPr>
                <a:defRPr/>
              </a:pPr>
              <a:t>2015年3月24日7时51分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E8D346E-A0CE-4542-8AAE-3B4300B98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177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EB1C232-BBEB-4375-A85E-A61EB668F919}" type="datetime8">
              <a:rPr lang="zh-CN" altLang="en-US"/>
              <a:pPr>
                <a:defRPr/>
              </a:pPr>
              <a:t>2015年3月24日7时51分</a:t>
            </a:fld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567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62625" y="8685213"/>
            <a:ext cx="109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36D8780-FED3-4AE0-A2DB-B26CE2B556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6379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B1C232-BBEB-4375-A85E-A61EB668F919}" type="datetime8">
              <a:rPr lang="zh-CN" altLang="en-US" smtClean="0"/>
              <a:pPr>
                <a:defRPr/>
              </a:pPr>
              <a:t>2015年3月24日7时51分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2004 Microsoft Corporation. All rights reserved.</a:t>
            </a:r>
          </a:p>
          <a:p>
            <a:pPr>
              <a:defRPr/>
            </a:pPr>
            <a:r>
              <a:rPr lang="en-US" altLang="zh-CN" smtClean="0"/>
              <a:t>This presentation is for informational purposes only. Microsoft makes no warranties, express or implied, in this summary.</a:t>
            </a: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D8780-FED3-4AE0-A2DB-B26CE2B5564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-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588" y="5948363"/>
            <a:ext cx="1231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414463"/>
            <a:ext cx="7772400" cy="140970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783138"/>
            <a:ext cx="7861300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5438" y="244475"/>
            <a:ext cx="2098675" cy="338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244475"/>
            <a:ext cx="6145213" cy="338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77825" y="244475"/>
            <a:ext cx="8396288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7825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77825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8393113" cy="4247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25" y="1414463"/>
            <a:ext cx="8388350" cy="1495794"/>
          </a:xfrm>
          <a:ln>
            <a:noFill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ch-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588" y="5948363"/>
            <a:ext cx="1231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414463"/>
            <a:ext cx="7772400" cy="1409700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783138"/>
            <a:ext cx="7861300" cy="585787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5438" y="244475"/>
            <a:ext cx="2098675" cy="338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244475"/>
            <a:ext cx="6145213" cy="338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77825" y="244475"/>
            <a:ext cx="8396288" cy="338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77825" y="1414463"/>
            <a:ext cx="8388350" cy="22145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7825" y="1414463"/>
            <a:ext cx="4117975" cy="2214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244475"/>
            <a:ext cx="8393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7825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4463"/>
            <a:ext cx="4117975" cy="103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77825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2597150"/>
            <a:ext cx="4117975" cy="103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6EAB6-26C3-47EF-8A96-015E178C3B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18926-CE30-40C4-A83F-C5AA3948605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FFE0F-5960-41AE-A581-5DD948A627A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801CF-6515-4BF3-94BD-4086D6D06FE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D6806-4194-4C38-95A5-7EA9E391DEA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ABC9C-D9EA-4CE8-ABA2-943E87D9E97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C707D2-505E-4F17-8444-087F257F77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BCEDF-58FC-462E-A4EE-CACF4617ABE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A4EAA4-2025-4940-8B05-F9FE355106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9A42F-2FA2-49D4-9204-867C9C8487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703401-1C51-4FEA-B362-E4CC28E17F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E0F0F-8CB6-4FB4-8668-4E1D5EB5587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2B9B7-3D2B-42FB-A5D2-DE7D4538253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42B79-E8DF-4A24-A513-B04460C3664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9924B-B487-42BE-B00A-80AC6B05964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EE2C4-997D-45ED-8929-181EF9262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CB4BF-0FF2-4327-A99A-965616F1E50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83A38-A75A-4DB0-BC0D-7A2D404485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E11C0-AAFC-41CE-A5F4-F7BC8620D8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991E4-D159-4090-BAE0-2056E2997AA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C109C-48CA-427A-9880-A88DD4C9299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D0FAE-B83E-40F7-9C58-7F761D0CA3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0887" y="609600"/>
            <a:ext cx="83931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414463"/>
            <a:ext cx="8388350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1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1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1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1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1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65A3-F26E-47EA-9252-D9F8E11A5607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FE0B-80E7-4782-84CF-3A43A5BAC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4475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414463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22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BC7160-A08D-49AB-BD72-0F762317777A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ea typeface="宋体" charset="-122"/>
              </a:rPr>
              <a:pPr>
                <a:defRPr/>
              </a:pPr>
              <a:t>2015/3/24</a:t>
            </a:fld>
            <a:endParaRPr lang="zh-CN" altLang="en-US" b="0">
              <a:solidFill>
                <a:prstClr val="black">
                  <a:tint val="7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b="0">
              <a:solidFill>
                <a:prstClr val="black">
                  <a:tint val="75000"/>
                </a:prstClr>
              </a:solidFill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FE2A98-3F60-4E61-B1B4-122DFA00E985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ea typeface="宋体" charset="-122"/>
              </a:rPr>
              <a:pPr>
                <a:defRPr/>
              </a:pPr>
              <a:t>‹#›</a:t>
            </a:fld>
            <a:endParaRPr lang="zh-CN" altLang="en-US" b="0">
              <a:solidFill>
                <a:prstClr val="black">
                  <a:tint val="75000"/>
                </a:prstClr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2386467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98" y="2537052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prstClr val="black"/>
                </a:solidFill>
                <a:ea typeface="宋体" charset="-122"/>
              </a:rPr>
              <a:t>Spring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969" y="3692723"/>
            <a:ext cx="1718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微软雅黑" pitchFamily="34" charset="-122"/>
              </a:rPr>
              <a:t>Ken Tsang  </a:t>
            </a:r>
            <a:r>
              <a:rPr lang="zh-CN" altLang="en-US" b="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微软雅黑" pitchFamily="34" charset="-122"/>
              </a:rPr>
              <a:t>曾科</a:t>
            </a:r>
            <a:endParaRPr lang="zh-CN" altLang="en-US" b="0" dirty="0">
              <a:solidFill>
                <a:prstClr val="black">
                  <a:lumMod val="50000"/>
                  <a:lumOff val="50000"/>
                </a:prstClr>
              </a:solidFill>
              <a:ea typeface="微软雅黑" pitchFamily="34" charset="-122"/>
            </a:endParaRP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75" y="3571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3.ID </a:t>
            </a:r>
            <a:r>
              <a:rPr lang="en-US" altLang="zh-CN" sz="3600" dirty="0" err="1" smtClean="0">
                <a:latin typeface="宋体" pitchFamily="2" charset="-122"/>
              </a:rPr>
              <a:t>vs</a:t>
            </a:r>
            <a:r>
              <a:rPr lang="en-US" altLang="zh-CN" sz="3600" dirty="0" smtClean="0">
                <a:latin typeface="宋体" pitchFamily="2" charset="-122"/>
              </a:rPr>
              <a:t> Name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8571" y="1875969"/>
          <a:ext cx="7112001" cy="336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/>
                <a:gridCol w="2370667"/>
                <a:gridCol w="2370667"/>
              </a:tblGrid>
              <a:tr h="4318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命名规范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</a:t>
                      </a:r>
                      <a:endParaRPr lang="zh-CN" altLang="en-US" dirty="0"/>
                    </a:p>
                  </a:txBody>
                  <a:tcPr/>
                </a:tc>
              </a:tr>
              <a:tr h="1315757">
                <a:tc>
                  <a:txBody>
                    <a:bodyPr/>
                    <a:lstStyle/>
                    <a:p>
                      <a:pPr algn="ctr"/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不能以数字，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符号打头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不能有空格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不行</a:t>
                      </a:r>
                      <a:endParaRPr lang="zh-CN" altLang="en-US" dirty="0"/>
                    </a:p>
                  </a:txBody>
                  <a:tcPr/>
                </a:tc>
              </a:tr>
              <a:tr h="1315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都可以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可以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后面覆盖前面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056" y="2206170"/>
            <a:ext cx="85416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0" dirty="0" smtClean="0">
                <a:solidFill>
                  <a:schemeClr val="bg2"/>
                </a:solidFill>
                <a:latin typeface="宋体" pitchFamily="2" charset="-122"/>
              </a:rPr>
              <a:t>见示例</a:t>
            </a:r>
            <a:endParaRPr lang="zh-CN" altLang="zh-CN" sz="8800" b="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4.</a:t>
            </a:r>
            <a:r>
              <a:rPr lang="zh-CN" altLang="en-US" sz="3600" dirty="0" smtClean="0">
                <a:latin typeface="宋体" pitchFamily="2" charset="-122"/>
              </a:rPr>
              <a:t>简单属性注入</a:t>
            </a:r>
            <a:endParaRPr lang="zh-CN" altLang="zh-CN" sz="36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5.Bean</a:t>
            </a:r>
            <a:r>
              <a:rPr lang="zh-CN" altLang="en-US" sz="3600" smtClean="0">
                <a:latin typeface="宋体" pitchFamily="2" charset="-122"/>
              </a:rPr>
              <a:t>的生存</a:t>
            </a:r>
            <a:r>
              <a:rPr lang="zh-CN" altLang="en-US" sz="3600" dirty="0" smtClean="0">
                <a:latin typeface="宋体" pitchFamily="2" charset="-122"/>
              </a:rPr>
              <a:t>范围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8571" y="1875969"/>
          <a:ext cx="7112001" cy="3436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860801"/>
              </a:tblGrid>
              <a:tr h="36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588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singleton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单例（默认）</a:t>
                      </a:r>
                      <a:endParaRPr lang="en-US" altLang="zh-CN" sz="2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dirty="0"/>
                    </a:p>
                  </a:txBody>
                  <a:tcPr/>
                </a:tc>
              </a:tr>
              <a:tr h="508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prototype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每次新建对象</a:t>
                      </a:r>
                      <a:endParaRPr lang="zh-CN" altLang="en-US" sz="2000" dirty="0"/>
                    </a:p>
                  </a:txBody>
                  <a:tcPr/>
                </a:tc>
              </a:tr>
              <a:tr h="573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request</a:t>
                      </a:r>
                      <a:endParaRPr lang="zh-CN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适于</a:t>
                      </a:r>
                      <a:r>
                        <a:rPr lang="en-US" altLang="zh-CN" sz="2000" dirty="0" smtClean="0"/>
                        <a:t>MVC</a:t>
                      </a:r>
                      <a:r>
                        <a:rPr lang="zh-CN" altLang="en-US" sz="2000" dirty="0" smtClean="0"/>
                        <a:t>框架的</a:t>
                      </a:r>
                      <a:r>
                        <a:rPr lang="en-US" altLang="zh-CN" sz="2000" dirty="0" err="1" smtClean="0"/>
                        <a:t>actionBean</a:t>
                      </a:r>
                      <a:r>
                        <a:rPr lang="zh-CN" altLang="en-US" sz="2000" dirty="0" smtClean="0"/>
                        <a:t>使用，很少</a:t>
                      </a:r>
                      <a:endParaRPr lang="en-US" altLang="zh-CN" sz="2000" dirty="0" smtClean="0"/>
                    </a:p>
                  </a:txBody>
                  <a:tcPr/>
                </a:tc>
              </a:tr>
              <a:tr h="616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session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global-session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6.</a:t>
            </a:r>
            <a:r>
              <a:rPr lang="zh-CN" altLang="en-US" sz="3600" dirty="0" smtClean="0">
                <a:latin typeface="宋体" pitchFamily="2" charset="-122"/>
              </a:rPr>
              <a:t>自动装配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30515" y="1729053"/>
          <a:ext cx="7112001" cy="391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7"/>
                <a:gridCol w="4741334"/>
              </a:tblGrid>
              <a:tr h="458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autowire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713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byName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找到配置文件中与</a:t>
                      </a:r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中变量名相同的注入，没找到则不注入</a:t>
                      </a:r>
                      <a:endParaRPr lang="zh-CN" altLang="en-US" dirty="0"/>
                    </a:p>
                  </a:txBody>
                  <a:tcPr/>
                </a:tc>
              </a:tr>
              <a:tr h="814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byType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找到配置文件中与</a:t>
                      </a:r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中变量类型相同的注入，有多个则抛异常</a:t>
                      </a:r>
                      <a:endParaRPr lang="zh-CN" altLang="en-US" dirty="0"/>
                    </a:p>
                  </a:txBody>
                  <a:tcPr/>
                </a:tc>
              </a:tr>
              <a:tr h="614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constructor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通过类型查找依赖对象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通过构造器注入</a:t>
                      </a:r>
                      <a:endParaRPr lang="zh-CN" altLang="en-US" dirty="0"/>
                    </a:p>
                  </a:txBody>
                  <a:tcPr/>
                </a:tc>
              </a:tr>
              <a:tr h="7372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autodetect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dirty="0" err="1" smtClean="0"/>
                        <a:t>byType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dirty="0" smtClean="0"/>
                        <a:t>constructor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之间自动的选择注入方式</a:t>
                      </a:r>
                      <a:endParaRPr lang="zh-CN" altLang="en-US" dirty="0"/>
                    </a:p>
                  </a:txBody>
                  <a:tcPr/>
                </a:tc>
              </a:tr>
              <a:tr h="548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default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根据上级</a:t>
                      </a:r>
                      <a:r>
                        <a:rPr lang="en-US" altLang="zh-CN" dirty="0" smtClean="0"/>
                        <a:t>Beans</a:t>
                      </a:r>
                      <a:r>
                        <a:rPr lang="zh-CN" altLang="en-US" dirty="0" smtClean="0"/>
                        <a:t>的配置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7.</a:t>
            </a:r>
            <a:r>
              <a:rPr lang="zh-CN" altLang="en-US" sz="3600" dirty="0" smtClean="0">
                <a:latin typeface="宋体" pitchFamily="2" charset="-122"/>
              </a:rPr>
              <a:t>生命周期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8571" y="1862907"/>
          <a:ext cx="7112001" cy="275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860801"/>
              </a:tblGrid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宋体" pitchFamily="2" charset="-122"/>
                        </a:rPr>
                        <a:t>生命周期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56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laze-init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使用时才初始化</a:t>
                      </a:r>
                      <a:endParaRPr lang="zh-CN" altLang="en-US" dirty="0"/>
                    </a:p>
                  </a:txBody>
                  <a:tcPr/>
                </a:tc>
              </a:tr>
              <a:tr h="840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init-method</a:t>
                      </a:r>
                      <a:endParaRPr lang="zh-CN" altLang="en-US" sz="3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声明在初始化和销毁时调用的方法，不要与</a:t>
                      </a:r>
                      <a:r>
                        <a:rPr lang="en-US" altLang="zh-CN" dirty="0" smtClean="0"/>
                        <a:t>prototype</a:t>
                      </a:r>
                      <a:r>
                        <a:rPr lang="zh-CN" altLang="en-US" dirty="0" smtClean="0"/>
                        <a:t>一起使用，否则</a:t>
                      </a:r>
                      <a:r>
                        <a:rPr lang="en-US" altLang="zh-CN" sz="1800" dirty="0" smtClean="0"/>
                        <a:t>destroy-method</a:t>
                      </a:r>
                      <a:r>
                        <a:rPr lang="zh-CN" altLang="en-US" sz="1800" dirty="0" smtClean="0"/>
                        <a:t>不生效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destroy-method</a:t>
                      </a:r>
                      <a:endParaRPr lang="zh-CN" altLang="en-US" sz="3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8.Annotation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59543" y="1529078"/>
          <a:ext cx="7112001" cy="468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860801"/>
              </a:tblGrid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宋体" pitchFamily="2" charset="-122"/>
                        </a:rPr>
                        <a:t>Annotation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56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Autowired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err="1" smtClean="0"/>
                        <a:t>byType</a:t>
                      </a:r>
                      <a:endParaRPr lang="zh-CN" altLang="en-US" dirty="0"/>
                    </a:p>
                  </a:txBody>
                  <a:tcPr/>
                </a:tc>
              </a:tr>
              <a:tr h="1014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Qulifier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在使用</a:t>
                      </a:r>
                      <a:r>
                        <a:rPr lang="en-US" altLang="zh-CN" sz="1800" dirty="0" err="1" smtClean="0"/>
                        <a:t>Autowired</a:t>
                      </a:r>
                      <a:r>
                        <a:rPr lang="zh-CN" altLang="en-US" sz="1800" dirty="0" smtClean="0"/>
                        <a:t>时，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根据名字指定注入的</a:t>
                      </a:r>
                      <a:r>
                        <a:rPr lang="en-US" altLang="zh-CN" sz="1800" dirty="0" smtClean="0"/>
                        <a:t>Bean</a:t>
                      </a:r>
                      <a:endParaRPr lang="zh-CN" alt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@</a:t>
                      </a:r>
                      <a:r>
                        <a:rPr lang="en-US" altLang="zh-CN" sz="1800" dirty="0" err="1" smtClean="0"/>
                        <a:t>Qulifier</a:t>
                      </a:r>
                      <a:r>
                        <a:rPr lang="zh-CN" altLang="en-US" sz="1800" dirty="0" smtClean="0"/>
                        <a:t>（“</a:t>
                      </a:r>
                      <a:r>
                        <a:rPr lang="en-US" altLang="zh-CN" sz="1800" dirty="0" smtClean="0"/>
                        <a:t>name</a:t>
                      </a:r>
                      <a:r>
                        <a:rPr lang="zh-CN" altLang="en-US" sz="1800" dirty="0" smtClean="0"/>
                        <a:t>”）</a:t>
                      </a:r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Resource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err="1" smtClean="0"/>
                        <a:t>byName</a:t>
                      </a:r>
                      <a:r>
                        <a:rPr lang="zh-CN" altLang="en-US" dirty="0" smtClean="0"/>
                        <a:t>，找不到名字则</a:t>
                      </a:r>
                      <a:r>
                        <a:rPr lang="en-US" altLang="zh-CN" dirty="0" err="1" smtClean="0"/>
                        <a:t>byType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Required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必须注入</a:t>
                      </a:r>
                      <a:endParaRPr lang="zh-CN" alt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PostConstruct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</a:t>
                      </a:r>
                      <a:r>
                        <a:rPr lang="en-US" altLang="zh-CN" sz="1800" dirty="0" smtClean="0"/>
                        <a:t>init-method</a:t>
                      </a:r>
                      <a:endParaRPr lang="zh-CN" alt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/>
                        <a:t>PreDestroy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</a:t>
                      </a:r>
                      <a:r>
                        <a:rPr lang="en-US" altLang="zh-CN" sz="1800" dirty="0" smtClean="0"/>
                        <a:t>destroy-method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8.Annotation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16000" y="1862907"/>
          <a:ext cx="7112001" cy="355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860801"/>
              </a:tblGrid>
              <a:tr h="431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宋体" pitchFamily="2" charset="-122"/>
                        </a:rPr>
                        <a:t>Annotation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25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Component</a:t>
                      </a:r>
                      <a:endParaRPr lang="zh-CN" altLang="en-US" sz="3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注解了这些的</a:t>
                      </a:r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会被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作为组件管理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Service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  <a:tr h="8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Repository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Controller</a:t>
                      </a:r>
                      <a:endParaRPr lang="zh-CN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7553664" cy="590931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培训大纲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32316" y="1819729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1:  IOC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4088" y="5034627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4: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与其他框架集成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17802" y="2951843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2:  AOP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68602" y="3946072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3: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10994" y="758825"/>
            <a:ext cx="822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、问题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5724525" y="6308725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2923746" y="1341438"/>
            <a:ext cx="18614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interface </a:t>
            </a:r>
            <a:r>
              <a:rPr lang="en-US" altLang="zh-CN" dirty="0" err="1">
                <a:solidFill>
                  <a:schemeClr val="bg2"/>
                </a:solidFill>
              </a:rPr>
              <a:t>PayEbi</a:t>
            </a:r>
            <a:r>
              <a:rPr lang="en-US" altLang="zh-CN" dirty="0">
                <a:solidFill>
                  <a:schemeClr val="bg2"/>
                </a:solidFill>
              </a:rPr>
              <a:t>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//</a:t>
            </a:r>
            <a:r>
              <a:rPr lang="zh-CN" altLang="en-US" dirty="0">
                <a:solidFill>
                  <a:schemeClr val="bg2"/>
                </a:solidFill>
              </a:rPr>
              <a:t>接口定义行为集</a:t>
            </a:r>
          </a:p>
          <a:p>
            <a:pPr algn="l"/>
            <a:r>
              <a:rPr lang="zh-CN" altLang="en-US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public void pay();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468313" y="5013325"/>
            <a:ext cx="648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问题：想要添加日志记录、性能监控、安全监测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856101" y="2781300"/>
            <a:ext cx="28312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class PointPayEbo implements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PayEbi 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public void pay() 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</a:t>
            </a:r>
            <a:r>
              <a:rPr lang="zh-CN" altLang="en-US">
                <a:solidFill>
                  <a:schemeClr val="bg2"/>
                </a:solidFill>
              </a:rPr>
              <a:t>业务逻辑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}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4863886" y="2708275"/>
            <a:ext cx="24737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class </a:t>
            </a:r>
            <a:r>
              <a:rPr lang="en-US" altLang="zh-CN" dirty="0" err="1">
                <a:solidFill>
                  <a:schemeClr val="bg2"/>
                </a:solidFill>
              </a:rPr>
              <a:t>RMBEbo</a:t>
            </a:r>
            <a:r>
              <a:rPr lang="en-US" altLang="zh-CN" dirty="0">
                <a:solidFill>
                  <a:schemeClr val="bg2"/>
                </a:solidFill>
              </a:rPr>
              <a:t> implements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PayEbi</a:t>
            </a:r>
            <a:r>
              <a:rPr lang="en-US" altLang="zh-CN" dirty="0">
                <a:solidFill>
                  <a:schemeClr val="bg2"/>
                </a:solidFill>
              </a:rPr>
              <a:t>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public void pay()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   </a:t>
            </a:r>
            <a:r>
              <a:rPr lang="zh-CN" altLang="en-US" dirty="0">
                <a:solidFill>
                  <a:schemeClr val="bg2"/>
                </a:solidFill>
              </a:rPr>
              <a:t>业务逻辑    </a:t>
            </a:r>
          </a:p>
          <a:p>
            <a:pPr algn="l"/>
            <a:r>
              <a:rPr lang="zh-CN" altLang="en-US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}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093" name="Line 45"/>
          <p:cNvSpPr>
            <a:spLocks noChangeShapeType="1"/>
          </p:cNvSpPr>
          <p:nvPr/>
        </p:nvSpPr>
        <p:spPr bwMode="auto">
          <a:xfrm flipV="1">
            <a:off x="2051050" y="1989138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 flipV="1">
            <a:off x="4932363" y="2060575"/>
            <a:ext cx="5032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5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09122" y="758825"/>
            <a:ext cx="15408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、最初解决方案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724525" y="6308725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84663" y="1341438"/>
            <a:ext cx="28312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class PointPayEbo implements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PayEbi{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public void pay() {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 //1.</a:t>
            </a:r>
            <a:r>
              <a:rPr lang="zh-CN" altLang="en-US">
                <a:solidFill>
                  <a:schemeClr val="bg2"/>
                </a:solidFill>
              </a:rPr>
              <a:t>记录日志开始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 </a:t>
            </a:r>
            <a:r>
              <a:rPr lang="en-US" altLang="zh-CN">
                <a:solidFill>
                  <a:schemeClr val="bg2"/>
                </a:solidFill>
              </a:rPr>
              <a:t>//2.</a:t>
            </a:r>
            <a:r>
              <a:rPr lang="zh-CN" altLang="en-US">
                <a:solidFill>
                  <a:schemeClr val="bg2"/>
                </a:solidFill>
              </a:rPr>
              <a:t>时间统计开始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 </a:t>
            </a:r>
            <a:r>
              <a:rPr lang="en-US" altLang="zh-CN">
                <a:solidFill>
                  <a:schemeClr val="bg2"/>
                </a:solidFill>
              </a:rPr>
              <a:t>//3.</a:t>
            </a:r>
            <a:r>
              <a:rPr lang="zh-CN" altLang="en-US">
                <a:solidFill>
                  <a:schemeClr val="bg2"/>
                </a:solidFill>
              </a:rPr>
              <a:t>安全检查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业务逻辑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</a:t>
            </a:r>
            <a:r>
              <a:rPr lang="en-US" altLang="zh-CN">
                <a:solidFill>
                  <a:schemeClr val="bg2"/>
                </a:solidFill>
              </a:rPr>
              <a:t>//4.</a:t>
            </a:r>
            <a:r>
              <a:rPr lang="zh-CN" altLang="en-US">
                <a:solidFill>
                  <a:schemeClr val="bg2"/>
                </a:solidFill>
              </a:rPr>
              <a:t>时间统计结束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}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707562" y="1341438"/>
            <a:ext cx="279275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class RMBPayEbo implements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PayEbi 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public void pay() {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 //1.</a:t>
            </a:r>
            <a:r>
              <a:rPr lang="zh-CN" altLang="en-US">
                <a:solidFill>
                  <a:schemeClr val="bg2"/>
                </a:solidFill>
              </a:rPr>
              <a:t>记录日志开始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 </a:t>
            </a:r>
            <a:r>
              <a:rPr lang="en-US" altLang="zh-CN">
                <a:solidFill>
                  <a:schemeClr val="bg2"/>
                </a:solidFill>
              </a:rPr>
              <a:t>//2.</a:t>
            </a:r>
            <a:r>
              <a:rPr lang="zh-CN" altLang="en-US">
                <a:solidFill>
                  <a:schemeClr val="bg2"/>
                </a:solidFill>
              </a:rPr>
              <a:t>时间统计开始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 </a:t>
            </a:r>
            <a:r>
              <a:rPr lang="en-US" altLang="zh-CN">
                <a:solidFill>
                  <a:schemeClr val="bg2"/>
                </a:solidFill>
              </a:rPr>
              <a:t>//3.</a:t>
            </a:r>
            <a:r>
              <a:rPr lang="zh-CN" altLang="en-US">
                <a:solidFill>
                  <a:schemeClr val="bg2"/>
                </a:solidFill>
              </a:rPr>
              <a:t>安全检查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业务逻辑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</a:t>
            </a:r>
            <a:r>
              <a:rPr lang="en-US" altLang="zh-CN">
                <a:solidFill>
                  <a:schemeClr val="bg2"/>
                </a:solidFill>
              </a:rPr>
              <a:t>//4.</a:t>
            </a:r>
            <a:r>
              <a:rPr lang="zh-CN" altLang="en-US">
                <a:solidFill>
                  <a:schemeClr val="bg2"/>
                </a:solidFill>
              </a:rPr>
              <a:t>时间统计结束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}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84213" y="2347913"/>
            <a:ext cx="7056437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84213" y="3932238"/>
            <a:ext cx="70564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812088" y="3357563"/>
            <a:ext cx="12239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横切关注点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7739063" y="2854325"/>
            <a:ext cx="5048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667625" y="38608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68313" y="5373688"/>
            <a:ext cx="36718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缺点：太多重复代码，且紧耦合</a:t>
            </a:r>
          </a:p>
        </p:txBody>
      </p:sp>
    </p:spTree>
    <p:extLst>
      <p:ext uri="{BB962C8B-B14F-4D97-AF65-F5344CB8AC3E}">
        <p14:creationId xmlns:p14="http://schemas.microsoft.com/office/powerpoint/2010/main" val="1453551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7553664" cy="590931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培训大纲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32316" y="1819729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1:  IOC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4088" y="5034627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4: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与其他框架集成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17802" y="2951843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2:  AOP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68602" y="3946072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3: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0407" y="758825"/>
            <a:ext cx="37449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3</a:t>
            </a:r>
            <a:r>
              <a:rPr lang="zh-CN" altLang="en-US">
                <a:solidFill>
                  <a:schemeClr val="bg2"/>
                </a:solidFill>
              </a:rPr>
              <a:t>、使用装饰器模式</a:t>
            </a:r>
            <a:r>
              <a:rPr lang="en-US" altLang="zh-CN">
                <a:solidFill>
                  <a:schemeClr val="bg2"/>
                </a:solidFill>
              </a:rPr>
              <a:t>/</a:t>
            </a:r>
            <a:r>
              <a:rPr lang="zh-CN" altLang="en-US">
                <a:solidFill>
                  <a:schemeClr val="bg2"/>
                </a:solidFill>
              </a:rPr>
              <a:t>代理模式改进的解决方案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724525" y="6308725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73482" y="2084388"/>
            <a:ext cx="317106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class PayEbiDecorator implements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PayEbi 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private PayEbi  delagate;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public void pay() {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 //1.</a:t>
            </a:r>
            <a:r>
              <a:rPr lang="zh-CN" altLang="en-US">
                <a:solidFill>
                  <a:schemeClr val="bg2"/>
                </a:solidFill>
              </a:rPr>
              <a:t>记录日志开始</a:t>
            </a: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 </a:t>
            </a:r>
            <a:r>
              <a:rPr lang="en-US" altLang="zh-CN">
                <a:solidFill>
                  <a:schemeClr val="bg2"/>
                </a:solidFill>
              </a:rPr>
              <a:t>//2.</a:t>
            </a:r>
            <a:r>
              <a:rPr lang="zh-CN" altLang="en-US">
                <a:solidFill>
                  <a:schemeClr val="bg2"/>
                </a:solidFill>
              </a:rPr>
              <a:t>时间统计开始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</a:t>
            </a:r>
            <a:r>
              <a:rPr lang="en-US" altLang="zh-CN">
                <a:solidFill>
                  <a:schemeClr val="bg2"/>
                </a:solidFill>
              </a:rPr>
              <a:t>delagate.pay();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//4.</a:t>
            </a:r>
            <a:r>
              <a:rPr lang="zh-CN" altLang="en-US">
                <a:solidFill>
                  <a:schemeClr val="bg2"/>
                </a:solidFill>
              </a:rPr>
              <a:t>时间统计结束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}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174933" y="2060575"/>
            <a:ext cx="282320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class PayEbiProxy implements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PayEbi {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private PayEbi target;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public void pay() {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   //3.</a:t>
            </a:r>
            <a:r>
              <a:rPr lang="zh-CN" altLang="en-US">
                <a:solidFill>
                  <a:schemeClr val="bg2"/>
                </a:solidFill>
              </a:rPr>
              <a:t>安全检查</a:t>
            </a: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endParaRPr lang="zh-CN" altLang="en-US">
              <a:solidFill>
                <a:schemeClr val="bg2"/>
              </a:solidFill>
            </a:endParaRPr>
          </a:p>
          <a:p>
            <a:pPr algn="l"/>
            <a:r>
              <a:rPr lang="zh-CN" altLang="en-US">
                <a:solidFill>
                  <a:schemeClr val="bg2"/>
                </a:solidFill>
              </a:rPr>
              <a:t>       </a:t>
            </a:r>
            <a:r>
              <a:rPr lang="en-US" altLang="zh-CN">
                <a:solidFill>
                  <a:schemeClr val="bg2"/>
                </a:solidFill>
              </a:rPr>
              <a:t>target.pay()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</a:t>
            </a:r>
          </a:p>
          <a:p>
            <a:pPr algn="l"/>
            <a:endParaRPr lang="en-US" altLang="zh-CN">
              <a:solidFill>
                <a:schemeClr val="bg2"/>
              </a:solidFill>
            </a:endParaRP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    }</a:t>
            </a:r>
          </a:p>
          <a:p>
            <a:pPr algn="l"/>
            <a:r>
              <a:rPr lang="en-US" altLang="zh-CN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84213" y="3357563"/>
            <a:ext cx="7056437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84213" y="4652963"/>
            <a:ext cx="7056437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843213" y="5876925"/>
            <a:ext cx="59769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缺点：紧耦合，每个业务逻辑需要一个装饰器实现或代理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11188" y="1125538"/>
            <a:ext cx="806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chemeClr val="bg2"/>
                </a:solidFill>
              </a:rPr>
              <a:t>装饰器模式：</a:t>
            </a:r>
            <a:r>
              <a:rPr lang="zh-CN" altLang="en-US">
                <a:solidFill>
                  <a:schemeClr val="bg2"/>
                </a:solidFill>
              </a:rPr>
              <a:t>动态地给一个对象添加一些额外的职责。就增加功能来说， 装饰器模式相比生成子类更为灵活。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11188" y="1766888"/>
            <a:ext cx="8064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chemeClr val="bg2"/>
                </a:solidFill>
              </a:rPr>
              <a:t>代理模式：</a:t>
            </a:r>
            <a:r>
              <a:rPr lang="zh-CN" altLang="en-US">
                <a:solidFill>
                  <a:schemeClr val="bg2"/>
                </a:solidFill>
              </a:rPr>
              <a:t>为其他对象提供一种代理以控制对这个对象的访问。</a:t>
            </a:r>
          </a:p>
        </p:txBody>
      </p:sp>
    </p:spTree>
    <p:extLst>
      <p:ext uri="{BB962C8B-B14F-4D97-AF65-F5344CB8AC3E}">
        <p14:creationId xmlns:p14="http://schemas.microsoft.com/office/powerpoint/2010/main" val="2501088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42" grpId="0" animBg="1"/>
      <p:bldP spid="225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887" y="0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AOP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</a:t>
            </a:r>
            <a:r>
              <a:rPr lang="zh-CN" altLang="en-US" sz="3600" dirty="0" smtClean="0">
                <a:latin typeface="宋体" pitchFamily="2" charset="-122"/>
              </a:rPr>
              <a:t>实现方式</a:t>
            </a:r>
            <a:r>
              <a:rPr lang="zh-CN" altLang="zh-CN" sz="3600" dirty="0" smtClean="0">
                <a:latin typeface="宋体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312056" y="2336796"/>
            <a:ext cx="85416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0" dirty="0" smtClean="0">
                <a:solidFill>
                  <a:schemeClr val="bg2"/>
                </a:solidFill>
                <a:latin typeface="宋体" pitchFamily="2" charset="-122"/>
              </a:rPr>
              <a:t>见示例</a:t>
            </a:r>
            <a:endParaRPr lang="zh-CN" altLang="zh-CN" sz="8800" b="0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887" y="0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AOP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2.</a:t>
            </a:r>
            <a:r>
              <a:rPr lang="zh-CN" altLang="en-US" sz="3600" dirty="0" smtClean="0">
                <a:latin typeface="宋体" pitchFamily="2" charset="-122"/>
              </a:rPr>
              <a:t>概念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2799" y="1701800"/>
          <a:ext cx="7445829" cy="4071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159"/>
                <a:gridCol w="4295670"/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13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JoinPonit</a:t>
                      </a:r>
                      <a:r>
                        <a:rPr lang="zh-CN" altLang="en-US" dirty="0" smtClean="0"/>
                        <a:t>（连接点）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程序通知的一个“时机”，这些“时机”就是连接点，例如方法被调用时、异常被抛出时等等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3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PointCut</a:t>
                      </a:r>
                      <a:r>
                        <a:rPr lang="zh-CN" altLang="en-US" dirty="0" smtClean="0"/>
                        <a:t>（切入点）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连接点的集合</a:t>
                      </a:r>
                      <a:endParaRPr lang="zh-CN" altLang="en-US" dirty="0"/>
                    </a:p>
                  </a:txBody>
                  <a:tcPr/>
                </a:tc>
              </a:tr>
              <a:tr h="613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Aspect</a:t>
                      </a:r>
                      <a:r>
                        <a:rPr lang="zh-CN" altLang="en-US" dirty="0" smtClean="0"/>
                        <a:t>（切面）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要切入的对象</a:t>
                      </a:r>
                      <a:endParaRPr lang="zh-CN" altLang="en-US" dirty="0"/>
                    </a:p>
                  </a:txBody>
                  <a:tcPr/>
                </a:tc>
              </a:tr>
              <a:tr h="613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Advice</a:t>
                      </a:r>
                      <a:r>
                        <a:rPr lang="zh-CN" altLang="en-US" dirty="0" smtClean="0"/>
                        <a:t>（通知、建议）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切面要完成的工作和何时需要执行这个工作</a:t>
                      </a:r>
                      <a:r>
                        <a:rPr lang="en-US" altLang="zh-CN" dirty="0" smtClean="0"/>
                        <a:t>@Before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@After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@Around...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13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Weaving</a:t>
                      </a:r>
                      <a:r>
                        <a:rPr lang="zh-CN" altLang="en-US" dirty="0" smtClean="0"/>
                        <a:t>（织入）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加入切面逻辑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887" y="0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AOP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 AOP </a:t>
            </a:r>
            <a:r>
              <a:rPr lang="zh-CN" altLang="en-US" sz="3600" dirty="0" smtClean="0">
                <a:latin typeface="宋体" pitchFamily="2" charset="-122"/>
              </a:rPr>
              <a:t>配置实例</a:t>
            </a:r>
            <a:endParaRPr lang="zh-CN" altLang="zh-CN" sz="3600" dirty="0" smtClean="0">
              <a:latin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535211"/>
            <a:ext cx="732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2"/>
                </a:solidFill>
              </a:rPr>
              <a:t>&lt;</a:t>
            </a:r>
            <a:r>
              <a:rPr lang="en-US" altLang="zh-CN" dirty="0" err="1" smtClean="0">
                <a:solidFill>
                  <a:schemeClr val="bg2"/>
                </a:solidFill>
              </a:rPr>
              <a:t>aop:config</a:t>
            </a:r>
            <a:r>
              <a:rPr lang="en-US" altLang="zh-CN" dirty="0" smtClean="0">
                <a:solidFill>
                  <a:schemeClr val="bg2"/>
                </a:solidFill>
              </a:rPr>
              <a:t>&gt;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&lt;</a:t>
            </a:r>
            <a:r>
              <a:rPr lang="en-US" altLang="zh-CN" dirty="0" err="1">
                <a:solidFill>
                  <a:schemeClr val="bg2"/>
                </a:solidFill>
              </a:rPr>
              <a:t>aop:advisor</a:t>
            </a:r>
            <a:r>
              <a:rPr lang="en-US" altLang="zh-CN" dirty="0" smtClean="0">
                <a:solidFill>
                  <a:schemeClr val="bg2"/>
                </a:solidFill>
              </a:rPr>
              <a:t>&gt;  &lt;</a:t>
            </a:r>
            <a:r>
              <a:rPr lang="en-US" altLang="zh-CN" dirty="0" err="1">
                <a:solidFill>
                  <a:schemeClr val="bg2"/>
                </a:solidFill>
              </a:rPr>
              <a:t>aop:aspect</a:t>
            </a:r>
            <a:r>
              <a:rPr lang="en-US" altLang="zh-CN" dirty="0" smtClean="0">
                <a:solidFill>
                  <a:schemeClr val="bg2"/>
                </a:solidFill>
              </a:rPr>
              <a:t>&gt;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7553664" cy="590931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培训大纲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32316" y="1819729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1:  IOC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4088" y="5034627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4: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与其他框架集成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17802" y="2951843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2:  AOP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68602" y="3946072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3:  </a:t>
            </a:r>
            <a:r>
              <a:rPr lang="zh-CN" alt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992088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bg2"/>
                </a:solidFill>
              </a:rPr>
              <a:t>1. </a:t>
            </a:r>
            <a:r>
              <a:rPr lang="zh-CN" altLang="en-US" sz="1800" dirty="0" smtClean="0">
                <a:solidFill>
                  <a:schemeClr val="bg2"/>
                </a:solidFill>
              </a:rPr>
              <a:t>什么是事务？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00" y="1389390"/>
            <a:ext cx="711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chemeClr val="bg2"/>
                </a:solidFill>
              </a:rPr>
              <a:t>事务</a:t>
            </a:r>
            <a:r>
              <a:rPr lang="en-US" altLang="zh-CN" b="0" dirty="0">
                <a:solidFill>
                  <a:schemeClr val="bg2"/>
                </a:solidFill>
              </a:rPr>
              <a:t>(Transaction)</a:t>
            </a:r>
            <a:r>
              <a:rPr lang="zh-CN" altLang="en-US" b="0" dirty="0">
                <a:solidFill>
                  <a:schemeClr val="bg2"/>
                </a:solidFill>
              </a:rPr>
              <a:t>是并发控制的基本单位。所谓事务</a:t>
            </a:r>
            <a:r>
              <a:rPr lang="en-US" altLang="zh-CN" b="0" dirty="0">
                <a:solidFill>
                  <a:schemeClr val="bg2"/>
                </a:solidFill>
              </a:rPr>
              <a:t>,</a:t>
            </a:r>
            <a:r>
              <a:rPr lang="zh-CN" altLang="en-US" b="0" dirty="0">
                <a:solidFill>
                  <a:schemeClr val="bg2"/>
                </a:solidFill>
              </a:rPr>
              <a:t>它是一个操作序列，这些操作要么都执行，要么都不执行，它是一个不可分割的工作单位。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0" y="2091898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bg2"/>
                </a:solidFill>
              </a:rPr>
              <a:t>2. </a:t>
            </a:r>
            <a:r>
              <a:rPr lang="zh-CN" altLang="en-US" sz="1800" dirty="0" smtClean="0">
                <a:solidFill>
                  <a:schemeClr val="bg2"/>
                </a:solidFill>
              </a:rPr>
              <a:t>事务特性有哪些？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0" y="2489200"/>
            <a:ext cx="711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 smtClean="0">
                <a:solidFill>
                  <a:schemeClr val="bg2"/>
                </a:solidFill>
              </a:rPr>
              <a:t>ACID</a:t>
            </a:r>
          </a:p>
          <a:p>
            <a:pPr algn="l"/>
            <a:endParaRPr lang="en-US" altLang="zh-CN" b="0" dirty="0">
              <a:solidFill>
                <a:schemeClr val="bg2"/>
              </a:solidFill>
            </a:endParaRPr>
          </a:p>
          <a:p>
            <a:pPr algn="l"/>
            <a:r>
              <a:rPr lang="zh-CN" altLang="en-US" b="0" dirty="0" smtClean="0">
                <a:solidFill>
                  <a:schemeClr val="bg2"/>
                </a:solidFill>
              </a:rPr>
              <a:t>原子</a:t>
            </a:r>
            <a:r>
              <a:rPr lang="zh-CN" altLang="en-US" b="0" dirty="0">
                <a:solidFill>
                  <a:schemeClr val="bg2"/>
                </a:solidFill>
              </a:rPr>
              <a:t>性</a:t>
            </a:r>
            <a:r>
              <a:rPr lang="en-US" altLang="zh-CN" b="0" dirty="0">
                <a:solidFill>
                  <a:schemeClr val="bg2"/>
                </a:solidFill>
              </a:rPr>
              <a:t>(ATOMICITY): </a:t>
            </a: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b="0" dirty="0">
                <a:solidFill>
                  <a:schemeClr val="bg2"/>
                </a:solidFill>
              </a:rPr>
              <a:t>一致性</a:t>
            </a:r>
            <a:r>
              <a:rPr lang="en-US" altLang="zh-CN" b="0" dirty="0">
                <a:solidFill>
                  <a:schemeClr val="bg2"/>
                </a:solidFill>
              </a:rPr>
              <a:t>(CONSISTENCY): </a:t>
            </a: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b="0" dirty="0">
                <a:solidFill>
                  <a:schemeClr val="bg2"/>
                </a:solidFill>
              </a:rPr>
              <a:t>隔离性</a:t>
            </a:r>
            <a:r>
              <a:rPr lang="en-US" altLang="zh-CN" b="0" dirty="0">
                <a:solidFill>
                  <a:schemeClr val="bg2"/>
                </a:solidFill>
              </a:rPr>
              <a:t>(ISOLATION): </a:t>
            </a: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dirty="0">
                <a:solidFill>
                  <a:schemeClr val="bg2"/>
                </a:solidFill>
              </a:rPr>
              <a:t/>
            </a:r>
            <a:br>
              <a:rPr lang="zh-CN" altLang="en-US" dirty="0">
                <a:solidFill>
                  <a:schemeClr val="bg2"/>
                </a:solidFill>
              </a:rPr>
            </a:br>
            <a:r>
              <a:rPr lang="zh-CN" altLang="en-US" b="0" dirty="0">
                <a:solidFill>
                  <a:schemeClr val="bg2"/>
                </a:solidFill>
              </a:rPr>
              <a:t>持久性</a:t>
            </a:r>
            <a:r>
              <a:rPr lang="en-US" altLang="zh-CN" b="0" dirty="0">
                <a:solidFill>
                  <a:schemeClr val="bg2"/>
                </a:solidFill>
              </a:rPr>
              <a:t>(DURABILITY):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0" dirty="0"/>
              <a:t> 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06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395287" y="1546225"/>
            <a:ext cx="822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、问题</a:t>
            </a: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4427537" y="1912938"/>
            <a:ext cx="46085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Session </a:t>
            </a:r>
            <a:r>
              <a:rPr lang="en-US" altLang="zh-CN" dirty="0" err="1">
                <a:solidFill>
                  <a:schemeClr val="bg2"/>
                </a:solidFill>
              </a:rPr>
              <a:t>session</a:t>
            </a:r>
            <a:r>
              <a:rPr lang="en-US" altLang="zh-CN" dirty="0">
                <a:solidFill>
                  <a:schemeClr val="bg2"/>
                </a:solidFill>
              </a:rPr>
              <a:t> = null;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Transaction </a:t>
            </a:r>
            <a:r>
              <a:rPr lang="en-US" altLang="zh-CN" dirty="0" err="1">
                <a:solidFill>
                  <a:schemeClr val="bg2"/>
                </a:solidFill>
              </a:rPr>
              <a:t>transaction</a:t>
            </a:r>
            <a:r>
              <a:rPr lang="en-US" altLang="zh-CN" dirty="0">
                <a:solidFill>
                  <a:schemeClr val="bg2"/>
                </a:solidFill>
              </a:rPr>
              <a:t> = null;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try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session = </a:t>
            </a:r>
            <a:r>
              <a:rPr lang="en-US" altLang="zh-CN" dirty="0" err="1">
                <a:solidFill>
                  <a:schemeClr val="bg2"/>
                </a:solidFill>
              </a:rPr>
              <a:t>factory.openSession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//</a:t>
            </a:r>
            <a:r>
              <a:rPr lang="zh-CN" altLang="en-US" dirty="0">
                <a:solidFill>
                  <a:schemeClr val="bg2"/>
                </a:solidFill>
              </a:rPr>
              <a:t>开启事务</a:t>
            </a:r>
          </a:p>
          <a:p>
            <a:pPr algn="l"/>
            <a:r>
              <a:rPr lang="zh-CN" altLang="en-US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transaction = </a:t>
            </a:r>
            <a:r>
              <a:rPr lang="en-US" altLang="zh-CN" dirty="0" err="1">
                <a:solidFill>
                  <a:schemeClr val="bg2"/>
                </a:solidFill>
              </a:rPr>
              <a:t>session.beginTransaction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transation.begin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session.save</a:t>
            </a:r>
            <a:r>
              <a:rPr lang="en-US" altLang="zh-CN" dirty="0">
                <a:solidFill>
                  <a:schemeClr val="bg2"/>
                </a:solidFill>
              </a:rPr>
              <a:t>(user);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transaction.commit</a:t>
            </a:r>
            <a:r>
              <a:rPr lang="en-US" altLang="zh-CN" dirty="0">
                <a:solidFill>
                  <a:schemeClr val="bg2"/>
                </a:solidFill>
              </a:rPr>
              <a:t>();//</a:t>
            </a:r>
            <a:r>
              <a:rPr lang="zh-CN" altLang="en-US" dirty="0">
                <a:solidFill>
                  <a:schemeClr val="bg2"/>
                </a:solidFill>
              </a:rPr>
              <a:t>提交事务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 catch (Exception e)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e.printStackTrace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transaction.rollback</a:t>
            </a:r>
            <a:r>
              <a:rPr lang="en-US" altLang="zh-CN" dirty="0">
                <a:solidFill>
                  <a:schemeClr val="bg2"/>
                </a:solidFill>
              </a:rPr>
              <a:t>();//</a:t>
            </a:r>
            <a:r>
              <a:rPr lang="zh-CN" altLang="en-US" dirty="0">
                <a:solidFill>
                  <a:schemeClr val="bg2"/>
                </a:solidFill>
              </a:rPr>
              <a:t>回滚事务</a:t>
            </a:r>
          </a:p>
          <a:p>
            <a:pPr algn="l"/>
            <a:r>
              <a:rPr lang="zh-CN" altLang="en-US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return false;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}finally{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session.close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0825" y="1984375"/>
            <a:ext cx="57245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Connection conn = 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DataSourceUtils.</a:t>
            </a:r>
            <a:r>
              <a:rPr lang="en-US" altLang="zh-CN" i="1" dirty="0" err="1">
                <a:solidFill>
                  <a:schemeClr val="bg2"/>
                </a:solidFill>
              </a:rPr>
              <a:t>getConnection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//</a:t>
            </a:r>
            <a:r>
              <a:rPr lang="zh-CN" altLang="en-US" dirty="0">
                <a:solidFill>
                  <a:schemeClr val="bg2"/>
                </a:solidFill>
              </a:rPr>
              <a:t>开启事务</a:t>
            </a:r>
          </a:p>
          <a:p>
            <a:pPr algn="l"/>
            <a:r>
              <a:rPr lang="en-US" altLang="zh-CN" dirty="0" err="1">
                <a:solidFill>
                  <a:schemeClr val="bg2"/>
                </a:solidFill>
              </a:rPr>
              <a:t>conn.setAutoCommit</a:t>
            </a:r>
            <a:r>
              <a:rPr lang="en-US" altLang="zh-CN" dirty="0">
                <a:solidFill>
                  <a:schemeClr val="bg2"/>
                </a:solidFill>
              </a:rPr>
              <a:t>(false);</a:t>
            </a:r>
          </a:p>
          <a:p>
            <a:pPr algn="l"/>
            <a:r>
              <a:rPr lang="en-US" altLang="zh-CN" b="1" dirty="0">
                <a:solidFill>
                  <a:schemeClr val="bg2"/>
                </a:solidFill>
              </a:rPr>
              <a:t>try</a:t>
            </a:r>
            <a:r>
              <a:rPr lang="en-US" altLang="zh-CN" dirty="0">
                <a:solidFill>
                  <a:schemeClr val="bg2"/>
                </a:solidFill>
              </a:rPr>
              <a:t>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Object </a:t>
            </a:r>
            <a:r>
              <a:rPr lang="en-US" altLang="zh-CN" dirty="0" err="1">
                <a:solidFill>
                  <a:schemeClr val="bg2"/>
                </a:solidFill>
              </a:rPr>
              <a:t>retVal</a:t>
            </a:r>
            <a:r>
              <a:rPr lang="en-US" altLang="zh-CN" dirty="0">
                <a:solidFill>
                  <a:schemeClr val="bg2"/>
                </a:solidFill>
              </a:rPr>
              <a:t> = 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    </a:t>
            </a:r>
            <a:r>
              <a:rPr lang="en-US" altLang="zh-CN" dirty="0" err="1">
                <a:solidFill>
                  <a:schemeClr val="bg2"/>
                </a:solidFill>
              </a:rPr>
              <a:t>callback.doInConnection</a:t>
            </a:r>
            <a:r>
              <a:rPr lang="en-US" altLang="zh-CN" dirty="0">
                <a:solidFill>
                  <a:schemeClr val="bg2"/>
                </a:solidFill>
              </a:rPr>
              <a:t>(conn);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conn.commit</a:t>
            </a:r>
            <a:r>
              <a:rPr lang="en-US" altLang="zh-CN" dirty="0">
                <a:solidFill>
                  <a:schemeClr val="bg2"/>
                </a:solidFill>
              </a:rPr>
              <a:t>(); //</a:t>
            </a:r>
            <a:r>
              <a:rPr lang="zh-CN" altLang="en-US" dirty="0">
                <a:solidFill>
                  <a:schemeClr val="bg2"/>
                </a:solidFill>
              </a:rPr>
              <a:t>提交事务</a:t>
            </a:r>
          </a:p>
          <a:p>
            <a:pPr algn="l"/>
            <a:r>
              <a:rPr lang="zh-CN" altLang="en-US" b="1" dirty="0">
                <a:solidFill>
                  <a:schemeClr val="bg2"/>
                </a:solidFill>
              </a:rPr>
              <a:t>    </a:t>
            </a:r>
            <a:r>
              <a:rPr lang="en-US" altLang="zh-CN" b="1" dirty="0">
                <a:solidFill>
                  <a:schemeClr val="bg2"/>
                </a:solidFill>
              </a:rPr>
              <a:t>return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retVal</a:t>
            </a:r>
            <a:r>
              <a:rPr lang="en-US" altLang="zh-CN" dirty="0">
                <a:solidFill>
                  <a:schemeClr val="bg2"/>
                </a:solidFill>
              </a:rPr>
              <a:t>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  <a:r>
              <a:rPr lang="en-US" altLang="zh-CN" b="1" dirty="0">
                <a:solidFill>
                  <a:schemeClr val="bg2"/>
                </a:solidFill>
              </a:rPr>
              <a:t>catch</a:t>
            </a:r>
            <a:r>
              <a:rPr lang="en-US" altLang="zh-CN" dirty="0">
                <a:solidFill>
                  <a:schemeClr val="bg2"/>
                </a:solidFill>
              </a:rPr>
              <a:t> (Exception e)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conn.rollback</a:t>
            </a:r>
            <a:r>
              <a:rPr lang="en-US" altLang="zh-CN" dirty="0">
                <a:solidFill>
                  <a:schemeClr val="bg2"/>
                </a:solidFill>
              </a:rPr>
              <a:t>();//</a:t>
            </a:r>
            <a:r>
              <a:rPr lang="zh-CN" altLang="en-US" dirty="0">
                <a:solidFill>
                  <a:schemeClr val="bg2"/>
                </a:solidFill>
              </a:rPr>
              <a:t>回滚事务</a:t>
            </a:r>
          </a:p>
          <a:p>
            <a:pPr algn="l"/>
            <a:r>
              <a:rPr lang="zh-CN" altLang="en-US" b="1" dirty="0">
                <a:solidFill>
                  <a:schemeClr val="bg2"/>
                </a:solidFill>
              </a:rPr>
              <a:t>    </a:t>
            </a:r>
            <a:r>
              <a:rPr lang="en-US" altLang="zh-CN" b="1" dirty="0">
                <a:solidFill>
                  <a:schemeClr val="bg2"/>
                </a:solidFill>
              </a:rPr>
              <a:t>throw</a:t>
            </a:r>
            <a:r>
              <a:rPr lang="en-US" altLang="zh-CN" dirty="0">
                <a:solidFill>
                  <a:schemeClr val="bg2"/>
                </a:solidFill>
              </a:rPr>
              <a:t> e;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  <a:r>
              <a:rPr lang="en-US" altLang="zh-CN" b="1" dirty="0">
                <a:solidFill>
                  <a:schemeClr val="bg2"/>
                </a:solidFill>
              </a:rPr>
              <a:t>finally</a:t>
            </a:r>
            <a:r>
              <a:rPr lang="en-US" altLang="zh-CN" dirty="0">
                <a:solidFill>
                  <a:schemeClr val="bg2"/>
                </a:solidFill>
              </a:rPr>
              <a:t> {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 err="1">
                <a:solidFill>
                  <a:schemeClr val="bg2"/>
                </a:solidFill>
              </a:rPr>
              <a:t>conn.close</a:t>
            </a:r>
            <a:r>
              <a:rPr lang="en-US" altLang="zh-CN" dirty="0">
                <a:solidFill>
                  <a:schemeClr val="bg2"/>
                </a:solidFill>
              </a:rPr>
              <a:t>();</a:t>
            </a:r>
          </a:p>
          <a:p>
            <a:pPr algn="l"/>
            <a:r>
              <a:rPr lang="en-US" altLang="zh-CN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322262" y="5945188"/>
            <a:ext cx="57245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</a:rPr>
              <a:t>缺点：不一致的事务管理，复杂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287" y="787399"/>
            <a:ext cx="633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2"/>
                </a:solidFill>
              </a:rPr>
              <a:t>Q: </a:t>
            </a:r>
            <a:r>
              <a:rPr lang="zh-CN" altLang="en-US" dirty="0" smtClean="0">
                <a:solidFill>
                  <a:schemeClr val="bg2"/>
                </a:solidFill>
              </a:rPr>
              <a:t>传统处理事务的步骤？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63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 </a:t>
            </a:r>
            <a:r>
              <a:rPr lang="en-US" altLang="zh-CN" sz="3600" dirty="0" err="1" smtClean="0">
                <a:latin typeface="宋体" pitchFamily="2" charset="-122"/>
              </a:rPr>
              <a:t>DataSource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0286" y="1683657"/>
          <a:ext cx="8534400" cy="338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885"/>
                <a:gridCol w="6110515"/>
              </a:tblGrid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宋体" pitchFamily="2" charset="-122"/>
                        </a:rPr>
                        <a:t>DataSource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2091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200" b="1" dirty="0" smtClean="0"/>
                    </a:p>
                    <a:p>
                      <a:pPr algn="ctr"/>
                      <a:endParaRPr lang="en-US" altLang="zh-CN" sz="3200" b="1" dirty="0" smtClean="0"/>
                    </a:p>
                    <a:p>
                      <a:pPr algn="ctr"/>
                      <a:r>
                        <a:rPr lang="en-US" altLang="zh-CN" sz="3200" b="1" dirty="0" smtClean="0"/>
                        <a:t>c3p0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 &lt;bean id="</a:t>
                      </a:r>
                      <a:r>
                        <a:rPr lang="en-US" altLang="zh-CN" sz="1200" dirty="0" err="1" smtClean="0"/>
                        <a:t>dataSource</a:t>
                      </a:r>
                      <a:r>
                        <a:rPr lang="en-US" altLang="zh-CN" sz="1200" dirty="0" smtClean="0"/>
                        <a:t>" class="com.mchange.v2.c3p0.ComboPooledDataSource" destroy-method="close"&gt;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driverClass</a:t>
                      </a:r>
                      <a:r>
                        <a:rPr lang="en-US" altLang="zh-CN" sz="1200" dirty="0" smtClean="0"/>
                        <a:t>"&gt;&lt;value&gt;${</a:t>
                      </a:r>
                      <a:r>
                        <a:rPr lang="en-US" altLang="zh-CN" sz="1200" dirty="0" err="1" smtClean="0"/>
                        <a:t>jdbc.driverClassName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jdbcUrl</a:t>
                      </a:r>
                      <a:r>
                        <a:rPr lang="en-US" altLang="zh-CN" sz="1200" dirty="0" smtClean="0"/>
                        <a:t>"&gt;&lt;value&gt;${jdbc.url}&lt;/value&gt;&lt;/property&gt;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name="user"&gt;&lt;value&gt;${</a:t>
                      </a:r>
                      <a:r>
                        <a:rPr lang="en-US" altLang="zh-CN" sz="1200" dirty="0" err="1" smtClean="0"/>
                        <a:t>jdbc.username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name="password"&gt;&lt;value&gt;${</a:t>
                      </a:r>
                      <a:r>
                        <a:rPr lang="en-US" altLang="zh-CN" sz="1200" dirty="0" err="1" smtClean="0"/>
                        <a:t>jdbc.password</a:t>
                      </a:r>
                      <a:r>
                        <a:rPr lang="en-US" altLang="zh-CN" sz="1200" dirty="0" smtClean="0"/>
                        <a:t>}&lt;/value&gt;&lt;/property&gt;  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acquireIncrement</a:t>
                      </a:r>
                      <a:r>
                        <a:rPr lang="en-US" altLang="zh-CN" sz="1200" dirty="0" smtClean="0"/>
                        <a:t>"&gt;&lt;value&gt;5&lt;/value&gt;&lt;/property&gt;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idleConnectionTestPeriod</a:t>
                      </a:r>
                      <a:r>
                        <a:rPr lang="en-US" altLang="zh-CN" sz="1200" dirty="0" smtClean="0"/>
                        <a:t>"&gt;&lt;value&gt;3000&lt;/value&gt;&lt;/property&gt;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checkoutTimeout</a:t>
                      </a:r>
                      <a:r>
                        <a:rPr lang="en-US" altLang="zh-CN" sz="1200" dirty="0" smtClean="0"/>
                        <a:t>"&gt;&lt;value&gt;3000&lt;/value&gt;&lt;/property&gt;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maxPoolSize</a:t>
                      </a:r>
                      <a:r>
                        <a:rPr lang="en-US" altLang="zh-CN" sz="1200" dirty="0" smtClean="0"/>
                        <a:t>"&gt;&lt;value&gt;80&lt;/value&gt;&lt;/property&gt;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minPoolSize</a:t>
                      </a:r>
                      <a:r>
                        <a:rPr lang="en-US" altLang="zh-CN" sz="1200" dirty="0" smtClean="0"/>
                        <a:t>"&gt;&lt;value&gt;1&lt;/value&gt;&lt;/property&gt;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maxStatements</a:t>
                      </a:r>
                      <a:r>
                        <a:rPr lang="en-US" altLang="zh-CN" sz="1200" dirty="0" smtClean="0"/>
                        <a:t>"&gt;&lt;value&gt;6000&lt;/value&gt;&lt;/property&gt;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     &lt;property name="</a:t>
                      </a:r>
                      <a:r>
                        <a:rPr lang="en-US" altLang="zh-CN" sz="1200" dirty="0" err="1" smtClean="0"/>
                        <a:t>initialPoolSize</a:t>
                      </a:r>
                      <a:r>
                        <a:rPr lang="en-US" altLang="zh-CN" sz="1200" dirty="0" smtClean="0"/>
                        <a:t>"&gt;&lt;value&gt;5&lt;/value&gt;&lt;/property&gt;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&lt;/bean&gt;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 </a:t>
            </a:r>
            <a:r>
              <a:rPr lang="en-US" altLang="zh-CN" sz="3600" dirty="0" err="1" smtClean="0">
                <a:latin typeface="宋体" pitchFamily="2" charset="-122"/>
              </a:rPr>
              <a:t>DataSource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3828" y="2220685"/>
          <a:ext cx="8534400" cy="26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400800"/>
              </a:tblGrid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宋体" pitchFamily="2" charset="-122"/>
                        </a:rPr>
                        <a:t>DataSource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2091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err="1" smtClean="0"/>
                        <a:t>dbcp</a:t>
                      </a:r>
                      <a:endParaRPr lang="en-US" altLang="zh-CN" sz="32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&lt;bean id="</a:t>
                      </a:r>
                      <a:r>
                        <a:rPr lang="en-US" altLang="zh-CN" sz="1200" dirty="0" err="1" smtClean="0"/>
                        <a:t>dataSource</a:t>
                      </a:r>
                      <a:r>
                        <a:rPr lang="en-US" altLang="zh-CN" sz="1200" dirty="0" smtClean="0"/>
                        <a:t>" class="</a:t>
                      </a:r>
                      <a:r>
                        <a:rPr lang="en-US" altLang="zh-CN" sz="1200" dirty="0" err="1" smtClean="0"/>
                        <a:t>org.apache.commons.dbcp.BasicDataSource</a:t>
                      </a:r>
                      <a:r>
                        <a:rPr lang="en-US" altLang="zh-CN" sz="1200" dirty="0" smtClean="0"/>
                        <a:t>"&gt;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&lt;property name="</a:t>
                      </a:r>
                      <a:r>
                        <a:rPr lang="en-US" altLang="zh-CN" sz="1200" dirty="0" err="1" smtClean="0"/>
                        <a:t>driverClassName</a:t>
                      </a:r>
                      <a:r>
                        <a:rPr lang="en-US" altLang="zh-CN" sz="1200" dirty="0" smtClean="0"/>
                        <a:t>"&gt;&lt;value&gt;${</a:t>
                      </a:r>
                      <a:r>
                        <a:rPr lang="en-US" altLang="zh-CN" sz="1200" dirty="0" err="1" smtClean="0"/>
                        <a:t>jdbc.driverClassName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 &lt;property name="</a:t>
                      </a:r>
                      <a:r>
                        <a:rPr lang="en-US" altLang="zh-CN" sz="1200" dirty="0" err="1" smtClean="0"/>
                        <a:t>url</a:t>
                      </a:r>
                      <a:r>
                        <a:rPr lang="en-US" altLang="zh-CN" sz="1200" dirty="0" smtClean="0"/>
                        <a:t>"&gt;&lt;value&gt;${jdbc.url}&lt;/value&gt;&lt;/property&gt;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 &lt;property name="username"&gt;&lt;value&gt;${</a:t>
                      </a:r>
                      <a:r>
                        <a:rPr lang="en-US" altLang="zh-CN" sz="1200" dirty="0" err="1" smtClean="0"/>
                        <a:t>jdbc.username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 &lt;property name="password"&gt;&lt;value&gt;${</a:t>
                      </a:r>
                      <a:r>
                        <a:rPr lang="en-US" altLang="zh-CN" sz="1200" dirty="0" err="1" smtClean="0"/>
                        <a:t>jdbc.password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 &lt;property name="</a:t>
                      </a:r>
                      <a:r>
                        <a:rPr lang="en-US" altLang="zh-CN" sz="1200" dirty="0" err="1" smtClean="0"/>
                        <a:t>maxActive</a:t>
                      </a:r>
                      <a:r>
                        <a:rPr lang="en-US" altLang="zh-CN" sz="1200" dirty="0" smtClean="0"/>
                        <a:t>"&gt;&lt;value&gt;80&lt;/value&gt;&lt;/property&gt;  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  &lt;property name="</a:t>
                      </a:r>
                      <a:r>
                        <a:rPr lang="en-US" altLang="zh-CN" sz="1200" dirty="0" err="1" smtClean="0"/>
                        <a:t>maxIdle</a:t>
                      </a:r>
                      <a:r>
                        <a:rPr lang="en-US" altLang="zh-CN" sz="1200" dirty="0" smtClean="0"/>
                        <a:t>"&gt;&lt;value&gt;20&lt;/value&gt;&lt;/property&gt;  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  &lt;property name="</a:t>
                      </a:r>
                      <a:r>
                        <a:rPr lang="en-US" altLang="zh-CN" sz="1200" dirty="0" err="1" smtClean="0"/>
                        <a:t>maxWait</a:t>
                      </a:r>
                      <a:r>
                        <a:rPr lang="en-US" altLang="zh-CN" sz="1200" dirty="0" smtClean="0"/>
                        <a:t>"&gt;&lt;value&gt;3000&lt;/value&gt;&lt;/property&gt;  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&lt;/bean&gt; 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 </a:t>
            </a:r>
            <a:r>
              <a:rPr lang="en-US" altLang="zh-CN" sz="3600" dirty="0" err="1" smtClean="0">
                <a:latin typeface="宋体" pitchFamily="2" charset="-122"/>
              </a:rPr>
              <a:t>DataSource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3828" y="2220685"/>
          <a:ext cx="8534400" cy="26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400800"/>
              </a:tblGrid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宋体" pitchFamily="2" charset="-122"/>
                        </a:rPr>
                        <a:t>DataSource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2091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err="1" smtClean="0"/>
                        <a:t>proxool</a:t>
                      </a:r>
                      <a:endParaRPr lang="en-US" altLang="zh-CN" sz="32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 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&lt;bean id="</a:t>
                      </a:r>
                      <a:r>
                        <a:rPr lang="en-US" altLang="zh-CN" sz="1200" dirty="0" err="1" smtClean="0"/>
                        <a:t>dataSource</a:t>
                      </a:r>
                      <a:r>
                        <a:rPr lang="en-US" altLang="zh-CN" sz="1200" dirty="0" smtClean="0"/>
                        <a:t>" class="</a:t>
                      </a:r>
                      <a:r>
                        <a:rPr lang="en-US" altLang="zh-CN" sz="1200" dirty="0" err="1" smtClean="0"/>
                        <a:t>org.springframework.jdbc.datasource.DriverManagerDataSource</a:t>
                      </a:r>
                      <a:r>
                        <a:rPr lang="en-US" altLang="zh-CN" sz="1200" dirty="0" smtClean="0"/>
                        <a:t>"&gt;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&lt;property name="</a:t>
                      </a:r>
                      <a:r>
                        <a:rPr lang="en-US" altLang="zh-CN" sz="1200" dirty="0" err="1" smtClean="0"/>
                        <a:t>driverClassName</a:t>
                      </a:r>
                      <a:r>
                        <a:rPr lang="en-US" altLang="zh-CN" sz="1200" dirty="0" smtClean="0"/>
                        <a:t>"&gt;&lt;value&gt;${</a:t>
                      </a:r>
                      <a:r>
                        <a:rPr lang="en-US" altLang="zh-CN" sz="1200" dirty="0" err="1" smtClean="0"/>
                        <a:t>jdbc.driverClassName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&lt;property name="</a:t>
                      </a:r>
                      <a:r>
                        <a:rPr lang="en-US" altLang="zh-CN" sz="1200" dirty="0" err="1" smtClean="0"/>
                        <a:t>url</a:t>
                      </a:r>
                      <a:r>
                        <a:rPr lang="en-US" altLang="zh-CN" sz="1200" dirty="0" smtClean="0"/>
                        <a:t>"&gt;&lt;value&gt;${jdbc.url}&lt;/value&gt;&lt;/property&gt;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&lt;property name="username"&gt;&lt;value&gt;${</a:t>
                      </a:r>
                      <a:r>
                        <a:rPr lang="en-US" altLang="zh-CN" sz="1200" dirty="0" err="1" smtClean="0"/>
                        <a:t>jdbc.username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 &lt;property name="password"&gt;&lt;value&gt;${</a:t>
                      </a:r>
                      <a:r>
                        <a:rPr lang="en-US" altLang="zh-CN" sz="1200" dirty="0" err="1" smtClean="0"/>
                        <a:t>jdbc.password</a:t>
                      </a:r>
                      <a:r>
                        <a:rPr lang="en-US" altLang="zh-CN" sz="1200" dirty="0" smtClean="0"/>
                        <a:t>}&lt;/value&gt;&lt;/property&gt;</a:t>
                      </a:r>
                      <a:br>
                        <a:rPr lang="en-US" altLang="zh-CN" sz="1200" dirty="0" smtClean="0"/>
                      </a:br>
                      <a:r>
                        <a:rPr lang="en-US" altLang="zh-CN" sz="1200" dirty="0" smtClean="0"/>
                        <a:t> &lt;/bean&gt;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7553664" cy="590931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培训大纲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32316" y="1819729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1:  IOC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4088" y="5034627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4: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与其他框架集成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17802" y="2951843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2:  AOP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68602" y="3946072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3: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2.</a:t>
            </a:r>
            <a:r>
              <a:rPr lang="zh-CN" altLang="en-US" sz="3600" dirty="0" smtClean="0">
                <a:latin typeface="宋体" pitchFamily="2" charset="-122"/>
              </a:rPr>
              <a:t>事务分类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3143" y="1614714"/>
          <a:ext cx="7924800" cy="30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8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事务类型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1324429">
                <a:tc>
                  <a:txBody>
                    <a:bodyPr/>
                    <a:lstStyle/>
                    <a:p>
                      <a:pPr algn="ctr"/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本地事务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同一个事务使用相同的</a:t>
                      </a:r>
                      <a:r>
                        <a:rPr lang="en-US" altLang="zh-CN" dirty="0" smtClean="0"/>
                        <a:t>connection</a:t>
                      </a:r>
                      <a:r>
                        <a:rPr lang="zh-CN" altLang="en-US" dirty="0" smtClean="0"/>
                        <a:t>（保存在</a:t>
                      </a:r>
                      <a:r>
                        <a:rPr lang="en-US" altLang="zh-CN" dirty="0" err="1" smtClean="0"/>
                        <a:t>LocalThread</a:t>
                      </a:r>
                      <a:r>
                        <a:rPr lang="zh-CN" altLang="en-US" dirty="0" smtClean="0"/>
                        <a:t>中）</a:t>
                      </a:r>
                      <a:endParaRPr lang="zh-CN" altLang="en-US" dirty="0"/>
                    </a:p>
                  </a:txBody>
                  <a:tcPr/>
                </a:tc>
              </a:tr>
              <a:tr h="1324429">
                <a:tc>
                  <a:txBody>
                    <a:bodyPr/>
                    <a:lstStyle/>
                    <a:p>
                      <a:pPr algn="ctr"/>
                      <a:endParaRPr lang="en-US" altLang="zh-CN" sz="2800" dirty="0" smtClean="0"/>
                    </a:p>
                    <a:p>
                      <a:pPr algn="ctr"/>
                      <a:r>
                        <a:rPr lang="zh-CN" altLang="en-US" sz="2800" dirty="0" smtClean="0"/>
                        <a:t>全局事务（</a:t>
                      </a:r>
                      <a:r>
                        <a:rPr lang="en-US" altLang="zh-CN" sz="2800" dirty="0" smtClean="0"/>
                        <a:t>JTA</a:t>
                      </a:r>
                      <a:r>
                        <a:rPr lang="zh-CN" altLang="en-US" sz="2800" dirty="0" smtClean="0"/>
                        <a:t>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同一个事务可以使用多个</a:t>
                      </a:r>
                      <a:r>
                        <a:rPr lang="en-US" altLang="zh-CN" dirty="0" smtClean="0"/>
                        <a:t>connection</a:t>
                      </a:r>
                      <a:r>
                        <a:rPr lang="zh-CN" altLang="en-US" dirty="0" smtClean="0"/>
                        <a:t>，支持两阶段提交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 </a:t>
            </a:r>
            <a:r>
              <a:rPr lang="zh-CN" altLang="en-US" sz="3600" dirty="0" smtClean="0">
                <a:latin typeface="宋体" pitchFamily="2" charset="-122"/>
              </a:rPr>
              <a:t>事务实现</a:t>
            </a:r>
            <a:endParaRPr lang="zh-CN" altLang="zh-CN" sz="3600" dirty="0" smtClean="0">
              <a:latin typeface="宋体" pitchFamily="2" charset="-122"/>
            </a:endParaRPr>
          </a:p>
        </p:txBody>
      </p:sp>
      <p:pic>
        <p:nvPicPr>
          <p:cNvPr id="6" name="图片 5" descr="26503683807086578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364" y="1366157"/>
            <a:ext cx="8293100" cy="3307443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479426" y="5268686"/>
            <a:ext cx="8069488" cy="841827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事务开始前，要在</a:t>
            </a:r>
            <a:r>
              <a:rPr lang="en-US" altLang="zh-CN" sz="2000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TransactionDefinition</a:t>
            </a:r>
            <a:r>
              <a:rPr lang="zh-CN" alt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中配置事务属性</a:t>
            </a:r>
            <a:endParaRPr lang="en-US" altLang="zh-CN" sz="20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事务开始后，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TrasactionSatatus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记录事务的状态，成功则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commit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</a:b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3"/>
              </a:buBlip>
              <a:tabLst/>
              <a:defRPr/>
            </a:pPr>
            <a:endParaRPr lang="en-US" altLang="zh-CN" sz="28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lvl="0" indent="-5715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Blip>
                <a:blip r:embed="rId3"/>
              </a:buBlip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编程式事务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 </a:t>
            </a:r>
            <a:r>
              <a:rPr lang="zh-CN" altLang="en-US" sz="3600" dirty="0" smtClean="0">
                <a:latin typeface="宋体" pitchFamily="2" charset="-122"/>
              </a:rPr>
              <a:t>事务实现</a:t>
            </a:r>
            <a:endParaRPr lang="zh-CN" altLang="zh-CN" sz="3600" dirty="0" smtClean="0">
              <a:latin typeface="宋体" pitchFamily="2" charset="-122"/>
            </a:endParaRP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784226" y="1959427"/>
            <a:ext cx="4049031" cy="3490186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声明式事务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</a:b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tabLst/>
              <a:defRPr/>
            </a:pPr>
            <a:endParaRPr lang="en-US" altLang="zh-CN" sz="28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lvl="0" indent="-5715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编程式事务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000" y="853976"/>
            <a:ext cx="7988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传播特性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1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Propagation.REQUIRED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方法被调用时自动开启事务，在事务范围内使用则使用同一个事务，否则开启新事务。       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2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Propagation.REQUIRES_NEW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无论何时自身都会开启事务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3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Propagation.SUPPORTS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自身不会开启事务，在事务范围内则使用相同事务，否则不使用事务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4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Propagation.NOT_SUPPORTED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自身不会开启事务，在事务范围内使用挂起事务，运行完毕恢复事务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5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Propagation.MANDATORY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自身不开启事务，必须在事务环境使用否则报错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6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Propagation.NEVER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自身不会开启事务，在事务范围使用抛出异常</a:t>
            </a: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  </a:t>
            </a:r>
            <a:r>
              <a:rPr lang="en-US" altLang="zh-CN" sz="1800" dirty="0">
                <a:solidFill>
                  <a:schemeClr val="bg2"/>
                </a:solidFill>
              </a:rPr>
              <a:t>7</a:t>
            </a:r>
            <a:r>
              <a:rPr lang="zh-CN" altLang="en-US" sz="1800" dirty="0">
                <a:solidFill>
                  <a:schemeClr val="bg2"/>
                </a:solidFill>
              </a:rPr>
              <a:t>、</a:t>
            </a:r>
            <a:r>
              <a:rPr lang="en-US" altLang="zh-CN" sz="1800" dirty="0" err="1">
                <a:solidFill>
                  <a:schemeClr val="bg2"/>
                </a:solidFill>
              </a:rPr>
              <a:t>Propagation.NESTED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algn="l"/>
            <a:r>
              <a:rPr lang="zh-CN" altLang="en-US" sz="1800" dirty="0">
                <a:solidFill>
                  <a:schemeClr val="bg2"/>
                </a:solidFill>
              </a:rPr>
              <a:t>如果一个活动的事务存在，则运行在一个嵌套的事务中</a:t>
            </a:r>
            <a:r>
              <a:rPr lang="en-US" altLang="zh-CN" sz="1800" dirty="0">
                <a:solidFill>
                  <a:schemeClr val="bg2"/>
                </a:solidFill>
              </a:rPr>
              <a:t>. </a:t>
            </a:r>
            <a:r>
              <a:rPr lang="zh-CN" altLang="en-US" sz="1800" dirty="0">
                <a:solidFill>
                  <a:schemeClr val="bg2"/>
                </a:solidFill>
              </a:rPr>
              <a:t>如果没有活动事务</a:t>
            </a:r>
            <a:r>
              <a:rPr lang="en-US" altLang="zh-CN" sz="1800" dirty="0">
                <a:solidFill>
                  <a:schemeClr val="bg2"/>
                </a:solidFill>
              </a:rPr>
              <a:t>, </a:t>
            </a:r>
            <a:r>
              <a:rPr lang="zh-CN" altLang="en-US" sz="1800" dirty="0">
                <a:solidFill>
                  <a:schemeClr val="bg2"/>
                </a:solidFill>
              </a:rPr>
              <a:t>则按</a:t>
            </a:r>
            <a:r>
              <a:rPr lang="en-US" altLang="zh-CN" sz="1800" dirty="0" err="1">
                <a:solidFill>
                  <a:schemeClr val="bg2"/>
                </a:solidFill>
              </a:rPr>
              <a:t>TransactionDefinition.PROPAGATION_REQUIRED</a:t>
            </a: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zh-CN" altLang="en-US" sz="1800" dirty="0">
                <a:solidFill>
                  <a:schemeClr val="bg2"/>
                </a:solidFill>
              </a:rPr>
              <a:t>属性执行。需要</a:t>
            </a:r>
            <a:r>
              <a:rPr lang="en-US" altLang="zh-CN" sz="1800" dirty="0">
                <a:solidFill>
                  <a:schemeClr val="bg2"/>
                </a:solidFill>
              </a:rPr>
              <a:t>JDBC3.0</a:t>
            </a:r>
            <a:r>
              <a:rPr lang="zh-CN" altLang="en-US" sz="1800" dirty="0">
                <a:solidFill>
                  <a:schemeClr val="bg2"/>
                </a:solidFill>
              </a:rPr>
              <a:t>以上支持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779915" y="14514"/>
            <a:ext cx="83931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800" kern="0" dirty="0" smtClean="0">
                <a:latin typeface="幼圆" pitchFamily="49" charset="-122"/>
                <a:ea typeface="幼圆" pitchFamily="49" charset="-122"/>
              </a:rPr>
              <a:t>事务传播特性</a:t>
            </a:r>
            <a:endParaRPr lang="zh-CN" altLang="en-US" sz="2800" kern="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921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0763"/>
            <a:ext cx="8388350" cy="4376583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2"/>
                </a:solidFill>
                <a:effectLst/>
              </a:rPr>
              <a:t>ISOLATION_DEFAULT 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这是一个</a:t>
            </a:r>
            <a:r>
              <a:rPr lang="en-US" altLang="zh-CN" sz="1800" dirty="0" err="1">
                <a:solidFill>
                  <a:schemeClr val="bg2"/>
                </a:solidFill>
                <a:effectLst/>
              </a:rPr>
              <a:t>PlatfromTransactionManager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默认的隔离级别，使用数据库默认的事务隔离级别</a:t>
            </a:r>
            <a:r>
              <a:rPr lang="en-US" altLang="zh-CN" sz="1800" dirty="0">
                <a:solidFill>
                  <a:schemeClr val="bg2"/>
                </a:solidFill>
                <a:effectLst/>
              </a:rPr>
              <a:t>.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另外四个与</a:t>
            </a:r>
            <a:r>
              <a:rPr lang="en-US" altLang="zh-CN" sz="1800" dirty="0">
                <a:solidFill>
                  <a:schemeClr val="bg2"/>
                </a:solidFill>
                <a:effectLst/>
              </a:rPr>
              <a:t>JDBC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的隔离级别相对应 </a:t>
            </a:r>
            <a:br>
              <a:rPr lang="zh-CN" altLang="en-US" sz="1800" dirty="0">
                <a:solidFill>
                  <a:schemeClr val="bg2"/>
                </a:solidFill>
                <a:effectLst/>
              </a:rPr>
            </a:br>
            <a:r>
              <a:rPr lang="en-US" altLang="zh-CN" sz="1800" dirty="0">
                <a:solidFill>
                  <a:schemeClr val="bg2"/>
                </a:solidFill>
                <a:effectLst/>
              </a:rPr>
              <a:t>ISOLATION_READ_UNCOMMITTED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 这是事务最低的隔离级别，它充许别外一个事务可以看到这个事务未提交的数据。这种隔离级别会产生脏读，不可重复读和幻像读</a:t>
            </a:r>
          </a:p>
          <a:p>
            <a:r>
              <a:rPr lang="en-US" altLang="zh-CN" sz="1800" dirty="0">
                <a:solidFill>
                  <a:schemeClr val="bg2"/>
                </a:solidFill>
                <a:effectLst/>
              </a:rPr>
              <a:t>ISOLATION_READ_COMMITTED 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保证一个事务修改的数据提交后才能被另外一个事务读取。另外一个事务不能读取该事务未提交的数据。这种事务隔离级别可以避免脏读出现，但是可能会出现不可重复读和幻像读。</a:t>
            </a:r>
          </a:p>
          <a:p>
            <a:r>
              <a:rPr lang="en-US" altLang="zh-CN" sz="1800" dirty="0">
                <a:solidFill>
                  <a:schemeClr val="bg2"/>
                </a:solidFill>
                <a:effectLst/>
              </a:rPr>
              <a:t>ISOLATION_REPEATABLE_READ 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这种事务隔离级别可以防止脏读，不可重复读。但是可能出现幻像读。它除了保证一个事务不能读取另一个事务未提交的数据外，还保证了避免下面的情况产生</a:t>
            </a:r>
            <a:r>
              <a:rPr lang="en-US" altLang="zh-CN" sz="1800" dirty="0">
                <a:solidFill>
                  <a:schemeClr val="bg2"/>
                </a:solidFill>
                <a:effectLst/>
              </a:rPr>
              <a:t>(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不可重复读</a:t>
            </a:r>
            <a:r>
              <a:rPr lang="en-US" altLang="zh-CN" sz="1800" dirty="0">
                <a:solidFill>
                  <a:schemeClr val="bg2"/>
                </a:solidFill>
                <a:effectLst/>
              </a:rPr>
              <a:t>)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。</a:t>
            </a:r>
          </a:p>
          <a:p>
            <a:r>
              <a:rPr lang="en-US" altLang="zh-CN" sz="1800" dirty="0">
                <a:solidFill>
                  <a:schemeClr val="bg2"/>
                </a:solidFill>
                <a:effectLst/>
              </a:rPr>
              <a:t>ISOLATION_SERIALIZABLE </a:t>
            </a:r>
            <a:r>
              <a:rPr lang="zh-CN" altLang="en-US" sz="1800" dirty="0">
                <a:solidFill>
                  <a:schemeClr val="bg2"/>
                </a:solidFill>
                <a:effectLst/>
              </a:rPr>
              <a:t>这是花费最高代价但是最可靠的事务隔离级别。事务被处理为顺序执行。除了防止脏读，不可重复读外，还避免了幻像读。</a:t>
            </a:r>
          </a:p>
          <a:p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779915" y="14514"/>
            <a:ext cx="83931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800" kern="0" dirty="0" smtClean="0">
                <a:latin typeface="幼圆" pitchFamily="49" charset="-122"/>
                <a:ea typeface="幼圆" pitchFamily="49" charset="-122"/>
              </a:rPr>
              <a:t>事务隔离级别</a:t>
            </a:r>
            <a:endParaRPr lang="zh-CN" altLang="en-US" sz="2800" kern="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63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3.1 </a:t>
            </a:r>
            <a:r>
              <a:rPr lang="zh-CN" altLang="en-US" sz="3600" dirty="0" smtClean="0">
                <a:latin typeface="宋体" pitchFamily="2" charset="-122"/>
              </a:rPr>
              <a:t>声明式事务</a:t>
            </a:r>
            <a:endParaRPr lang="zh-CN" altLang="zh-CN" sz="3600" dirty="0" smtClean="0">
              <a:latin typeface="宋体" pitchFamily="2" charset="-122"/>
            </a:endParaRPr>
          </a:p>
        </p:txBody>
      </p:sp>
      <p:pic>
        <p:nvPicPr>
          <p:cNvPr id="7" name="图片 6" descr="t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729" y="1458231"/>
            <a:ext cx="7371442" cy="44474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059" y="58056"/>
            <a:ext cx="8393113" cy="480131"/>
          </a:xfrm>
        </p:spPr>
        <p:txBody>
          <a:bodyPr/>
          <a:lstStyle/>
          <a:p>
            <a:pPr lvl="0"/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3.1 </a:t>
            </a:r>
            <a:r>
              <a:rPr lang="zh-CN" altLang="en-US" sz="3600" dirty="0" smtClean="0">
                <a:latin typeface="宋体" pitchFamily="2" charset="-122"/>
              </a:rPr>
              <a:t>声明式事务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96572" y="2061030"/>
          <a:ext cx="6096000" cy="28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209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1204685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Annotation</a:t>
                      </a:r>
                      <a:r>
                        <a:rPr lang="zh-CN" altLang="en-US" sz="2000" dirty="0" smtClean="0"/>
                        <a:t>注解的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见示例</a:t>
                      </a:r>
                      <a:endParaRPr lang="zh-CN" altLang="en-US" dirty="0"/>
                    </a:p>
                  </a:txBody>
                  <a:tcPr/>
                </a:tc>
              </a:tr>
              <a:tr h="1204685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基于</a:t>
                      </a:r>
                      <a:r>
                        <a:rPr lang="en-US" altLang="zh-CN" sz="2000" dirty="0" smtClean="0"/>
                        <a:t>XML</a:t>
                      </a:r>
                      <a:r>
                        <a:rPr lang="zh-CN" altLang="en-US" sz="2000" dirty="0" smtClean="0"/>
                        <a:t>配置的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见示例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059" y="58056"/>
            <a:ext cx="8393113" cy="480131"/>
          </a:xfrm>
        </p:spPr>
        <p:txBody>
          <a:bodyPr/>
          <a:lstStyle/>
          <a:p>
            <a:pPr lvl="0"/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3.1 </a:t>
            </a:r>
            <a:r>
              <a:rPr lang="zh-CN" altLang="en-US" sz="3600" dirty="0" smtClean="0">
                <a:latin typeface="宋体" pitchFamily="2" charset="-122"/>
              </a:rPr>
              <a:t>声明式事务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7658" y="1480458"/>
          <a:ext cx="7953828" cy="482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4"/>
                <a:gridCol w="3976914"/>
              </a:tblGrid>
              <a:tr h="406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70113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cap="all" baseline="0" dirty="0" smtClean="0"/>
                        <a:t>Mandatory</a:t>
                      </a:r>
                    </a:p>
                    <a:p>
                      <a:pPr algn="ctr"/>
                      <a:r>
                        <a:rPr lang="en-US" altLang="zh-CN" cap="all" baseline="0" dirty="0" smtClean="0"/>
                        <a:t>Nested</a:t>
                      </a:r>
                    </a:p>
                    <a:p>
                      <a:pPr algn="ctr"/>
                      <a:r>
                        <a:rPr lang="en-US" altLang="zh-CN" cap="all" baseline="0" dirty="0" smtClean="0"/>
                        <a:t>Never</a:t>
                      </a:r>
                    </a:p>
                    <a:p>
                      <a:pPr algn="ctr"/>
                      <a:r>
                        <a:rPr lang="en-US" altLang="zh-CN" dirty="0" smtClean="0"/>
                        <a:t>NOT_SUPPORTED</a:t>
                      </a:r>
                    </a:p>
                    <a:p>
                      <a:pPr algn="ctr"/>
                      <a:r>
                        <a:rPr lang="en-US" altLang="zh-CN" dirty="0" smtClean="0"/>
                        <a:t>REQUIRED</a:t>
                      </a:r>
                    </a:p>
                    <a:p>
                      <a:pPr algn="ctr"/>
                      <a:r>
                        <a:rPr lang="en-US" altLang="zh-CN" dirty="0" smtClean="0"/>
                        <a:t>REQUIRED_NEW</a:t>
                      </a:r>
                    </a:p>
                    <a:p>
                      <a:pPr algn="ctr"/>
                      <a:r>
                        <a:rPr lang="en-US" altLang="zh-CN" dirty="0" smtClean="0"/>
                        <a:t>SUPPORTS</a:t>
                      </a:r>
                    </a:p>
                  </a:txBody>
                  <a:tcPr/>
                </a:tc>
              </a:tr>
              <a:tr h="829770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Isolation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READ_UNCOMMITED</a:t>
                      </a:r>
                    </a:p>
                    <a:p>
                      <a:pPr algn="ctr"/>
                      <a:r>
                        <a:rPr lang="en-US" altLang="zh-CN" dirty="0" smtClean="0"/>
                        <a:t>READ_COMMITED</a:t>
                      </a:r>
                    </a:p>
                    <a:p>
                      <a:pPr algn="ctr"/>
                      <a:r>
                        <a:rPr lang="en-US" altLang="zh-CN" dirty="0" smtClean="0"/>
                        <a:t>REPEATABLE_READ</a:t>
                      </a:r>
                    </a:p>
                    <a:p>
                      <a:pPr algn="ctr"/>
                      <a:r>
                        <a:rPr lang="en-US" altLang="zh-CN" dirty="0" smtClean="0"/>
                        <a:t>SERIALIZABLE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readonly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只读</a:t>
                      </a:r>
                      <a:endParaRPr lang="zh-CN" alt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timeout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设置超时时间</a:t>
                      </a:r>
                      <a:endParaRPr lang="zh-CN" alt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rollbackFor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notRollbackFor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对哪些异常回滚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不回滚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059" y="58056"/>
            <a:ext cx="8393113" cy="480131"/>
          </a:xfrm>
        </p:spPr>
        <p:txBody>
          <a:bodyPr/>
          <a:lstStyle/>
          <a:p>
            <a:pPr lvl="0"/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事务管理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112" y="1398126"/>
            <a:ext cx="8388350" cy="5022914"/>
          </a:xfrm>
        </p:spPr>
        <p:txBody>
          <a:bodyPr/>
          <a:lstStyle/>
          <a:p>
            <a:r>
              <a:rPr lang="en-US" altLang="zh-CN" sz="3600" dirty="0"/>
              <a:t>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获取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事务管理器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PlatformTransactionManager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txManager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 = (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PlatformTransactionManager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)             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ctx.getBean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("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txManager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");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定义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事务属性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DefaultTransactionDefinition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 td = new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DefaultTransactionDefinition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td.setIsolationLevel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TransactionDefinition.</a:t>
            </a:r>
            <a:r>
              <a:rPr lang="en-US" altLang="zh-CN" sz="1400" i="1" dirty="0" err="1">
                <a:solidFill>
                  <a:schemeClr val="bg2"/>
                </a:solidFill>
                <a:effectLst/>
              </a:rPr>
              <a:t>ISOLATION_READ_COMMITTED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开启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事务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,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得到事务状态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TransactionStatus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 status =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txManager.getTransaction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(td);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try {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执行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数据库操作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System.</a:t>
            </a:r>
            <a:r>
              <a:rPr lang="en-US" altLang="zh-CN" sz="1400" i="1" dirty="0" err="1">
                <a:solidFill>
                  <a:schemeClr val="bg2"/>
                </a:solidFill>
                <a:effectLst/>
              </a:rPr>
              <a:t>out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.println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jdbcTempate.queryForInt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("select count(*) from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tbl_doc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"));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提交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事务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txManager.commit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(status);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    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}catch (Exception e) {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smtClean="0">
                <a:solidFill>
                  <a:schemeClr val="bg2"/>
                </a:solidFill>
                <a:effectLst/>
              </a:rPr>
              <a:t>//</a:t>
            </a:r>
            <a:r>
              <a:rPr lang="zh-CN" altLang="en-US" sz="1400" dirty="0" smtClean="0">
                <a:solidFill>
                  <a:schemeClr val="bg2"/>
                </a:solidFill>
                <a:effectLst/>
              </a:rPr>
              <a:t>回</a:t>
            </a:r>
            <a:r>
              <a:rPr lang="zh-CN" altLang="en-US" sz="1400" dirty="0">
                <a:solidFill>
                  <a:schemeClr val="bg2"/>
                </a:solidFill>
                <a:effectLst/>
              </a:rPr>
              <a:t>滚事务</a:t>
            </a:r>
          </a:p>
          <a:p>
            <a:r>
              <a:rPr lang="zh-CN" altLang="en-US" sz="1400" dirty="0">
                <a:solidFill>
                  <a:schemeClr val="bg2"/>
                </a:solidFill>
                <a:effectLst/>
              </a:rPr>
              <a:t>            </a:t>
            </a:r>
            <a:r>
              <a:rPr lang="en-US" altLang="zh-CN" sz="1400" dirty="0" err="1">
                <a:solidFill>
                  <a:schemeClr val="bg2"/>
                </a:solidFill>
                <a:effectLst/>
              </a:rPr>
              <a:t>txManager.rollback</a:t>
            </a:r>
            <a:r>
              <a:rPr lang="en-US" altLang="zh-CN" sz="1400" dirty="0">
                <a:solidFill>
                  <a:schemeClr val="bg2"/>
                </a:solidFill>
                <a:effectLst/>
              </a:rPr>
              <a:t>(status);</a:t>
            </a:r>
          </a:p>
          <a:p>
            <a:r>
              <a:rPr lang="en-US" altLang="zh-CN" sz="1400" dirty="0">
                <a:solidFill>
                  <a:schemeClr val="bg2"/>
                </a:solidFill>
                <a:effectLst/>
              </a:rPr>
              <a:t>        }</a:t>
            </a:r>
            <a:endParaRPr lang="zh-CN" altLang="en-US" sz="3600" dirty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3.2 </a:t>
            </a:r>
            <a:r>
              <a:rPr lang="zh-CN" altLang="en-US" sz="3600" dirty="0" smtClean="0">
                <a:latin typeface="宋体" pitchFamily="2" charset="-122"/>
              </a:rPr>
              <a:t>编程式事务</a:t>
            </a:r>
            <a:endParaRPr lang="zh-CN" altLang="zh-CN" sz="36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887" y="723900"/>
            <a:ext cx="7553664" cy="590931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培训大纲</a:t>
            </a:r>
            <a:endParaRPr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32316" y="1819729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1:  IOC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4088" y="5034627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4:  </a:t>
            </a:r>
            <a:r>
              <a:rPr lang="zh-CN" alt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与其他框架集成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17802" y="2951843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2:  AOP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968602" y="3946072"/>
            <a:ext cx="755366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Part 3:  </a:t>
            </a:r>
            <a:r>
              <a:rPr lang="zh-CN" altLang="en-US" sz="3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65701" y="1698626"/>
            <a:ext cx="79432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： </a:t>
            </a:r>
            <a:r>
              <a:rPr kumimoji="1" lang="en-US" altLang="zh-CN" sz="2000" dirty="0">
                <a:solidFill>
                  <a:schemeClr val="tx1"/>
                </a:solidFill>
              </a:rPr>
              <a:t>Inversion of Control</a:t>
            </a:r>
            <a:r>
              <a:rPr kumimoji="1" lang="zh-CN" altLang="en-US" sz="2000" dirty="0">
                <a:solidFill>
                  <a:schemeClr val="tx1"/>
                </a:solidFill>
              </a:rPr>
              <a:t>，控制反转，</a:t>
            </a:r>
          </a:p>
          <a:p>
            <a:pPr algn="l"/>
            <a:r>
              <a:rPr kumimoji="1" lang="zh-CN" altLang="en-US" sz="2000" dirty="0">
                <a:solidFill>
                  <a:schemeClr val="tx1"/>
                </a:solidFill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</a:rPr>
              <a:t>控制权从应用程序转移到框架（如</a:t>
            </a:r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容器），是框架共有特性</a:t>
            </a: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、为什么需要</a:t>
            </a:r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容器？</a:t>
            </a:r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容器是如何演变的；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容器优点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、理解</a:t>
            </a:r>
            <a:r>
              <a:rPr lang="en-US" altLang="zh-CN" sz="2000" dirty="0" err="1">
                <a:solidFill>
                  <a:schemeClr val="tx1"/>
                </a:solidFill>
              </a:rPr>
              <a:t>IoC</a:t>
            </a:r>
            <a:r>
              <a:rPr lang="zh-CN" altLang="en-US" sz="2000" dirty="0">
                <a:solidFill>
                  <a:schemeClr val="tx1"/>
                </a:solidFill>
              </a:rPr>
              <a:t>容器问题关键（能干什么）</a:t>
            </a: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kumimoji="1" lang="zh-CN" altLang="en-US" sz="2000" dirty="0">
                <a:solidFill>
                  <a:schemeClr val="tx1"/>
                </a:solidFill>
              </a:rPr>
              <a:t>主从换位的思想</a:t>
            </a:r>
          </a:p>
          <a:p>
            <a:endParaRPr lang="zh-CN" altLang="en-US" b="1" dirty="0"/>
          </a:p>
          <a:p>
            <a:endParaRPr lang="en-US" altLang="zh-CN" b="1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724525" y="6308725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77850" y="476250"/>
            <a:ext cx="7772400" cy="1011238"/>
          </a:xfrm>
        </p:spPr>
        <p:txBody>
          <a:bodyPr/>
          <a:lstStyle/>
          <a:p>
            <a:r>
              <a:rPr lang="en-US" altLang="zh-CN" sz="2400" dirty="0" err="1"/>
              <a:t>IoC</a:t>
            </a:r>
            <a:r>
              <a:rPr lang="zh-CN" altLang="en-US" sz="2400" dirty="0"/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32154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容器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集成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58" y="1190824"/>
            <a:ext cx="77605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2"/>
                </a:solidFill>
              </a:rPr>
              <a:t>Web.xml </a:t>
            </a:r>
          </a:p>
          <a:p>
            <a:pPr algn="l"/>
            <a:endParaRPr lang="en-US" altLang="zh-CN" dirty="0">
              <a:solidFill>
                <a:schemeClr val="bg2"/>
              </a:solidFill>
            </a:endParaRPr>
          </a:p>
          <a:p>
            <a:pPr algn="l"/>
            <a:r>
              <a:rPr lang="en-US" altLang="zh-CN" dirty="0" err="1" smtClean="0">
                <a:solidFill>
                  <a:schemeClr val="bg2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algn="l"/>
            <a:endParaRPr lang="en-US" altLang="zh-CN" dirty="0">
              <a:solidFill>
                <a:schemeClr val="bg2"/>
              </a:solidFill>
            </a:endParaRPr>
          </a:p>
          <a:p>
            <a:pPr algn="l"/>
            <a:endParaRPr lang="en-US" altLang="zh-CN" dirty="0" smtClean="0">
              <a:solidFill>
                <a:schemeClr val="bg2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2"/>
                </a:solidFill>
              </a:rPr>
              <a:t>Demo</a:t>
            </a:r>
            <a:endParaRPr lang="en-US" altLang="zh-CN" dirty="0">
              <a:solidFill>
                <a:schemeClr val="bg2"/>
              </a:solidFill>
            </a:endParaRPr>
          </a:p>
          <a:p>
            <a:pPr algn="l"/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43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WEB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框架集成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 Struts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0287" y="1799771"/>
          <a:ext cx="8534400" cy="402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213"/>
                <a:gridCol w="6602187"/>
              </a:tblGrid>
              <a:tr h="514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文件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3505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struts.xml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b="1" dirty="0" smtClean="0"/>
                        <a:t>&lt;constant name="</a:t>
                      </a:r>
                      <a:r>
                        <a:rPr lang="en-US" altLang="zh-CN" sz="1600" b="1" dirty="0" err="1" smtClean="0"/>
                        <a:t>struts.objectFactory</a:t>
                      </a:r>
                      <a:r>
                        <a:rPr lang="en-US" altLang="zh-CN" sz="1600" b="1" dirty="0" smtClean="0"/>
                        <a:t>" value="org.apache.struts2.spring.StrutsSpringObjectFactory" /&gt;</a:t>
                      </a:r>
                    </a:p>
                    <a:p>
                      <a:pPr algn="l"/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或者使用</a:t>
                      </a:r>
                      <a:endParaRPr lang="en-US" altLang="zh-CN" sz="1600" dirty="0" smtClean="0"/>
                    </a:p>
                    <a:p>
                      <a:pPr algn="l"/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struts2-spring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整合的插件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:struts2-spring-plugin-2.0.12.jar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ORM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框架集成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2. Hibernate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0287" y="1799771"/>
          <a:ext cx="8534400" cy="402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213"/>
                <a:gridCol w="6602187"/>
              </a:tblGrid>
              <a:tr h="514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文件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3505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beans.xml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b="1" dirty="0" smtClean="0"/>
                        <a:t> </a:t>
                      </a:r>
                      <a:r>
                        <a:rPr lang="en-US" altLang="zh-CN" sz="1100" b="1" dirty="0" smtClean="0"/>
                        <a:t>&lt;bean id="</a:t>
                      </a:r>
                      <a:r>
                        <a:rPr lang="en-US" altLang="zh-CN" sz="1100" b="1" dirty="0" err="1" smtClean="0"/>
                        <a:t>sessionFactory</a:t>
                      </a:r>
                      <a:r>
                        <a:rPr lang="en-US" altLang="zh-CN" sz="1100" b="1" dirty="0" smtClean="0"/>
                        <a:t>" class="org.springframework.orm.hibernate3.annotation.AnnotationSessionFactoryBean"&gt;</a:t>
                      </a:r>
                    </a:p>
                    <a:p>
                      <a:pPr algn="l"/>
                      <a:r>
                        <a:rPr lang="en-US" altLang="zh-CN" sz="1100" b="1" dirty="0" smtClean="0"/>
                        <a:t>      &lt;property name="</a:t>
                      </a:r>
                      <a:r>
                        <a:rPr lang="en-US" altLang="zh-CN" sz="1100" b="1" dirty="0" err="1" smtClean="0"/>
                        <a:t>dataSource</a:t>
                      </a:r>
                      <a:r>
                        <a:rPr lang="en-US" altLang="zh-CN" sz="1100" b="1" dirty="0" smtClean="0"/>
                        <a:t>" ref="</a:t>
                      </a:r>
                      <a:r>
                        <a:rPr lang="en-US" altLang="zh-CN" sz="1100" b="1" dirty="0" err="1" smtClean="0"/>
                        <a:t>dataSource</a:t>
                      </a:r>
                      <a:r>
                        <a:rPr lang="en-US" altLang="zh-CN" sz="1100" b="1" dirty="0" smtClean="0"/>
                        <a:t>"/&gt;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</a:t>
                      </a:r>
                      <a:r>
                        <a:rPr lang="en-US" altLang="zh-CN" sz="1100" b="1" dirty="0" smtClean="0"/>
                        <a:t> &lt;property name="</a:t>
                      </a:r>
                      <a:r>
                        <a:rPr lang="en-US" altLang="zh-CN" sz="1100" b="1" dirty="0" err="1" smtClean="0"/>
                        <a:t>mappingResources</a:t>
                      </a:r>
                      <a:r>
                        <a:rPr lang="en-US" altLang="zh-CN" sz="1100" b="1" dirty="0" smtClean="0"/>
                        <a:t>"&gt;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         </a:t>
                      </a:r>
                      <a:r>
                        <a:rPr lang="en-US" altLang="zh-CN" sz="1100" b="1" dirty="0" smtClean="0"/>
                        <a:t> &lt;list&gt;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                   </a:t>
                      </a:r>
                      <a:r>
                        <a:rPr lang="en-US" altLang="zh-CN" sz="1100" b="1" dirty="0" smtClean="0"/>
                        <a:t>&lt;value&gt;</a:t>
                      </a:r>
                      <a:r>
                        <a:rPr lang="en-US" altLang="zh-CN" sz="1100" b="1" dirty="0" err="1" smtClean="0"/>
                        <a:t>product.hbm.xml</a:t>
                      </a:r>
                      <a:r>
                        <a:rPr lang="en-US" altLang="zh-CN" sz="1100" b="1" dirty="0" smtClean="0"/>
                        <a:t>&lt;/value&gt;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         </a:t>
                      </a:r>
                      <a:r>
                        <a:rPr lang="en-US" altLang="zh-CN" sz="1100" b="1" dirty="0" smtClean="0"/>
                        <a:t> &lt;/list&gt;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</a:t>
                      </a:r>
                      <a:r>
                        <a:rPr lang="en-US" altLang="zh-CN" sz="1100" b="1" dirty="0" smtClean="0"/>
                        <a:t>&lt;/property&gt;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</a:t>
                      </a:r>
                      <a:r>
                        <a:rPr lang="en-US" altLang="zh-CN" sz="1100" b="1" dirty="0" smtClean="0"/>
                        <a:t>&lt;property name="</a:t>
                      </a:r>
                      <a:r>
                        <a:rPr lang="en-US" altLang="zh-CN" sz="1100" b="1" dirty="0" err="1" smtClean="0"/>
                        <a:t>hibernateProperties</a:t>
                      </a:r>
                      <a:r>
                        <a:rPr lang="en-US" altLang="zh-CN" sz="1100" b="1" dirty="0" smtClean="0"/>
                        <a:t>"&gt;		   </a:t>
                      </a:r>
                      <a:r>
                        <a:rPr lang="en-US" altLang="zh-CN" sz="1100" b="1" baseline="0" dirty="0" smtClean="0"/>
                        <a:t>        </a:t>
                      </a:r>
                      <a:r>
                        <a:rPr lang="en-US" altLang="zh-CN" sz="1100" b="1" dirty="0" smtClean="0"/>
                        <a:t>&lt;value&gt;</a:t>
                      </a:r>
                      <a:r>
                        <a:rPr lang="en-US" altLang="zh-CN" sz="1100" b="1" dirty="0" err="1" smtClean="0"/>
                        <a:t>hibernate.dialect</a:t>
                      </a:r>
                      <a:r>
                        <a:rPr lang="en-US" altLang="zh-CN" sz="1100" b="1" dirty="0" smtClean="0"/>
                        <a:t>=</a:t>
                      </a:r>
                      <a:r>
                        <a:rPr lang="en-US" altLang="zh-CN" sz="1100" b="1" dirty="0" err="1" smtClean="0"/>
                        <a:t>org.hibernate.dialect.MySQLDialect</a:t>
                      </a:r>
                      <a:r>
                        <a:rPr lang="en-US" altLang="zh-CN" sz="1100" b="1" dirty="0" smtClean="0"/>
                        <a:t>&lt;/value&gt;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</a:t>
                      </a:r>
                      <a:r>
                        <a:rPr lang="en-US" altLang="zh-CN" sz="1100" b="1" dirty="0" smtClean="0"/>
                        <a:t> &lt;/property&gt;</a:t>
                      </a:r>
                    </a:p>
                    <a:p>
                      <a:pPr algn="l"/>
                      <a:r>
                        <a:rPr lang="en-US" altLang="zh-CN" sz="1100" b="1" dirty="0" smtClean="0"/>
                        <a:t>   &lt;/bean&gt;</a:t>
                      </a:r>
                    </a:p>
                    <a:p>
                      <a:pPr algn="l"/>
                      <a:r>
                        <a:rPr lang="en-US" altLang="zh-CN" sz="1100" b="1" dirty="0" smtClean="0"/>
                        <a:t>  		 </a:t>
                      </a:r>
                    </a:p>
                    <a:p>
                      <a:pPr algn="l"/>
                      <a:r>
                        <a:rPr lang="en-US" altLang="zh-CN" sz="1100" b="1" dirty="0" smtClean="0"/>
                        <a:t>   &lt;bean id="</a:t>
                      </a:r>
                      <a:r>
                        <a:rPr lang="en-US" altLang="zh-CN" sz="1100" b="1" dirty="0" err="1" smtClean="0"/>
                        <a:t>txManager</a:t>
                      </a:r>
                      <a:r>
                        <a:rPr lang="en-US" altLang="zh-CN" sz="1100" b="1" dirty="0" smtClean="0"/>
                        <a:t>" class="org.springframework.orm.hibernate3.HibernateTransactionManager"&gt;  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</a:t>
                      </a:r>
                      <a:r>
                        <a:rPr lang="en-US" altLang="zh-CN" sz="1100" b="1" dirty="0" smtClean="0"/>
                        <a:t>&lt;property name="</a:t>
                      </a:r>
                      <a:r>
                        <a:rPr lang="en-US" altLang="zh-CN" sz="1100" b="1" dirty="0" err="1" smtClean="0"/>
                        <a:t>sessionFactory</a:t>
                      </a:r>
                      <a:r>
                        <a:rPr lang="en-US" altLang="zh-CN" sz="1100" b="1" dirty="0" smtClean="0"/>
                        <a:t>" ref="</a:t>
                      </a:r>
                      <a:r>
                        <a:rPr lang="en-US" altLang="zh-CN" sz="1100" b="1" dirty="0" err="1" smtClean="0"/>
                        <a:t>sessionFactory</a:t>
                      </a:r>
                      <a:r>
                        <a:rPr lang="en-US" altLang="zh-CN" sz="1100" b="1" dirty="0" smtClean="0"/>
                        <a:t>" /&gt;  </a:t>
                      </a:r>
                    </a:p>
                    <a:p>
                      <a:pPr algn="l"/>
                      <a:r>
                        <a:rPr lang="en-US" altLang="zh-CN" sz="1100" b="1" baseline="0" dirty="0" smtClean="0"/>
                        <a:t>       </a:t>
                      </a:r>
                      <a:r>
                        <a:rPr lang="en-US" altLang="zh-CN" sz="1100" b="1" dirty="0" smtClean="0"/>
                        <a:t>&lt;property name="</a:t>
                      </a:r>
                      <a:r>
                        <a:rPr lang="en-US" altLang="zh-CN" sz="1100" b="1" dirty="0" err="1" smtClean="0"/>
                        <a:t>nestedTransactionAllowed</a:t>
                      </a:r>
                      <a:r>
                        <a:rPr lang="en-US" altLang="zh-CN" sz="1100" b="1" dirty="0" smtClean="0"/>
                        <a:t>" value="true" /&gt;  </a:t>
                      </a:r>
                    </a:p>
                    <a:p>
                      <a:pPr algn="l"/>
                      <a:r>
                        <a:rPr lang="en-US" altLang="zh-CN" sz="1100" b="1" dirty="0" smtClean="0"/>
                        <a:t>   &lt;/bean&gt; 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与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ORM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框架集成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latin typeface="宋体" pitchFamily="2" charset="-122"/>
              </a:rPr>
              <a:t>3</a:t>
            </a:r>
            <a:r>
              <a:rPr lang="en-US" altLang="zh-CN" sz="3600" dirty="0" smtClean="0">
                <a:latin typeface="宋体" pitchFamily="2" charset="-122"/>
              </a:rPr>
              <a:t>. </a:t>
            </a:r>
            <a:r>
              <a:rPr lang="en-US" altLang="zh-CN" sz="3600" dirty="0" err="1" smtClean="0">
                <a:latin typeface="宋体" pitchFamily="2" charset="-122"/>
              </a:rPr>
              <a:t>Ibatis</a:t>
            </a:r>
            <a:endParaRPr lang="zh-CN" altLang="zh-CN" sz="3600" dirty="0" smtClean="0">
              <a:latin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96095"/>
              </p:ext>
            </p:extLst>
          </p:nvPr>
        </p:nvGraphicFramePr>
        <p:xfrm>
          <a:off x="290287" y="1799771"/>
          <a:ext cx="8534400" cy="402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213"/>
                <a:gridCol w="6602187"/>
              </a:tblGrid>
              <a:tr h="514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文件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</a:tr>
              <a:tr h="3505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beans.xml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&lt;bean id=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sqlMapClient_product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class="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org.springframework.orm.ibatis.SqlMapClientFactoryBean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&lt;property name=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ref="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dataSource_product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&lt;property name=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configLocation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&lt;value&gt;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classpath:ibatis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ibatis-config-product.xml&lt;/value&gt;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&lt;/property&gt;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&lt;/bean&gt;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91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3654425"/>
            <a:ext cx="8229600" cy="701731"/>
          </a:xfrm>
        </p:spPr>
        <p:txBody>
          <a:bodyPr/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4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Documents and Settings\mouqing\桌面\新建文件夹\1号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5" y="2351088"/>
            <a:ext cx="1296988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5438" y="1339850"/>
            <a:ext cx="28797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</a:rPr>
              <a:t>AImpl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</a:rPr>
              <a:t>BImpl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a.setB</a:t>
            </a:r>
            <a:r>
              <a:rPr lang="en-US" altLang="zh-CN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5288" y="2781300"/>
            <a:ext cx="2735262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AFactory.createA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BFactory.createB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a.setB</a:t>
            </a:r>
            <a:r>
              <a:rPr lang="en-US" altLang="zh-CN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773488" y="1268413"/>
            <a:ext cx="36734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本质：创建对象，主动实例化，直接获取依赖，主动装配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81350" y="2657476"/>
            <a:ext cx="48974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本质：创建对象，被动实例化，间接获取依赖，主动装配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（简单工厂）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3850" y="4075113"/>
            <a:ext cx="2881313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6875" y="4149725"/>
            <a:ext cx="266541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Factory.create</a:t>
            </a:r>
            <a:r>
              <a:rPr lang="en-US" altLang="zh-CN" dirty="0">
                <a:solidFill>
                  <a:schemeClr val="tx1"/>
                </a:solidFill>
              </a:rPr>
              <a:t>(“a”);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Factory.create</a:t>
            </a:r>
            <a:r>
              <a:rPr lang="en-US" altLang="zh-CN" dirty="0">
                <a:solidFill>
                  <a:schemeClr val="tx1"/>
                </a:solidFill>
              </a:rPr>
              <a:t>(“b”);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a.setB</a:t>
            </a:r>
            <a:r>
              <a:rPr lang="en-US" altLang="zh-CN" dirty="0">
                <a:solidFill>
                  <a:schemeClr val="tx1"/>
                </a:solidFill>
              </a:rPr>
              <a:t>(b);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96875" y="5300663"/>
            <a:ext cx="26670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&lt;!—</a:t>
            </a:r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en-US" altLang="zh-CN" dirty="0">
                <a:solidFill>
                  <a:schemeClr val="tx1"/>
                </a:solidFill>
              </a:rPr>
              <a:t>.properties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--&gt;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a=</a:t>
            </a:r>
            <a:r>
              <a:rPr lang="en-US" altLang="zh-CN" dirty="0" err="1">
                <a:solidFill>
                  <a:schemeClr val="tx1"/>
                </a:solidFill>
              </a:rPr>
              <a:t>AImpl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b=</a:t>
            </a:r>
            <a:r>
              <a:rPr lang="en-US" altLang="zh-CN" dirty="0" err="1">
                <a:solidFill>
                  <a:schemeClr val="tx1"/>
                </a:solidFill>
              </a:rPr>
              <a:t>BImpl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319463" y="4221163"/>
            <a:ext cx="468153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本质：创建对象，被动实例化，间接获取依赖， 主动装配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（工厂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反射</a:t>
            </a:r>
            <a:r>
              <a:rPr lang="en-US" altLang="zh-CN" dirty="0">
                <a:solidFill>
                  <a:schemeClr val="tx1"/>
                </a:solidFill>
              </a:rPr>
              <a:t>+properties</a:t>
            </a:r>
            <a:r>
              <a:rPr lang="zh-CN" altLang="en-US" dirty="0">
                <a:solidFill>
                  <a:schemeClr val="tx1"/>
                </a:solidFill>
              </a:rPr>
              <a:t>配置文件、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Service Locator</a:t>
            </a:r>
            <a:r>
              <a:rPr lang="zh-CN" altLang="en-US" dirty="0">
                <a:solidFill>
                  <a:schemeClr val="tx1"/>
                </a:solidFill>
              </a:rPr>
              <a:t>、注册表）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34385" y="974725"/>
            <a:ext cx="3874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应用程序主动控制</a:t>
            </a:r>
            <a:r>
              <a:rPr lang="zh-CN" altLang="en-US" dirty="0">
                <a:solidFill>
                  <a:schemeClr val="tx1"/>
                </a:solidFill>
              </a:rPr>
              <a:t>对象的实例化及依赖装配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077368" y="4856163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缺点：冗余的依赖装配逻辑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278188" y="1844675"/>
            <a:ext cx="49672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缺点：更换实现需要重新编译源代码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   很难更换实现、难于测试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   耦合实例生产者和实例消费者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328988" y="3268663"/>
            <a:ext cx="49672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缺点：更换实现需要重新编译源代码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很难更换实现、难于测试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221288" y="5372100"/>
            <a:ext cx="266541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返回装配好的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Factory.create</a:t>
            </a:r>
            <a:r>
              <a:rPr lang="en-US" altLang="zh-CN" dirty="0">
                <a:solidFill>
                  <a:schemeClr val="tx1"/>
                </a:solidFill>
              </a:rPr>
              <a:t>(“a”);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278188" y="5588000"/>
            <a:ext cx="18716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709988" y="5445125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我想直接</a:t>
            </a:r>
          </a:p>
          <a:p>
            <a:r>
              <a:rPr lang="zh-CN" altLang="en-US">
                <a:solidFill>
                  <a:schemeClr val="tx1"/>
                </a:solidFill>
              </a:rPr>
              <a:t>            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724525" y="6308725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459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2847975" y="398462"/>
            <a:ext cx="3236912" cy="576263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为什么需要</a:t>
            </a:r>
            <a:r>
              <a:rPr lang="en-US" altLang="zh-CN" sz="2400" dirty="0" err="1">
                <a:solidFill>
                  <a:schemeClr val="tx1"/>
                </a:solidFill>
              </a:rPr>
              <a:t>IoC</a:t>
            </a:r>
            <a:r>
              <a:rPr lang="zh-CN" altLang="en-US" sz="2400" dirty="0">
                <a:solidFill>
                  <a:schemeClr val="tx1"/>
                </a:solidFill>
              </a:rPr>
              <a:t>容器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20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1" grpId="0" animBg="1"/>
      <p:bldP spid="24582" grpId="0"/>
      <p:bldP spid="24583" grpId="0"/>
      <p:bldP spid="24584" grpId="0" animBg="1"/>
      <p:bldP spid="24585" grpId="0" animBg="1"/>
      <p:bldP spid="24586" grpId="0" animBg="1"/>
      <p:bldP spid="24587" grpId="0"/>
      <p:bldP spid="24589" grpId="0"/>
      <p:bldP spid="24590" grpId="0"/>
      <p:bldP spid="24591" grpId="0"/>
      <p:bldP spid="24592" grpId="0" animBg="1"/>
      <p:bldP spid="24592" grpId="1" animBg="1"/>
      <p:bldP spid="24593" grpId="0" animBg="1"/>
      <p:bldP spid="245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6875" y="1771650"/>
            <a:ext cx="3530600" cy="2881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9900" y="1844675"/>
            <a:ext cx="317023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返回装配好的</a:t>
            </a:r>
            <a:r>
              <a:rPr lang="en-US" altLang="zh-CN">
                <a:solidFill>
                  <a:schemeClr val="tx1"/>
                </a:solidFill>
              </a:rPr>
              <a:t>a 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A a = Factory.create(“a”);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9900" y="2995613"/>
            <a:ext cx="3384550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&lt;!—</a:t>
            </a:r>
            <a:r>
              <a:rPr lang="zh-CN" altLang="en-US">
                <a:solidFill>
                  <a:schemeClr val="tx1"/>
                </a:solidFill>
              </a:rPr>
              <a:t>配置文件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--&gt;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&lt;bean id=“a” class=“AImpl”&gt;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&lt;property name=“b” ref=“b”/&gt;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&lt;/bean&gt;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&lt;bean id=“b” class=“BImpl”/&gt;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3783" y="1268413"/>
            <a:ext cx="7106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、可配置通用工厂：</a:t>
            </a:r>
            <a:r>
              <a:rPr lang="zh-CN" altLang="en-US" b="1" dirty="0">
                <a:solidFill>
                  <a:schemeClr val="tx1"/>
                </a:solidFill>
              </a:rPr>
              <a:t>工厂主动控制</a:t>
            </a:r>
            <a:r>
              <a:rPr lang="zh-CN" altLang="en-US" dirty="0">
                <a:solidFill>
                  <a:schemeClr val="tx1"/>
                </a:solidFill>
              </a:rPr>
              <a:t>，应用程序被动接受，控制权从应用程序转移到工厂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00499" y="196215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本质：创建对象和装配对象，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  被动实例化，被动接受依赖，被动装配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（工厂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反射</a:t>
            </a:r>
            <a:r>
              <a:rPr lang="en-US" altLang="zh-CN" dirty="0">
                <a:solidFill>
                  <a:schemeClr val="tx1"/>
                </a:solidFill>
              </a:rPr>
              <a:t>+xml</a:t>
            </a:r>
            <a:r>
              <a:rPr lang="zh-CN" altLang="en-US" dirty="0">
                <a:solidFill>
                  <a:schemeClr val="tx1"/>
                </a:solidFill>
              </a:rPr>
              <a:t>配置文件）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00500" y="2566988"/>
            <a:ext cx="28797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缺点：不通用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69900" y="5013325"/>
            <a:ext cx="4824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组件的配置与使用分离开（解耦、更改实现无需修改源代码、易于更好实现）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016375" y="3840956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步骤：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、读取配置文件根据配置文件通过反射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AImpl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、发现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需要一个类型为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的属性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、到工厂中找名为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的对象，发现没有，读取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配置文件通过反射创建</a:t>
            </a:r>
            <a:r>
              <a:rPr lang="en-US" altLang="zh-CN" dirty="0" err="1">
                <a:solidFill>
                  <a:schemeClr val="tx1"/>
                </a:solidFill>
              </a:rPr>
              <a:t>BImpl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、将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对象装配到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对象的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属性上</a:t>
            </a: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            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411413" y="620713"/>
            <a:ext cx="3236912" cy="576262"/>
          </a:xfrm>
          <a:noFill/>
          <a:ln/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为什么需要</a:t>
            </a:r>
            <a:r>
              <a:rPr lang="en-US" altLang="zh-CN" sz="2400" dirty="0" err="1">
                <a:solidFill>
                  <a:schemeClr val="tx1"/>
                </a:solidFill>
              </a:rPr>
              <a:t>IoC</a:t>
            </a:r>
            <a:r>
              <a:rPr lang="zh-CN" altLang="en-US" sz="2400" dirty="0">
                <a:solidFill>
                  <a:schemeClr val="tx1"/>
                </a:solidFill>
              </a:rPr>
              <a:t>容器</a:t>
            </a:r>
            <a:r>
              <a:rPr lang="en-US" altLang="zh-CN" sz="24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94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nimBg="1"/>
      <p:bldP spid="4100" grpId="0" animBg="1"/>
      <p:bldP spid="4102" grpId="0"/>
      <p:bldP spid="4103" grpId="0"/>
      <p:bldP spid="4104" grpId="0"/>
      <p:bldP spid="4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5425" y="1562100"/>
            <a:ext cx="4176713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98450" y="1635125"/>
            <a:ext cx="40322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//</a:t>
            </a:r>
            <a:r>
              <a:rPr lang="zh-CN" altLang="en-US">
                <a:solidFill>
                  <a:schemeClr val="tx1"/>
                </a:solidFill>
              </a:rPr>
              <a:t>返回装配好的</a:t>
            </a:r>
            <a:r>
              <a:rPr lang="en-US" altLang="zh-CN">
                <a:solidFill>
                  <a:schemeClr val="tx1"/>
                </a:solidFill>
              </a:rPr>
              <a:t>a 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A a = ApplicationContext.getBean(“a”);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98450" y="2498725"/>
            <a:ext cx="4032250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&lt;!—</a:t>
            </a:r>
            <a:r>
              <a:rPr lang="zh-CN" altLang="en-US">
                <a:solidFill>
                  <a:schemeClr val="tx1"/>
                </a:solidFill>
              </a:rPr>
              <a:t>配置文件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--&gt;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&lt;bean id=“a” class=“AImpl”&gt;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&lt;property name=“b” ref=“b”/&gt;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&lt;/bean&gt;</a:t>
            </a: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&lt;bean id=“b” class=“BImpl”/&gt;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3850" y="1058863"/>
            <a:ext cx="3254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 </a:t>
            </a:r>
            <a:r>
              <a:rPr lang="en-US" altLang="zh-CN">
                <a:solidFill>
                  <a:schemeClr val="tx1"/>
                </a:solidFill>
              </a:rPr>
              <a:t>IoC(</a:t>
            </a:r>
            <a:r>
              <a:rPr lang="zh-CN" altLang="en-US">
                <a:solidFill>
                  <a:schemeClr val="tx1"/>
                </a:solidFill>
              </a:rPr>
              <a:t>控制反转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容器：</a:t>
            </a:r>
            <a:r>
              <a:rPr lang="zh-CN" altLang="en-US" b="1">
                <a:solidFill>
                  <a:schemeClr val="tx1"/>
                </a:solidFill>
              </a:rPr>
              <a:t>容器主动控制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330700" y="17018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本质：创建对象和装配对象、管理对象生命周期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被动实例化，被动接受依赖，被动装配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（工厂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反射</a:t>
            </a:r>
            <a:r>
              <a:rPr lang="en-US" altLang="zh-CN">
                <a:solidFill>
                  <a:schemeClr val="tx1"/>
                </a:solidFill>
              </a:rPr>
              <a:t>+xml</a:t>
            </a:r>
            <a:r>
              <a:rPr lang="zh-CN" altLang="en-US">
                <a:solidFill>
                  <a:schemeClr val="tx1"/>
                </a:solidFill>
              </a:rPr>
              <a:t>配置文件）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194300" y="300355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通用</a:t>
            </a: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</a:t>
            </a:r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801688" y="4298950"/>
            <a:ext cx="6140450" cy="1938338"/>
            <a:chOff x="463" y="1302"/>
            <a:chExt cx="3868" cy="1221"/>
          </a:xfrm>
        </p:grpSpPr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521" y="1661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63" y="1302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</a:rPr>
                <a:t>应用程序</a:t>
              </a: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1156" y="2024"/>
              <a:ext cx="281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Spring</a:t>
              </a:r>
              <a:r>
                <a:rPr lang="zh-CN" altLang="en-US">
                  <a:solidFill>
                    <a:schemeClr val="tx1"/>
                  </a:solidFill>
                </a:rPr>
                <a:t>框架（</a:t>
              </a:r>
              <a:r>
                <a:rPr lang="en-US" altLang="zh-CN">
                  <a:solidFill>
                    <a:schemeClr val="tx1"/>
                  </a:solidFill>
                </a:rPr>
                <a:t>IoC</a:t>
              </a:r>
              <a:r>
                <a:rPr lang="zh-CN" altLang="en-US">
                  <a:solidFill>
                    <a:schemeClr val="tx1"/>
                  </a:solidFill>
                </a:rPr>
                <a:t>容器）</a:t>
              </a:r>
            </a:p>
          </p:txBody>
        </p:sp>
      </p:grp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46375" y="429895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类</a:t>
            </a:r>
            <a:r>
              <a:rPr lang="en-US" altLang="zh-CN">
                <a:solidFill>
                  <a:schemeClr val="tx1"/>
                </a:solidFill>
              </a:rPr>
              <a:t>AImpl</a:t>
            </a: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4475163" y="4298950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类</a:t>
            </a:r>
            <a:r>
              <a:rPr lang="en-US" altLang="zh-CN">
                <a:solidFill>
                  <a:schemeClr val="tx1"/>
                </a:solidFill>
              </a:rPr>
              <a:t>BImpl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V="1">
            <a:off x="3609975" y="4441825"/>
            <a:ext cx="865188" cy="1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 flipV="1">
            <a:off x="2962275" y="4730750"/>
            <a:ext cx="7143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4833938" y="4730750"/>
            <a:ext cx="2159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3178175" y="4730750"/>
            <a:ext cx="71438" cy="7191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H="1" flipV="1">
            <a:off x="3394075" y="4730750"/>
            <a:ext cx="71438" cy="7191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658813" y="4659313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类</a:t>
            </a:r>
            <a:r>
              <a:rPr lang="en-US" altLang="zh-CN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1377950" y="494823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57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2411413" y="430213"/>
            <a:ext cx="3236912" cy="576262"/>
          </a:xfrm>
          <a:noFill/>
          <a:ln/>
        </p:spPr>
        <p:txBody>
          <a:bodyPr/>
          <a:lstStyle/>
          <a:p>
            <a:pPr algn="l"/>
            <a:r>
              <a:rPr lang="zh-CN" altLang="en-US" sz="2400" dirty="0"/>
              <a:t>为什么需要</a:t>
            </a:r>
            <a:r>
              <a:rPr lang="en-US" altLang="zh-CN" sz="2400" dirty="0" err="1"/>
              <a:t>IoC</a:t>
            </a:r>
            <a:r>
              <a:rPr lang="zh-CN" altLang="en-US" sz="2400" dirty="0"/>
              <a:t>容器</a:t>
            </a:r>
            <a:r>
              <a:rPr lang="en-US" altLang="zh-CN" sz="2400" dirty="0"/>
              <a:t>-3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2138" y="3619500"/>
            <a:ext cx="135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工厂模式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24" grpId="0" animBg="1"/>
      <p:bldP spid="5126" grpId="0"/>
      <p:bldP spid="5140" grpId="0"/>
      <p:bldP spid="5145" grpId="0" animBg="1"/>
      <p:bldP spid="5146" grpId="0" animBg="1"/>
      <p:bldP spid="5147" grpId="0" animBg="1"/>
      <p:bldP spid="5147" grpId="1" animBg="1"/>
      <p:bldP spid="5148" grpId="0" animBg="1"/>
      <p:bldP spid="5149" grpId="0" animBg="1"/>
      <p:bldP spid="5150" grpId="0" animBg="1"/>
      <p:bldP spid="5151" grpId="0" animBg="1"/>
      <p:bldP spid="5155" grpId="0" animBg="1"/>
      <p:bldP spid="51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056" y="2206170"/>
            <a:ext cx="85416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b="0" dirty="0" smtClean="0">
                <a:solidFill>
                  <a:schemeClr val="bg2"/>
                </a:solidFill>
                <a:latin typeface="宋体" pitchFamily="2" charset="-122"/>
              </a:rPr>
              <a:t>见示例</a:t>
            </a:r>
            <a:endParaRPr lang="zh-CN" altLang="zh-CN" sz="8800" b="0" dirty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1.</a:t>
            </a:r>
            <a:r>
              <a:rPr lang="zh-CN" altLang="en-US" sz="3600" dirty="0" smtClean="0">
                <a:latin typeface="宋体" pitchFamily="2" charset="-122"/>
              </a:rPr>
              <a:t>实现方式</a:t>
            </a:r>
            <a:endParaRPr lang="zh-CN" altLang="zh-CN" sz="3600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9915" y="14514"/>
            <a:ext cx="8393113" cy="480131"/>
          </a:xfrm>
        </p:spPr>
        <p:txBody>
          <a:bodyPr/>
          <a:lstStyle/>
          <a:p>
            <a:r>
              <a:rPr lang="en-US" altLang="zh-CN" sz="2800" dirty="0" smtClean="0"/>
              <a:t>IOC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798" y="751795"/>
            <a:ext cx="647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 smtClean="0">
                <a:latin typeface="宋体" pitchFamily="2" charset="-122"/>
              </a:rPr>
              <a:t>2.</a:t>
            </a:r>
            <a:r>
              <a:rPr lang="zh-CN" altLang="en-US" sz="3600" dirty="0" smtClean="0">
                <a:latin typeface="宋体" pitchFamily="2" charset="-122"/>
              </a:rPr>
              <a:t>注入类型</a:t>
            </a:r>
            <a:endParaRPr lang="zh-CN" altLang="zh-CN" sz="3600" dirty="0" smtClean="0">
              <a:latin typeface="宋体" pitchFamily="2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740683" y="1915885"/>
            <a:ext cx="6893831" cy="3018972"/>
          </a:xfrm>
          <a:prstGeom prst="rect">
            <a:avLst/>
          </a:prstGeom>
        </p:spPr>
        <p:txBody>
          <a:bodyPr/>
          <a:lstStyle/>
          <a:p>
            <a:pPr marL="571500" lvl="0" indent="-5715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setter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/>
            </a:r>
            <a:b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</a:b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lvl="0" indent="-5715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Blip>
                <a:blip r:embed="rId2"/>
              </a:buBlip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571500" lvl="0" indent="-57150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Blip>
                <a:blip r:embed="rId2"/>
              </a:buBlip>
              <a:defRPr/>
            </a:pPr>
            <a:r>
              <a:rPr lang="zh-CN" alt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构造器</a:t>
            </a:r>
            <a:endParaRPr lang="en-US" altLang="zh-CN" sz="32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3.906&quot;/&gt;&lt;Slide id=&quot;293&quot; dur=&quot;2.36&quot;/&gt;&lt;Slide id=&quot;311&quot; dur=&quot;4.125&quot;/&gt;&lt;Slide id=&quot;295&quot; dur=&quot;0.453&quot;/&gt;&lt;/Timings&gt;&lt;/WMTools&gt;"/>
</p:tagLst>
</file>

<file path=ppt/theme/theme1.xml><?xml version="1.0" encoding="utf-8"?>
<a:theme xmlns:a="http://schemas.openxmlformats.org/drawingml/2006/main" name="TechEd_Breakout_Template">
  <a:themeElements>
    <a:clrScheme name="TechEd_Breakout_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EC773C"/>
      </a:accent2>
      <a:accent3>
        <a:srgbClr val="AAB1C6"/>
      </a:accent3>
      <a:accent4>
        <a:srgbClr val="DADADA"/>
      </a:accent4>
      <a:accent5>
        <a:srgbClr val="FDF3CA"/>
      </a:accent5>
      <a:accent6>
        <a:srgbClr val="D66B35"/>
      </a:accent6>
      <a:hlink>
        <a:srgbClr val="50B72B"/>
      </a:hlink>
      <a:folHlink>
        <a:srgbClr val="569EE0"/>
      </a:folHlink>
    </a:clrScheme>
    <a:fontScheme name="TechEd_Breakou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echEd_Breakout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EC773C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66B35"/>
        </a:accent6>
        <a:hlink>
          <a:srgbClr val="50B72B"/>
        </a:hlink>
        <a:folHlink>
          <a:srgbClr val="569E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Ed_Breakout_Templat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Ed_Breakou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echEd_Breakout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EC773C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66B35"/>
        </a:accent6>
        <a:hlink>
          <a:srgbClr val="50B72B"/>
        </a:hlink>
        <a:folHlink>
          <a:srgbClr val="569EE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11409</TotalTime>
  <Words>2017</Words>
  <Application>Microsoft Office PowerPoint</Application>
  <PresentationFormat>全屏显示(4:3)</PresentationFormat>
  <Paragraphs>554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TechEd_Breakout_Template</vt:lpstr>
      <vt:lpstr>自定义设计方案</vt:lpstr>
      <vt:lpstr>1_TechEd_Breakout_Template</vt:lpstr>
      <vt:lpstr>Office 主题</vt:lpstr>
      <vt:lpstr>PowerPoint 演示文稿</vt:lpstr>
      <vt:lpstr>培训大纲</vt:lpstr>
      <vt:lpstr>培训大纲</vt:lpstr>
      <vt:lpstr>IoC是什么</vt:lpstr>
      <vt:lpstr>为什么需要IoC容器 -1</vt:lpstr>
      <vt:lpstr>为什么需要IoC容器-2</vt:lpstr>
      <vt:lpstr>为什么需要IoC容器-3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培训大纲</vt:lpstr>
      <vt:lpstr>PowerPoint 演示文稿</vt:lpstr>
      <vt:lpstr>PowerPoint 演示文稿</vt:lpstr>
      <vt:lpstr>PowerPoint 演示文稿</vt:lpstr>
      <vt:lpstr>AOP</vt:lpstr>
      <vt:lpstr>AOP</vt:lpstr>
      <vt:lpstr>AOP</vt:lpstr>
      <vt:lpstr>培训大纲</vt:lpstr>
      <vt:lpstr>事务管理</vt:lpstr>
      <vt:lpstr>事务管理</vt:lpstr>
      <vt:lpstr>事务管理</vt:lpstr>
      <vt:lpstr>事务管理</vt:lpstr>
      <vt:lpstr>事务管理</vt:lpstr>
      <vt:lpstr>事务管理</vt:lpstr>
      <vt:lpstr>事务管理</vt:lpstr>
      <vt:lpstr>事务管理</vt:lpstr>
      <vt:lpstr>PowerPoint 演示文稿</vt:lpstr>
      <vt:lpstr>PowerPoint 演示文稿</vt:lpstr>
      <vt:lpstr>事务管理</vt:lpstr>
      <vt:lpstr>事务管理</vt:lpstr>
      <vt:lpstr>事务管理</vt:lpstr>
      <vt:lpstr>事务管理</vt:lpstr>
      <vt:lpstr>培训大纲</vt:lpstr>
      <vt:lpstr>与WEB容器集成</vt:lpstr>
      <vt:lpstr>与WEB框架集成</vt:lpstr>
      <vt:lpstr>与ORM框架集成</vt:lpstr>
      <vt:lpstr>与ORM框架集成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SEC300  Securing Microsoft: How Microsoft Does IT</dc:title>
  <dc:subject>TechEd2004</dc:subject>
  <dc:creator>Michael Sharp</dc:creator>
  <dc:description>Template design: _x000d_
Formatter:onsite_x000d_
Event Date:_x000d_
Event Location:_x000d_
Speech Length:_x000d_
Audience:_x000d_
Key Topics:</dc:description>
  <cp:lastModifiedBy>Ken Tsang(武汉_技术部_后台部_曾科)</cp:lastModifiedBy>
  <cp:revision>1549</cp:revision>
  <dcterms:created xsi:type="dcterms:W3CDTF">2004-04-29T23:21:29Z</dcterms:created>
  <dcterms:modified xsi:type="dcterms:W3CDTF">2015-03-24T11:59:56Z</dcterms:modified>
</cp:coreProperties>
</file>