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8" r:id="rId2"/>
    <p:sldId id="796" r:id="rId3"/>
    <p:sldId id="797" r:id="rId4"/>
    <p:sldId id="791" r:id="rId5"/>
    <p:sldId id="792" r:id="rId6"/>
    <p:sldId id="795" r:id="rId7"/>
    <p:sldId id="798" r:id="rId8"/>
    <p:sldId id="799" r:id="rId9"/>
    <p:sldId id="800" r:id="rId10"/>
    <p:sldId id="803" r:id="rId11"/>
    <p:sldId id="804" r:id="rId12"/>
    <p:sldId id="801" r:id="rId13"/>
    <p:sldId id="802" r:id="rId14"/>
    <p:sldId id="809" r:id="rId15"/>
    <p:sldId id="810" r:id="rId16"/>
    <p:sldId id="814" r:id="rId17"/>
    <p:sldId id="815" r:id="rId18"/>
    <p:sldId id="816" r:id="rId19"/>
    <p:sldId id="817" r:id="rId20"/>
    <p:sldId id="811" r:id="rId21"/>
    <p:sldId id="808" r:id="rId22"/>
    <p:sldId id="818" r:id="rId23"/>
    <p:sldId id="819" r:id="rId2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862E"/>
    <a:srgbClr val="FFCC00"/>
    <a:srgbClr val="0000CC"/>
    <a:srgbClr val="FF0000"/>
    <a:srgbClr val="00FF00"/>
    <a:srgbClr val="FBFBFB"/>
    <a:srgbClr val="EEEEEE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239" autoAdjust="0"/>
    <p:restoredTop sz="89503" autoAdjust="0"/>
  </p:normalViewPr>
  <p:slideViewPr>
    <p:cSldViewPr>
      <p:cViewPr>
        <p:scale>
          <a:sx n="75" d="100"/>
          <a:sy n="75" d="100"/>
        </p:scale>
        <p:origin x="-1008" y="-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81F92052-21A6-46A2-A216-A2627C7C736B}" type="datetimeFigureOut">
              <a:rPr lang="zh-CN" altLang="en-US"/>
              <a:pPr>
                <a:defRPr/>
              </a:pPr>
              <a:t>2015/3/25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E9BF800A-7D59-461D-99AE-52FE59A097F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90954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宋体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宋体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宋体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宋体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>
              <a:ea typeface="宋体" pitchFamily="2" charset="-122"/>
            </a:endParaRPr>
          </a:p>
        </p:txBody>
      </p:sp>
      <p:sp>
        <p:nvSpPr>
          <p:cNvPr id="102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0569859-F19F-4497-896E-9E4BD2080BB2}" type="slidenum">
              <a:rPr lang="zh-CN" altLang="en-US" smtClean="0">
                <a:ea typeface="宋体" pitchFamily="2" charset="-122"/>
              </a:rPr>
              <a:pPr/>
              <a:t>1</a:t>
            </a:fld>
            <a:endParaRPr lang="zh-CN" altLang="en-US" smtClean="0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BF800A-7D59-461D-99AE-52FE59A097F7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5741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BF800A-7D59-461D-99AE-52FE59A097F7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5741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BF800A-7D59-461D-99AE-52FE59A097F7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5741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BF800A-7D59-461D-99AE-52FE59A097F7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5741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BF800A-7D59-461D-99AE-52FE59A097F7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5741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BF800A-7D59-461D-99AE-52FE59A097F7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5741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BF800A-7D59-461D-99AE-52FE59A097F7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5741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BF800A-7D59-461D-99AE-52FE59A097F7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5741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BF800A-7D59-461D-99AE-52FE59A097F7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5741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BF800A-7D59-461D-99AE-52FE59A097F7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5741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BF800A-7D59-461D-99AE-52FE59A097F7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5741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BF800A-7D59-461D-99AE-52FE59A097F7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5741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BF800A-7D59-461D-99AE-52FE59A097F7}" type="slidenum">
              <a:rPr lang="zh-CN" altLang="en-US" smtClean="0"/>
              <a:pPr>
                <a:defRPr/>
              </a:pPr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5741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BF800A-7D59-461D-99AE-52FE59A097F7}" type="slidenum">
              <a:rPr lang="zh-CN" altLang="en-US" smtClean="0"/>
              <a:pPr>
                <a:defRPr/>
              </a:pPr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5741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BF800A-7D59-461D-99AE-52FE59A097F7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5741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BF800A-7D59-461D-99AE-52FE59A097F7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5741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BF800A-7D59-461D-99AE-52FE59A097F7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5741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BF800A-7D59-461D-99AE-52FE59A097F7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5741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BF800A-7D59-461D-99AE-52FE59A097F7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5741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BF800A-7D59-461D-99AE-52FE59A097F7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5741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BF800A-7D59-461D-99AE-52FE59A097F7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574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4E63DE-5487-44B1-A05A-5AC8A5029F09}" type="datetime1">
              <a:rPr lang="zh-CN" altLang="en-US" smtClean="0"/>
              <a:pPr>
                <a:defRPr/>
              </a:pPr>
              <a:t>2015/3/25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CA9687-9E46-4E33-9E34-7CBB97D60E9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0FDD1A-8AF4-447A-A0F0-C511B1D49137}" type="datetime1">
              <a:rPr lang="zh-CN" altLang="en-US" smtClean="0"/>
              <a:pPr>
                <a:defRPr/>
              </a:pPr>
              <a:t>2015/3/25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2DF982-3FFE-4957-B791-2987D335BBC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C034-9135-44CE-A7D3-592036318216}" type="datetime1">
              <a:rPr lang="zh-CN" altLang="en-US" smtClean="0"/>
              <a:pPr>
                <a:defRPr/>
              </a:pPr>
              <a:t>2015/3/25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267943-13A8-4752-9305-B5E3CD475C4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87D59F-C94D-468D-903C-2AACFC8DCEB6}" type="datetime1">
              <a:rPr lang="zh-CN" altLang="en-US" smtClean="0"/>
              <a:pPr>
                <a:defRPr/>
              </a:pPr>
              <a:t>2015/3/25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D40FD5-5C54-45D5-96F1-DD900637BAF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D2F462-54E2-4178-A72E-C08318BA097F}" type="datetime1">
              <a:rPr lang="zh-CN" altLang="en-US" smtClean="0"/>
              <a:pPr>
                <a:defRPr/>
              </a:pPr>
              <a:t>2015/3/25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5DE121-CBB5-495D-9094-7448E6B8C4D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33688B-CB5F-43D7-8042-7C66976926A9}" type="datetime1">
              <a:rPr lang="zh-CN" altLang="en-US" smtClean="0"/>
              <a:pPr>
                <a:defRPr/>
              </a:pPr>
              <a:t>2015/3/25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B1888B-3B36-4251-A61D-FD98905419B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31B918-2ED6-4192-8B4F-4E6551895E04}" type="datetime1">
              <a:rPr lang="zh-CN" altLang="en-US" smtClean="0"/>
              <a:pPr>
                <a:defRPr/>
              </a:pPr>
              <a:t>2015/3/25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E30378-EB6F-438E-912C-47147881D2A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D0F8AC-86B1-4195-AE1A-2D9658796111}" type="datetime1">
              <a:rPr lang="zh-CN" altLang="en-US" smtClean="0"/>
              <a:pPr>
                <a:defRPr/>
              </a:pPr>
              <a:t>2015/3/25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EC42A2-4FC6-45C9-9E30-F1B90A34FD5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EA6DB3-086A-4203-9567-EB8BF083400B}" type="datetime1">
              <a:rPr lang="zh-CN" altLang="en-US" smtClean="0"/>
              <a:pPr>
                <a:defRPr/>
              </a:pPr>
              <a:t>2015/3/25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B45495-DA02-4B48-AB52-AEAE4FA98B1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CD8380-6CC9-4C6B-8056-6FC7A6084D80}" type="datetime1">
              <a:rPr lang="zh-CN" altLang="en-US" smtClean="0"/>
              <a:pPr>
                <a:defRPr/>
              </a:pPr>
              <a:t>2015/3/25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5835B5-458F-49A9-9ED1-AEB3DEB3B76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CA3699-B1D8-4AAF-A647-62DBC49BF6AA}" type="datetime1">
              <a:rPr lang="zh-CN" altLang="en-US" smtClean="0"/>
              <a:pPr>
                <a:defRPr/>
              </a:pPr>
              <a:t>2015/3/25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C4FE75-A660-4EA5-A7CA-CD97260C47B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  <a:ea typeface="宋体" charset="-122"/>
              </a:defRPr>
            </a:lvl1pPr>
          </a:lstStyle>
          <a:p>
            <a:pPr>
              <a:defRPr/>
            </a:pPr>
            <a:fld id="{96D6B065-3C27-4E87-B406-9E5551412BC3}" type="datetime1">
              <a:rPr lang="zh-CN" altLang="en-US" smtClean="0"/>
              <a:pPr>
                <a:defRPr/>
              </a:pPr>
              <a:t>2015/3/25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  <a:ea typeface="宋体" charset="-122"/>
              </a:defRPr>
            </a:lvl1pPr>
          </a:lstStyle>
          <a:p>
            <a:pPr>
              <a:defRPr/>
            </a:pPr>
            <a:fld id="{F8C34D7A-2A4E-4B03-8E82-E2572E8C9F6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宋体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宋体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宋体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宋体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宋体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宋体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helloapp/hellotomcat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helloapp/index.htm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ocalhost:8080/bookstore/biookstore.js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42875" y="2357438"/>
            <a:ext cx="8858250" cy="1785937"/>
          </a:xfrm>
          <a:prstGeom prst="roundRect">
            <a:avLst>
              <a:gd name="adj" fmla="val 12033"/>
            </a:avLst>
          </a:prstGeom>
          <a:solidFill>
            <a:schemeClr val="bg1"/>
          </a:solidFill>
          <a:ln>
            <a:noFill/>
          </a:ln>
          <a:effectLst>
            <a:outerShdw blurRad="762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6550" y="2854677"/>
            <a:ext cx="58916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        Tomcat </a:t>
            </a:r>
            <a:endParaRPr lang="zh-CN" altLang="en-US" sz="3600" b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 bwMode="auto">
          <a:xfrm>
            <a:off x="755576" y="0"/>
            <a:ext cx="7884368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 eaLnBrk="0" hangingPunct="0"/>
            <a:endParaRPr kumimoji="0" lang="zh-CN" altLang="en-US" sz="25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457200" y="50323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Tomcat</a:t>
            </a:r>
            <a:r>
              <a:rPr lang="zh-CN" altLang="en-US" dirty="0" smtClean="0"/>
              <a:t>的目录结构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457200" y="1828799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-/bin  Linux</a:t>
            </a:r>
            <a:r>
              <a:rPr lang="zh-CN" altLang="en-US" dirty="0" smtClean="0"/>
              <a:t>及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平台上启动和关闭</a:t>
            </a:r>
            <a:r>
              <a:rPr lang="en-US" altLang="zh-CN" dirty="0" smtClean="0"/>
              <a:t>Tomcat</a:t>
            </a:r>
            <a:r>
              <a:rPr lang="zh-CN" altLang="en-US" dirty="0" smtClean="0"/>
              <a:t>的脚本文件</a:t>
            </a:r>
            <a:endParaRPr lang="en-US" altLang="zh-CN" dirty="0" smtClean="0"/>
          </a:p>
          <a:p>
            <a:r>
              <a:rPr lang="en-US" altLang="zh-CN" dirty="0" smtClean="0"/>
              <a:t>-/conf    </a:t>
            </a:r>
            <a:r>
              <a:rPr lang="zh-CN" altLang="en-US" dirty="0" smtClean="0"/>
              <a:t>存放</a:t>
            </a:r>
            <a:r>
              <a:rPr lang="en-US" altLang="zh-CN" dirty="0" smtClean="0"/>
              <a:t>Tomcat</a:t>
            </a:r>
            <a:r>
              <a:rPr lang="zh-CN" altLang="en-US" dirty="0" smtClean="0"/>
              <a:t>服务器的各种配置文件</a:t>
            </a:r>
            <a:endParaRPr lang="en-US" altLang="zh-CN" dirty="0" smtClean="0"/>
          </a:p>
          <a:p>
            <a:r>
              <a:rPr lang="en-US" altLang="zh-CN" dirty="0" smtClean="0"/>
              <a:t>-/sever    /server/lib    </a:t>
            </a:r>
            <a:r>
              <a:rPr lang="zh-CN" altLang="en-US" dirty="0" smtClean="0"/>
              <a:t>存放</a:t>
            </a:r>
            <a:r>
              <a:rPr lang="en-US" altLang="zh-CN" dirty="0" smtClean="0"/>
              <a:t>Tomcat</a:t>
            </a:r>
            <a:r>
              <a:rPr lang="zh-CN" altLang="en-US" dirty="0" smtClean="0"/>
              <a:t>服务器所需的各种</a:t>
            </a:r>
            <a:r>
              <a:rPr lang="en-US" altLang="zh-CN" dirty="0" smtClean="0"/>
              <a:t>JAR</a:t>
            </a:r>
            <a:r>
              <a:rPr lang="zh-CN" altLang="en-US" dirty="0" smtClean="0"/>
              <a:t>文件（只能被</a:t>
            </a:r>
            <a:r>
              <a:rPr lang="en-US" altLang="zh-CN" dirty="0" smtClean="0"/>
              <a:t>Tomcat</a:t>
            </a:r>
            <a:r>
              <a:rPr lang="zh-CN" altLang="en-US" dirty="0" smtClean="0"/>
              <a:t>服务器访问）</a:t>
            </a:r>
            <a:endParaRPr lang="en-US" altLang="zh-CN" dirty="0" smtClean="0"/>
          </a:p>
          <a:p>
            <a:r>
              <a:rPr lang="en-US" altLang="zh-CN" dirty="0" smtClean="0"/>
              <a:t>/server/webapps    </a:t>
            </a:r>
            <a:r>
              <a:rPr lang="zh-CN" altLang="en-US" dirty="0" smtClean="0"/>
              <a:t>存放</a:t>
            </a:r>
            <a:r>
              <a:rPr lang="en-US" altLang="zh-CN" dirty="0" smtClean="0"/>
              <a:t>Tomcat</a:t>
            </a:r>
            <a:r>
              <a:rPr lang="zh-CN" altLang="en-US" dirty="0" smtClean="0"/>
              <a:t>自带的两个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应用：</a:t>
            </a:r>
            <a:r>
              <a:rPr lang="en-US" altLang="zh-CN" dirty="0" smtClean="0"/>
              <a:t>admin</a:t>
            </a:r>
            <a:r>
              <a:rPr lang="zh-CN" altLang="en-US" dirty="0" smtClean="0"/>
              <a:t>和</a:t>
            </a:r>
            <a:r>
              <a:rPr lang="en-US" altLang="zh-CN" dirty="0" smtClean="0"/>
              <a:t>manager</a:t>
            </a:r>
            <a:r>
              <a:rPr lang="zh-CN" altLang="en-US" dirty="0" smtClean="0"/>
              <a:t>应用</a:t>
            </a:r>
            <a:endParaRPr lang="en-US" altLang="zh-CN" dirty="0" smtClean="0"/>
          </a:p>
          <a:p>
            <a:r>
              <a:rPr lang="en-US" altLang="zh-CN" dirty="0" smtClean="0"/>
              <a:t>/common/lib   </a:t>
            </a:r>
            <a:r>
              <a:rPr lang="zh-CN" altLang="en-US" dirty="0" smtClean="0"/>
              <a:t>存放</a:t>
            </a:r>
            <a:r>
              <a:rPr lang="en-US" altLang="zh-CN" dirty="0" smtClean="0"/>
              <a:t>Tomcat</a:t>
            </a:r>
            <a:r>
              <a:rPr lang="zh-CN" altLang="en-US" dirty="0" smtClean="0"/>
              <a:t>服务器以及所有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应用都可以访问的</a:t>
            </a:r>
            <a:r>
              <a:rPr lang="en-US" altLang="zh-CN" dirty="0" smtClean="0"/>
              <a:t>JAR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550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 bwMode="auto">
          <a:xfrm>
            <a:off x="755576" y="0"/>
            <a:ext cx="7884368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 eaLnBrk="0" hangingPunct="0"/>
            <a:endParaRPr kumimoji="0" lang="zh-CN" altLang="en-US" sz="25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标题 1"/>
          <p:cNvSpPr>
            <a:spLocks noGrp="1"/>
          </p:cNvSpPr>
          <p:nvPr/>
        </p:nvSpPr>
        <p:spPr>
          <a:xfrm>
            <a:off x="457200" y="50323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/>
          </a:p>
        </p:txBody>
      </p:sp>
      <p:sp>
        <p:nvSpPr>
          <p:cNvPr id="10" name="内容占位符 2"/>
          <p:cNvSpPr>
            <a:spLocks noGrp="1"/>
          </p:cNvSpPr>
          <p:nvPr/>
        </p:nvSpPr>
        <p:spPr>
          <a:xfrm>
            <a:off x="457200" y="1828799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/shared/lib  </a:t>
            </a:r>
            <a:r>
              <a:rPr lang="zh-CN" altLang="en-US" dirty="0" smtClean="0"/>
              <a:t>存放所有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引用都可与访问的</a:t>
            </a:r>
            <a:r>
              <a:rPr lang="en-US" altLang="zh-CN" dirty="0" smtClean="0"/>
              <a:t>JAR</a:t>
            </a:r>
            <a:r>
              <a:rPr lang="zh-CN" altLang="en-US" dirty="0" smtClean="0"/>
              <a:t>文件（但是不能被</a:t>
            </a:r>
            <a:r>
              <a:rPr lang="en-US" altLang="zh-CN" dirty="0" smtClean="0"/>
              <a:t>Tomcat</a:t>
            </a:r>
            <a:r>
              <a:rPr lang="zh-CN" altLang="en-US" dirty="0" smtClean="0"/>
              <a:t>服务器访问）</a:t>
            </a:r>
            <a:endParaRPr lang="en-US" altLang="zh-CN" dirty="0" smtClean="0"/>
          </a:p>
          <a:p>
            <a:r>
              <a:rPr lang="en-US" altLang="zh-CN" dirty="0" smtClean="0"/>
              <a:t>/logs  </a:t>
            </a:r>
            <a:r>
              <a:rPr lang="zh-CN" altLang="en-US" dirty="0" smtClean="0"/>
              <a:t>存放</a:t>
            </a:r>
            <a:r>
              <a:rPr lang="en-US" altLang="zh-CN" dirty="0" smtClean="0"/>
              <a:t>Tomcat</a:t>
            </a:r>
            <a:r>
              <a:rPr lang="zh-CN" altLang="en-US" dirty="0" smtClean="0"/>
              <a:t>的日志文件</a:t>
            </a:r>
            <a:endParaRPr lang="en-US" altLang="zh-CN" dirty="0" smtClean="0"/>
          </a:p>
          <a:p>
            <a:r>
              <a:rPr lang="en-US" altLang="zh-CN" dirty="0" smtClean="0"/>
              <a:t>/webapps   </a:t>
            </a:r>
            <a:r>
              <a:rPr lang="zh-CN" altLang="en-US" dirty="0" smtClean="0"/>
              <a:t>当发布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应用时。默认情况下把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引用文件存放在此目录下</a:t>
            </a:r>
            <a:endParaRPr lang="en-US" altLang="zh-CN" dirty="0" smtClean="0"/>
          </a:p>
          <a:p>
            <a:r>
              <a:rPr lang="en-US" altLang="zh-CN" dirty="0" smtClean="0"/>
              <a:t>/work    </a:t>
            </a:r>
            <a:r>
              <a:rPr lang="zh-CN" altLang="en-US" dirty="0" smtClean="0"/>
              <a:t>由</a:t>
            </a:r>
            <a:r>
              <a:rPr lang="en-US" altLang="zh-CN" dirty="0" smtClean="0"/>
              <a:t>JSP</a:t>
            </a:r>
            <a:r>
              <a:rPr lang="zh-CN" altLang="en-US" dirty="0" smtClean="0"/>
              <a:t>生成的</a:t>
            </a:r>
            <a:r>
              <a:rPr lang="en-US" altLang="zh-CN" dirty="0" smtClean="0"/>
              <a:t>Servlet</a:t>
            </a:r>
            <a:r>
              <a:rPr lang="zh-CN" altLang="en-US" dirty="0" smtClean="0"/>
              <a:t>放在此目录下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550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 bwMode="auto">
          <a:xfrm>
            <a:off x="755576" y="0"/>
            <a:ext cx="7884368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 eaLnBrk="0" hangingPunct="0"/>
            <a:endParaRPr kumimoji="0" lang="zh-CN" altLang="en-US" sz="25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pic>
        <p:nvPicPr>
          <p:cNvPr id="3" name="Picture 5" descr="C:\Users\邵长凯\Desktop\2.jpg"/>
          <p:cNvPicPr>
            <a:picLocks noGrp="1"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534380" y="2616971"/>
            <a:ext cx="8229600" cy="3554283"/>
          </a:xfrm>
          <a:prstGeom prst="rect">
            <a:avLst/>
          </a:prstGeom>
          <a:noFill/>
        </p:spPr>
      </p:pic>
      <p:sp>
        <p:nvSpPr>
          <p:cNvPr id="4" name="标题 1"/>
          <p:cNvSpPr>
            <a:spLocks noGrp="1"/>
          </p:cNvSpPr>
          <p:nvPr/>
        </p:nvSpPr>
        <p:spPr>
          <a:xfrm>
            <a:off x="380020" y="68674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步骤一</a:t>
            </a:r>
            <a:r>
              <a:rPr lang="zh-CN" altLang="en-US" dirty="0" smtClean="0"/>
              <a:t>：创建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应用的目录文件</a:t>
            </a:r>
            <a:endParaRPr lang="zh-CN" altLang="en-US" dirty="0"/>
          </a:p>
        </p:txBody>
      </p:sp>
      <p:pic>
        <p:nvPicPr>
          <p:cNvPr id="6" name="Picture 6" descr="C:\Users\邵长凯\Desktop\3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4380" y="1968899"/>
            <a:ext cx="5040560" cy="6480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726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 bwMode="auto">
          <a:xfrm>
            <a:off x="755576" y="0"/>
            <a:ext cx="7884368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 eaLnBrk="0" hangingPunct="0"/>
            <a:endParaRPr kumimoji="0" lang="zh-CN" altLang="en-US" sz="25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457200" y="50323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&lt;CATALINA_HOME&gt;/WEBAPPS</a:t>
            </a:r>
            <a:r>
              <a:rPr lang="zh-CN" altLang="en-US" dirty="0" smtClean="0"/>
              <a:t>目录</a:t>
            </a:r>
            <a:endParaRPr lang="zh-CN" altLang="en-US" dirty="0"/>
          </a:p>
        </p:txBody>
      </p:sp>
      <p:pic>
        <p:nvPicPr>
          <p:cNvPr id="4" name="Picture 2" descr="C:\Users\邵长凯\Desktop\3.jpg"/>
          <p:cNvPicPr>
            <a:picLocks noGrp="1"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671" y="1828799"/>
            <a:ext cx="7772658" cy="45259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726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 bwMode="auto">
          <a:xfrm>
            <a:off x="755576" y="0"/>
            <a:ext cx="7884368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 eaLnBrk="0" hangingPunct="0"/>
            <a:endParaRPr kumimoji="0" lang="zh-CN" altLang="en-US" sz="25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457200" y="50323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步骤二：创建</a:t>
            </a:r>
            <a:r>
              <a:rPr lang="en-US" altLang="zh-CN" dirty="0" smtClean="0"/>
              <a:t>web.xml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457200" y="1828799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Java Web</a:t>
            </a:r>
            <a:r>
              <a:rPr lang="zh-CN" altLang="en-US" dirty="0" smtClean="0"/>
              <a:t>应用通过一个基于</a:t>
            </a:r>
            <a:r>
              <a:rPr lang="en-US" altLang="zh-CN" dirty="0" smtClean="0"/>
              <a:t>XML</a:t>
            </a:r>
            <a:r>
              <a:rPr lang="zh-CN" altLang="en-US" dirty="0" smtClean="0"/>
              <a:t>的发布描述符文件来配置其发布信息，这个文件名为</a:t>
            </a:r>
            <a:r>
              <a:rPr lang="en-US" altLang="zh-CN" dirty="0" smtClean="0"/>
              <a:t>web.xml</a:t>
            </a:r>
            <a:r>
              <a:rPr lang="zh-CN" altLang="en-US" dirty="0" smtClean="0"/>
              <a:t>。存放于</a:t>
            </a:r>
            <a:r>
              <a:rPr lang="en-US" altLang="zh-CN" dirty="0" smtClean="0"/>
              <a:t>WEB-INF</a:t>
            </a:r>
            <a:r>
              <a:rPr lang="zh-CN" altLang="en-US" dirty="0" smtClean="0"/>
              <a:t>子目录下。在</a:t>
            </a:r>
            <a:r>
              <a:rPr lang="en-US" altLang="zh-CN" dirty="0" smtClean="0"/>
              <a:t>web.xml</a:t>
            </a:r>
            <a:r>
              <a:rPr lang="zh-CN" altLang="en-US" dirty="0" smtClean="0"/>
              <a:t>文件中可包含如下配置信息：</a:t>
            </a:r>
            <a:endParaRPr lang="en-US" altLang="zh-CN" dirty="0" smtClean="0"/>
          </a:p>
          <a:p>
            <a:r>
              <a:rPr lang="en-US" altLang="zh-CN" dirty="0" smtClean="0"/>
              <a:t>     -Servlet</a:t>
            </a:r>
            <a:r>
              <a:rPr lang="zh-CN" altLang="en-US" dirty="0" smtClean="0"/>
              <a:t>的定义、初始化数据以及</a:t>
            </a:r>
            <a:r>
              <a:rPr lang="en-US" altLang="zh-CN" dirty="0" smtClean="0"/>
              <a:t>JSP</a:t>
            </a:r>
            <a:r>
              <a:rPr lang="zh-CN" altLang="en-US" dirty="0" smtClean="0"/>
              <a:t>映射</a:t>
            </a:r>
            <a:endParaRPr lang="en-US" altLang="zh-CN" dirty="0" smtClean="0"/>
          </a:p>
          <a:p>
            <a:r>
              <a:rPr lang="en-US" altLang="zh-CN" dirty="0" smtClean="0"/>
              <a:t>     -</a:t>
            </a:r>
            <a:r>
              <a:rPr lang="zh-CN" altLang="en-US" dirty="0" smtClean="0"/>
              <a:t>安全域参数</a:t>
            </a:r>
            <a:endParaRPr lang="en-US" altLang="zh-CN" dirty="0" smtClean="0"/>
          </a:p>
          <a:p>
            <a:r>
              <a:rPr lang="en-US" altLang="zh-CN" dirty="0" smtClean="0"/>
              <a:t>     -Welcome</a:t>
            </a:r>
            <a:r>
              <a:rPr lang="zh-CN" altLang="en-US" dirty="0" smtClean="0"/>
              <a:t>文件清单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  -</a:t>
            </a:r>
            <a:r>
              <a:rPr lang="zh-CN" altLang="en-US" dirty="0" smtClean="0"/>
              <a:t>资源引用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 </a:t>
            </a:r>
            <a:r>
              <a:rPr lang="zh-CN" altLang="en-US" dirty="0" smtClean="0"/>
              <a:t>环境变量的定义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144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 bwMode="auto">
          <a:xfrm>
            <a:off x="755576" y="0"/>
            <a:ext cx="7884368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 eaLnBrk="0" hangingPunct="0"/>
            <a:endParaRPr kumimoji="0" lang="zh-CN" altLang="en-US" sz="25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457200" y="68579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步骤</a:t>
            </a:r>
            <a:r>
              <a:rPr lang="zh-CN" altLang="en-US" dirty="0" smtClean="0"/>
              <a:t>三：在</a:t>
            </a:r>
            <a:r>
              <a:rPr lang="en-US" altLang="zh-CN" dirty="0" smtClean="0"/>
              <a:t>server.xml</a:t>
            </a:r>
            <a:r>
              <a:rPr lang="zh-CN" altLang="en-US" dirty="0" smtClean="0"/>
              <a:t>中加入</a:t>
            </a:r>
            <a:r>
              <a:rPr lang="en-US" altLang="zh-CN" dirty="0" smtClean="0"/>
              <a:t>&lt;context&gt;</a:t>
            </a:r>
            <a:r>
              <a:rPr lang="zh-CN" altLang="en-US" dirty="0" smtClean="0"/>
              <a:t>元素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457200" y="1828799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&lt;Context&gt;</a:t>
            </a:r>
            <a:r>
              <a:rPr lang="zh-CN" altLang="en-US" dirty="0" smtClean="0"/>
              <a:t>元素是</a:t>
            </a:r>
            <a:r>
              <a:rPr lang="en-US" altLang="zh-CN" dirty="0" smtClean="0"/>
              <a:t>&lt;TOMCAT_HOME&gt;/conf/server.xml</a:t>
            </a:r>
            <a:r>
              <a:rPr lang="zh-CN" altLang="en-US" dirty="0" smtClean="0"/>
              <a:t>中使用最频繁的元素，它代表了运行在</a:t>
            </a:r>
            <a:r>
              <a:rPr lang="en-US" altLang="zh-CN" dirty="0" smtClean="0"/>
              <a:t>&lt;Host&gt;</a:t>
            </a:r>
            <a:r>
              <a:rPr lang="zh-CN" altLang="en-US" dirty="0" smtClean="0"/>
              <a:t>上的单个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应用，一个</a:t>
            </a:r>
            <a:r>
              <a:rPr lang="en-US" altLang="zh-CN" dirty="0" smtClean="0"/>
              <a:t>&lt;Host&gt;</a:t>
            </a:r>
            <a:r>
              <a:rPr lang="zh-CN" altLang="en-US" dirty="0" smtClean="0"/>
              <a:t>中可以有多个</a:t>
            </a:r>
            <a:r>
              <a:rPr lang="en-US" altLang="zh-CN" dirty="0" smtClean="0"/>
              <a:t>&lt;Context&gt;</a:t>
            </a:r>
            <a:r>
              <a:rPr lang="zh-CN" altLang="en-US" dirty="0" smtClean="0"/>
              <a:t>元素。</a:t>
            </a:r>
            <a:endParaRPr lang="en-US" altLang="zh-CN" dirty="0" smtClean="0"/>
          </a:p>
          <a:p>
            <a:r>
              <a:rPr lang="zh-CN" altLang="en-US" dirty="0" smtClean="0"/>
              <a:t>每个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应用必须有唯一的</a:t>
            </a:r>
            <a:r>
              <a:rPr lang="en-US" altLang="zh-CN" dirty="0" smtClean="0"/>
              <a:t>URL</a:t>
            </a:r>
            <a:r>
              <a:rPr lang="zh-CN" altLang="en-US" dirty="0" smtClean="0"/>
              <a:t>路径，这个</a:t>
            </a:r>
            <a:r>
              <a:rPr lang="en-US" altLang="zh-CN" dirty="0" smtClean="0"/>
              <a:t>URL</a:t>
            </a:r>
            <a:r>
              <a:rPr lang="zh-CN" altLang="en-US" dirty="0" smtClean="0"/>
              <a:t>路径在</a:t>
            </a:r>
            <a:r>
              <a:rPr lang="en-US" altLang="zh-CN" dirty="0" smtClean="0"/>
              <a:t>&lt;Context&gt;</a:t>
            </a:r>
            <a:r>
              <a:rPr lang="zh-CN" altLang="en-US" dirty="0" smtClean="0"/>
              <a:t>元素的</a:t>
            </a:r>
            <a:r>
              <a:rPr lang="en-US" altLang="zh-CN" dirty="0" smtClean="0"/>
              <a:t>path</a:t>
            </a:r>
            <a:r>
              <a:rPr lang="zh-CN" altLang="en-US" dirty="0" smtClean="0"/>
              <a:t>属性中设定。</a:t>
            </a:r>
            <a:endParaRPr lang="en-US" altLang="zh-CN" dirty="0" smtClean="0"/>
          </a:p>
          <a:p>
            <a:r>
              <a:rPr lang="en-US" altLang="zh-CN" dirty="0" smtClean="0"/>
              <a:t>  &lt;Context   path=“/javaweb1-tomcat” docBase=“javaweb1-tomcat”   debug=“0” Reloadable=“true”&gt;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144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 bwMode="auto">
          <a:xfrm>
            <a:off x="755576" y="0"/>
            <a:ext cx="7884368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 eaLnBrk="0" hangingPunct="0"/>
            <a:endParaRPr kumimoji="0" lang="zh-CN" altLang="en-US" sz="25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457200" y="50323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&lt;Context&gt;</a:t>
            </a:r>
            <a:r>
              <a:rPr lang="zh-CN" altLang="en-US" dirty="0" smtClean="0"/>
              <a:t>元素属性解析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457200" y="1828799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/>
        </p:nvSpPr>
        <p:spPr>
          <a:xfrm>
            <a:off x="457200" y="50323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&lt;Context&gt;</a:t>
            </a:r>
            <a:r>
              <a:rPr lang="zh-CN" altLang="en-US" dirty="0" smtClean="0"/>
              <a:t>元素属性解析</a:t>
            </a:r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/>
        </p:nvSpPr>
        <p:spPr>
          <a:xfrm>
            <a:off x="457200" y="1828799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pic>
        <p:nvPicPr>
          <p:cNvPr id="9" name="Picture 2" descr="C:\Users\邵长凯\Desktop\q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2361455"/>
            <a:ext cx="5057775" cy="314325"/>
          </a:xfrm>
          <a:prstGeom prst="rect">
            <a:avLst/>
          </a:prstGeom>
          <a:noFill/>
        </p:spPr>
      </p:pic>
      <p:pic>
        <p:nvPicPr>
          <p:cNvPr id="10" name="Picture 3" descr="C:\Users\邵长凯\Desktop\w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9592" y="3009527"/>
            <a:ext cx="7515225" cy="11049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85774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 bwMode="auto">
          <a:xfrm>
            <a:off x="755576" y="0"/>
            <a:ext cx="7884368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 eaLnBrk="0" hangingPunct="0"/>
            <a:endParaRPr kumimoji="0" lang="zh-CN" altLang="en-US" sz="25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457200" y="50323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步骤四：部署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，</a:t>
            </a:r>
            <a:r>
              <a:rPr lang="en-US" altLang="zh-CN" dirty="0" smtClean="0"/>
              <a:t>JSP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457200" y="1828799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可以在</a:t>
            </a:r>
            <a:r>
              <a:rPr lang="en-US" altLang="zh-CN" dirty="0" smtClean="0"/>
              <a:t>javaweb1-tomcat</a:t>
            </a:r>
            <a:r>
              <a:rPr lang="zh-CN" altLang="en-US" dirty="0" smtClean="0"/>
              <a:t>目录下添加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，</a:t>
            </a:r>
            <a:r>
              <a:rPr lang="en-US" altLang="zh-CN" dirty="0" smtClean="0"/>
              <a:t>JSP</a:t>
            </a:r>
            <a:r>
              <a:rPr lang="zh-CN" altLang="en-US" dirty="0" smtClean="0"/>
              <a:t>文件用于页面显示。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步骤五：创建</a:t>
            </a:r>
            <a:r>
              <a:rPr lang="en-US" altLang="zh-CN" dirty="0" smtClean="0"/>
              <a:t>Servlet</a:t>
            </a:r>
            <a:r>
              <a:rPr lang="zh-CN" altLang="en-US" dirty="0" smtClean="0"/>
              <a:t>类文件</a:t>
            </a:r>
            <a:endParaRPr lang="en-US" altLang="zh-CN" dirty="0" smtClean="0"/>
          </a:p>
          <a:p>
            <a:r>
              <a:rPr lang="en-US" altLang="zh-CN" dirty="0" smtClean="0"/>
              <a:t>        </a:t>
            </a:r>
            <a:r>
              <a:rPr lang="zh-CN" altLang="en-US" dirty="0" smtClean="0"/>
              <a:t>创建一个</a:t>
            </a:r>
            <a:r>
              <a:rPr lang="en-US" altLang="zh-CN" dirty="0" smtClean="0"/>
              <a:t>Servlet</a:t>
            </a:r>
            <a:r>
              <a:rPr lang="zh-CN" altLang="en-US" dirty="0" smtClean="0"/>
              <a:t>类文件，名为</a:t>
            </a:r>
            <a:r>
              <a:rPr lang="en-US" altLang="zh-CN" dirty="0" smtClean="0"/>
              <a:t>HelloTomcat.java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5774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 bwMode="auto">
          <a:xfrm>
            <a:off x="755576" y="0"/>
            <a:ext cx="7884368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 eaLnBrk="0" hangingPunct="0"/>
            <a:endParaRPr kumimoji="0" lang="zh-CN" altLang="en-US" sz="25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457200" y="50323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 smtClean="0"/>
              <a:t>步骤六：部署</a:t>
            </a:r>
            <a:r>
              <a:rPr lang="en-US" altLang="zh-CN" b="1" dirty="0" smtClean="0"/>
              <a:t>Servlet</a:t>
            </a:r>
            <a:r>
              <a:rPr lang="zh-CN" altLang="en-US" b="1" dirty="0" smtClean="0"/>
              <a:t>类文件</a:t>
            </a:r>
            <a:endParaRPr lang="zh-CN" altLang="en-US" b="1" dirty="0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457200" y="1828799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编译</a:t>
            </a:r>
            <a:r>
              <a:rPr lang="en-US" altLang="zh-CN" dirty="0" smtClean="0"/>
              <a:t>HelloTomcat.java</a:t>
            </a:r>
          </a:p>
          <a:p>
            <a:r>
              <a:rPr lang="en-US" altLang="zh-CN" dirty="0" smtClean="0"/>
              <a:t>    javac   -d  ..\..\WEB-INF\classes HelloTomcat.java</a:t>
            </a:r>
          </a:p>
          <a:p>
            <a:r>
              <a:rPr lang="en-US" altLang="zh-CN" dirty="0" smtClean="0"/>
              <a:t>Tomcat    CLASS_PATH</a:t>
            </a:r>
            <a:r>
              <a:rPr lang="zh-CN" altLang="en-US" dirty="0" smtClean="0"/>
              <a:t>设定：</a:t>
            </a:r>
            <a:endParaRPr lang="en-US" altLang="zh-CN" dirty="0" smtClean="0"/>
          </a:p>
          <a:p>
            <a:r>
              <a:rPr lang="en-US" altLang="zh-CN" dirty="0" smtClean="0"/>
              <a:t>CATHLINE_HOME=Tomcat</a:t>
            </a:r>
            <a:r>
              <a:rPr lang="zh-CN" altLang="en-US" dirty="0" smtClean="0"/>
              <a:t>安装目录</a:t>
            </a:r>
            <a:endParaRPr lang="en-US" altLang="zh-CN" dirty="0" smtClean="0"/>
          </a:p>
          <a:p>
            <a:r>
              <a:rPr lang="en-US" altLang="zh-CN" dirty="0" smtClean="0"/>
              <a:t>CATHLINE_BASE=Tomcat</a:t>
            </a:r>
            <a:r>
              <a:rPr lang="zh-CN" altLang="en-US" dirty="0" smtClean="0"/>
              <a:t>安装目录</a:t>
            </a:r>
            <a:endParaRPr lang="en-US" altLang="zh-CN" dirty="0" smtClean="0"/>
          </a:p>
          <a:p>
            <a:r>
              <a:rPr lang="en-US" altLang="zh-CN" dirty="0" smtClean="0"/>
              <a:t>classpath=;.JAVA_HOME%\lib\dt.jar;%JAVA_HOME%\lib\tools.jar;%CATALINE_HOME%\common\lib\servlet-api.jar</a:t>
            </a:r>
          </a:p>
        </p:txBody>
      </p:sp>
    </p:spTree>
    <p:extLst>
      <p:ext uri="{BB962C8B-B14F-4D97-AF65-F5344CB8AC3E}">
        <p14:creationId xmlns:p14="http://schemas.microsoft.com/office/powerpoint/2010/main" val="1385774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 bwMode="auto">
          <a:xfrm>
            <a:off x="755576" y="0"/>
            <a:ext cx="7884368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 eaLnBrk="0" hangingPunct="0"/>
            <a:endParaRPr kumimoji="0" lang="zh-CN" altLang="en-US" sz="25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" name="标题 3"/>
          <p:cNvSpPr>
            <a:spLocks noGrp="1"/>
          </p:cNvSpPr>
          <p:nvPr/>
        </p:nvSpPr>
        <p:spPr>
          <a:xfrm>
            <a:off x="446112" y="68579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600" dirty="0" smtClean="0"/>
              <a:t>接下来在</a:t>
            </a:r>
            <a:r>
              <a:rPr lang="en-US" altLang="zh-CN" sz="3600" dirty="0" smtClean="0"/>
              <a:t>web.xml</a:t>
            </a:r>
            <a:r>
              <a:rPr lang="zh-CN" altLang="en-US" sz="3600" dirty="0" smtClean="0"/>
              <a:t>中为</a:t>
            </a:r>
            <a:r>
              <a:rPr lang="en-US" altLang="zh-CN" sz="3600" dirty="0" smtClean="0"/>
              <a:t>DispatcherServlet</a:t>
            </a:r>
            <a:r>
              <a:rPr lang="zh-CN" altLang="en-US" sz="3600" dirty="0" smtClean="0"/>
              <a:t>类加上</a:t>
            </a:r>
            <a:r>
              <a:rPr lang="en-US" altLang="zh-CN" sz="3600" dirty="0" smtClean="0"/>
              <a:t>&lt;servlet&gt;</a:t>
            </a:r>
            <a:r>
              <a:rPr lang="zh-CN" altLang="en-US" sz="3600" dirty="0" smtClean="0"/>
              <a:t>和</a:t>
            </a:r>
            <a:r>
              <a:rPr lang="en-US" altLang="zh-CN" sz="3600" dirty="0" smtClean="0"/>
              <a:t>&lt;servlet-mapping&gt;</a:t>
            </a:r>
            <a:r>
              <a:rPr lang="zh-CN" altLang="en-US" sz="3600" dirty="0" smtClean="0"/>
              <a:t>元素。</a:t>
            </a:r>
            <a:endParaRPr lang="zh-CN" altLang="en-US" sz="3600" dirty="0"/>
          </a:p>
        </p:txBody>
      </p:sp>
      <p:sp>
        <p:nvSpPr>
          <p:cNvPr id="4" name="内容占位符 4"/>
          <p:cNvSpPr>
            <a:spLocks noGrp="1"/>
          </p:cNvSpPr>
          <p:nvPr/>
        </p:nvSpPr>
        <p:spPr>
          <a:xfrm>
            <a:off x="457200" y="1828799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&lt;web-app&gt;</a:t>
            </a:r>
          </a:p>
          <a:p>
            <a:r>
              <a:rPr lang="en-US" altLang="zh-CN" dirty="0" smtClean="0"/>
              <a:t>      &lt;servlet&gt;</a:t>
            </a:r>
          </a:p>
          <a:p>
            <a:r>
              <a:rPr lang="en-US" altLang="zh-CN" dirty="0" smtClean="0"/>
              <a:t>                &lt;servlet-name&gt;</a:t>
            </a:r>
            <a:r>
              <a:rPr lang="en-US" altLang="zh-CN" dirty="0" err="1" smtClean="0"/>
              <a:t>hellotomcat</a:t>
            </a:r>
            <a:r>
              <a:rPr lang="en-US" altLang="zh-CN" dirty="0" smtClean="0"/>
              <a:t>&lt;/servlet-name&gt;</a:t>
            </a:r>
          </a:p>
          <a:p>
            <a:r>
              <a:rPr lang="en-US" altLang="zh-CN" dirty="0" smtClean="0"/>
              <a:t>                &lt;servlet-class&gt;HelloTomcat&lt;/servlet-name&gt;</a:t>
            </a:r>
          </a:p>
          <a:p>
            <a:r>
              <a:rPr lang="en-US" altLang="zh-CN" dirty="0" smtClean="0"/>
              <a:t>      &lt;/servlet&gt;</a:t>
            </a:r>
          </a:p>
          <a:p>
            <a:r>
              <a:rPr lang="en-US" altLang="zh-CN" dirty="0" smtClean="0"/>
              <a:t>       &lt;servlet-mapping&gt;</a:t>
            </a:r>
          </a:p>
          <a:p>
            <a:r>
              <a:rPr lang="en-US" altLang="zh-CN" dirty="0" smtClean="0"/>
              <a:t>                 &lt;servlet-name&gt;</a:t>
            </a:r>
            <a:r>
              <a:rPr lang="en-US" altLang="zh-CN" dirty="0" err="1" smtClean="0"/>
              <a:t>hellotomcat</a:t>
            </a:r>
            <a:r>
              <a:rPr lang="en-US" altLang="zh-CN" dirty="0" smtClean="0"/>
              <a:t>&lt;/servlet-name&gt;</a:t>
            </a:r>
          </a:p>
          <a:p>
            <a:r>
              <a:rPr lang="en-US" altLang="zh-CN" dirty="0" smtClean="0"/>
              <a:t>                  &lt;url-pattern&gt;</a:t>
            </a:r>
            <a:r>
              <a:rPr lang="en-US" altLang="zh-CN" dirty="0" err="1" smtClean="0"/>
              <a:t>hellotomcat</a:t>
            </a:r>
            <a:r>
              <a:rPr lang="en-US" altLang="zh-CN" dirty="0" smtClean="0"/>
              <a:t>&lt;/url-pattern&gt;</a:t>
            </a:r>
          </a:p>
          <a:p>
            <a:r>
              <a:rPr lang="en-US" altLang="zh-CN" dirty="0" smtClean="0"/>
              <a:t>        &lt;servlet-mapping&gt;</a:t>
            </a:r>
          </a:p>
          <a:p>
            <a:r>
              <a:rPr lang="en-US" altLang="zh-CN" dirty="0" smtClean="0"/>
              <a:t>&lt;/web-app&gt;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5774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 bwMode="auto">
          <a:xfrm>
            <a:off x="755576" y="0"/>
            <a:ext cx="7884368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 eaLnBrk="0" hangingPunct="0"/>
            <a:endParaRPr kumimoji="0" lang="zh-CN" altLang="en-US" sz="25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7" name="标题 1"/>
          <p:cNvSpPr>
            <a:spLocks noGrp="1"/>
          </p:cNvSpPr>
          <p:nvPr/>
        </p:nvSpPr>
        <p:spPr>
          <a:xfrm>
            <a:off x="457200" y="50323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 smtClean="0"/>
              <a:t>什么是</a:t>
            </a:r>
            <a:r>
              <a:rPr lang="en-US" altLang="zh-CN" dirty="0" smtClean="0"/>
              <a:t>Tomcat</a:t>
            </a:r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/>
        </p:nvSpPr>
        <p:spPr>
          <a:xfrm>
            <a:off x="457200" y="1828799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Tomcat</a:t>
            </a:r>
            <a:r>
              <a:rPr lang="zh-CN" altLang="zh-CN" dirty="0" smtClean="0"/>
              <a:t>是</a:t>
            </a:r>
            <a:r>
              <a:rPr lang="en-US" altLang="zh-CN" dirty="0" smtClean="0"/>
              <a:t>sun</a:t>
            </a:r>
            <a:r>
              <a:rPr lang="zh-CN" altLang="zh-CN" dirty="0" smtClean="0"/>
              <a:t>公司</a:t>
            </a:r>
            <a:r>
              <a:rPr lang="zh-CN" altLang="en-US" dirty="0" smtClean="0"/>
              <a:t>在</a:t>
            </a:r>
            <a:r>
              <a:rPr lang="en-US" altLang="zh-CN" dirty="0" smtClean="0"/>
              <a:t>JavaServer   web  Developmentlit   </a:t>
            </a:r>
            <a:r>
              <a:rPr lang="zh-CN" altLang="en-US" dirty="0" smtClean="0"/>
              <a:t>基础上</a:t>
            </a:r>
            <a:r>
              <a:rPr lang="zh-CN" altLang="zh-CN" dirty="0" smtClean="0"/>
              <a:t>推出的一款优秀的</a:t>
            </a:r>
            <a:r>
              <a:rPr lang="en-US" altLang="zh-CN" dirty="0" smtClean="0"/>
              <a:t>java web</a:t>
            </a:r>
            <a:r>
              <a:rPr lang="zh-CN" altLang="zh-CN" dirty="0" smtClean="0"/>
              <a:t>应用容器。</a:t>
            </a:r>
            <a:endParaRPr lang="en-US" altLang="zh-CN" dirty="0" smtClean="0"/>
          </a:p>
          <a:p>
            <a:r>
              <a:rPr lang="zh-CN" altLang="en-US" dirty="0" smtClean="0"/>
              <a:t>它是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的一个子项目，是一款</a:t>
            </a:r>
            <a:r>
              <a:rPr lang="en-US" altLang="zh-CN" dirty="0" smtClean="0"/>
              <a:t>Servlet/JSP</a:t>
            </a:r>
            <a:r>
              <a:rPr lang="zh-CN" altLang="en-US" dirty="0" smtClean="0"/>
              <a:t>容器</a:t>
            </a:r>
            <a:endParaRPr lang="en-US" altLang="zh-CN" dirty="0" smtClean="0"/>
          </a:p>
          <a:p>
            <a:r>
              <a:rPr lang="zh-CN" altLang="en-US" dirty="0" smtClean="0"/>
              <a:t>它是一个开源的软件，</a:t>
            </a:r>
            <a:r>
              <a:rPr lang="zh-CN" altLang="zh-CN" dirty="0" smtClean="0"/>
              <a:t>和大部分的主流</a:t>
            </a:r>
            <a:r>
              <a:rPr lang="en-US" altLang="zh-CN" dirty="0" smtClean="0"/>
              <a:t>http</a:t>
            </a:r>
            <a:r>
              <a:rPr lang="zh-CN" altLang="zh-CN" dirty="0" smtClean="0"/>
              <a:t>服务器能一起工作</a:t>
            </a:r>
            <a:r>
              <a:rPr lang="en-US" altLang="zh-CN" dirty="0" smtClean="0"/>
              <a:t>   </a:t>
            </a:r>
            <a:r>
              <a:rPr lang="zh-CN" altLang="zh-CN" dirty="0" smtClean="0"/>
              <a:t>运行稳定，可靠，效率高</a:t>
            </a:r>
          </a:p>
          <a:p>
            <a:endParaRPr lang="zh-CN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918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 bwMode="auto">
          <a:xfrm>
            <a:off x="755576" y="0"/>
            <a:ext cx="7884368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 eaLnBrk="0" hangingPunct="0"/>
            <a:endParaRPr kumimoji="0" lang="zh-CN" altLang="en-US" sz="25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457200" y="50323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&lt;servlet&gt;</a:t>
            </a:r>
            <a:r>
              <a:rPr lang="zh-CN" altLang="en-US" dirty="0" smtClean="0"/>
              <a:t>元素的属性描述如下：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457200" y="1828799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&lt;servlet-name&gt;:</a:t>
            </a:r>
            <a:r>
              <a:rPr lang="zh-CN" altLang="en-US" dirty="0" smtClean="0"/>
              <a:t>定义</a:t>
            </a:r>
            <a:r>
              <a:rPr lang="en-US" altLang="zh-CN" dirty="0" smtClean="0"/>
              <a:t>Servlet</a:t>
            </a:r>
            <a:r>
              <a:rPr lang="zh-CN" altLang="en-US" dirty="0" smtClean="0"/>
              <a:t>名字</a:t>
            </a:r>
            <a:endParaRPr lang="en-US" altLang="zh-CN" dirty="0" smtClean="0"/>
          </a:p>
          <a:p>
            <a:r>
              <a:rPr lang="en-US" altLang="zh-CN" dirty="0" smtClean="0"/>
              <a:t>&lt;servlet-class&gt;:</a:t>
            </a:r>
            <a:r>
              <a:rPr lang="zh-CN" altLang="en-US" dirty="0" smtClean="0"/>
              <a:t>指定实现这个</a:t>
            </a:r>
            <a:r>
              <a:rPr lang="en-US" altLang="zh-CN" dirty="0" smtClean="0"/>
              <a:t>Servlet</a:t>
            </a:r>
            <a:r>
              <a:rPr lang="zh-CN" altLang="en-US" dirty="0" smtClean="0"/>
              <a:t>的类</a:t>
            </a:r>
            <a:endParaRPr lang="en-US" altLang="zh-CN" dirty="0" smtClean="0"/>
          </a:p>
          <a:p>
            <a:r>
              <a:rPr lang="en-US" altLang="zh-CN" dirty="0" smtClean="0"/>
              <a:t>&lt;init-param&gt;:</a:t>
            </a:r>
            <a:r>
              <a:rPr lang="zh-CN" altLang="en-US" dirty="0" smtClean="0"/>
              <a:t>定义</a:t>
            </a:r>
            <a:r>
              <a:rPr lang="en-US" altLang="zh-CN" dirty="0" smtClean="0"/>
              <a:t>Servlet</a:t>
            </a:r>
            <a:r>
              <a:rPr lang="zh-CN" altLang="en-US" dirty="0" smtClean="0"/>
              <a:t>的初始化参数（包括参数名和参数值），一个</a:t>
            </a:r>
            <a:r>
              <a:rPr lang="en-US" altLang="zh-CN" dirty="0" smtClean="0"/>
              <a:t>&lt;servlet&gt;</a:t>
            </a:r>
            <a:r>
              <a:rPr lang="zh-CN" altLang="en-US" dirty="0" smtClean="0"/>
              <a:t>元素中可以有多个</a:t>
            </a:r>
            <a:r>
              <a:rPr lang="en-US" altLang="zh-CN" dirty="0" smtClean="0"/>
              <a:t>&lt;init-param&gt;,</a:t>
            </a:r>
            <a:r>
              <a:rPr lang="zh-CN" altLang="en-US" dirty="0" smtClean="0"/>
              <a:t>在</a:t>
            </a:r>
            <a:r>
              <a:rPr lang="en-US" altLang="zh-CN" dirty="0" smtClean="0"/>
              <a:t>Servlet</a:t>
            </a:r>
            <a:r>
              <a:rPr lang="zh-CN" altLang="en-US" dirty="0" smtClean="0"/>
              <a:t>类中通过</a:t>
            </a:r>
            <a:r>
              <a:rPr lang="en-US" altLang="zh-CN" dirty="0" smtClean="0"/>
              <a:t>gerInitParameter(string  name)</a:t>
            </a:r>
            <a:r>
              <a:rPr lang="zh-CN" altLang="en-US" dirty="0" smtClean="0"/>
              <a:t>方法访问初始化参数。</a:t>
            </a:r>
            <a:endParaRPr lang="en-US" altLang="zh-CN" dirty="0" smtClean="0"/>
          </a:p>
          <a:p>
            <a:r>
              <a:rPr lang="en-US" altLang="zh-CN" dirty="0" smtClean="0"/>
              <a:t>&lt;load-on-startup&gt;:</a:t>
            </a:r>
            <a:r>
              <a:rPr lang="zh-CN" altLang="en-US" dirty="0" smtClean="0"/>
              <a:t>指定当应用启动时，装载</a:t>
            </a:r>
            <a:r>
              <a:rPr lang="en-US" altLang="zh-CN" dirty="0" smtClean="0"/>
              <a:t>Servlet</a:t>
            </a:r>
            <a:r>
              <a:rPr lang="zh-CN" altLang="en-US" dirty="0" smtClean="0"/>
              <a:t>的次序，当这个值为正数或是为零时，</a:t>
            </a:r>
            <a:r>
              <a:rPr lang="en-US" altLang="zh-CN" dirty="0" smtClean="0"/>
              <a:t>Servlet</a:t>
            </a:r>
            <a:r>
              <a:rPr lang="zh-CN" altLang="en-US" dirty="0" smtClean="0"/>
              <a:t>容器先加载数值小的</a:t>
            </a:r>
            <a:r>
              <a:rPr lang="en-US" altLang="zh-CN" dirty="0" smtClean="0"/>
              <a:t>Servlet</a:t>
            </a:r>
            <a:r>
              <a:rPr lang="zh-CN" altLang="en-US" dirty="0" smtClean="0"/>
              <a:t>，再依次加载其他数值大的</a:t>
            </a:r>
            <a:r>
              <a:rPr lang="en-US" altLang="zh-CN" dirty="0" smtClean="0"/>
              <a:t>Servlet</a:t>
            </a:r>
            <a:r>
              <a:rPr lang="zh-CN" altLang="en-US" dirty="0" smtClean="0"/>
              <a:t>，如果这个值为负数或者没有设定，那么</a:t>
            </a:r>
            <a:r>
              <a:rPr lang="en-US" altLang="zh-CN" dirty="0" smtClean="0"/>
              <a:t>Servlet</a:t>
            </a:r>
            <a:r>
              <a:rPr lang="zh-CN" altLang="en-US" dirty="0" smtClean="0"/>
              <a:t>容器将在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客户首次访问这个</a:t>
            </a:r>
            <a:r>
              <a:rPr lang="en-US" altLang="zh-CN" dirty="0" smtClean="0"/>
              <a:t>Servlet</a:t>
            </a:r>
            <a:r>
              <a:rPr lang="zh-CN" altLang="en-US" dirty="0" smtClean="0"/>
              <a:t>是加载它。</a:t>
            </a:r>
            <a:endParaRPr lang="en-US" altLang="zh-CN" dirty="0" smtClean="0"/>
          </a:p>
          <a:p>
            <a:r>
              <a:rPr lang="zh-CN" altLang="en-US" dirty="0" smtClean="0"/>
              <a:t>没有为</a:t>
            </a:r>
            <a:r>
              <a:rPr lang="en-US" altLang="zh-CN" dirty="0" smtClean="0"/>
              <a:t>HelloTomcat</a:t>
            </a:r>
            <a:r>
              <a:rPr lang="zh-CN" altLang="en-US" dirty="0" smtClean="0"/>
              <a:t>设置</a:t>
            </a:r>
            <a:r>
              <a:rPr lang="en-US" altLang="zh-CN" dirty="0" smtClean="0"/>
              <a:t>load-on-startup</a:t>
            </a:r>
            <a:r>
              <a:rPr lang="zh-CN" altLang="en-US" dirty="0" smtClean="0"/>
              <a:t>属性，因此当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应用启动时，</a:t>
            </a:r>
            <a:r>
              <a:rPr lang="en-US" altLang="zh-CN" dirty="0" smtClean="0"/>
              <a:t>Servlet</a:t>
            </a:r>
            <a:r>
              <a:rPr lang="zh-CN" altLang="en-US" dirty="0" smtClean="0"/>
              <a:t>容器不会加载这个</a:t>
            </a:r>
            <a:r>
              <a:rPr lang="en-US" altLang="zh-CN" dirty="0" smtClean="0"/>
              <a:t>Servlet</a:t>
            </a:r>
            <a:r>
              <a:rPr lang="zh-CN" altLang="en-US" dirty="0" smtClean="0"/>
              <a:t>，只有当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客户首次访问这个</a:t>
            </a:r>
            <a:r>
              <a:rPr lang="en-US" altLang="zh-CN" dirty="0" smtClean="0"/>
              <a:t>Servlet</a:t>
            </a:r>
            <a:r>
              <a:rPr lang="zh-CN" altLang="en-US" dirty="0" smtClean="0"/>
              <a:t>时才加载它。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144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 bwMode="auto">
          <a:xfrm>
            <a:off x="755576" y="0"/>
            <a:ext cx="7884368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 eaLnBrk="0" hangingPunct="0"/>
            <a:endParaRPr kumimoji="0" lang="zh-CN" altLang="en-US" sz="25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457200" y="50323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&lt;servlet-mapping&gt;</a:t>
            </a:r>
            <a:r>
              <a:rPr lang="zh-CN" altLang="en-US" dirty="0" smtClean="0"/>
              <a:t>元素描述：</a:t>
            </a:r>
            <a:br>
              <a:rPr lang="zh-CN" altLang="en-US" dirty="0" smtClean="0"/>
            </a:b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457200" y="1828799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用来指定</a:t>
            </a:r>
            <a:r>
              <a:rPr lang="en-US" altLang="zh-CN" dirty="0" smtClean="0"/>
              <a:t>&lt;servlet-name&gt;</a:t>
            </a:r>
            <a:r>
              <a:rPr lang="zh-CN" altLang="en-US" dirty="0" smtClean="0"/>
              <a:t>和</a:t>
            </a:r>
            <a:r>
              <a:rPr lang="en-US" altLang="zh-CN" dirty="0" smtClean="0"/>
              <a:t>&lt;url-pattern&gt;:</a:t>
            </a:r>
          </a:p>
          <a:p>
            <a:r>
              <a:rPr lang="en-US" altLang="zh-CN" dirty="0" smtClean="0"/>
              <a:t> &lt;servlet-name&gt;</a:t>
            </a:r>
            <a:r>
              <a:rPr lang="zh-CN" altLang="en-US" dirty="0" smtClean="0"/>
              <a:t>：</a:t>
            </a:r>
            <a:r>
              <a:rPr lang="en-US" altLang="zh-CN" dirty="0" smtClean="0"/>
              <a:t> </a:t>
            </a:r>
            <a:r>
              <a:rPr lang="zh-CN" altLang="en-US" dirty="0" smtClean="0"/>
              <a:t>指定</a:t>
            </a:r>
            <a:r>
              <a:rPr lang="en-US" altLang="zh-CN" dirty="0" smtClean="0"/>
              <a:t>Servlet</a:t>
            </a:r>
            <a:r>
              <a:rPr lang="zh-CN" altLang="en-US" dirty="0" smtClean="0"/>
              <a:t>名字，这里的</a:t>
            </a:r>
            <a:r>
              <a:rPr lang="en-US" altLang="zh-CN" dirty="0" smtClean="0"/>
              <a:t>Servlet</a:t>
            </a:r>
            <a:r>
              <a:rPr lang="zh-CN" altLang="en-US" dirty="0" smtClean="0"/>
              <a:t>名字应该和</a:t>
            </a:r>
            <a:r>
              <a:rPr lang="en-US" altLang="zh-CN" dirty="0" smtClean="0"/>
              <a:t>&lt;servlet&gt;</a:t>
            </a:r>
            <a:r>
              <a:rPr lang="zh-CN" altLang="en-US" dirty="0" smtClean="0"/>
              <a:t>元素中定义的名字匹配。</a:t>
            </a:r>
            <a:endParaRPr lang="en-US" altLang="zh-CN" dirty="0" smtClean="0"/>
          </a:p>
          <a:p>
            <a:r>
              <a:rPr lang="en-US" altLang="zh-CN" dirty="0" smtClean="0"/>
              <a:t>&lt;url-pattern&gt;:</a:t>
            </a:r>
            <a:r>
              <a:rPr lang="zh-CN" altLang="en-US" dirty="0" smtClean="0"/>
              <a:t>指定访问这个</a:t>
            </a:r>
            <a:r>
              <a:rPr lang="en-US" altLang="zh-CN" dirty="0" smtClean="0"/>
              <a:t>Servlet</a:t>
            </a:r>
            <a:r>
              <a:rPr lang="zh-CN" altLang="en-US" dirty="0" smtClean="0"/>
              <a:t>的</a:t>
            </a:r>
            <a:r>
              <a:rPr lang="en-US" altLang="zh-CN" dirty="0" smtClean="0"/>
              <a:t>URL</a:t>
            </a:r>
            <a:r>
              <a:rPr lang="zh-CN" altLang="en-US" dirty="0" smtClean="0"/>
              <a:t>，这里只需给出对于整个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应用的相对</a:t>
            </a:r>
            <a:r>
              <a:rPr lang="en-US" altLang="zh-CN" dirty="0" smtClean="0"/>
              <a:t>URL</a:t>
            </a:r>
            <a:r>
              <a:rPr lang="zh-CN" altLang="en-US" dirty="0" smtClean="0"/>
              <a:t>路径。</a:t>
            </a:r>
            <a:endParaRPr lang="en-US" altLang="zh-CN" dirty="0" smtClean="0"/>
          </a:p>
          <a:p>
            <a:r>
              <a:rPr lang="zh-CN" altLang="en-US" dirty="0" smtClean="0"/>
              <a:t>根据以上</a:t>
            </a:r>
            <a:r>
              <a:rPr lang="en-US" altLang="zh-CN" dirty="0" smtClean="0"/>
              <a:t>&lt;url-pattern&gt;</a:t>
            </a:r>
            <a:r>
              <a:rPr lang="zh-CN" altLang="en-US" dirty="0" smtClean="0"/>
              <a:t>属性，访问</a:t>
            </a:r>
            <a:r>
              <a:rPr lang="en-US" altLang="zh-CN" dirty="0" smtClean="0"/>
              <a:t>DispatcherServler</a:t>
            </a:r>
            <a:r>
              <a:rPr lang="zh-CN" altLang="en-US" dirty="0" smtClean="0"/>
              <a:t>的</a:t>
            </a:r>
            <a:r>
              <a:rPr lang="en-US" altLang="zh-CN" dirty="0" smtClean="0"/>
              <a:t>URL</a:t>
            </a:r>
            <a:r>
              <a:rPr lang="zh-CN" altLang="en-US" dirty="0" smtClean="0"/>
              <a:t>为：</a:t>
            </a:r>
            <a:endParaRPr lang="en-US" altLang="zh-CN" dirty="0" smtClean="0"/>
          </a:p>
          <a:p>
            <a:r>
              <a:rPr lang="en-US" altLang="zh-CN" dirty="0" smtClean="0">
                <a:hlinkClick r:id="rId3"/>
              </a:rPr>
              <a:t>http://localhost:8080/helloapp/hellotomcat</a:t>
            </a:r>
            <a:endParaRPr lang="en-US" altLang="zh-CN" dirty="0" smtClean="0"/>
          </a:p>
          <a:p>
            <a:r>
              <a:rPr lang="en-US" altLang="zh-CN" dirty="0" smtClean="0"/>
              <a:t>&lt;servlet-mapping&gt;</a:t>
            </a:r>
            <a:r>
              <a:rPr lang="zh-CN" altLang="en-US" dirty="0" smtClean="0"/>
              <a:t>使得程序中定义的</a:t>
            </a:r>
            <a:r>
              <a:rPr lang="en-US" altLang="zh-CN" dirty="0" smtClean="0"/>
              <a:t>Servlet</a:t>
            </a:r>
            <a:r>
              <a:rPr lang="zh-CN" altLang="en-US" dirty="0" smtClean="0"/>
              <a:t>类名和客户访问的</a:t>
            </a:r>
            <a:r>
              <a:rPr lang="en-US" altLang="zh-CN" dirty="0" smtClean="0"/>
              <a:t>URL</a:t>
            </a:r>
            <a:r>
              <a:rPr lang="zh-CN" altLang="en-US" dirty="0" smtClean="0"/>
              <a:t>彼此独立。当</a:t>
            </a:r>
            <a:r>
              <a:rPr lang="en-US" altLang="zh-CN" dirty="0" smtClean="0"/>
              <a:t>Servlet</a:t>
            </a:r>
            <a:r>
              <a:rPr lang="zh-CN" altLang="en-US" dirty="0" smtClean="0"/>
              <a:t>类名发生改变，只需修改</a:t>
            </a:r>
            <a:r>
              <a:rPr lang="en-US" altLang="zh-CN" dirty="0" smtClean="0"/>
              <a:t>&lt;Servlet&gt;</a:t>
            </a:r>
            <a:r>
              <a:rPr lang="zh-CN" altLang="en-US" dirty="0" smtClean="0"/>
              <a:t>元素中的</a:t>
            </a:r>
            <a:r>
              <a:rPr lang="en-US" altLang="zh-CN" dirty="0" smtClean="0"/>
              <a:t>&lt;servlet-class&gt;</a:t>
            </a:r>
            <a:r>
              <a:rPr lang="zh-CN" altLang="en-US" dirty="0" smtClean="0"/>
              <a:t>属性，二客户端访问的</a:t>
            </a:r>
            <a:r>
              <a:rPr lang="en-US" altLang="zh-CN" dirty="0" smtClean="0"/>
              <a:t>URL</a:t>
            </a:r>
            <a:r>
              <a:rPr lang="zh-CN" altLang="en-US" dirty="0" smtClean="0"/>
              <a:t>无需做相应的改动。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144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 bwMode="auto">
          <a:xfrm>
            <a:off x="755576" y="0"/>
            <a:ext cx="7884368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 eaLnBrk="0" hangingPunct="0"/>
            <a:endParaRPr kumimoji="0" lang="zh-CN" altLang="en-US" sz="25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582960" y="6480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 smtClean="0"/>
              <a:t>掌握</a:t>
            </a:r>
            <a:r>
              <a:rPr lang="en-US" altLang="zh-CN" dirty="0" smtClean="0"/>
              <a:t>&lt;init-param&gt;</a:t>
            </a:r>
            <a:r>
              <a:rPr lang="zh-CN" altLang="en-US" dirty="0" smtClean="0"/>
              <a:t>元素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      </a:t>
            </a:r>
            <a:r>
              <a:rPr lang="en-US" altLang="zh-CN" sz="2200" dirty="0" smtClean="0"/>
              <a:t>---</a:t>
            </a:r>
            <a:r>
              <a:rPr lang="zh-CN" altLang="en-US" sz="2200" dirty="0" smtClean="0"/>
              <a:t>用于定义</a:t>
            </a:r>
            <a:r>
              <a:rPr lang="en-US" altLang="zh-CN" sz="2200" dirty="0" smtClean="0"/>
              <a:t>Servlet</a:t>
            </a:r>
            <a:r>
              <a:rPr lang="zh-CN" altLang="en-US" sz="2200" dirty="0" smtClean="0"/>
              <a:t>中需要的初始化参数</a:t>
            </a:r>
            <a:endParaRPr lang="zh-CN" altLang="en-US" sz="2200" dirty="0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457200" y="1828799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&lt;init-param&gt;</a:t>
            </a:r>
          </a:p>
          <a:p>
            <a:r>
              <a:rPr lang="en-US" altLang="zh-CN" dirty="0" smtClean="0"/>
              <a:t>       &lt;param-name&gt;driver&lt;/param-name&gt;</a:t>
            </a:r>
          </a:p>
          <a:p>
            <a:r>
              <a:rPr lang="en-US" altLang="zh-CN" dirty="0" smtClean="0"/>
              <a:t>       &lt;param-value&gt;</a:t>
            </a:r>
            <a:r>
              <a:rPr lang="en-US" altLang="zh-CN" dirty="0" err="1" smtClean="0"/>
              <a:t>sun.jdbc.odbc.JdbcOdbcDriver</a:t>
            </a:r>
            <a:r>
              <a:rPr lang="en-US" altLang="zh-CN" dirty="0" smtClean="0"/>
              <a:t>&lt;/param-value&gt;</a:t>
            </a:r>
          </a:p>
          <a:p>
            <a:r>
              <a:rPr lang="en-US" altLang="zh-CN" dirty="0" smtClean="0"/>
              <a:t>&lt;/init-</a:t>
            </a:r>
            <a:r>
              <a:rPr lang="en-US" altLang="zh-CN" dirty="0" err="1" smtClean="0"/>
              <a:t>param</a:t>
            </a:r>
            <a:r>
              <a:rPr lang="en-US" altLang="zh-CN" dirty="0" smtClean="0"/>
              <a:t>&gt;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Public void init() throws ServletExption{</a:t>
            </a:r>
          </a:p>
          <a:p>
            <a:r>
              <a:rPr lang="en-US" altLang="zh-CN" dirty="0" smtClean="0"/>
              <a:t>         ServletConfig   config=</a:t>
            </a:r>
            <a:r>
              <a:rPr lang="en-US" altLang="zh-CN" dirty="0" err="1" smtClean="0"/>
              <a:t>getServletConfig</a:t>
            </a:r>
            <a:r>
              <a:rPr lang="en-US" altLang="zh-CN" dirty="0" smtClean="0"/>
              <a:t>();</a:t>
            </a:r>
          </a:p>
          <a:p>
            <a:r>
              <a:rPr lang="en-US" altLang="zh-CN" dirty="0" smtClean="0"/>
              <a:t>         String   driver=</a:t>
            </a:r>
            <a:r>
              <a:rPr lang="en-US" altLang="zh-CN" dirty="0" err="1" smtClean="0"/>
              <a:t>config.getParameter</a:t>
            </a:r>
            <a:r>
              <a:rPr lang="en-US" altLang="zh-CN" dirty="0" smtClean="0"/>
              <a:t>(“driver”);</a:t>
            </a:r>
          </a:p>
          <a:p>
            <a:r>
              <a:rPr lang="en-US" altLang="zh-CN" dirty="0" smtClean="0"/>
              <a:t>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031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 bwMode="auto">
          <a:xfrm>
            <a:off x="755576" y="0"/>
            <a:ext cx="7884368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 eaLnBrk="0" hangingPunct="0"/>
            <a:endParaRPr kumimoji="0" lang="zh-CN" altLang="en-US" sz="25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457200" y="50323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掌握</a:t>
            </a:r>
            <a:r>
              <a:rPr lang="en-US" altLang="zh-CN" dirty="0" smtClean="0"/>
              <a:t>&lt;context-param&gt;</a:t>
            </a:r>
            <a:r>
              <a:rPr lang="zh-CN" altLang="en-US" dirty="0" smtClean="0"/>
              <a:t>元素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457200" y="1828799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通过</a:t>
            </a:r>
            <a:r>
              <a:rPr lang="en-US" altLang="zh-CN" dirty="0" smtClean="0"/>
              <a:t>&lt;init-param&gt;</a:t>
            </a:r>
            <a:r>
              <a:rPr lang="zh-CN" altLang="en-US" dirty="0" smtClean="0"/>
              <a:t>元素定义的参数只能在当前</a:t>
            </a:r>
            <a:r>
              <a:rPr lang="en-US" altLang="zh-CN" dirty="0" smtClean="0"/>
              <a:t>Servlet</a:t>
            </a:r>
            <a:r>
              <a:rPr lang="zh-CN" altLang="en-US" dirty="0" smtClean="0"/>
              <a:t>中获取，而其他的</a:t>
            </a:r>
            <a:r>
              <a:rPr lang="en-US" altLang="zh-CN" dirty="0" smtClean="0"/>
              <a:t>Servlet</a:t>
            </a:r>
            <a:r>
              <a:rPr lang="zh-CN" altLang="en-US" dirty="0" smtClean="0"/>
              <a:t>和资源却无话获得。那么如何定义一个在整数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应用中都可以获得的参数呢？</a:t>
            </a:r>
            <a:r>
              <a:rPr lang="en-US" altLang="zh-CN" dirty="0" smtClean="0"/>
              <a:t>&lt;context-param&gt;</a:t>
            </a:r>
            <a:r>
              <a:rPr lang="zh-CN" altLang="en-US" dirty="0" smtClean="0"/>
              <a:t>元素正式为解决此问题而定义的。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public String  getInitParameter(String   name);</a:t>
            </a:r>
          </a:p>
          <a:p>
            <a:r>
              <a:rPr lang="en-US" altLang="zh-CN" dirty="0" smtClean="0"/>
              <a:t>Public  java.util.Enumeration     getInitParameterNames();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031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 bwMode="auto">
          <a:xfrm>
            <a:off x="755576" y="0"/>
            <a:ext cx="7884368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eaLnBrk="0" hangingPunct="0"/>
            <a:r>
              <a:rPr lang="en-US" altLang="zh-CN" sz="2800" dirty="0" smtClean="0"/>
              <a:t>Tomcat</a:t>
            </a:r>
            <a:r>
              <a:rPr lang="zh-CN" altLang="en-US" sz="2800" dirty="0"/>
              <a:t>和</a:t>
            </a:r>
            <a:r>
              <a:rPr lang="en-US" altLang="zh-CN" sz="2800" dirty="0"/>
              <a:t>Servlet</a:t>
            </a:r>
            <a:endParaRPr lang="zh-CN" altLang="en-US" sz="2800" dirty="0"/>
          </a:p>
          <a:p>
            <a:pPr lvl="0" eaLnBrk="0" hangingPunct="0"/>
            <a:endParaRPr kumimoji="0" lang="zh-CN" altLang="en-US" sz="25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标题 1"/>
          <p:cNvSpPr>
            <a:spLocks noGrp="1"/>
          </p:cNvSpPr>
          <p:nvPr/>
        </p:nvSpPr>
        <p:spPr>
          <a:xfrm>
            <a:off x="457200" y="50323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zh-CN" altLang="en-US" dirty="0"/>
          </a:p>
        </p:txBody>
      </p:sp>
      <p:sp>
        <p:nvSpPr>
          <p:cNvPr id="10" name="内容占位符 2"/>
          <p:cNvSpPr>
            <a:spLocks noGrp="1"/>
          </p:cNvSpPr>
          <p:nvPr/>
        </p:nvSpPr>
        <p:spPr>
          <a:xfrm>
            <a:off x="410344" y="83671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Servlet</a:t>
            </a:r>
            <a:r>
              <a:rPr lang="zh-CN" altLang="en-US" dirty="0" smtClean="0"/>
              <a:t>是一种运行在支持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语言的服务器上的组件。</a:t>
            </a:r>
            <a:r>
              <a:rPr lang="en-US" altLang="zh-CN" dirty="0" smtClean="0"/>
              <a:t>Servlet</a:t>
            </a:r>
            <a:r>
              <a:rPr lang="zh-CN" altLang="en-US" dirty="0" smtClean="0"/>
              <a:t>最常见的用途是拓展</a:t>
            </a:r>
            <a:r>
              <a:rPr lang="en-US" altLang="zh-CN" dirty="0" smtClean="0"/>
              <a:t>Java  web </a:t>
            </a:r>
            <a:r>
              <a:rPr lang="zh-CN" altLang="en-US" dirty="0" smtClean="0"/>
              <a:t>服务器功能</a:t>
            </a:r>
            <a:endParaRPr lang="en-US" altLang="zh-CN" dirty="0" smtClean="0"/>
          </a:p>
          <a:p>
            <a:r>
              <a:rPr lang="zh-CN" altLang="zh-CN" dirty="0" smtClean="0"/>
              <a:t>它是一</a:t>
            </a:r>
            <a:r>
              <a:rPr lang="zh-CN" altLang="en-US" dirty="0" smtClean="0"/>
              <a:t>种</a:t>
            </a:r>
            <a:r>
              <a:rPr lang="zh-CN" altLang="zh-CN" dirty="0" smtClean="0"/>
              <a:t>动态加载的模块，为来自</a:t>
            </a:r>
            <a:r>
              <a:rPr lang="en-US" altLang="zh-CN" dirty="0" smtClean="0"/>
              <a:t>web</a:t>
            </a:r>
            <a:r>
              <a:rPr lang="zh-CN" altLang="zh-CN" dirty="0" smtClean="0"/>
              <a:t>客户的请求提供服务。他完全运行在</a:t>
            </a:r>
            <a:r>
              <a:rPr lang="en-US" altLang="zh-CN" dirty="0" smtClean="0"/>
              <a:t>java</a:t>
            </a:r>
            <a:r>
              <a:rPr lang="zh-CN" altLang="zh-CN" dirty="0" smtClean="0"/>
              <a:t>虚拟机上（服务器端），因此不需要浏览器的支持</a:t>
            </a:r>
            <a:endParaRPr lang="en-US" altLang="zh-CN" dirty="0" smtClean="0"/>
          </a:p>
          <a:p>
            <a:r>
              <a:rPr lang="en-US" altLang="zh-CN" dirty="0" smtClean="0"/>
              <a:t>Tomcat</a:t>
            </a:r>
            <a:r>
              <a:rPr lang="zh-CN" altLang="en-US" dirty="0" smtClean="0"/>
              <a:t>作为</a:t>
            </a:r>
            <a:r>
              <a:rPr lang="en-US" altLang="zh-CN" dirty="0" smtClean="0"/>
              <a:t>Servlet</a:t>
            </a:r>
            <a:r>
              <a:rPr lang="zh-CN" altLang="en-US" dirty="0" smtClean="0"/>
              <a:t>容器，负责处理客户请求，把请求送给</a:t>
            </a:r>
            <a:r>
              <a:rPr lang="en-US" altLang="zh-CN" dirty="0" smtClean="0"/>
              <a:t>Servlet</a:t>
            </a:r>
            <a:r>
              <a:rPr lang="zh-CN" altLang="en-US" dirty="0" smtClean="0"/>
              <a:t>并把结果返回给客户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416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 bwMode="auto">
          <a:xfrm>
            <a:off x="755576" y="0"/>
            <a:ext cx="7884368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 eaLnBrk="0" hangingPunct="0"/>
            <a:endParaRPr kumimoji="0" lang="zh-CN" altLang="en-US" sz="25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457200" y="24801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dirty="0" smtClean="0"/>
              <a:t>Servlet</a:t>
            </a:r>
            <a:r>
              <a:rPr lang="zh-CN" altLang="en-US" sz="2800" b="1" dirty="0" smtClean="0"/>
              <a:t>容器调用</a:t>
            </a:r>
            <a:r>
              <a:rPr lang="en-US" altLang="zh-CN" sz="2800" b="1" dirty="0" smtClean="0"/>
              <a:t>Servlet</a:t>
            </a:r>
            <a:r>
              <a:rPr lang="zh-CN" altLang="en-US" sz="2800" b="1" dirty="0" smtClean="0"/>
              <a:t>处理请求</a:t>
            </a:r>
            <a:r>
              <a:rPr lang="en-US" altLang="zh-CN" sz="2800" b="1" dirty="0" smtClean="0"/>
              <a:t>/</a:t>
            </a:r>
            <a:r>
              <a:rPr lang="zh-CN" altLang="en-US" sz="2800" b="1" dirty="0" smtClean="0"/>
              <a:t>响应过程</a:t>
            </a:r>
            <a:endParaRPr lang="zh-CN" altLang="en-US" sz="2800" b="1" dirty="0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457200" y="157357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 smtClean="0"/>
              <a:t>当客户请求访问某个</a:t>
            </a:r>
            <a:r>
              <a:rPr lang="en-US" altLang="zh-CN" sz="2800" dirty="0" smtClean="0"/>
              <a:t>Servlet</a:t>
            </a:r>
            <a:r>
              <a:rPr lang="zh-CN" altLang="en-US" sz="2800" dirty="0" smtClean="0"/>
              <a:t>时，</a:t>
            </a:r>
            <a:r>
              <a:rPr lang="en-US" altLang="zh-CN" sz="2800" dirty="0" smtClean="0"/>
              <a:t>Servlet</a:t>
            </a:r>
            <a:r>
              <a:rPr lang="zh-CN" altLang="en-US" sz="2800" dirty="0" smtClean="0"/>
              <a:t>容器将创建一个</a:t>
            </a:r>
            <a:r>
              <a:rPr lang="en-US" altLang="zh-CN" sz="2800" dirty="0" smtClean="0"/>
              <a:t>ServletRequest</a:t>
            </a:r>
            <a:r>
              <a:rPr lang="zh-CN" altLang="en-US" sz="2800" dirty="0" smtClean="0"/>
              <a:t>对象和</a:t>
            </a:r>
            <a:r>
              <a:rPr lang="en-US" altLang="zh-CN" sz="2800" dirty="0" smtClean="0"/>
              <a:t>ServletResponse</a:t>
            </a:r>
            <a:r>
              <a:rPr lang="zh-CN" altLang="en-US" sz="2800" dirty="0" smtClean="0"/>
              <a:t>对象</a:t>
            </a:r>
            <a:endParaRPr lang="en-US" altLang="zh-CN" sz="2800" dirty="0" smtClean="0"/>
          </a:p>
          <a:p>
            <a:r>
              <a:rPr lang="zh-CN" altLang="en-US" sz="2800" dirty="0" smtClean="0"/>
              <a:t>在</a:t>
            </a:r>
            <a:r>
              <a:rPr lang="en-US" altLang="zh-CN" sz="2800" dirty="0" smtClean="0"/>
              <a:t>ServletRequest</a:t>
            </a:r>
            <a:r>
              <a:rPr lang="zh-CN" altLang="en-US" sz="2800" dirty="0" smtClean="0"/>
              <a:t>对象中封装了客户请求信息，然后</a:t>
            </a:r>
            <a:r>
              <a:rPr lang="en-US" altLang="zh-CN" sz="2800" dirty="0" smtClean="0"/>
              <a:t>Servlet</a:t>
            </a:r>
            <a:r>
              <a:rPr lang="zh-CN" altLang="en-US" sz="2800" dirty="0" smtClean="0"/>
              <a:t>容器把</a:t>
            </a:r>
            <a:r>
              <a:rPr lang="en-US" altLang="zh-CN" sz="2800" dirty="0" smtClean="0"/>
              <a:t>ServletRequest</a:t>
            </a:r>
            <a:r>
              <a:rPr lang="zh-CN" altLang="en-US" sz="2800" dirty="0" smtClean="0"/>
              <a:t>对象传给客户所请求的</a:t>
            </a:r>
            <a:r>
              <a:rPr lang="en-US" altLang="zh-CN" sz="2800" dirty="0" smtClean="0"/>
              <a:t>Servlet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r>
              <a:rPr lang="en-US" altLang="zh-CN" sz="2800" dirty="0" smtClean="0"/>
              <a:t>Servlet</a:t>
            </a:r>
            <a:r>
              <a:rPr lang="zh-CN" altLang="en-US" sz="2800" dirty="0" smtClean="0"/>
              <a:t>把响应结果写在</a:t>
            </a:r>
            <a:r>
              <a:rPr lang="en-US" altLang="zh-CN" sz="2800" dirty="0" smtClean="0"/>
              <a:t>ServletResponse</a:t>
            </a:r>
            <a:r>
              <a:rPr lang="zh-CN" altLang="en-US" sz="2800" dirty="0" smtClean="0"/>
              <a:t>中，由</a:t>
            </a:r>
            <a:r>
              <a:rPr lang="en-US" altLang="zh-CN" sz="2800" dirty="0" smtClean="0"/>
              <a:t>Servlet</a:t>
            </a:r>
            <a:r>
              <a:rPr lang="zh-CN" altLang="en-US" sz="2800" dirty="0" smtClean="0"/>
              <a:t>容器把响应结果传给客户。</a:t>
            </a:r>
            <a:endParaRPr lang="zh-CN" altLang="en-US" sz="2800" dirty="0"/>
          </a:p>
        </p:txBody>
      </p:sp>
      <p:pic>
        <p:nvPicPr>
          <p:cNvPr id="7" name="图片 6" descr="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3568" y="4914540"/>
            <a:ext cx="7829550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73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 bwMode="auto">
          <a:xfrm>
            <a:off x="755576" y="0"/>
            <a:ext cx="7884368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 eaLnBrk="0" hangingPunct="0"/>
            <a:endParaRPr kumimoji="0" lang="zh-CN" altLang="en-US" sz="25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7" name="标题 1"/>
          <p:cNvSpPr>
            <a:spLocks noGrp="1"/>
          </p:cNvSpPr>
          <p:nvPr/>
        </p:nvSpPr>
        <p:spPr>
          <a:xfrm>
            <a:off x="457200" y="50323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Tomcat</a:t>
            </a:r>
            <a:r>
              <a:rPr lang="zh-CN" altLang="en-US" dirty="0" smtClean="0"/>
              <a:t>服务器的结构</a:t>
            </a:r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/>
        </p:nvSpPr>
        <p:spPr>
          <a:xfrm>
            <a:off x="457200" y="1828799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Tomcat</a:t>
            </a:r>
            <a:r>
              <a:rPr lang="zh-CN" altLang="en-US" dirty="0" smtClean="0"/>
              <a:t>服务器是由一系列可配置的组件构成，其中核心组件是</a:t>
            </a:r>
            <a:r>
              <a:rPr lang="en-US" altLang="zh-CN" dirty="0" smtClean="0"/>
              <a:t>Servlet</a:t>
            </a:r>
            <a:r>
              <a:rPr lang="zh-CN" altLang="en-US" dirty="0" smtClean="0"/>
              <a:t>容器，它是所有其他</a:t>
            </a:r>
            <a:r>
              <a:rPr lang="en-US" altLang="zh-CN" dirty="0" smtClean="0"/>
              <a:t>Tomcat</a:t>
            </a:r>
            <a:r>
              <a:rPr lang="zh-CN" altLang="en-US" dirty="0" smtClean="0"/>
              <a:t>组件的顶层容器。</a:t>
            </a:r>
            <a:endParaRPr lang="en-US" altLang="zh-CN" dirty="0" smtClean="0"/>
          </a:p>
          <a:p>
            <a:r>
              <a:rPr lang="zh-CN" altLang="en-US" dirty="0" smtClean="0"/>
              <a:t>可以在</a:t>
            </a:r>
            <a:r>
              <a:rPr lang="en-US" altLang="zh-CN" dirty="0" smtClean="0"/>
              <a:t>&lt;TOMCAT_HOME&gt;/</a:t>
            </a:r>
            <a:r>
              <a:rPr lang="en-US" altLang="zh-CN" dirty="0" err="1" smtClean="0"/>
              <a:t>conf</a:t>
            </a:r>
            <a:r>
              <a:rPr lang="en-US" altLang="zh-CN" dirty="0" smtClean="0"/>
              <a:t>/server.xml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649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 bwMode="auto">
          <a:xfrm>
            <a:off x="755576" y="0"/>
            <a:ext cx="7884368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 eaLnBrk="0" hangingPunct="0"/>
            <a:endParaRPr kumimoji="0" lang="zh-CN" altLang="en-US" sz="25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6" name="标题 1"/>
          <p:cNvSpPr>
            <a:spLocks noGrp="1"/>
          </p:cNvSpPr>
          <p:nvPr/>
        </p:nvSpPr>
        <p:spPr>
          <a:xfrm>
            <a:off x="457200" y="50323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Java Web </a:t>
            </a:r>
            <a:r>
              <a:rPr lang="zh-CN" altLang="en-US" dirty="0" smtClean="0"/>
              <a:t>应用简介</a:t>
            </a:r>
            <a:endParaRPr lang="zh-CN" altLang="en-US" dirty="0"/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457200" y="1828799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Tomcat</a:t>
            </a:r>
            <a:r>
              <a:rPr lang="zh-CN" altLang="en-US" dirty="0" smtClean="0"/>
              <a:t>服务器的主要功能就是充当</a:t>
            </a:r>
            <a:r>
              <a:rPr lang="en-US" altLang="zh-CN" dirty="0" smtClean="0"/>
              <a:t>Java  Web</a:t>
            </a:r>
            <a:r>
              <a:rPr lang="zh-CN" altLang="en-US" dirty="0" smtClean="0"/>
              <a:t>应用的容器。</a:t>
            </a:r>
            <a:endParaRPr lang="en-US" altLang="zh-CN" dirty="0" smtClean="0"/>
          </a:p>
          <a:p>
            <a:r>
              <a:rPr lang="en-US" altLang="zh-CN" dirty="0" smtClean="0"/>
              <a:t>Java  Web</a:t>
            </a:r>
            <a:r>
              <a:rPr lang="zh-CN" altLang="en-US" dirty="0" smtClean="0"/>
              <a:t>定义“</a:t>
            </a:r>
            <a:r>
              <a:rPr lang="en-US" altLang="zh-CN" dirty="0" smtClean="0"/>
              <a:t>Java Web</a:t>
            </a:r>
            <a:r>
              <a:rPr lang="zh-CN" altLang="en-US" dirty="0" smtClean="0"/>
              <a:t>应用由一组</a:t>
            </a:r>
            <a:r>
              <a:rPr lang="en-US" altLang="zh-CN" dirty="0" smtClean="0"/>
              <a:t>Servlet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页，类，以及其他可以绑定资源构成。”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918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 bwMode="auto">
          <a:xfrm>
            <a:off x="755576" y="0"/>
            <a:ext cx="7884368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 eaLnBrk="0" hangingPunct="0"/>
            <a:endParaRPr kumimoji="0" lang="zh-CN" altLang="en-US" sz="25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457200" y="50323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在</a:t>
            </a:r>
            <a:r>
              <a:rPr lang="en-US" altLang="zh-CN" dirty="0" smtClean="0"/>
              <a:t>Java Web</a:t>
            </a:r>
            <a:r>
              <a:rPr lang="zh-CN" altLang="en-US" dirty="0" smtClean="0"/>
              <a:t>应用中可以包含如下内容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457200" y="1828799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Servlet</a:t>
            </a:r>
          </a:p>
          <a:p>
            <a:r>
              <a:rPr lang="en-US" altLang="zh-CN" dirty="0" smtClean="0"/>
              <a:t>Jsp</a:t>
            </a:r>
          </a:p>
          <a:p>
            <a:r>
              <a:rPr lang="zh-CN" altLang="en-US" dirty="0" smtClean="0"/>
              <a:t>实用类</a:t>
            </a:r>
            <a:endParaRPr lang="en-US" altLang="zh-CN" dirty="0" smtClean="0"/>
          </a:p>
          <a:p>
            <a:r>
              <a:rPr lang="zh-CN" altLang="en-US" dirty="0" smtClean="0"/>
              <a:t>静态文档，如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，图片等</a:t>
            </a:r>
            <a:endParaRPr lang="en-US" altLang="zh-CN" dirty="0" smtClean="0"/>
          </a:p>
          <a:p>
            <a:r>
              <a:rPr lang="zh-CN" altLang="en-US" dirty="0" smtClean="0"/>
              <a:t>客户端类</a:t>
            </a:r>
            <a:endParaRPr lang="en-US" altLang="zh-CN" dirty="0" smtClean="0"/>
          </a:p>
          <a:p>
            <a:r>
              <a:rPr lang="zh-CN" altLang="en-US" dirty="0" smtClean="0"/>
              <a:t>描述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应用的信息（</a:t>
            </a:r>
            <a:r>
              <a:rPr lang="en-US" altLang="zh-CN" dirty="0" smtClean="0"/>
              <a:t>web.xml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26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 bwMode="auto">
          <a:xfrm>
            <a:off x="755576" y="0"/>
            <a:ext cx="7884368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 eaLnBrk="0" hangingPunct="0"/>
            <a:endParaRPr kumimoji="0" lang="zh-CN" altLang="en-US" sz="25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457200" y="50323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Java Web</a:t>
            </a:r>
            <a:r>
              <a:rPr lang="zh-CN" altLang="en-US" dirty="0" smtClean="0"/>
              <a:t>的主要特征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457200" y="1828799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每个</a:t>
            </a:r>
            <a:r>
              <a:rPr lang="en-US" altLang="zh-CN" dirty="0" smtClean="0"/>
              <a:t>Java Web</a:t>
            </a:r>
            <a:r>
              <a:rPr lang="zh-CN" altLang="en-US" dirty="0" smtClean="0"/>
              <a:t>应用有唯一的</a:t>
            </a:r>
            <a:r>
              <a:rPr lang="en-US" altLang="zh-CN" dirty="0" smtClean="0"/>
              <a:t>Context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当</a:t>
            </a:r>
            <a:r>
              <a:rPr lang="en-US" altLang="zh-CN" dirty="0" smtClean="0"/>
              <a:t>Java Web</a:t>
            </a:r>
            <a:r>
              <a:rPr lang="zh-CN" altLang="en-US" dirty="0" smtClean="0"/>
              <a:t>应用运行时，</a:t>
            </a:r>
            <a:r>
              <a:rPr lang="en-US" altLang="zh-CN" dirty="0" smtClean="0"/>
              <a:t>Servlet</a:t>
            </a:r>
            <a:r>
              <a:rPr lang="zh-CN" altLang="en-US" dirty="0" smtClean="0"/>
              <a:t>容器为每个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应用创建唯一的</a:t>
            </a:r>
            <a:r>
              <a:rPr lang="en-US" altLang="zh-CN" dirty="0" smtClean="0"/>
              <a:t>ServletContext</a:t>
            </a:r>
            <a:r>
              <a:rPr lang="zh-CN" altLang="en-US" dirty="0" smtClean="0"/>
              <a:t>对象，它被同一个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应用中的所有组件共享。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26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 bwMode="auto">
          <a:xfrm>
            <a:off x="755576" y="0"/>
            <a:ext cx="7884368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 eaLnBrk="0" hangingPunct="0"/>
            <a:r>
              <a:rPr kumimoji="0" lang="zh-CN" altLang="en-US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、</a:t>
            </a:r>
            <a:endParaRPr kumimoji="0" lang="zh-CN" altLang="en-US" sz="25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457200" y="1166019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假如有两个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应用分别为</a:t>
            </a:r>
            <a:r>
              <a:rPr lang="en-US" altLang="zh-CN" dirty="0" smtClean="0"/>
              <a:t>helloapp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bookstore</a:t>
            </a:r>
            <a:r>
              <a:rPr lang="zh-CN" altLang="en-US" dirty="0" smtClean="0"/>
              <a:t>，两个客户分别访问如下</a:t>
            </a:r>
            <a:r>
              <a:rPr lang="en-US" altLang="zh-CN" dirty="0" smtClean="0"/>
              <a:t>Url</a:t>
            </a:r>
          </a:p>
          <a:p>
            <a:r>
              <a:rPr lang="en-US" altLang="zh-CN" dirty="0" smtClean="0">
                <a:hlinkClick r:id="rId3"/>
              </a:rPr>
              <a:t>http://localhost:8080/helloapp/index.htm</a:t>
            </a:r>
            <a:endParaRPr lang="en-US" altLang="zh-CN" dirty="0" smtClean="0"/>
          </a:p>
          <a:p>
            <a:r>
              <a:rPr lang="en-US" altLang="zh-CN" dirty="0" smtClean="0">
                <a:hlinkClick r:id="rId4"/>
              </a:rPr>
              <a:t>http://localhost:8080/bookstore/biookstore.jsp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26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23181</TotalTime>
  <Words>1305</Words>
  <Application>Microsoft Office PowerPoint</Application>
  <PresentationFormat>全屏显示(4:3)</PresentationFormat>
  <Paragraphs>131</Paragraphs>
  <Slides>23</Slides>
  <Notes>22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wenshitao</dc:creator>
  <cp:lastModifiedBy>Yang Junsong(武汉_技术部_后台部_杨俊松)</cp:lastModifiedBy>
  <cp:revision>3754</cp:revision>
  <dcterms:created xsi:type="dcterms:W3CDTF">2010-04-02T10:51:43Z</dcterms:created>
  <dcterms:modified xsi:type="dcterms:W3CDTF">2015-03-25T05:50:13Z</dcterms:modified>
</cp:coreProperties>
</file>