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392" r:id="rId3"/>
    <p:sldId id="436" r:id="rId4"/>
    <p:sldId id="442" r:id="rId5"/>
    <p:sldId id="444" r:id="rId6"/>
    <p:sldId id="446" r:id="rId7"/>
    <p:sldId id="443" r:id="rId8"/>
    <p:sldId id="447" r:id="rId9"/>
    <p:sldId id="449" r:id="rId10"/>
    <p:sldId id="451" r:id="rId11"/>
    <p:sldId id="450" r:id="rId12"/>
    <p:sldId id="452" r:id="rId13"/>
    <p:sldId id="453" r:id="rId14"/>
    <p:sldId id="454" r:id="rId15"/>
    <p:sldId id="455" r:id="rId16"/>
    <p:sldId id="456" r:id="rId17"/>
    <p:sldId id="457" r:id="rId18"/>
    <p:sldId id="460" r:id="rId19"/>
    <p:sldId id="461" r:id="rId20"/>
    <p:sldId id="462" r:id="rId21"/>
    <p:sldId id="459" r:id="rId22"/>
    <p:sldId id="463" r:id="rId23"/>
    <p:sldId id="441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862E"/>
    <a:srgbClr val="FBFBFB"/>
    <a:srgbClr val="EEEEEE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93" autoAdjust="0"/>
  </p:normalViewPr>
  <p:slideViewPr>
    <p:cSldViewPr>
      <p:cViewPr>
        <p:scale>
          <a:sx n="70" d="100"/>
          <a:sy n="70" d="100"/>
        </p:scale>
        <p:origin x="-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C5E7C2A-375B-4422-9170-9C0E177BC12E}" type="datetimeFigureOut">
              <a:rPr lang="zh-CN" altLang="en-US"/>
              <a:pPr>
                <a:defRPr/>
              </a:pPr>
              <a:t>2015/3/30</a:t>
            </a:fld>
            <a:endParaRPr lang="zh-CN" altLang="en-US"/>
          </a:p>
        </p:txBody>
      </p:sp>
      <p:sp>
        <p:nvSpPr>
          <p:cNvPr id="1638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AFF2FC9-A3B8-4CC4-9DF9-32E08876D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45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FF2FC9-A3B8-4CC4-9DF9-32E08876D063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52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2A07B-35E2-4049-A823-BF9DA46BDFDE}" type="datetimeFigureOut">
              <a:rPr lang="zh-CN" altLang="en-US"/>
              <a:pPr>
                <a:defRPr/>
              </a:pPr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E584F-C737-4DCB-90A0-5AD1DA950B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3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4493B-2F92-4491-AE86-631CF1DB9E33}" type="datetimeFigureOut">
              <a:rPr lang="zh-CN" altLang="en-US"/>
              <a:pPr>
                <a:defRPr/>
              </a:pPr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D84D4-56F3-41E1-B50B-14C5321B82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3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D06EC-2083-4E2A-A93C-07B4205AEF61}" type="datetimeFigureOut">
              <a:rPr lang="zh-CN" altLang="en-US"/>
              <a:pPr>
                <a:defRPr/>
              </a:pPr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D546A-1942-4B41-921D-1D0833DB9C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9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8760F-C818-4E4F-88D9-75ED9A6C6569}" type="datetimeFigureOut">
              <a:rPr lang="zh-CN" altLang="en-US"/>
              <a:pPr>
                <a:defRPr/>
              </a:pPr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C03E2-C1F3-4C57-8FA4-6A87DA2545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33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7163F-E018-4F03-BC46-7CEB5EF0B4BB}" type="datetimeFigureOut">
              <a:rPr lang="zh-CN" altLang="en-US"/>
              <a:pPr>
                <a:defRPr/>
              </a:pPr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92E5C-A6CE-4A1A-BA8A-EC74EBF43F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94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CAE9-6739-4ADF-94C7-325D5AC8C37E}" type="datetimeFigureOut">
              <a:rPr lang="zh-CN" altLang="en-US"/>
              <a:pPr>
                <a:defRPr/>
              </a:pPr>
              <a:t>2015/3/30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3ED7A-9423-4FAA-BAFA-64B3142349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32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3CADC-C874-4620-AC2F-832F11E5C39A}" type="datetimeFigureOut">
              <a:rPr lang="zh-CN" altLang="en-US"/>
              <a:pPr>
                <a:defRPr/>
              </a:pPr>
              <a:t>2015/3/30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27F54-5009-46EF-9D8B-69328B8480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9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30612-8B84-44B5-BE41-69851671679F}" type="datetimeFigureOut">
              <a:rPr lang="zh-CN" altLang="en-US"/>
              <a:pPr>
                <a:defRPr/>
              </a:pPr>
              <a:t>2015/3/30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D6602-E3D0-4912-BE31-8FF836CCF8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2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2F533-7E5C-4430-9F88-DB31A9F05925}" type="datetimeFigureOut">
              <a:rPr lang="zh-CN" altLang="en-US"/>
              <a:pPr>
                <a:defRPr/>
              </a:pPr>
              <a:t>2015/3/30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3DB0B-D58C-404A-A339-E055BD3417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6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3A54F-2436-48A8-8DED-26BA676AE7A0}" type="datetimeFigureOut">
              <a:rPr lang="zh-CN" altLang="en-US"/>
              <a:pPr>
                <a:defRPr/>
              </a:pPr>
              <a:t>2015/3/30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46BAC-048D-4A93-A439-A113C72C65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25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1C403-A934-4105-B087-5241A60422BF}" type="datetimeFigureOut">
              <a:rPr lang="zh-CN" altLang="en-US"/>
              <a:pPr>
                <a:defRPr/>
              </a:pPr>
              <a:t>2015/3/30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41B8D-81CE-4DA4-8053-E4885DD9B2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47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8212DAEF-F8C6-4816-81D1-14BDE9E50597}" type="datetimeFigureOut">
              <a:rPr lang="zh-CN" altLang="en-US"/>
              <a:pPr>
                <a:defRPr/>
              </a:pPr>
              <a:t>2015/3/30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6C703E70-8A79-4D60-B0CF-56C45323F6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0166.htm" TargetMode="External"/><Relationship Id="rId2" Type="http://schemas.openxmlformats.org/officeDocument/2006/relationships/hyperlink" Target="http://baike.baidu.com/view/1425008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aike.baidu.com/view/18979.htm" TargetMode="External"/><Relationship Id="rId5" Type="http://schemas.openxmlformats.org/officeDocument/2006/relationships/hyperlink" Target="http://baike.baidu.com/view/1120898.htm" TargetMode="External"/><Relationship Id="rId4" Type="http://schemas.openxmlformats.org/officeDocument/2006/relationships/hyperlink" Target="http://baike.baidu.com/view/3169783.ht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圆角矩形 1"/>
          <p:cNvSpPr>
            <a:spLocks noChangeArrowheads="1"/>
          </p:cNvSpPr>
          <p:nvPr/>
        </p:nvSpPr>
        <p:spPr bwMode="auto">
          <a:xfrm>
            <a:off x="106363" y="2349500"/>
            <a:ext cx="8858250" cy="1785938"/>
          </a:xfrm>
          <a:prstGeom prst="roundRect">
            <a:avLst>
              <a:gd name="adj" fmla="val 12032"/>
            </a:avLst>
          </a:prstGeom>
          <a:solidFill>
            <a:schemeClr val="bg1"/>
          </a:solidFill>
          <a:ln>
            <a:noFill/>
          </a:ln>
          <a:effectLst>
            <a:outerShdw algn="ctr" rotWithShape="0">
              <a:srgbClr val="000000">
                <a:alpha val="25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468313" y="2781300"/>
            <a:ext cx="58674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5400" b="1">
                <a:latin typeface="微软雅黑" pitchFamily="34" charset="-122"/>
                <a:ea typeface="微软雅黑" pitchFamily="34" charset="-122"/>
              </a:rPr>
              <a:t>解码</a:t>
            </a:r>
            <a:r>
              <a:rPr lang="en-US" altLang="zh-CN" sz="5400" b="1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5400" b="1">
                <a:latin typeface="微软雅黑" pitchFamily="34" charset="-122"/>
                <a:ea typeface="微软雅黑" pitchFamily="34" charset="-122"/>
              </a:rPr>
              <a:t>编程</a:t>
            </a:r>
          </a:p>
        </p:txBody>
      </p:sp>
      <p:pic>
        <p:nvPicPr>
          <p:cNvPr id="205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2500313"/>
            <a:ext cx="7334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2500313"/>
            <a:ext cx="714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3257550"/>
            <a:ext cx="7620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3265488"/>
            <a:ext cx="735013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3571875"/>
            <a:ext cx="428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688" y="3265488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2471738"/>
            <a:ext cx="7858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2" descr="C:\Users\wenshitao\Desktop\1号店 LOGO\1STORE 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8" y="2490788"/>
            <a:ext cx="7175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4" descr="C:\Users\wenshitao\Desktop\1STORE 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357188"/>
            <a:ext cx="1931988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6091238" y="5876925"/>
            <a:ext cx="2900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800">
                <a:latin typeface="Arial" charset="0"/>
              </a:rPr>
              <a:t>卖家线</a:t>
            </a:r>
            <a:r>
              <a:rPr lang="en-US" altLang="zh-CN" sz="1800">
                <a:latin typeface="Arial" charset="0"/>
              </a:rPr>
              <a:t>-</a:t>
            </a:r>
            <a:r>
              <a:rPr lang="zh-CN" altLang="en-US" sz="1800">
                <a:latin typeface="Arial" charset="0"/>
              </a:rPr>
              <a:t>卖家发展 袁刚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042988" y="-25400"/>
            <a:ext cx="70580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认识网络编程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—Tomcat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63" y="764704"/>
            <a:ext cx="9144000" cy="3471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zh-CN" sz="2800" b="1" dirty="0">
                <a:latin typeface="Times New Roman" pitchFamily="18" charset="0"/>
              </a:rPr>
              <a:t>Tomcat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是一个免费的开放源代码的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应用服务器，它是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软件基金会（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 Software Foundation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）的核心部分，由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和其他一些组织及个人共同开发而成。由于有了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公司的参与和支持，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总能体现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最新规范。因为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技术先进、性能稳定，而且可免费使用，因此深受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爱好者的喜爱，并得到了大部分软件开发商的认可，成为目前比较流行的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 服务器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：什么是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eb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实践：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安装及配置；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配置项重温；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6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042988" y="-25400"/>
            <a:ext cx="705802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认识网络编程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—Web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应用开发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63" y="764704"/>
            <a:ext cx="9144000" cy="233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讨论：什么是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eb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完成特定任务的各种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components)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构成的并通过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将服务展示给外界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实际应用中，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应用程序是由多个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以及图像文件等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组成，所有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这些组件相互协调为用户提供一组完整的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——WEB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应用开发规范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2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042988" y="-25400"/>
            <a:ext cx="705802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认识网络编程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—Servlet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规范介绍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63" y="764704"/>
            <a:ext cx="9144000" cy="24191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是实现与所谓瘦客户（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 Client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进行通信的数据库密集型应用程序的合适解决方案。服务器负责数据库访问，客户端可以通过所有客户平台都具有的标准协议连接到服务器上，这样一来只需要编写一次逻辑代码，就可以驻留在服务器上以供客户访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n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Servlet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Common Gateway Interface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，通用网关接口）编程方面的一种实现方式，是一种独立于平台和协议的服务器端的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应用程序，它可以生成动态的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页面。 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位于包含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服务器内部，由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服务器进行加载。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4" descr="9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717032"/>
            <a:ext cx="7272808" cy="112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862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042988" y="-25400"/>
            <a:ext cx="705802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认识网络编程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—Servlet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运行原理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813615"/>
            <a:ext cx="8496944" cy="8617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49263" lvl="1" indent="-73025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Servlet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都必须实现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javax.servlet.Servlet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接口的方法是由安装了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的服务器自动调用的</a:t>
            </a:r>
            <a:r>
              <a:rPr lang="zh-CN" altLang="en-US" sz="3200" dirty="0">
                <a:latin typeface="Times New Roman" pitchFamily="18" charset="0"/>
              </a:rPr>
              <a:t>。</a:t>
            </a:r>
          </a:p>
        </p:txBody>
      </p:sp>
      <p:graphicFrame>
        <p:nvGraphicFramePr>
          <p:cNvPr id="4" name="Group 1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694276"/>
              </p:ext>
            </p:extLst>
          </p:nvPr>
        </p:nvGraphicFramePr>
        <p:xfrm>
          <a:off x="323528" y="2204864"/>
          <a:ext cx="8424936" cy="35814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627634"/>
                <a:gridCol w="4797302"/>
              </a:tblGrid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58825" algn="l"/>
                        </a:tabLst>
                      </a:pPr>
                      <a:r>
                        <a:rPr kumimoji="1" lang="zh-CN" alt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方法</a:t>
                      </a:r>
                      <a:endParaRPr kumimoji="1" lang="zh-CN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58825" algn="l"/>
                        </a:tabLst>
                      </a:pPr>
                      <a:r>
                        <a:rPr kumimoji="1" lang="zh-CN" alt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描述</a:t>
                      </a:r>
                      <a:endParaRPr kumimoji="1" lang="zh-CN" alt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</a:tr>
              <a:tr h="6172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58825" algn="l"/>
                        </a:tabLst>
                      </a:pPr>
                      <a:r>
                        <a:rPr kumimoji="1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 init(ServletConfig config)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58825" algn="l"/>
                        </a:tabLst>
                      </a:pPr>
                      <a:r>
                        <a:rPr kumimoji="1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该方法在一个</a:t>
                      </a:r>
                      <a:r>
                        <a:rPr kumimoji="1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Servlet</a:t>
                      </a:r>
                      <a:r>
                        <a:rPr kumimoji="1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的执行周期中被自动调用，以初始化</a:t>
                      </a:r>
                      <a:r>
                        <a:rPr kumimoji="1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Servlet</a:t>
                      </a:r>
                      <a:r>
                        <a:rPr kumimoji="1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。参数</a:t>
                      </a:r>
                      <a:r>
                        <a:rPr kumimoji="1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ServletConfig</a:t>
                      </a:r>
                      <a:r>
                        <a:rPr kumimoji="1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由执行的服务器自动提供。</a:t>
                      </a:r>
                      <a:endParaRPr kumimoji="1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 horzOverflow="overflow"/>
                </a:tc>
              </a:tr>
              <a:tr h="982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58825" algn="l"/>
                        </a:tabLst>
                      </a:pPr>
                      <a:r>
                        <a:rPr kumimoji="1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ServletConfig getServletConfig()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58825" algn="l"/>
                        </a:tabLst>
                      </a:pPr>
                      <a:r>
                        <a:rPr kumimoji="1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该方法返回一个实现了</a:t>
                      </a:r>
                      <a:r>
                        <a:rPr kumimoji="1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ServletConfig</a:t>
                      </a:r>
                      <a:r>
                        <a:rPr kumimoji="1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接口的对象的引用。该对象提供了对</a:t>
                      </a:r>
                      <a:r>
                        <a:rPr kumimoji="1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Servlet</a:t>
                      </a:r>
                      <a:r>
                        <a:rPr kumimoji="1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配置信息（如初始化参数和</a:t>
                      </a:r>
                      <a:r>
                        <a:rPr kumimoji="1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Servlet</a:t>
                      </a:r>
                      <a:r>
                        <a:rPr kumimoji="1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kumimoji="1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ServletContext</a:t>
                      </a:r>
                      <a:r>
                        <a:rPr kumimoji="1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）的访问，</a:t>
                      </a:r>
                      <a:r>
                        <a:rPr kumimoji="1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ServletContext</a:t>
                      </a:r>
                      <a:r>
                        <a:rPr kumimoji="1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kumimoji="1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Servlet</a:t>
                      </a:r>
                      <a:r>
                        <a:rPr kumimoji="1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提供了对它的环境（即执行</a:t>
                      </a:r>
                      <a:r>
                        <a:rPr kumimoji="1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Servlet</a:t>
                      </a:r>
                      <a:r>
                        <a:rPr kumimoji="1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的服务器）的访问。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 horzOverflow="overflow"/>
                </a:tc>
              </a:tr>
              <a:tr h="4800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58825" algn="l"/>
                        </a:tabLst>
                      </a:pPr>
                      <a:r>
                        <a:rPr kumimoji="1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 service (ServletRequest request, ServletResponse  response)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58825" algn="l"/>
                        </a:tabLst>
                      </a:pPr>
                      <a:r>
                        <a:rPr kumimoji="1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</a:t>
                      </a:r>
                      <a:r>
                        <a:rPr kumimoji="1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Servlet</a:t>
                      </a:r>
                      <a:r>
                        <a:rPr kumimoji="1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响应客户请求时，这是第一个被调用的方法。</a:t>
                      </a:r>
                      <a:endParaRPr kumimoji="1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 horzOverflow="overflow"/>
                </a:tc>
              </a:tr>
              <a:tr h="408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58825" algn="l"/>
                        </a:tabLst>
                      </a:pPr>
                      <a:r>
                        <a:rPr kumimoji="1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getServletInfo()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58825" algn="l"/>
                        </a:tabLst>
                      </a:pPr>
                      <a:r>
                        <a:rPr kumimoji="1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该方法由</a:t>
                      </a:r>
                      <a:r>
                        <a:rPr kumimoji="1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Servlet</a:t>
                      </a:r>
                      <a:r>
                        <a:rPr kumimoji="1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开发人员定义，它返回一个包含</a:t>
                      </a:r>
                      <a:r>
                        <a:rPr kumimoji="1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Servlet</a:t>
                      </a:r>
                      <a:r>
                        <a:rPr kumimoji="1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信息（如</a:t>
                      </a:r>
                      <a:r>
                        <a:rPr kumimoji="1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Servlet</a:t>
                      </a:r>
                      <a:r>
                        <a:rPr kumimoji="1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的作者和版本）的字符串。</a:t>
                      </a:r>
                      <a:endParaRPr kumimoji="1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 horzOverflow="overflow"/>
                </a:tc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58825" algn="l"/>
                        </a:tabLst>
                      </a:pPr>
                      <a:r>
                        <a:rPr kumimoji="1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 destroy()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58825" algn="l"/>
                        </a:tabLst>
                      </a:pPr>
                      <a:r>
                        <a:rPr kumimoji="1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当服务器终止一个</a:t>
                      </a:r>
                      <a:r>
                        <a:rPr kumimoji="1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Servlet</a:t>
                      </a:r>
                      <a:r>
                        <a:rPr kumimoji="1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时将调用这个“清除”方法，它可以把分配给</a:t>
                      </a:r>
                      <a:r>
                        <a:rPr kumimoji="1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Servlet</a:t>
                      </a:r>
                      <a:r>
                        <a:rPr kumimoji="1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的资源返回给系统（如打开的文件或数据库连接等）。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12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042988" y="-25400"/>
            <a:ext cx="705802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认识网络编程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—War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包目录结构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151" y="749017"/>
            <a:ext cx="8064896" cy="56323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WAR(Web Archive file)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网络应用程序文件，是与平台无关的文件格式，它允许将许多文件组合成一个压缩文件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专用在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方面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包进行发布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包内部结构如下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webapp.war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|   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index.jsp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|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|— images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|— META-INF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|— WEB-INF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|   web.xml                   // WAR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包的描述文件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|— classes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|         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action.class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      // 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类文件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|— lib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          other.jar             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        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share.jar</a:t>
            </a:r>
          </a:p>
        </p:txBody>
      </p:sp>
    </p:spTree>
    <p:extLst>
      <p:ext uri="{BB962C8B-B14F-4D97-AF65-F5344CB8AC3E}">
        <p14:creationId xmlns:p14="http://schemas.microsoft.com/office/powerpoint/2010/main" val="32604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042988" y="-25400"/>
            <a:ext cx="70580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认识网络编程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—Web.xml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核心元素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90" y="1124744"/>
            <a:ext cx="58864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0" y="3501008"/>
            <a:ext cx="59436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0" y="5445224"/>
            <a:ext cx="35433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09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827584" y="-25400"/>
            <a:ext cx="70580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实战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实现商品类目展示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284983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功能、过程或代码层面是否有可以改进的点？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5968" y="1061120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实现简单的商品类目展示功能，完成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包结构构建，并成功发布在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服务其中。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944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827584" y="-25400"/>
            <a:ext cx="80648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实战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实现商品类目展示（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引入）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964" y="1988840"/>
            <a:ext cx="8181492" cy="45243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常用命令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archetype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compile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编译源代码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deploy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发布项目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test-compile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编译测试源代码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test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运行应用程序中的单元测试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site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生成项目相关信息的网站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clean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清除项目目录中的生成结果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package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根据项目生成的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install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在本地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中安装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eclipse:eclipse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项目文件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mvn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jetty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:run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jetty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mvn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tomcat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:run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clean package 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Dmaven.test.skip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=true: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清除以前的包后重新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工具管理、构建和发布。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644495"/>
            <a:ext cx="8208912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项目管理工具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，它包含了一个项目对象模型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(Project Object Model)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，一组标准集合，一个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项目生命周期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(Project Lifecycle)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，一个依赖管理系统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(Dependency Management System)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，和用来运行定义在生命周期阶段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(phase)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插件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(plugin)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(goal)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的逻辑。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6830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905409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&lt;title&gt;Welcome!&lt;/title&gt;</a:t>
            </a: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&lt;h1&gt;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Welcome ${user}!’’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&lt;/h1&gt;</a:t>
            </a: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&lt;p&gt;Our latest product:</a:t>
            </a: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&lt;a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${latestProduct.url}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${latestProduct.name}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&lt;/a&gt;!</a:t>
            </a: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</a:p>
          <a:p>
            <a:pPr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这个例子是在简单的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中加入了一些由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${…}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包围的特定代码，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这些特定代码是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FreeMarker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的指令，而包含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FreeMarker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的指令的文件就称为模板（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至于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latestProduct.url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latestProduct.name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来自于数据模型（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model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数据模型由程序员编程来创建，向模板提供变化的信息，这些信息来自于数据库、文件，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甚至于在程序中直接生成，模板设计者不关心数据从那儿来，只知道使用已经建立的数据模型。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27584" y="-25400"/>
            <a:ext cx="80648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实战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FreeMarker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引入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15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905409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+- animals</a:t>
            </a:r>
          </a:p>
          <a:p>
            <a:pPr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|   |</a:t>
            </a:r>
          </a:p>
          <a:p>
            <a:pPr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|   +- (1st)</a:t>
            </a:r>
          </a:p>
          <a:p>
            <a:pPr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|   |   |</a:t>
            </a:r>
          </a:p>
          <a:p>
            <a:pPr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|   |   +- name = "mouse"</a:t>
            </a:r>
          </a:p>
          <a:p>
            <a:pPr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|   |   |</a:t>
            </a:r>
          </a:p>
          <a:p>
            <a:pPr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|   |   +- size = "small"</a:t>
            </a:r>
          </a:p>
          <a:p>
            <a:pPr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|   |   |</a:t>
            </a:r>
          </a:p>
          <a:p>
            <a:pPr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|   |   +- price = 50</a:t>
            </a:r>
          </a:p>
          <a:p>
            <a:pPr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|   |</a:t>
            </a:r>
          </a:p>
          <a:p>
            <a:pPr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|   +- (2nd)</a:t>
            </a:r>
          </a:p>
          <a:p>
            <a:pPr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|   |   |</a:t>
            </a:r>
          </a:p>
          <a:p>
            <a:pPr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|   |   +- name = "elephant"</a:t>
            </a:r>
          </a:p>
          <a:p>
            <a:pPr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|   |   |</a:t>
            </a:r>
          </a:p>
          <a:p>
            <a:pPr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|   |   +- size = "large"</a:t>
            </a:r>
          </a:p>
          <a:p>
            <a:pPr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|   |   |</a:t>
            </a:r>
          </a:p>
          <a:p>
            <a:pPr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|   |   +- price = 5000</a:t>
            </a:r>
          </a:p>
          <a:p>
            <a:pPr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|   |</a:t>
            </a:r>
          </a:p>
          <a:p>
            <a:pPr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|   +- (3rd)</a:t>
            </a:r>
          </a:p>
          <a:p>
            <a:pPr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|       |</a:t>
            </a:r>
          </a:p>
          <a:p>
            <a:pPr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|       +- name = "python"</a:t>
            </a:r>
          </a:p>
          <a:p>
            <a:pPr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|       |</a:t>
            </a:r>
          </a:p>
          <a:p>
            <a:pPr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|       +- size = "medium"</a:t>
            </a:r>
          </a:p>
          <a:p>
            <a:pPr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|       |</a:t>
            </a:r>
          </a:p>
          <a:p>
            <a:pPr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|       +- price = 4999 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27784" y="1124744"/>
            <a:ext cx="5616624" cy="48965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Animals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含有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name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price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三个属性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  <a:b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b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&lt;title&gt;Welcome!&lt;/title&gt;</a:t>
            </a:r>
            <a:b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  <a:b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b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&lt;h1&gt;Welcome ${user}!&lt;/h1&gt;</a:t>
            </a:r>
            <a:b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&lt;#if animals.python.price &lt; animals.elephant.price&gt;</a:t>
            </a:r>
            <a:b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Pythons are cheaper than elephants today.</a:t>
            </a:r>
            <a:b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&lt;#else&gt;</a:t>
            </a:r>
            <a:b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Pythons are not cheaper than elephants today.</a:t>
            </a:r>
            <a:b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&lt;/#if&gt; 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border=1&gt;</a:t>
            </a:r>
            <a:b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&lt;</a:t>
            </a:r>
            <a:r>
              <a:rPr lang="en-US" altLang="zh-CN" sz="1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en-US" altLang="zh-CN" sz="1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&gt;Name&lt;/</a:t>
            </a:r>
            <a:r>
              <a:rPr lang="en-US" altLang="zh-CN" sz="1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en-US" altLang="zh-CN" sz="1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&gt;Price&lt;/</a:t>
            </a:r>
            <a:r>
              <a:rPr lang="en-US" altLang="zh-CN" sz="1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&gt;&lt;/</a:t>
            </a:r>
            <a:r>
              <a:rPr lang="en-US" altLang="zh-CN" sz="1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&lt;#list animals as being&gt;</a:t>
            </a:r>
            <a:b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&lt;</a:t>
            </a:r>
            <a:r>
              <a:rPr lang="en-US" altLang="zh-CN" sz="1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&gt;&lt;td&gt;${being.name} &lt;/td&gt;&lt;td&gt;${</a:t>
            </a:r>
            <a:r>
              <a:rPr lang="en-US" altLang="zh-CN" sz="1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being.price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&lt;/td&gt;&lt;/</a:t>
            </a:r>
            <a:r>
              <a:rPr lang="en-US" altLang="zh-CN" sz="1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&lt;/#list&gt;</a:t>
            </a:r>
            <a:b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&lt;/table&gt; 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b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  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827584" y="-25400"/>
            <a:ext cx="80648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实战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FreeMarker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引入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8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1042988" y="-25400"/>
            <a:ext cx="705802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摘要</a:t>
            </a: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1258888" y="1412875"/>
            <a:ext cx="684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latin typeface="Arial" charset="0"/>
            </a:endParaRPr>
          </a:p>
        </p:txBody>
      </p:sp>
      <p:sp>
        <p:nvSpPr>
          <p:cNvPr id="3076" name="Rectangle 3"/>
          <p:cNvSpPr txBox="1">
            <a:spLocks noChangeArrowheads="1"/>
          </p:cNvSpPr>
          <p:nvPr/>
        </p:nvSpPr>
        <p:spPr bwMode="auto">
          <a:xfrm>
            <a:off x="230188" y="692150"/>
            <a:ext cx="8805862" cy="5617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网络编程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  ——TCP/IP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协议模型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  ——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Socket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  ——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协议是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什么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 ——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实战：支持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协议的服务端实现（持续改进）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  ——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思考，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J2EE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规范之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相关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   ——Servlet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规范学习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   ——WEB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应用目录结构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构建工具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主流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开源框架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工具包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FreeMarker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Struts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ibatis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Q&amp;A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  <a:defRPr/>
            </a:pP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Arial" charset="0"/>
              <a:buNone/>
              <a:defRPr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435280" cy="511256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1.FTL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区分大小写，所以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是正确的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FTL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指令，而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不是；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${name}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${NAME}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是不同的。</a:t>
            </a: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2.FTL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标记不能位于另一个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FTL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标记内部，例如：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&lt;#if &lt;#include '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foo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'&gt;='bar'&gt;...&lt;/if&gt;</a:t>
            </a: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多余的空白字符会在模板输出时移除</a:t>
            </a: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目前版本不支持科学计数法，所以“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1E3”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是错误的</a:t>
            </a: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不能省略小数点前面的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，所以“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.5”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是错误的</a:t>
            </a: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+8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8.00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都是相同的</a:t>
            </a: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7.True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，不使用引号</a:t>
            </a: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可以使用数字范围定义数字序列，例如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2..5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等同于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[2, 3, 4, 5]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，但是更有效率，注意数字范围没有方括号</a:t>
            </a: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可以定义反递增的数字范围，如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5..2</a:t>
            </a: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由逗号分隔的键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值列表，由大括号</a:t>
            </a: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限定，键和值之间用冒号分隔，下面是一个例子：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{"name":"green mouse", "price":150}</a:t>
            </a: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顶层变量：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${variable}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，变量名只能是字母、数字、下划线、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的组合，且不能以数字开头</a:t>
            </a: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${..}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（或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#{..}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）在文本部分插入表达式的值，例如：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${"Hello ${user}!"} ${"${user}${user}${user}${user}"}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操作符获得同样的结果</a:t>
            </a: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连接操作：和字符串一样，使用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，如果具有相同的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，右边的值替代左边的值，例如：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&lt;#assign ages = {"Joe":23, "Fred":25} + {"Joe":30, "Julia":18}&gt;</a:t>
            </a:r>
          </a:p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对数字和日期可以使用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&gt;=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，但不能用于字符串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27584" y="-25400"/>
            <a:ext cx="80648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实战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FreeMarker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引入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97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827584" y="-25400"/>
            <a:ext cx="80648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实战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FreeMarker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引入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782702"/>
            <a:ext cx="8424936" cy="28623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一个模板引擎，一个基于模板生成文本输出的通用工具，使用纯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 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设计用来生成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页面，特别是基于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模式的应用程序 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应用框架，而适合作为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应用框架一个组件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框架（如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）的视图组件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在模板中使用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标记库 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FreeMarker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是免费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在已完成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应用中，引入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FreeMarker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3246917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7584" y="-25400"/>
            <a:ext cx="80648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—Spring|Struts2|ibatis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782702"/>
            <a:ext cx="8424936" cy="31393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大核心模块，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Struts2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应用中一种优秀的表示层解决方案。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batis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款优秀的开源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7143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5905C-92C2-445C-AA77-697C6580BA19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903288" y="1357313"/>
            <a:ext cx="724693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endParaRPr lang="en-US" altLang="zh-CN" sz="4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defRPr/>
            </a:pPr>
            <a:r>
              <a:rPr lang="en-US" altLang="zh-CN" sz="5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r>
              <a:rPr lang="zh-CN" altLang="en-US" sz="5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5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4" name="Picture 6" descr="sha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3365500"/>
            <a:ext cx="4700587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/>
          <p:cNvSpPr txBox="1">
            <a:spLocks noChangeArrowheads="1"/>
          </p:cNvSpPr>
          <p:nvPr/>
        </p:nvSpPr>
        <p:spPr bwMode="auto">
          <a:xfrm>
            <a:off x="1042988" y="-25400"/>
            <a:ext cx="705802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认识网络编程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TCP/IP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参考模型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00381"/>
              </p:ext>
            </p:extLst>
          </p:nvPr>
        </p:nvGraphicFramePr>
        <p:xfrm>
          <a:off x="497681" y="908720"/>
          <a:ext cx="8148638" cy="24231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074319"/>
                <a:gridCol w="4074319"/>
              </a:tblGrid>
              <a:tr h="31233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TCP/IP</a:t>
                      </a:r>
                      <a:endParaRPr lang="en-US" sz="1800" b="1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6" marR="95266" marT="19045" marB="190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OSI</a:t>
                      </a:r>
                      <a:endParaRPr lang="en-US" sz="1800" b="1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6" marR="95266" marT="19045" marB="19045" anchor="ctr"/>
                </a:tc>
              </a:tr>
              <a:tr h="8608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应用层</a:t>
                      </a:r>
                      <a:endParaRPr lang="zh-CN" altLang="en-US" sz="1800" b="1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6" marR="95266" marT="19045" marB="190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应用层</a:t>
                      </a:r>
                    </a:p>
                    <a:p>
                      <a:pPr algn="ctr"/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表示层</a:t>
                      </a:r>
                    </a:p>
                    <a:p>
                      <a:pPr algn="ctr"/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会话层</a:t>
                      </a:r>
                      <a:endParaRPr lang="zh-CN" altLang="en-US" sz="1800" b="1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6" marR="95266" marT="19045" marB="19045" anchor="ctr"/>
                </a:tc>
              </a:tr>
              <a:tr h="3123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传输层</a:t>
                      </a:r>
                      <a:endParaRPr lang="zh-CN" altLang="en-US" sz="1800" b="1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6" marR="95266" marT="19045" marB="190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传输层</a:t>
                      </a:r>
                      <a:endParaRPr lang="zh-CN" altLang="en-US" sz="1800" b="1" u="non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66" marR="95266" marT="19045" marB="19045" anchor="ctr"/>
                </a:tc>
              </a:tr>
              <a:tr h="3123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网络层</a:t>
                      </a:r>
                      <a:endParaRPr lang="en-US" altLang="zh-CN" sz="1800" b="1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6" marR="95266" marT="19045" marB="190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网络层</a:t>
                      </a:r>
                      <a:endParaRPr lang="zh-CN" altLang="en-US" sz="1800" b="1" u="non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66" marR="95266" marT="19045" marB="19045" anchor="ctr"/>
                </a:tc>
              </a:tr>
              <a:tr h="31233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链路层</a:t>
                      </a:r>
                      <a:endParaRPr lang="zh-CN" altLang="en-US" sz="1800" b="1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6" marR="95266" marT="19045" marB="190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数据链路层</a:t>
                      </a:r>
                      <a:endParaRPr lang="zh-CN" altLang="en-US" sz="1800" b="1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6" marR="95266" marT="19045" marB="19045" anchor="ctr"/>
                </a:tc>
              </a:tr>
              <a:tr h="312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物理层</a:t>
                      </a:r>
                      <a:endParaRPr lang="zh-CN" altLang="en-US" sz="1800" b="1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6" marR="95266" marT="19045" marB="19045" anchor="ctr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530343"/>
              </p:ext>
            </p:extLst>
          </p:nvPr>
        </p:nvGraphicFramePr>
        <p:xfrm>
          <a:off x="497680" y="3717032"/>
          <a:ext cx="8148639" cy="242288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716213"/>
                <a:gridCol w="2716213"/>
                <a:gridCol w="2716213"/>
              </a:tblGrid>
              <a:tr h="31233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TCP/IP</a:t>
                      </a:r>
                      <a:r>
                        <a:rPr lang="zh-CN" altLang="en-US" sz="18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协议集</a:t>
                      </a:r>
                      <a:endParaRPr lang="en-US" sz="1800" b="1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6" marR="95266" marT="19045" marB="190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6" marR="95266" marT="19045" marB="1904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6" marR="95266" marT="19045" marB="19045" anchor="ctr"/>
                </a:tc>
              </a:tr>
              <a:tr h="8608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应用层</a:t>
                      </a:r>
                      <a:endParaRPr lang="zh-CN" altLang="en-US" sz="1800" b="1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6" marR="95266" marT="19045" marB="190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FTP</a:t>
                      </a:r>
                      <a:r>
                        <a:rPr lang="zh-CN" altLang="en-US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TELNET</a:t>
                      </a:r>
                      <a:r>
                        <a:rPr lang="zh-CN" altLang="en-US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6" marR="95266" marT="19045" marB="190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SNMP</a:t>
                      </a:r>
                      <a:r>
                        <a:rPr lang="zh-CN" altLang="en-US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DNS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6" marR="95266" marT="19045" marB="19045" anchor="ctr"/>
                </a:tc>
              </a:tr>
              <a:tr h="3123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传输层</a:t>
                      </a:r>
                      <a:endParaRPr lang="zh-CN" altLang="en-US" sz="1800" b="1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6" marR="95266" marT="19045" marB="190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kern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TCP</a:t>
                      </a:r>
                      <a:endParaRPr lang="zh-CN" altLang="en-US" sz="1800" b="1" u="non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66" marR="95266" marT="19045" marB="190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kern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UDP</a:t>
                      </a:r>
                      <a:endParaRPr lang="zh-CN" altLang="en-US" sz="1800" b="1" u="non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66" marR="95266" marT="19045" marB="19045" anchor="ctr"/>
                </a:tc>
              </a:tr>
              <a:tr h="3123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网络层</a:t>
                      </a:r>
                      <a:endParaRPr lang="en-US" altLang="zh-CN" sz="1800" b="1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6" marR="95266" marT="19045" marB="19045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u="none" kern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</a:t>
                      </a:r>
                      <a:endParaRPr lang="zh-CN" altLang="en-US" sz="1800" b="1" u="non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66" marR="95266" marT="19045" marB="1904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u="non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6" marR="95266" marT="19045" marB="19045" anchor="ctr"/>
                </a:tc>
              </a:tr>
              <a:tr h="31233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链路层</a:t>
                      </a:r>
                      <a:endParaRPr lang="zh-CN" altLang="en-US" sz="1800" b="1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6" marR="95266" marT="19045" marB="19045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以太网：</a:t>
                      </a:r>
                      <a:r>
                        <a:rPr lang="en-US" altLang="zh-CN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IEEE802.3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6" marR="95266" marT="19045" marB="1904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66" marR="95266" marT="19045" marB="19045" anchor="ctr"/>
                </a:tc>
              </a:tr>
              <a:tr h="312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令牌环网：</a:t>
                      </a:r>
                      <a:r>
                        <a:rPr lang="en-US" altLang="zh-CN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IEEE802.4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6" marR="95266" marT="19045" marB="1904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66" marR="95266" marT="19045" marB="1904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042988" y="-25400"/>
            <a:ext cx="705802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认识网络编程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ocket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908720"/>
            <a:ext cx="7488832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网络程序建立在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协议基础上，致力于实现应用层，传输层向应用层提供了套接字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封装了下层的数据传输细节。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通信线路两端的收发器，进程通过套接字来收发数据。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67544" y="3050470"/>
            <a:ext cx="1368152" cy="72008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客户端进程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6587437" y="3185614"/>
            <a:ext cx="1368152" cy="72008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服务端进程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338965" y="3428999"/>
            <a:ext cx="1368152" cy="72008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696508" y="3429000"/>
            <a:ext cx="1170849" cy="72008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835696" y="3545654"/>
            <a:ext cx="5032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>
            <a:endCxn id="5" idx="1"/>
          </p:cNvCxnSpPr>
          <p:nvPr/>
        </p:nvCxnSpPr>
        <p:spPr bwMode="auto">
          <a:xfrm>
            <a:off x="5867357" y="3545654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 bwMode="auto">
          <a:xfrm>
            <a:off x="3707117" y="3789039"/>
            <a:ext cx="98939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3923141" y="3553852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</p:spTree>
    <p:extLst>
      <p:ext uri="{BB962C8B-B14F-4D97-AF65-F5344CB8AC3E}">
        <p14:creationId xmlns:p14="http://schemas.microsoft.com/office/powerpoint/2010/main" val="312608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042988" y="-25400"/>
            <a:ext cx="705802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认识网络编程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HTTP/s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协议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908720"/>
            <a:ext cx="8424936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Hypertext  Transfer Protocol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，超文本传输协议）是网络应用层的协议，建立在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协议基础上。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使用可靠的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连接，默认端口是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目前最新的版本为：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HTTP1.1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严格的规定了请求和响应的数据格式，与语言无关。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请求格式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响应格式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2346" y="3789040"/>
            <a:ext cx="8424936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 Socket  Layer)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保证网络上两个节点进行安全通信的协议。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协议上的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协议，默认端口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443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289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042988" y="-25400"/>
            <a:ext cx="705802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认识网络编程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—Socket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92696"/>
            <a:ext cx="9144000" cy="28623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Socket()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InetAddress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address,int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port) throws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UnknownHostException,IOException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InetAddress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address,int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port,InetAddress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localAddr,int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localPort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Socket(String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host,int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port)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Socket(String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host,int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port,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InetAddress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localAddr,int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localPort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各种构造函数详解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645024"/>
            <a:ext cx="9144000" cy="28623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Socket</a:t>
            </a:r>
            <a:r>
              <a:rPr lang="zh-CN" altLang="en-US" dirty="0"/>
              <a:t>关键信息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0" dirty="0" err="1"/>
              <a:t>getInetAddress</a:t>
            </a:r>
            <a:r>
              <a:rPr lang="en-US" altLang="zh-CN" b="0" dirty="0"/>
              <a:t>():</a:t>
            </a:r>
            <a:r>
              <a:rPr lang="zh-CN" altLang="en-US" b="0" dirty="0"/>
              <a:t>获得远程服务器的</a:t>
            </a:r>
            <a:r>
              <a:rPr lang="en-US" altLang="zh-CN" b="0" dirty="0"/>
              <a:t>IP</a:t>
            </a:r>
            <a:r>
              <a:rPr lang="zh-CN" altLang="en-US" b="0" dirty="0"/>
              <a:t>地址</a:t>
            </a:r>
            <a:endParaRPr lang="en-US" altLang="zh-CN" b="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0" dirty="0" err="1"/>
              <a:t>getPort</a:t>
            </a:r>
            <a:r>
              <a:rPr lang="en-US" altLang="zh-CN" b="0" dirty="0"/>
              <a:t>:</a:t>
            </a:r>
            <a:r>
              <a:rPr lang="zh-CN" altLang="en-US" b="0" dirty="0"/>
              <a:t>获得远程服务器端口</a:t>
            </a:r>
            <a:endParaRPr lang="en-US" altLang="zh-CN" b="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0" dirty="0" err="1"/>
              <a:t>getLocalAddress</a:t>
            </a:r>
            <a:r>
              <a:rPr lang="zh-CN" altLang="en-US" b="0" dirty="0"/>
              <a:t>：获得客户本地</a:t>
            </a:r>
            <a:r>
              <a:rPr lang="en-US" altLang="zh-CN" b="0" dirty="0"/>
              <a:t>IP</a:t>
            </a:r>
            <a:r>
              <a:rPr lang="zh-CN" altLang="en-US" b="0" dirty="0"/>
              <a:t>地址</a:t>
            </a:r>
            <a:endParaRPr lang="en-US" altLang="zh-CN" b="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0" dirty="0" err="1"/>
              <a:t>getLocalPort</a:t>
            </a:r>
            <a:r>
              <a:rPr lang="zh-CN" altLang="en-US" b="0" dirty="0"/>
              <a:t>：获得客户本地的端口</a:t>
            </a:r>
            <a:endParaRPr lang="en-US" altLang="zh-CN" b="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0" dirty="0" err="1"/>
              <a:t>getInputStream</a:t>
            </a:r>
            <a:r>
              <a:rPr lang="en-US" altLang="zh-CN" b="0" dirty="0"/>
              <a:t>()</a:t>
            </a:r>
            <a:r>
              <a:rPr lang="zh-CN" altLang="en-US" b="0" dirty="0"/>
              <a:t>：</a:t>
            </a:r>
            <a:r>
              <a:rPr lang="en-US" altLang="zh-CN" b="0" dirty="0"/>
              <a:t> </a:t>
            </a:r>
            <a:r>
              <a:rPr lang="zh-CN" altLang="en-US" b="0" dirty="0"/>
              <a:t>获得输入流；</a:t>
            </a:r>
            <a:endParaRPr lang="en-US" altLang="zh-CN" b="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0" dirty="0" err="1"/>
              <a:t>getOutputStream</a:t>
            </a:r>
            <a:r>
              <a:rPr lang="en-US" altLang="zh-CN" b="0" dirty="0"/>
              <a:t>() : </a:t>
            </a:r>
            <a:r>
              <a:rPr lang="zh-CN" altLang="en-US" b="0" dirty="0"/>
              <a:t>获得输出流</a:t>
            </a:r>
            <a:endParaRPr lang="en-US" altLang="zh-CN" b="0" dirty="0"/>
          </a:p>
          <a:p>
            <a:endParaRPr lang="en-US" altLang="zh-CN" dirty="0" smtClean="0"/>
          </a:p>
          <a:p>
            <a:r>
              <a:rPr lang="zh-CN" altLang="en-US" dirty="0" smtClean="0"/>
              <a:t>实战：基于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协议规范，编写</a:t>
            </a:r>
            <a:r>
              <a:rPr lang="en-US" altLang="zh-CN" dirty="0" smtClean="0"/>
              <a:t>HTTPClient.java</a:t>
            </a:r>
            <a:r>
              <a:rPr lang="zh-CN" altLang="en-US" dirty="0" smtClean="0"/>
              <a:t>的简单实现。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40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042988" y="-25400"/>
            <a:ext cx="705802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认识网络编程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实战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Socket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92696"/>
            <a:ext cx="9144000" cy="31393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重要选项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TCP_NODELAY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SO_RESUSEADDR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SO_TIMEOUT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SO_LINGER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SO_SNFBUF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SO_RCVBUF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SO_KEEPALIVE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实战：验证第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个参数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50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042988" y="-25400"/>
            <a:ext cx="705802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认识网络编程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ServerSocket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92696"/>
            <a:ext cx="9144000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ServerSocket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throws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IOException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port) throws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IOException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port,int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backlog)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throws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IOException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port,int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backlog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InetAddress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bindAddr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throws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IOException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各种构造函数详解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42987"/>
            <a:ext cx="9144000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重要选项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SO_TIMEOUT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、验证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选项作用；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、创建多线程的服务器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采用每个客户分配一个线程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、创建多线程的服务器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J2SE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自带的线程池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80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042988" y="-25400"/>
            <a:ext cx="705802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认识网络编程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非阻塞服务器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63" y="764704"/>
            <a:ext cx="9144000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讨论：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前述两种实现存在怎样的不足？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、非阻塞服务器基本思想；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、非阻塞核心类及用法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0400" y="3212976"/>
            <a:ext cx="9144000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、创建非阻塞服务器；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、非阻塞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服务器实现。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服务器是什么？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服务器经典实现是什么？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116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主题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5158</TotalTime>
  <Pages>0</Pages>
  <Words>2195</Words>
  <Characters>0</Characters>
  <Application>Microsoft Office PowerPoint</Application>
  <DocSecurity>0</DocSecurity>
  <PresentationFormat>全屏显示(4:3)</PresentationFormat>
  <Lines>0</Lines>
  <Paragraphs>299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yuangang2@yhd.com</dc:creator>
  <cp:lastModifiedBy>Yuan Gang2(武汉_技术部_卖家线_卖家发展_袁刚)</cp:lastModifiedBy>
  <cp:revision>1370</cp:revision>
  <dcterms:created xsi:type="dcterms:W3CDTF">2010-04-02T10:51:43Z</dcterms:created>
  <dcterms:modified xsi:type="dcterms:W3CDTF">2015-03-29T23:11:14Z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