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75" r:id="rId10"/>
    <p:sldId id="264" r:id="rId11"/>
    <p:sldId id="274" r:id="rId12"/>
    <p:sldId id="260" r:id="rId13"/>
    <p:sldId id="269" r:id="rId14"/>
    <p:sldId id="270" r:id="rId15"/>
    <p:sldId id="261" r:id="rId16"/>
    <p:sldId id="265" r:id="rId17"/>
    <p:sldId id="262" r:id="rId18"/>
    <p:sldId id="276" r:id="rId19"/>
    <p:sldId id="271" r:id="rId20"/>
    <p:sldId id="272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710" userDrawn="1">
          <p15:clr>
            <a:srgbClr val="A4A3A4"/>
          </p15:clr>
        </p15:guide>
        <p15:guide id="8" pos="461" userDrawn="1">
          <p15:clr>
            <a:srgbClr val="A4A3A4"/>
          </p15:clr>
        </p15:guide>
        <p15:guide id="9" pos="254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pos="7219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500"/>
    <a:srgbClr val="01C5EF"/>
    <a:srgbClr val="DA1096"/>
    <a:srgbClr val="C4550F"/>
    <a:srgbClr val="D33A4F"/>
    <a:srgbClr val="A64E41"/>
    <a:srgbClr val="1EA9D4"/>
    <a:srgbClr val="673C46"/>
    <a:srgbClr val="EBB900"/>
    <a:srgbClr val="0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78" y="84"/>
      </p:cViewPr>
      <p:guideLst>
        <p:guide orient="horz" pos="2160"/>
        <p:guide pos="3840"/>
        <p:guide pos="7423"/>
        <p:guide pos="234"/>
        <p:guide orient="horz" pos="210"/>
        <p:guide orient="horz" pos="4088"/>
        <p:guide pos="710"/>
        <p:guide pos="461"/>
        <p:guide pos="2547"/>
        <p:guide pos="4725"/>
        <p:guide pos="721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6D38-2C2F-44AF-AAC1-F70705CABB5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872E-AA6F-48E5-980B-1F9EE4411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4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93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6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67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1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7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3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95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11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3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0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3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91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2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90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7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3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28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7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7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E49F-C798-4E14-80EB-DB3C92F4B15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71B9-8029-479B-905D-7DE7D23F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2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27" b="1252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62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40090" y="1535314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500" dirty="0" smtClean="0">
                <a:solidFill>
                  <a:schemeClr val="bg1"/>
                </a:solidFill>
                <a:latin typeface="汉真广标" panose="02010609000101010101" pitchFamily="49" charset="-122"/>
                <a:ea typeface="汉真广标" panose="02010609000101010101" pitchFamily="49" charset="-122"/>
              </a:rPr>
              <a:t>作 品 配 色</a:t>
            </a:r>
            <a:endParaRPr lang="en-US" altLang="zh-CN" sz="7200" spc="500" dirty="0" smtClean="0">
              <a:solidFill>
                <a:schemeClr val="bg1"/>
              </a:solidFill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9322" y="4118855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5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三 种 方 式</a:t>
            </a:r>
            <a:endParaRPr lang="zh-CN" altLang="en-US" sz="4000" spc="5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69045" y="3073306"/>
            <a:ext cx="5370286" cy="707886"/>
            <a:chOff x="3251200" y="3570514"/>
            <a:chExt cx="5370286" cy="707886"/>
          </a:xfrm>
        </p:grpSpPr>
        <p:sp>
          <p:nvSpPr>
            <p:cNvPr id="5" name="文本框 4"/>
            <p:cNvSpPr txBox="1"/>
            <p:nvPr/>
          </p:nvSpPr>
          <p:spPr>
            <a:xfrm>
              <a:off x="5597281" y="3570514"/>
              <a:ext cx="761747" cy="707886"/>
            </a:xfrm>
            <a:prstGeom prst="rect">
              <a:avLst/>
            </a:prstGeom>
            <a:noFill/>
            <a:ln>
              <a:solidFill>
                <a:srgbClr val="FACE1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4000" spc="500" dirty="0" smtClean="0">
                  <a:solidFill>
                    <a:srgbClr val="FACE12"/>
                  </a:solidFill>
                  <a:latin typeface="汉真广标" panose="02010609000101010101" pitchFamily="49" charset="-122"/>
                  <a:ea typeface="汉真广标" panose="02010609000101010101" pitchFamily="49" charset="-122"/>
                </a:rPr>
                <a:t>的</a:t>
              </a:r>
              <a:endParaRPr lang="zh-CN" altLang="en-US" sz="4000" spc="500" dirty="0">
                <a:solidFill>
                  <a:srgbClr val="FACE12"/>
                </a:solidFill>
                <a:latin typeface="汉真广标" panose="02010609000101010101" pitchFamily="49" charset="-122"/>
                <a:ea typeface="汉真广标" panose="02010609000101010101" pitchFamily="49" charset="-122"/>
              </a:endParaRPr>
            </a:p>
          </p:txBody>
        </p:sp>
        <p:cxnSp>
          <p:nvCxnSpPr>
            <p:cNvPr id="8" name="直接连接符 7"/>
            <p:cNvCxnSpPr>
              <a:stCxn id="5" idx="3"/>
            </p:cNvCxnSpPr>
            <p:nvPr/>
          </p:nvCxnSpPr>
          <p:spPr>
            <a:xfrm>
              <a:off x="6359028" y="3924457"/>
              <a:ext cx="2262458" cy="0"/>
            </a:xfrm>
            <a:prstGeom prst="line">
              <a:avLst/>
            </a:prstGeom>
            <a:ln cap="rnd">
              <a:solidFill>
                <a:srgbClr val="FACE1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1"/>
            </p:cNvCxnSpPr>
            <p:nvPr/>
          </p:nvCxnSpPr>
          <p:spPr>
            <a:xfrm flipH="1">
              <a:off x="3251200" y="3924457"/>
              <a:ext cx="2346081" cy="0"/>
            </a:xfrm>
            <a:prstGeom prst="line">
              <a:avLst/>
            </a:prstGeom>
            <a:ln cap="rnd">
              <a:solidFill>
                <a:srgbClr val="FACE1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71475" y="333375"/>
            <a:ext cx="11412538" cy="61583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8355" y="436593"/>
            <a:ext cx="11158778" cy="595195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4524" y="6337873"/>
            <a:ext cx="1402948" cy="307777"/>
          </a:xfrm>
          <a:prstGeom prst="rect">
            <a:avLst/>
          </a:prstGeom>
          <a:solidFill>
            <a:srgbClr val="0E1620"/>
          </a:solidFill>
          <a:ln>
            <a:solidFill>
              <a:schemeClr val="bg1">
                <a:alpha val="3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spc="5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格子衫出品</a:t>
            </a:r>
            <a:endParaRPr lang="zh-CN" altLang="en-US" sz="1400" spc="5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28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474" y="378771"/>
            <a:ext cx="3875061" cy="461665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如何选取图片中的颜色</a:t>
            </a:r>
            <a:endParaRPr lang="zh-CN" altLang="en-US" sz="24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95956" y="1753855"/>
            <a:ext cx="10869394" cy="4006835"/>
            <a:chOff x="1017245" y="1753855"/>
            <a:chExt cx="10869394" cy="4006835"/>
          </a:xfrm>
        </p:grpSpPr>
        <p:sp>
          <p:nvSpPr>
            <p:cNvPr id="7" name="文本框 6"/>
            <p:cNvSpPr txBox="1"/>
            <p:nvPr/>
          </p:nvSpPr>
          <p:spPr>
            <a:xfrm>
              <a:off x="1117338" y="1753855"/>
              <a:ext cx="742511" cy="454612"/>
            </a:xfrm>
            <a:prstGeom prst="rect">
              <a:avLst/>
            </a:prstGeom>
            <a:solidFill>
              <a:srgbClr val="0E162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1</a:t>
              </a:r>
              <a:r>
                <a:rPr lang="zh-CN" altLang="en-US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、</a:t>
              </a:r>
              <a:endParaRPr lang="zh-CN" altLang="en-US" sz="20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37283" y="1753855"/>
              <a:ext cx="734496" cy="454612"/>
            </a:xfrm>
            <a:prstGeom prst="rect">
              <a:avLst/>
            </a:prstGeom>
            <a:solidFill>
              <a:srgbClr val="0E162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</a:t>
              </a:r>
              <a:r>
                <a:rPr lang="zh-CN" altLang="en-US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、</a:t>
              </a:r>
              <a:endParaRPr lang="zh-CN" altLang="en-US" sz="20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57228" y="1753855"/>
              <a:ext cx="729687" cy="454612"/>
            </a:xfrm>
            <a:prstGeom prst="rect">
              <a:avLst/>
            </a:prstGeom>
            <a:solidFill>
              <a:srgbClr val="0E162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</a:t>
              </a:r>
              <a:r>
                <a:rPr lang="zh-CN" altLang="en-US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、</a:t>
              </a:r>
              <a:endParaRPr lang="zh-CN" altLang="en-US" sz="20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17338" y="4078621"/>
              <a:ext cx="755335" cy="454612"/>
            </a:xfrm>
            <a:prstGeom prst="rect">
              <a:avLst/>
            </a:prstGeom>
            <a:solidFill>
              <a:srgbClr val="0E162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4</a:t>
              </a:r>
              <a:r>
                <a:rPr lang="zh-CN" altLang="en-US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、</a:t>
              </a:r>
              <a:endParaRPr lang="zh-CN" altLang="en-US" sz="20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38039" y="4078621"/>
              <a:ext cx="745717" cy="454612"/>
            </a:xfrm>
            <a:prstGeom prst="rect">
              <a:avLst/>
            </a:prstGeom>
            <a:solidFill>
              <a:srgbClr val="0E162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5</a:t>
              </a:r>
              <a:r>
                <a:rPr lang="zh-CN" altLang="en-US" sz="20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、</a:t>
              </a:r>
              <a:endParaRPr lang="zh-CN" altLang="en-US" sz="20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7246" y="2423542"/>
              <a:ext cx="3147015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主色调，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选取图片中面积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最大的那一个颜色。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424" y="2423542"/>
              <a:ext cx="3147015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辅助色，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与主色调不同的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颜色，可能为多种。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70319" y="2423198"/>
              <a:ext cx="3416320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强调色，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画面中除主色调外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最突出的颜色。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245" y="4708094"/>
              <a:ext cx="3416320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点缀色，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画面中同一种颜色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最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亮的部分。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50423" y="4708094"/>
              <a:ext cx="3147015" cy="1052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点缀色，</a:t>
              </a: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画面中同一种颜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色，在黑度与白度中间色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灰色度颜色。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874713" y="2343370"/>
            <a:ext cx="2871787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15994" y="2343370"/>
            <a:ext cx="2871787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5939" y="2349500"/>
            <a:ext cx="3124224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74713" y="4654798"/>
            <a:ext cx="3168650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15994" y="4654798"/>
            <a:ext cx="2884944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1475" y="6489700"/>
            <a:ext cx="11412538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9731" y="829240"/>
            <a:ext cx="11412539" cy="5199520"/>
            <a:chOff x="371474" y="333375"/>
            <a:chExt cx="11412539" cy="51995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4" y="333375"/>
              <a:ext cx="5717685" cy="519952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33375"/>
              <a:ext cx="5688013" cy="515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16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68763" y="501650"/>
            <a:ext cx="10454474" cy="5860100"/>
            <a:chOff x="1014271" y="501650"/>
            <a:chExt cx="10454474" cy="58601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71" y="501650"/>
              <a:ext cx="5080000" cy="58547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470" y="501650"/>
              <a:ext cx="5109275" cy="586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466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17104" y="490749"/>
            <a:ext cx="10557792" cy="5871951"/>
            <a:chOff x="836906" y="490749"/>
            <a:chExt cx="10557792" cy="587195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06" y="490749"/>
              <a:ext cx="5119607" cy="587195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698" y="490749"/>
              <a:ext cx="50800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999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8700" y="367606"/>
            <a:ext cx="10854600" cy="6122094"/>
            <a:chOff x="619448" y="367606"/>
            <a:chExt cx="10854600" cy="612209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48" y="367606"/>
              <a:ext cx="5318569" cy="612209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531" y="367606"/>
              <a:ext cx="5165517" cy="6122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684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01621" y="1950026"/>
            <a:ext cx="5788764" cy="2957948"/>
            <a:chOff x="3201621" y="1950026"/>
            <a:chExt cx="5788764" cy="2957948"/>
          </a:xfrm>
        </p:grpSpPr>
        <p:sp>
          <p:nvSpPr>
            <p:cNvPr id="2" name="文本框 1"/>
            <p:cNvSpPr txBox="1"/>
            <p:nvPr/>
          </p:nvSpPr>
          <p:spPr>
            <a:xfrm>
              <a:off x="3644047" y="1950026"/>
              <a:ext cx="4539328" cy="769441"/>
            </a:xfrm>
            <a:prstGeom prst="rect">
              <a:avLst/>
            </a:prstGeom>
            <a:solidFill>
              <a:srgbClr val="0E162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4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三、经验配色法</a:t>
              </a:r>
              <a:endParaRPr lang="zh-CN" altLang="en-US" sz="44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201621" y="3015148"/>
              <a:ext cx="5788764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经验配色法</a:t>
              </a: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，这个方法相对于新手来说早了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一些，但是不明白也要听个大概，把自己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不</a:t>
              </a: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懂得那些疑问留到以后，因为这种方法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是一个</a:t>
              </a: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高手必须掌握的。留有那些疑问万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一哪天突然灵光一现一下就明白了呢！</a:t>
              </a:r>
              <a:endParaRPr lang="zh-CN" altLang="en-US" spc="500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295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474" y="378771"/>
            <a:ext cx="2511211" cy="461665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HSB</a:t>
            </a:r>
            <a:r>
              <a:rPr lang="zh-CN" altLang="en-US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配色方式</a:t>
            </a:r>
            <a:endParaRPr lang="zh-CN" altLang="en-US" sz="24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610" y="1524728"/>
            <a:ext cx="3182281" cy="454612"/>
          </a:xfrm>
          <a:prstGeom prst="rect">
            <a:avLst/>
          </a:prstGeom>
          <a:noFill/>
          <a:ln>
            <a:solidFill>
              <a:srgbClr val="0E162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、色相</a:t>
            </a: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H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（</a:t>
            </a: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Hves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</a:t>
            </a:r>
            <a:endParaRPr lang="zh-CN" altLang="en-US" sz="2000" spc="500" dirty="0">
              <a:solidFill>
                <a:srgbClr val="0E162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518" y="2194415"/>
            <a:ext cx="5570756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简单来说就是赤、橙、黄、绿、青、蓝、紫。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也就是色轮。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1475" y="6489700"/>
            <a:ext cx="11412538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33339" y="1524728"/>
            <a:ext cx="4548040" cy="492443"/>
          </a:xfrm>
          <a:prstGeom prst="rect">
            <a:avLst/>
          </a:prstGeom>
          <a:noFill/>
          <a:ln>
            <a:solidFill>
              <a:srgbClr val="0E162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、饱和度</a:t>
            </a:r>
            <a:r>
              <a:rPr lang="en-US" altLang="zh-CN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S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（</a:t>
            </a: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Saturation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</a:t>
            </a:r>
            <a:endParaRPr lang="zh-CN" altLang="en-US" sz="2000" spc="500" dirty="0">
              <a:solidFill>
                <a:srgbClr val="0E162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3247" y="2194415"/>
            <a:ext cx="5570756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指颜色的纯度或强度。在标准色轮上是从中心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逐渐向边远递增的。颜色的纯度越高饱和度越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高。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1610" y="3540770"/>
            <a:ext cx="4285147" cy="492443"/>
          </a:xfrm>
          <a:prstGeom prst="rect">
            <a:avLst/>
          </a:prstGeom>
          <a:noFill/>
          <a:ln>
            <a:solidFill>
              <a:srgbClr val="0E162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、亮度</a:t>
            </a: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B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（</a:t>
            </a:r>
            <a:r>
              <a:rPr lang="en-US" altLang="zh-CN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Brightness</a:t>
            </a:r>
            <a:r>
              <a:rPr lang="zh-CN" altLang="en-US" sz="2000" spc="500" dirty="0" smtClean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</a:t>
            </a:r>
            <a:endParaRPr lang="zh-CN" altLang="en-US" sz="2000" spc="500" dirty="0">
              <a:solidFill>
                <a:srgbClr val="0E162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518" y="4210457"/>
            <a:ext cx="4762842" cy="708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亮度是指颜色的相对明暗成度。即：从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0%~100%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，即从黑道白。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39" y="3262136"/>
            <a:ext cx="4259231" cy="3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474" y="378771"/>
            <a:ext cx="2511211" cy="461665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HSB</a:t>
            </a:r>
            <a:r>
              <a:rPr lang="zh-CN" altLang="en-US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配色方式</a:t>
            </a:r>
            <a:endParaRPr lang="zh-CN" altLang="en-US" sz="24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1475" y="6489700"/>
            <a:ext cx="11412538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"/>
          <a:stretch>
            <a:fillRect/>
          </a:stretch>
        </p:blipFill>
        <p:spPr>
          <a:xfrm>
            <a:off x="6011863" y="840436"/>
            <a:ext cx="6183114" cy="5428686"/>
          </a:xfrm>
          <a:custGeom>
            <a:avLst/>
            <a:gdLst>
              <a:gd name="connsiteX0" fmla="*/ 0 w 6183114"/>
              <a:gd name="connsiteY0" fmla="*/ 0 h 5428686"/>
              <a:gd name="connsiteX1" fmla="*/ 6183114 w 6183114"/>
              <a:gd name="connsiteY1" fmla="*/ 0 h 5428686"/>
              <a:gd name="connsiteX2" fmla="*/ 6183114 w 6183114"/>
              <a:gd name="connsiteY2" fmla="*/ 5428686 h 5428686"/>
              <a:gd name="connsiteX3" fmla="*/ 0 w 6183114"/>
              <a:gd name="connsiteY3" fmla="*/ 5428686 h 542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3114" h="5428686">
                <a:moveTo>
                  <a:pt x="0" y="0"/>
                </a:moveTo>
                <a:lnTo>
                  <a:pt x="6183114" y="0"/>
                </a:lnTo>
                <a:lnTo>
                  <a:pt x="6183114" y="5428686"/>
                </a:lnTo>
                <a:lnTo>
                  <a:pt x="0" y="5428686"/>
                </a:lnTo>
                <a:close/>
              </a:path>
            </a:pathLst>
          </a:custGeom>
        </p:spPr>
      </p:pic>
      <p:grpSp>
        <p:nvGrpSpPr>
          <p:cNvPr id="23" name="组合 22"/>
          <p:cNvGrpSpPr/>
          <p:nvPr/>
        </p:nvGrpSpPr>
        <p:grpSpPr>
          <a:xfrm>
            <a:off x="955751" y="2148810"/>
            <a:ext cx="4766988" cy="2811938"/>
            <a:chOff x="955751" y="1193425"/>
            <a:chExt cx="4766988" cy="2811938"/>
          </a:xfrm>
        </p:grpSpPr>
        <p:sp>
          <p:nvSpPr>
            <p:cNvPr id="11" name="文本框 10"/>
            <p:cNvSpPr txBox="1"/>
            <p:nvPr/>
          </p:nvSpPr>
          <p:spPr>
            <a:xfrm>
              <a:off x="1051001" y="1193425"/>
              <a:ext cx="1715534" cy="492443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度为红色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65370" y="1193425"/>
              <a:ext cx="1955985" cy="492443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60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度为黄色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51001" y="1995958"/>
              <a:ext cx="1861407" cy="454612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120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为绿色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00703" y="1970802"/>
              <a:ext cx="2193229" cy="492443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180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度为青色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1001" y="2819267"/>
              <a:ext cx="2194832" cy="492443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240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度为蓝色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34319" y="2819266"/>
              <a:ext cx="2188420" cy="492443"/>
            </a:xfrm>
            <a:prstGeom prst="rect">
              <a:avLst/>
            </a:prstGeom>
            <a:noFill/>
            <a:ln>
              <a:solidFill>
                <a:srgbClr val="0E162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300</a:t>
              </a:r>
              <a:r>
                <a:rPr lang="zh-CN" altLang="en-US" sz="2000" spc="500" dirty="0" smtClean="0">
                  <a:solidFill>
                    <a:srgbClr val="0E162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度为品红</a:t>
              </a:r>
              <a:endParaRPr lang="zh-CN" altLang="en-US" sz="2000" spc="500" dirty="0">
                <a:solidFill>
                  <a:srgbClr val="0E162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55751" y="3617243"/>
              <a:ext cx="4762842" cy="388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在选取色像时最好以顺时针方向选取。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66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8" y="438810"/>
            <a:ext cx="7203752" cy="480250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593911" y="1262690"/>
            <a:ext cx="4180095" cy="749093"/>
            <a:chOff x="7593911" y="1000601"/>
            <a:chExt cx="4180095" cy="749093"/>
          </a:xfrm>
        </p:grpSpPr>
        <p:sp>
          <p:nvSpPr>
            <p:cNvPr id="4" name="矩形 3"/>
            <p:cNvSpPr/>
            <p:nvPr/>
          </p:nvSpPr>
          <p:spPr>
            <a:xfrm>
              <a:off x="7593911" y="1027749"/>
              <a:ext cx="1959702" cy="721945"/>
            </a:xfrm>
            <a:prstGeom prst="rect">
              <a:avLst/>
            </a:prstGeom>
            <a:solidFill>
              <a:srgbClr val="EB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59086" y="1000601"/>
              <a:ext cx="1814920" cy="708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H:33S:255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B:118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90705" y="3701511"/>
            <a:ext cx="4183301" cy="732508"/>
            <a:chOff x="7593911" y="2047888"/>
            <a:chExt cx="4183301" cy="732508"/>
          </a:xfrm>
        </p:grpSpPr>
        <p:sp>
          <p:nvSpPr>
            <p:cNvPr id="5" name="矩形 4"/>
            <p:cNvSpPr/>
            <p:nvPr/>
          </p:nvSpPr>
          <p:spPr>
            <a:xfrm>
              <a:off x="7593911" y="2047888"/>
              <a:ext cx="1959702" cy="721945"/>
            </a:xfrm>
            <a:prstGeom prst="rect">
              <a:avLst/>
            </a:prstGeom>
            <a:solidFill>
              <a:srgbClr val="673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59086" y="2047888"/>
              <a:ext cx="1818126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H:245S:67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B:82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92309" y="2086570"/>
            <a:ext cx="4374058" cy="732859"/>
            <a:chOff x="7593911" y="3068027"/>
            <a:chExt cx="4374058" cy="732859"/>
          </a:xfrm>
        </p:grpSpPr>
        <p:sp>
          <p:nvSpPr>
            <p:cNvPr id="6" name="矩形 5"/>
            <p:cNvSpPr/>
            <p:nvPr/>
          </p:nvSpPr>
          <p:spPr>
            <a:xfrm>
              <a:off x="7593911" y="3068027"/>
              <a:ext cx="1959702" cy="721945"/>
            </a:xfrm>
            <a:prstGeom prst="rect">
              <a:avLst/>
            </a:prstGeom>
            <a:solidFill>
              <a:srgbClr val="1EA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59086" y="3068378"/>
              <a:ext cx="2008883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H:138S:192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B:121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90705" y="4508804"/>
            <a:ext cx="3992544" cy="732508"/>
            <a:chOff x="7593911" y="4088166"/>
            <a:chExt cx="3992544" cy="732508"/>
          </a:xfrm>
        </p:grpSpPr>
        <p:sp>
          <p:nvSpPr>
            <p:cNvPr id="7" name="矩形 6"/>
            <p:cNvSpPr/>
            <p:nvPr/>
          </p:nvSpPr>
          <p:spPr>
            <a:xfrm>
              <a:off x="7593911" y="4088166"/>
              <a:ext cx="1959702" cy="721945"/>
            </a:xfrm>
            <a:prstGeom prst="rect">
              <a:avLst/>
            </a:prstGeom>
            <a:solidFill>
              <a:srgbClr val="A64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959086" y="4088166"/>
              <a:ext cx="1627369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H:5S:111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B:116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90705" y="2894216"/>
            <a:ext cx="4372456" cy="732508"/>
            <a:chOff x="7593911" y="5107954"/>
            <a:chExt cx="4372456" cy="732508"/>
          </a:xfrm>
        </p:grpSpPr>
        <p:sp>
          <p:nvSpPr>
            <p:cNvPr id="8" name="矩形 7"/>
            <p:cNvSpPr/>
            <p:nvPr/>
          </p:nvSpPr>
          <p:spPr>
            <a:xfrm>
              <a:off x="7593911" y="5108306"/>
              <a:ext cx="1959702" cy="721945"/>
            </a:xfrm>
            <a:prstGeom prst="rect">
              <a:avLst/>
            </a:prstGeom>
            <a:solidFill>
              <a:srgbClr val="D3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959086" y="5107954"/>
              <a:ext cx="2007281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H:249S:162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B:135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01445" y="438810"/>
            <a:ext cx="4183301" cy="749093"/>
            <a:chOff x="7603918" y="22481"/>
            <a:chExt cx="4183301" cy="749093"/>
          </a:xfrm>
        </p:grpSpPr>
        <p:sp>
          <p:nvSpPr>
            <p:cNvPr id="20" name="矩形 19"/>
            <p:cNvSpPr/>
            <p:nvPr/>
          </p:nvSpPr>
          <p:spPr>
            <a:xfrm>
              <a:off x="7603918" y="49629"/>
              <a:ext cx="1959702" cy="721945"/>
            </a:xfrm>
            <a:prstGeom prst="rect">
              <a:avLst/>
            </a:prstGeom>
            <a:solidFill>
              <a:srgbClr val="C455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69093" y="22481"/>
              <a:ext cx="1818126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H:16S:219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B:106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76939" y="5419183"/>
            <a:ext cx="11638122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通过这组作品的</a:t>
            </a:r>
            <a:r>
              <a: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HSB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值可以看出，这组作品的</a:t>
            </a:r>
            <a:r>
              <a:rPr lang="zh-CN" altLang="en-US" sz="1600" spc="500" dirty="0" smtClean="0">
                <a:solidFill>
                  <a:srgbClr val="E8E5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色相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选择基本在色相轮上都呈</a:t>
            </a:r>
            <a:r>
              <a: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120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度的夹角关系。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E8E50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饱和度和亮度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都基本是接近的关系，相差最大值不超过</a:t>
            </a:r>
            <a:r>
              <a: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60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我们可以通过大量这样的量化分析来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重新解构优秀作品的配色思路，以方便和提升我们自己日后的配色过程。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491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69"/>
          <a:stretch>
            <a:fillRect/>
          </a:stretch>
        </p:blipFill>
        <p:spPr>
          <a:xfrm>
            <a:off x="407988" y="333375"/>
            <a:ext cx="4849775" cy="6156326"/>
          </a:xfrm>
          <a:custGeom>
            <a:avLst/>
            <a:gdLst>
              <a:gd name="connsiteX0" fmla="*/ 0 w 4849775"/>
              <a:gd name="connsiteY0" fmla="*/ 0 h 6156326"/>
              <a:gd name="connsiteX1" fmla="*/ 4849775 w 4849775"/>
              <a:gd name="connsiteY1" fmla="*/ 0 h 6156326"/>
              <a:gd name="connsiteX2" fmla="*/ 4849775 w 4849775"/>
              <a:gd name="connsiteY2" fmla="*/ 6156326 h 6156326"/>
              <a:gd name="connsiteX3" fmla="*/ 0 w 4849775"/>
              <a:gd name="connsiteY3" fmla="*/ 6156326 h 615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9775" h="6156326">
                <a:moveTo>
                  <a:pt x="0" y="0"/>
                </a:moveTo>
                <a:lnTo>
                  <a:pt x="4849775" y="0"/>
                </a:lnTo>
                <a:lnTo>
                  <a:pt x="4849775" y="6156326"/>
                </a:lnTo>
                <a:lnTo>
                  <a:pt x="0" y="6156326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2" b="60"/>
          <a:stretch>
            <a:fillRect/>
          </a:stretch>
        </p:blipFill>
        <p:spPr>
          <a:xfrm>
            <a:off x="5257763" y="333375"/>
            <a:ext cx="4171987" cy="6156325"/>
          </a:xfrm>
          <a:custGeom>
            <a:avLst/>
            <a:gdLst>
              <a:gd name="connsiteX0" fmla="*/ 0 w 4171987"/>
              <a:gd name="connsiteY0" fmla="*/ 0 h 6156325"/>
              <a:gd name="connsiteX1" fmla="*/ 4171987 w 4171987"/>
              <a:gd name="connsiteY1" fmla="*/ 0 h 6156325"/>
              <a:gd name="connsiteX2" fmla="*/ 4171987 w 4171987"/>
              <a:gd name="connsiteY2" fmla="*/ 6156325 h 6156325"/>
              <a:gd name="connsiteX3" fmla="*/ 0 w 4171987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87" h="6156325">
                <a:moveTo>
                  <a:pt x="0" y="0"/>
                </a:moveTo>
                <a:lnTo>
                  <a:pt x="4171987" y="0"/>
                </a:lnTo>
                <a:lnTo>
                  <a:pt x="4171987" y="6156325"/>
                </a:lnTo>
                <a:lnTo>
                  <a:pt x="0" y="6156325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9910269" y="333375"/>
            <a:ext cx="1879915" cy="619955"/>
          </a:xfrm>
          <a:prstGeom prst="rect">
            <a:avLst/>
          </a:prstGeom>
          <a:solidFill>
            <a:srgbClr val="B8D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10269" y="948631"/>
            <a:ext cx="1879915" cy="619955"/>
          </a:xfrm>
          <a:prstGeom prst="rect">
            <a:avLst/>
          </a:prstGeom>
          <a:solidFill>
            <a:srgbClr val="95C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10269" y="1563887"/>
            <a:ext cx="1879915" cy="619955"/>
          </a:xfrm>
          <a:prstGeom prst="rect">
            <a:avLst/>
          </a:prstGeom>
          <a:solidFill>
            <a:srgbClr val="E6C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10269" y="2179143"/>
            <a:ext cx="1879915" cy="619955"/>
          </a:xfrm>
          <a:prstGeom prst="rect">
            <a:avLst/>
          </a:prstGeom>
          <a:solidFill>
            <a:srgbClr val="D7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10269" y="3409656"/>
            <a:ext cx="1879915" cy="619955"/>
          </a:xfrm>
          <a:prstGeom prst="rect">
            <a:avLst/>
          </a:prstGeom>
          <a:solidFill>
            <a:srgbClr val="3FA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10269" y="2794399"/>
            <a:ext cx="1879915" cy="619955"/>
          </a:xfrm>
          <a:prstGeom prst="rect">
            <a:avLst/>
          </a:prstGeom>
          <a:solidFill>
            <a:srgbClr val="70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10269" y="4640168"/>
            <a:ext cx="1879915" cy="619955"/>
          </a:xfrm>
          <a:prstGeom prst="rect">
            <a:avLst/>
          </a:prstGeom>
          <a:solidFill>
            <a:srgbClr val="D9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10269" y="4024912"/>
            <a:ext cx="1879915" cy="619955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10269" y="5254956"/>
            <a:ext cx="1879915" cy="619955"/>
          </a:xfrm>
          <a:prstGeom prst="rect">
            <a:avLst/>
          </a:prstGeom>
          <a:solidFill>
            <a:srgbClr val="DF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10269" y="5869745"/>
            <a:ext cx="1879915" cy="619955"/>
          </a:xfrm>
          <a:prstGeom prst="rect">
            <a:avLst/>
          </a:prstGeom>
          <a:solidFill>
            <a:srgbClr val="CB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215751" y="480448"/>
            <a:ext cx="5448512" cy="5897104"/>
          </a:xfrm>
          <a:prstGeom prst="rect">
            <a:avLst/>
          </a:prstGeom>
          <a:noFill/>
          <a:ln w="6350">
            <a:solidFill>
              <a:srgbClr val="FAC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64272" y="333375"/>
            <a:ext cx="5119742" cy="6156325"/>
          </a:xfrm>
          <a:prstGeom prst="rect">
            <a:avLst/>
          </a:prstGeom>
          <a:noFill/>
          <a:ln w="19050">
            <a:solidFill>
              <a:srgbClr val="FAC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14" t="12527" r="17500" b="12527"/>
          <a:stretch>
            <a:fillRect/>
          </a:stretch>
        </p:blipFill>
        <p:spPr>
          <a:xfrm>
            <a:off x="1" y="0"/>
            <a:ext cx="6850251" cy="6858000"/>
          </a:xfrm>
          <a:custGeom>
            <a:avLst/>
            <a:gdLst>
              <a:gd name="connsiteX0" fmla="*/ 0 w 6850251"/>
              <a:gd name="connsiteY0" fmla="*/ 0 h 6858000"/>
              <a:gd name="connsiteX1" fmla="*/ 6850251 w 6850251"/>
              <a:gd name="connsiteY1" fmla="*/ 0 h 6858000"/>
              <a:gd name="connsiteX2" fmla="*/ 6850251 w 6850251"/>
              <a:gd name="connsiteY2" fmla="*/ 6858000 h 6858000"/>
              <a:gd name="connsiteX3" fmla="*/ 0 w 68502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251" h="6858000">
                <a:moveTo>
                  <a:pt x="0" y="0"/>
                </a:moveTo>
                <a:lnTo>
                  <a:pt x="6850251" y="0"/>
                </a:lnTo>
                <a:lnTo>
                  <a:pt x="6850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623486" y="1872351"/>
            <a:ext cx="4160527" cy="523220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一、借鉴配色法</a:t>
            </a:r>
            <a:endParaRPr lang="zh-CN" altLang="en-US" sz="28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3486" y="3167390"/>
            <a:ext cx="4160527" cy="523220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二、自然配色法</a:t>
            </a:r>
            <a:endParaRPr lang="zh-CN" altLang="en-US" sz="28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3486" y="4462429"/>
            <a:ext cx="4160527" cy="523220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三、经验配色法</a:t>
            </a:r>
            <a:endParaRPr lang="zh-CN" altLang="en-US" sz="28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32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103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44047" y="1950026"/>
            <a:ext cx="4539328" cy="769441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4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一、借鉴配色法</a:t>
            </a:r>
            <a:endParaRPr lang="zh-CN" altLang="en-US" sz="44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4142" y="3015148"/>
            <a:ext cx="6083717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pc="500" dirty="0" smtClean="0">
                <a:solidFill>
                  <a:srgbClr val="FACE12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借鉴配色法</a:t>
            </a: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，相信大家对这个方法都不陌生</a:t>
            </a:r>
            <a:endParaRPr lang="en-US" altLang="zh-CN" spc="500" dirty="0" smtClean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绝大多数刚入门设计的新手也都在用这个方法</a:t>
            </a:r>
            <a:endParaRPr lang="en-US" altLang="zh-CN" spc="500" dirty="0" smtClean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5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这是一</a:t>
            </a: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种通过借鉴成熟的、优秀的作品的优秀</a:t>
            </a:r>
            <a:endParaRPr lang="en-US" altLang="zh-CN" spc="500" dirty="0" smtClean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配色快速提升自己作品</a:t>
            </a:r>
            <a:r>
              <a: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B</a:t>
            </a: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格和附加值的</a:t>
            </a:r>
            <a:endParaRPr lang="en-US" altLang="zh-CN" spc="500" dirty="0" smtClean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500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重要</a:t>
            </a:r>
            <a:r>
              <a:rPr lang="zh-CN" altLang="en-US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的方法，但只局限于新手阶段使用。</a:t>
            </a:r>
            <a:endParaRPr lang="zh-CN" altLang="en-US" spc="5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9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1474" y="378771"/>
            <a:ext cx="4244520" cy="461665"/>
          </a:xfrm>
          <a:prstGeom prst="rect">
            <a:avLst/>
          </a:prstGeom>
          <a:solidFill>
            <a:srgbClr val="0E162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借鉴配色的两种不同种类</a:t>
            </a:r>
            <a:endParaRPr lang="zh-CN" altLang="en-US" sz="24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610" y="1927684"/>
            <a:ext cx="742511" cy="454612"/>
          </a:xfrm>
          <a:prstGeom prst="rect">
            <a:avLst/>
          </a:prstGeom>
          <a:solidFill>
            <a:srgbClr val="0E162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r>
              <a:rPr lang="zh-CN" altLang="en-US" sz="20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、</a:t>
            </a:r>
            <a:endParaRPr lang="zh-CN" altLang="en-US" sz="20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36585" y="1927684"/>
            <a:ext cx="734496" cy="454612"/>
          </a:xfrm>
          <a:prstGeom prst="rect">
            <a:avLst/>
          </a:prstGeom>
          <a:solidFill>
            <a:srgbClr val="0E162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r>
              <a:rPr lang="zh-CN" altLang="en-US" sz="2000" spc="5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、</a:t>
            </a:r>
            <a:endParaRPr lang="zh-CN" altLang="en-US" sz="2000" spc="5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18" y="2597371"/>
            <a:ext cx="4762842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FACE12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单色背景配色，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这种配色方式较为简单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画面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中以一种颜色为主，配上黑白灰来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辅助，没有其他多余的颜色。但是这种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看似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简单的配色，却往往能够显现出异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于寻常的效果，这类配色作品，一般给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人非常高端，典雅，炫酷，沉稳，有品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质的感受。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9726" y="2597371"/>
            <a:ext cx="5570756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FACE12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多颜色配色，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这种配色方式较于单色配色来说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稍微复杂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一些，它需要注意主色调与点缀色、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辅助</a:t>
            </a: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色等之间其他颜色的配合，例如，在色调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饱和度，亮度之间找出一个合理的关系，使颜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色在搭配起来时，不至于出现，不舒服、不美</a:t>
            </a:r>
            <a:endParaRPr lang="en-US" altLang="zh-CN" sz="1600" spc="500" dirty="0" smtClean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观的情况。</a:t>
            </a:r>
            <a:endParaRPr lang="zh-CN" altLang="en-US" sz="1600" spc="500" dirty="0">
              <a:solidFill>
                <a:srgbClr val="0E1620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1475" y="6489700"/>
            <a:ext cx="11412538" cy="0"/>
          </a:xfrm>
          <a:prstGeom prst="line">
            <a:avLst/>
          </a:prstGeom>
          <a:ln w="12700">
            <a:solidFill>
              <a:srgbClr val="0E16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76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20"/>
          <a:stretch>
            <a:fillRect/>
          </a:stretch>
        </p:blipFill>
        <p:spPr>
          <a:xfrm>
            <a:off x="474422" y="1205992"/>
            <a:ext cx="6769100" cy="4446017"/>
          </a:xfrm>
          <a:custGeom>
            <a:avLst/>
            <a:gdLst>
              <a:gd name="connsiteX0" fmla="*/ 0 w 7328297"/>
              <a:gd name="connsiteY0" fmla="*/ 0 h 4813303"/>
              <a:gd name="connsiteX1" fmla="*/ 7328297 w 7328297"/>
              <a:gd name="connsiteY1" fmla="*/ 0 h 4813303"/>
              <a:gd name="connsiteX2" fmla="*/ 7328297 w 7328297"/>
              <a:gd name="connsiteY2" fmla="*/ 4813303 h 4813303"/>
              <a:gd name="connsiteX3" fmla="*/ 0 w 7328297"/>
              <a:gd name="connsiteY3" fmla="*/ 4813303 h 481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297" h="4813303">
                <a:moveTo>
                  <a:pt x="0" y="0"/>
                </a:moveTo>
                <a:lnTo>
                  <a:pt x="7328297" y="0"/>
                </a:lnTo>
                <a:lnTo>
                  <a:pt x="7328297" y="4813303"/>
                </a:lnTo>
                <a:lnTo>
                  <a:pt x="0" y="4813303"/>
                </a:lnTo>
                <a:close/>
              </a:path>
            </a:pathLst>
          </a:custGeom>
        </p:spPr>
      </p:pic>
      <p:grpSp>
        <p:nvGrpSpPr>
          <p:cNvPr id="25" name="组合 24"/>
          <p:cNvGrpSpPr/>
          <p:nvPr/>
        </p:nvGrpSpPr>
        <p:grpSpPr>
          <a:xfrm>
            <a:off x="7670835" y="2349936"/>
            <a:ext cx="4224233" cy="2158128"/>
            <a:chOff x="7670835" y="1205992"/>
            <a:chExt cx="4224233" cy="2158128"/>
          </a:xfrm>
        </p:grpSpPr>
        <p:sp>
          <p:nvSpPr>
            <p:cNvPr id="3" name="文本框 2"/>
            <p:cNvSpPr txBox="1"/>
            <p:nvPr/>
          </p:nvSpPr>
          <p:spPr>
            <a:xfrm>
              <a:off x="7720921" y="1205992"/>
              <a:ext cx="2070780" cy="584775"/>
            </a:xfrm>
            <a:prstGeom prst="rect">
              <a:avLst/>
            </a:prstGeom>
            <a:solidFill>
              <a:srgbClr val="0E162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单色配色</a:t>
              </a:r>
              <a:endParaRPr lang="zh-CN" altLang="en-US" sz="32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670835" y="1991437"/>
              <a:ext cx="4224233" cy="1372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整个作品以红色为主色调，另外留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有大面积的留白，和黑色线条的建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筑物，整个作品给人的第一印象就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是高档次的，有品牌的企业画册。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41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33375"/>
            <a:ext cx="4124325" cy="3126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4581886" cy="306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44" y="333375"/>
            <a:ext cx="4634169" cy="3095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3374"/>
            <a:ext cx="2654044" cy="17675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40828"/>
          <a:stretch>
            <a:fillRect/>
          </a:stretch>
        </p:blipFill>
        <p:spPr>
          <a:xfrm>
            <a:off x="234551" y="3459613"/>
            <a:ext cx="2593179" cy="3030087"/>
          </a:xfrm>
          <a:custGeom>
            <a:avLst/>
            <a:gdLst>
              <a:gd name="connsiteX0" fmla="*/ 0 w 2706327"/>
              <a:gd name="connsiteY0" fmla="*/ 0 h 3162299"/>
              <a:gd name="connsiteX1" fmla="*/ 2706327 w 2706327"/>
              <a:gd name="connsiteY1" fmla="*/ 0 h 3162299"/>
              <a:gd name="connsiteX2" fmla="*/ 2706327 w 2706327"/>
              <a:gd name="connsiteY2" fmla="*/ 3162299 h 3162299"/>
              <a:gd name="connsiteX3" fmla="*/ 0 w 2706327"/>
              <a:gd name="connsiteY3" fmla="*/ 3162299 h 316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327" h="3162299">
                <a:moveTo>
                  <a:pt x="0" y="0"/>
                </a:moveTo>
                <a:lnTo>
                  <a:pt x="2706327" y="0"/>
                </a:lnTo>
                <a:lnTo>
                  <a:pt x="2706327" y="3162299"/>
                </a:lnTo>
                <a:lnTo>
                  <a:pt x="0" y="3162299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r="3823" b="833"/>
          <a:stretch>
            <a:fillRect/>
          </a:stretch>
        </p:blipFill>
        <p:spPr>
          <a:xfrm>
            <a:off x="4495800" y="2100967"/>
            <a:ext cx="2654044" cy="1328033"/>
          </a:xfrm>
          <a:custGeom>
            <a:avLst/>
            <a:gdLst>
              <a:gd name="connsiteX0" fmla="*/ 0 w 2654044"/>
              <a:gd name="connsiteY0" fmla="*/ 0 h 1328033"/>
              <a:gd name="connsiteX1" fmla="*/ 2654044 w 2654044"/>
              <a:gd name="connsiteY1" fmla="*/ 0 h 1328033"/>
              <a:gd name="connsiteX2" fmla="*/ 2654044 w 2654044"/>
              <a:gd name="connsiteY2" fmla="*/ 1328033 h 1328033"/>
              <a:gd name="connsiteX3" fmla="*/ 0 w 2654044"/>
              <a:gd name="connsiteY3" fmla="*/ 1328033 h 13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044" h="1328033">
                <a:moveTo>
                  <a:pt x="0" y="0"/>
                </a:moveTo>
                <a:lnTo>
                  <a:pt x="2654044" y="0"/>
                </a:lnTo>
                <a:lnTo>
                  <a:pt x="2654044" y="1328033"/>
                </a:lnTo>
                <a:lnTo>
                  <a:pt x="0" y="1328033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12989"/>
          <a:stretch>
            <a:fillRect/>
          </a:stretch>
        </p:blipFill>
        <p:spPr>
          <a:xfrm>
            <a:off x="9080420" y="3429000"/>
            <a:ext cx="2717177" cy="3060700"/>
          </a:xfrm>
          <a:custGeom>
            <a:avLst/>
            <a:gdLst>
              <a:gd name="connsiteX0" fmla="*/ 0 w 2717177"/>
              <a:gd name="connsiteY0" fmla="*/ 0 h 3060700"/>
              <a:gd name="connsiteX1" fmla="*/ 2717177 w 2717177"/>
              <a:gd name="connsiteY1" fmla="*/ 0 h 3060700"/>
              <a:gd name="connsiteX2" fmla="*/ 2717177 w 2717177"/>
              <a:gd name="connsiteY2" fmla="*/ 3060700 h 3060700"/>
              <a:gd name="connsiteX3" fmla="*/ 0 w 2717177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177" h="3060700">
                <a:moveTo>
                  <a:pt x="0" y="0"/>
                </a:moveTo>
                <a:lnTo>
                  <a:pt x="2717177" y="0"/>
                </a:lnTo>
                <a:lnTo>
                  <a:pt x="2717177" y="3060700"/>
                </a:lnTo>
                <a:lnTo>
                  <a:pt x="0" y="3060700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8899" b="506"/>
          <a:stretch>
            <a:fillRect/>
          </a:stretch>
        </p:blipFill>
        <p:spPr>
          <a:xfrm>
            <a:off x="2639927" y="3465160"/>
            <a:ext cx="1853140" cy="3024540"/>
          </a:xfrm>
          <a:custGeom>
            <a:avLst/>
            <a:gdLst>
              <a:gd name="connsiteX0" fmla="*/ 0 w 1844247"/>
              <a:gd name="connsiteY0" fmla="*/ 0 h 3010026"/>
              <a:gd name="connsiteX1" fmla="*/ 1844247 w 1844247"/>
              <a:gd name="connsiteY1" fmla="*/ 0 h 3010026"/>
              <a:gd name="connsiteX2" fmla="*/ 1844247 w 1844247"/>
              <a:gd name="connsiteY2" fmla="*/ 3010026 h 3010026"/>
              <a:gd name="connsiteX3" fmla="*/ 0 w 1844247"/>
              <a:gd name="connsiteY3" fmla="*/ 3010026 h 30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247" h="3010026">
                <a:moveTo>
                  <a:pt x="0" y="0"/>
                </a:moveTo>
                <a:lnTo>
                  <a:pt x="1844247" y="0"/>
                </a:lnTo>
                <a:lnTo>
                  <a:pt x="1844247" y="3010026"/>
                </a:lnTo>
                <a:lnTo>
                  <a:pt x="0" y="30100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909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670835" y="2349936"/>
            <a:ext cx="3954929" cy="2158128"/>
            <a:chOff x="7670835" y="1205992"/>
            <a:chExt cx="3954929" cy="2158128"/>
          </a:xfrm>
        </p:grpSpPr>
        <p:sp>
          <p:nvSpPr>
            <p:cNvPr id="3" name="文本框 2"/>
            <p:cNvSpPr txBox="1"/>
            <p:nvPr/>
          </p:nvSpPr>
          <p:spPr>
            <a:xfrm>
              <a:off x="7720921" y="1205992"/>
              <a:ext cx="2070780" cy="584775"/>
            </a:xfrm>
            <a:prstGeom prst="rect">
              <a:avLst/>
            </a:prstGeom>
            <a:solidFill>
              <a:srgbClr val="0E162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多色配色</a:t>
              </a:r>
              <a:endParaRPr lang="zh-CN" altLang="en-US" sz="32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70835" y="1991437"/>
              <a:ext cx="3954929" cy="1372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整个作品以紫色和黄色为主色调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加以不同的辅助色，点缀色，作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为装扮，色彩缤纷，十分夺人眼</a:t>
              </a:r>
              <a:endParaRPr lang="en-US" altLang="zh-CN" sz="1600" spc="500" dirty="0" smtClean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spc="500" dirty="0" smtClean="0">
                  <a:solidFill>
                    <a:srgbClr val="0E1620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球。</a:t>
              </a:r>
              <a:endParaRPr lang="zh-CN" altLang="en-US" sz="1600" spc="500" dirty="0">
                <a:solidFill>
                  <a:srgbClr val="0E1620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6" y="1205992"/>
            <a:ext cx="6769100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17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69"/>
          <a:stretch>
            <a:fillRect/>
          </a:stretch>
        </p:blipFill>
        <p:spPr>
          <a:xfrm>
            <a:off x="407988" y="333375"/>
            <a:ext cx="4849775" cy="6156326"/>
          </a:xfrm>
          <a:custGeom>
            <a:avLst/>
            <a:gdLst>
              <a:gd name="connsiteX0" fmla="*/ 0 w 4849775"/>
              <a:gd name="connsiteY0" fmla="*/ 0 h 6156326"/>
              <a:gd name="connsiteX1" fmla="*/ 4849775 w 4849775"/>
              <a:gd name="connsiteY1" fmla="*/ 0 h 6156326"/>
              <a:gd name="connsiteX2" fmla="*/ 4849775 w 4849775"/>
              <a:gd name="connsiteY2" fmla="*/ 6156326 h 6156326"/>
              <a:gd name="connsiteX3" fmla="*/ 0 w 4849775"/>
              <a:gd name="connsiteY3" fmla="*/ 6156326 h 615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9775" h="6156326">
                <a:moveTo>
                  <a:pt x="0" y="0"/>
                </a:moveTo>
                <a:lnTo>
                  <a:pt x="4849775" y="0"/>
                </a:lnTo>
                <a:lnTo>
                  <a:pt x="4849775" y="6156326"/>
                </a:lnTo>
                <a:lnTo>
                  <a:pt x="0" y="6156326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2" b="60"/>
          <a:stretch>
            <a:fillRect/>
          </a:stretch>
        </p:blipFill>
        <p:spPr>
          <a:xfrm>
            <a:off x="5257763" y="333375"/>
            <a:ext cx="4171987" cy="6156325"/>
          </a:xfrm>
          <a:custGeom>
            <a:avLst/>
            <a:gdLst>
              <a:gd name="connsiteX0" fmla="*/ 0 w 4171987"/>
              <a:gd name="connsiteY0" fmla="*/ 0 h 6156325"/>
              <a:gd name="connsiteX1" fmla="*/ 4171987 w 4171987"/>
              <a:gd name="connsiteY1" fmla="*/ 0 h 6156325"/>
              <a:gd name="connsiteX2" fmla="*/ 4171987 w 4171987"/>
              <a:gd name="connsiteY2" fmla="*/ 6156325 h 6156325"/>
              <a:gd name="connsiteX3" fmla="*/ 0 w 4171987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87" h="6156325">
                <a:moveTo>
                  <a:pt x="0" y="0"/>
                </a:moveTo>
                <a:lnTo>
                  <a:pt x="4171987" y="0"/>
                </a:lnTo>
                <a:lnTo>
                  <a:pt x="4171987" y="6156325"/>
                </a:lnTo>
                <a:lnTo>
                  <a:pt x="0" y="6156325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9910269" y="333375"/>
            <a:ext cx="1879915" cy="619955"/>
          </a:xfrm>
          <a:prstGeom prst="rect">
            <a:avLst/>
          </a:prstGeom>
          <a:solidFill>
            <a:srgbClr val="B8D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10269" y="948631"/>
            <a:ext cx="1879915" cy="619955"/>
          </a:xfrm>
          <a:prstGeom prst="rect">
            <a:avLst/>
          </a:prstGeom>
          <a:solidFill>
            <a:srgbClr val="95C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10269" y="1563887"/>
            <a:ext cx="1879915" cy="619955"/>
          </a:xfrm>
          <a:prstGeom prst="rect">
            <a:avLst/>
          </a:prstGeom>
          <a:solidFill>
            <a:srgbClr val="E6C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10269" y="2179143"/>
            <a:ext cx="1879915" cy="619955"/>
          </a:xfrm>
          <a:prstGeom prst="rect">
            <a:avLst/>
          </a:prstGeom>
          <a:solidFill>
            <a:srgbClr val="D7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10269" y="3409656"/>
            <a:ext cx="1879915" cy="619955"/>
          </a:xfrm>
          <a:prstGeom prst="rect">
            <a:avLst/>
          </a:prstGeom>
          <a:solidFill>
            <a:srgbClr val="3FA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10269" y="2794399"/>
            <a:ext cx="1879915" cy="619955"/>
          </a:xfrm>
          <a:prstGeom prst="rect">
            <a:avLst/>
          </a:prstGeom>
          <a:solidFill>
            <a:srgbClr val="70C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0269" y="4640168"/>
            <a:ext cx="1879915" cy="619955"/>
          </a:xfrm>
          <a:prstGeom prst="rect">
            <a:avLst/>
          </a:prstGeom>
          <a:solidFill>
            <a:srgbClr val="D9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10269" y="4024912"/>
            <a:ext cx="1879915" cy="619955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10269" y="5254956"/>
            <a:ext cx="1879915" cy="619955"/>
          </a:xfrm>
          <a:prstGeom prst="rect">
            <a:avLst/>
          </a:prstGeom>
          <a:solidFill>
            <a:srgbClr val="DF5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10269" y="5869745"/>
            <a:ext cx="1879915" cy="619955"/>
          </a:xfrm>
          <a:prstGeom prst="rect">
            <a:avLst/>
          </a:prstGeom>
          <a:solidFill>
            <a:srgbClr val="CB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8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4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349094" y="2130076"/>
            <a:ext cx="5493812" cy="2597849"/>
            <a:chOff x="3349094" y="1950026"/>
            <a:chExt cx="5493812" cy="2597849"/>
          </a:xfrm>
        </p:grpSpPr>
        <p:sp>
          <p:nvSpPr>
            <p:cNvPr id="2" name="文本框 1"/>
            <p:cNvSpPr txBox="1"/>
            <p:nvPr/>
          </p:nvSpPr>
          <p:spPr>
            <a:xfrm>
              <a:off x="3644047" y="1950026"/>
              <a:ext cx="4539328" cy="769441"/>
            </a:xfrm>
            <a:prstGeom prst="rect">
              <a:avLst/>
            </a:prstGeom>
            <a:solidFill>
              <a:srgbClr val="0E162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400" spc="5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二、自然配色法</a:t>
              </a:r>
              <a:endParaRPr lang="zh-CN" altLang="en-US" sz="4400" spc="5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349094" y="3015148"/>
              <a:ext cx="5493812" cy="153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solidFill>
                    <a:srgbClr val="FACE12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自然配色法</a:t>
              </a: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，大自然是一个神奇的造物主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他</a:t>
              </a: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不仅创造了各种神奇的生物，还赋予了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这个世界绚丽多彩的颜色，让我们不至于</a:t>
              </a:r>
              <a:endParaRPr lang="en-US" altLang="zh-CN" spc="5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pc="5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觉得这个世界单调乏味。</a:t>
              </a:r>
              <a:endParaRPr lang="zh-CN" altLang="en-US" spc="500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12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1144</Words>
  <Application>Microsoft Office PowerPoint</Application>
  <PresentationFormat>宽屏</PresentationFormat>
  <Paragraphs>108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Meiryo</vt:lpstr>
      <vt:lpstr>等线</vt:lpstr>
      <vt:lpstr>等线 Light</vt:lpstr>
      <vt:lpstr>方正粗倩简体</vt:lpstr>
      <vt:lpstr>方正兰亭纤黑_GBK</vt:lpstr>
      <vt:lpstr>汉真广标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ypppt</cp:lastModifiedBy>
  <cp:revision>50</cp:revision>
  <dcterms:created xsi:type="dcterms:W3CDTF">2016-07-25T00:14:45Z</dcterms:created>
  <dcterms:modified xsi:type="dcterms:W3CDTF">2017-01-09T03:32:35Z</dcterms:modified>
</cp:coreProperties>
</file>