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62"/>
  </p:notesMasterIdLst>
  <p:sldIdLst>
    <p:sldId id="2689" r:id="rId2"/>
    <p:sldId id="2718" r:id="rId3"/>
    <p:sldId id="2719" r:id="rId4"/>
    <p:sldId id="2691" r:id="rId5"/>
    <p:sldId id="2725" r:id="rId6"/>
    <p:sldId id="2726" r:id="rId7"/>
    <p:sldId id="2729" r:id="rId8"/>
    <p:sldId id="2740" r:id="rId9"/>
    <p:sldId id="2737" r:id="rId10"/>
    <p:sldId id="2739" r:id="rId11"/>
    <p:sldId id="2741" r:id="rId12"/>
    <p:sldId id="2742" r:id="rId13"/>
    <p:sldId id="2743" r:id="rId14"/>
    <p:sldId id="2745" r:id="rId15"/>
    <p:sldId id="2746" r:id="rId16"/>
    <p:sldId id="2747" r:id="rId17"/>
    <p:sldId id="2748" r:id="rId18"/>
    <p:sldId id="2749" r:id="rId19"/>
    <p:sldId id="2792" r:id="rId20"/>
    <p:sldId id="2793" r:id="rId21"/>
    <p:sldId id="2794" r:id="rId22"/>
    <p:sldId id="2731" r:id="rId23"/>
    <p:sldId id="2750" r:id="rId24"/>
    <p:sldId id="2751" r:id="rId25"/>
    <p:sldId id="2752" r:id="rId26"/>
    <p:sldId id="2760" r:id="rId27"/>
    <p:sldId id="2753" r:id="rId28"/>
    <p:sldId id="2755" r:id="rId29"/>
    <p:sldId id="2756" r:id="rId30"/>
    <p:sldId id="2757" r:id="rId31"/>
    <p:sldId id="2758" r:id="rId32"/>
    <p:sldId id="2759" r:id="rId33"/>
    <p:sldId id="2763" r:id="rId34"/>
    <p:sldId id="2764" r:id="rId35"/>
    <p:sldId id="2765" r:id="rId36"/>
    <p:sldId id="2766" r:id="rId37"/>
    <p:sldId id="2767" r:id="rId38"/>
    <p:sldId id="2768" r:id="rId39"/>
    <p:sldId id="2770" r:id="rId40"/>
    <p:sldId id="2771" r:id="rId41"/>
    <p:sldId id="2772" r:id="rId42"/>
    <p:sldId id="2773" r:id="rId43"/>
    <p:sldId id="2774" r:id="rId44"/>
    <p:sldId id="2775" r:id="rId45"/>
    <p:sldId id="2776" r:id="rId46"/>
    <p:sldId id="2777" r:id="rId47"/>
    <p:sldId id="2778" r:id="rId48"/>
    <p:sldId id="2732" r:id="rId49"/>
    <p:sldId id="2779" r:id="rId50"/>
    <p:sldId id="2786" r:id="rId51"/>
    <p:sldId id="2787" r:id="rId52"/>
    <p:sldId id="2788" r:id="rId53"/>
    <p:sldId id="2789" r:id="rId54"/>
    <p:sldId id="2733" r:id="rId55"/>
    <p:sldId id="2782" r:id="rId56"/>
    <p:sldId id="2783" r:id="rId57"/>
    <p:sldId id="2784" r:id="rId58"/>
    <p:sldId id="2785" r:id="rId59"/>
    <p:sldId id="2796" r:id="rId60"/>
    <p:sldId id="2791" r:id="rId61"/>
  </p:sldIdLst>
  <p:sldSz cx="12858750" cy="7232650"/>
  <p:notesSz cx="6858000" cy="9144000"/>
  <p:custDataLst>
    <p:tags r:id="rId6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548"/>
    <a:srgbClr val="334859"/>
    <a:srgbClr val="008C8A"/>
    <a:srgbClr val="005D40"/>
    <a:srgbClr val="F18D3B"/>
    <a:srgbClr val="EE7919"/>
    <a:srgbClr val="F8B566"/>
    <a:srgbClr val="EB6300"/>
    <a:srgbClr val="EA5454"/>
    <a:srgbClr val="4AB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1367" autoAdjust="0"/>
  </p:normalViewPr>
  <p:slideViewPr>
    <p:cSldViewPr>
      <p:cViewPr varScale="1">
        <p:scale>
          <a:sx n="57" d="100"/>
          <a:sy n="57" d="100"/>
        </p:scale>
        <p:origin x="1116" y="54"/>
      </p:cViewPr>
      <p:guideLst>
        <p:guide orient="horz" pos="373"/>
        <p:guide pos="4050"/>
        <p:guide pos="557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281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57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++ = </a:t>
            </a:r>
            <a:r>
              <a:rPr lang="zh-CN" altLang="en-US" dirty="0" smtClean="0"/>
              <a:t>向下转型时要显式声明，否则报错。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55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5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转型为整型值时，总是对该数字执行截尾。如果想要得到舍入的结果，就需要使用</a:t>
            </a:r>
            <a:r>
              <a:rPr lang="en-US" altLang="zh-CN" dirty="0" smtClean="0"/>
              <a:t>java.lang.Math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round()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如果对基本类型执行算术运算或按位运算，只要类型比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小（即</a:t>
            </a:r>
            <a:r>
              <a:rPr lang="en-US" altLang="zh-CN" dirty="0" smtClean="0"/>
              <a:t>char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dirty="0" smtClean="0"/>
              <a:t>byte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dirty="0" smtClean="0"/>
              <a:t>short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），那么在运算之前，这些值会</a:t>
            </a:r>
            <a:r>
              <a:rPr lang="zh-CN" altLang="en-US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自动转换成</a:t>
            </a:r>
            <a:r>
              <a:rPr lang="en-US" altLang="zh-CN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。这样一来，最终生成的结果就是</a:t>
            </a:r>
            <a:r>
              <a:rPr lang="en-US" altLang="zh-CN" dirty="0" smtClean="0"/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型。如果想把结果赋值给较小的类型，就必须使用</a:t>
            </a:r>
            <a:r>
              <a:rPr lang="zh-CN" altLang="en-US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类型转换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（既然把结果赋给了较小的类型，就可能出现</a:t>
            </a:r>
            <a:r>
              <a:rPr lang="zh-CN" altLang="en-US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信息丢失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）。通常，表达式中出现的最大的数据类型决定了表达式最终结果的数据类型。如果一个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值与一个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值相乘，结果就是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，如果将一个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和一个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值相加，则结果就为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3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如果对两个足够大的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值执行乘法运算，结果就会</a:t>
            </a:r>
            <a:r>
              <a:rPr lang="zh-CN" altLang="en-US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溢出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。编译器不会发出错误或警告信息，运行时也不会出现异常。这说明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虽然是好东西，但也没有那么好！</a:t>
            </a:r>
            <a:endParaRPr lang="en-US" altLang="zh-CN" sz="13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最大值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2147483647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1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6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65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05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19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63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01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30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17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31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4548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79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557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03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26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106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806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28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714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后面讲构造器内部的多态行为时验证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525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924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12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30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516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@Override</a:t>
            </a:r>
            <a:r>
              <a:rPr lang="zh-CN" altLang="en-US" dirty="0" smtClean="0"/>
              <a:t>注解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077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623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613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829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24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35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11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038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180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72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458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529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634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461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6601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9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970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910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56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317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095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0309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273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474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198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112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453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31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455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976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9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07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4E7EB6-CBD1-49E6-A6EC-446C7CE0146C}" type="datetime1">
              <a:rPr lang="zh-CN" altLang="en-US"/>
              <a:pPr/>
              <a:t>2017/11/28</a:t>
            </a:fld>
            <a:endParaRPr lang="zh-CN" altLang="en-US" sz="1898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AB93E7-1588-4D19-9BF2-FAF36B82A6F0}" type="slidenum">
              <a:rPr lang="zh-CN" altLang="en-US"/>
              <a:pPr/>
              <a:t>‹#›</a:t>
            </a:fld>
            <a:endParaRPr lang="zh-CN" altLang="en-US" sz="1898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5" r:id="rId2"/>
    <p:sldLayoutId id="2147483686" r:id="rId3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leonliu0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archive-139210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0" y="3282367"/>
            <a:ext cx="128592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刘 礼</a:t>
            </a:r>
            <a:endParaRPr lang="zh-CN" altLang="en-US" sz="4000" cap="all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0" y="1150764"/>
            <a:ext cx="1285875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80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基础</a:t>
            </a:r>
            <a:r>
              <a:rPr lang="zh-CN" altLang="en-US" sz="80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培训</a:t>
            </a:r>
            <a:endParaRPr lang="zh-CN" altLang="en-US" sz="8000" b="1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2524342"/>
            <a:ext cx="128592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4000" cap="all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 smtClean="0"/>
              <a:t>28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0" y="4040392"/>
            <a:ext cx="128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博客：</a:t>
            </a:r>
            <a:r>
              <a:rPr lang="en-US" altLang="zh-CN" dirty="0">
                <a:latin typeface="+mj-lt"/>
                <a:ea typeface="+mn-ea"/>
                <a:hlinkClick r:id="rId3"/>
              </a:rPr>
              <a:t>http://</a:t>
            </a:r>
            <a:r>
              <a:rPr lang="en-US" altLang="zh-CN" dirty="0" smtClean="0">
                <a:latin typeface="+mj-lt"/>
                <a:ea typeface="+mn-ea"/>
                <a:hlinkClick r:id="rId3"/>
              </a:rPr>
              <a:t>blog.csdn.net/leonliu06</a:t>
            </a:r>
            <a:endParaRPr lang="en-US" altLang="zh-CN" dirty="0" smtClean="0"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067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43" y="808013"/>
            <a:ext cx="40481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944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2.2.1 </a:t>
            </a:r>
            <a:r>
              <a:rPr lang="zh-CN" altLang="en-US" b="1" dirty="0" smtClean="0">
                <a:latin typeface="+mn-ea"/>
                <a:ea typeface="+mn-ea"/>
              </a:rPr>
              <a:t>测试对象的等价性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endParaRPr lang="en-US" altLang="zh-CN" b="1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Equivalence.java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87" y="2157590"/>
            <a:ext cx="3819525" cy="2266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57600" y="5102392"/>
            <a:ext cx="10944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运算符</a:t>
            </a:r>
            <a:r>
              <a:rPr lang="en-US" altLang="zh-CN" dirty="0">
                <a:latin typeface="+mn-ea"/>
                <a:ea typeface="+mn-ea"/>
              </a:rPr>
              <a:t>“==”</a:t>
            </a:r>
            <a:r>
              <a:rPr lang="zh-CN" altLang="en-US" dirty="0">
                <a:latin typeface="+mn-ea"/>
                <a:ea typeface="+mn-ea"/>
              </a:rPr>
              <a:t>比较的是对象的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引用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特殊方法</a:t>
            </a:r>
            <a:r>
              <a:rPr lang="en-US" altLang="zh-CN" dirty="0">
                <a:latin typeface="+mn-ea"/>
                <a:ea typeface="+mn-ea"/>
              </a:rPr>
              <a:t>equals</a:t>
            </a:r>
            <a:r>
              <a:rPr lang="en-US" altLang="zh-CN" dirty="0" smtClean="0">
                <a:latin typeface="+mn-ea"/>
                <a:ea typeface="+mn-ea"/>
              </a:rPr>
              <a:t>()</a:t>
            </a:r>
            <a:r>
              <a:rPr lang="zh-CN" altLang="en-US" dirty="0" smtClean="0">
                <a:latin typeface="+mn-ea"/>
                <a:ea typeface="+mn-ea"/>
              </a:rPr>
              <a:t>比较的内容依具体实现，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默认行为也是比较引用！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5732" y="4578800"/>
            <a:ext cx="1094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思考</a:t>
            </a:r>
            <a:r>
              <a:rPr lang="zh-CN" altLang="en-US" dirty="0" smtClean="0">
                <a:latin typeface="+mn-ea"/>
                <a:ea typeface="+mn-ea"/>
              </a:rPr>
              <a:t>：上面程序的输出是什么？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991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9443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2.2.2 </a:t>
            </a:r>
            <a:r>
              <a:rPr lang="zh-CN" altLang="en-US" b="1" dirty="0" smtClean="0">
                <a:latin typeface="+mn-ea"/>
                <a:ea typeface="+mn-ea"/>
              </a:rPr>
              <a:t>类型转换（</a:t>
            </a:r>
            <a:r>
              <a:rPr lang="en-US" altLang="zh-CN" b="1" dirty="0" smtClean="0">
                <a:latin typeface="+mn-ea"/>
                <a:ea typeface="+mn-ea"/>
              </a:rPr>
              <a:t>cast</a:t>
            </a:r>
            <a:r>
              <a:rPr lang="zh-CN" altLang="en-US" b="1" dirty="0" smtClean="0">
                <a:latin typeface="+mn-ea"/>
                <a:ea typeface="+mn-ea"/>
              </a:rPr>
              <a:t>）操作符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</a:t>
            </a:r>
            <a:r>
              <a:rPr lang="zh-CN" altLang="en-US" b="1" dirty="0">
                <a:latin typeface="+mn-ea"/>
                <a:ea typeface="+mn-ea"/>
              </a:rPr>
              <a:t>布尔类型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zh-CN" altLang="en-US" b="1" dirty="0">
                <a:latin typeface="+mn-ea"/>
                <a:ea typeface="+mn-ea"/>
              </a:rPr>
              <a:t>不允许进行任何类型的转换处理</a:t>
            </a:r>
            <a:r>
              <a:rPr lang="zh-CN" altLang="en-US" dirty="0">
                <a:latin typeface="+mn-ea"/>
                <a:ea typeface="+mn-ea"/>
              </a:rPr>
              <a:t>，其它基本类型都可转换成别的基本数据类型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截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尾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提升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信息丢失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溢出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通常，</a:t>
            </a:r>
            <a:r>
              <a:rPr lang="zh-CN" altLang="en-US" b="1" dirty="0" smtClean="0">
                <a:latin typeface="+mn-ea"/>
                <a:ea typeface="+mn-ea"/>
              </a:rPr>
              <a:t>表达式中出现的最大的数据类型决定了表达式最终结果的数据类型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CastingNumbers.java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 smtClean="0">
                <a:latin typeface="+mn-ea"/>
                <a:ea typeface="+mn-ea"/>
              </a:rPr>
              <a:t>Overflow.java</a:t>
            </a:r>
            <a:endParaRPr lang="en-US" altLang="zh-CN" b="1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75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1160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2.2.3 Java</a:t>
            </a:r>
            <a:r>
              <a:rPr lang="zh-CN" altLang="en-US" b="1" dirty="0" smtClean="0">
                <a:latin typeface="+mn-ea"/>
                <a:ea typeface="+mn-ea"/>
              </a:rPr>
              <a:t>没有</a:t>
            </a:r>
            <a:r>
              <a:rPr lang="en-US" altLang="zh-CN" b="1" dirty="0" smtClean="0">
                <a:latin typeface="+mn-ea"/>
                <a:ea typeface="+mn-ea"/>
              </a:rPr>
              <a:t>sizeof()</a:t>
            </a:r>
            <a:r>
              <a:rPr lang="zh-CN" altLang="en-US" b="1" dirty="0" smtClean="0">
                <a:latin typeface="+mn-ea"/>
                <a:ea typeface="+mn-ea"/>
              </a:rPr>
              <a:t>操作符</a:t>
            </a:r>
            <a:endParaRPr lang="zh-CN" altLang="en-US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</a:t>
            </a: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中，</a:t>
            </a:r>
            <a:r>
              <a:rPr lang="en-US" altLang="zh-CN" dirty="0">
                <a:latin typeface="+mn-ea"/>
                <a:ea typeface="+mn-ea"/>
              </a:rPr>
              <a:t>sizeof()</a:t>
            </a:r>
            <a:r>
              <a:rPr lang="zh-CN" altLang="en-US" dirty="0">
                <a:latin typeface="+mn-ea"/>
                <a:ea typeface="+mn-ea"/>
              </a:rPr>
              <a:t>操作符可以告诉你为数据项分配的字节数。使用这个操作符的最大原因是为了进行一些与存储空间有关的运算，使程序可以在不同平台上“移植”。而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Java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不需要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sizeof()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操作符</a:t>
            </a:r>
            <a:r>
              <a:rPr lang="zh-CN" altLang="en-US" dirty="0">
                <a:latin typeface="+mn-ea"/>
                <a:ea typeface="+mn-ea"/>
              </a:rPr>
              <a:t>来满足这方面的需要，因为所有数据类型在所有机器中的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大小是相同</a:t>
            </a:r>
            <a:r>
              <a:rPr lang="zh-CN" altLang="en-US" dirty="0">
                <a:latin typeface="+mn-ea"/>
                <a:ea typeface="+mn-ea"/>
              </a:rPr>
              <a:t>的。我们不必考虑移植问题</a:t>
            </a:r>
            <a:r>
              <a:rPr lang="en-US" altLang="zh-CN" dirty="0">
                <a:latin typeface="+mn-ea"/>
                <a:ea typeface="+mn-ea"/>
              </a:rPr>
              <a:t>——</a:t>
            </a:r>
            <a:r>
              <a:rPr lang="zh-CN" altLang="en-US" dirty="0">
                <a:latin typeface="+mn-ea"/>
                <a:ea typeface="+mn-ea"/>
              </a:rPr>
              <a:t>它已经被设计在语言中了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7600" y="2754021"/>
            <a:ext cx="65518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2.2.4 </a:t>
            </a:r>
            <a:r>
              <a:rPr lang="zh-CN" altLang="en-US" b="1" dirty="0" smtClean="0">
                <a:latin typeface="+mn-ea"/>
                <a:ea typeface="+mn-ea"/>
              </a:rPr>
              <a:t>与直接常量相关的字符</a:t>
            </a:r>
            <a:endParaRPr lang="en-US" altLang="zh-CN" b="1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一般说来，如果在程序里使用了“直接常量”，编译器可以准确地知道要生成什么样的类型，但有时却是模棱两可的。这</a:t>
            </a:r>
            <a:r>
              <a:rPr lang="zh-CN" altLang="en-US" dirty="0">
                <a:latin typeface="+mn-ea"/>
                <a:ea typeface="+mn-ea"/>
              </a:rPr>
              <a:t>就需要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与直接常量相关的某些字符</a:t>
            </a:r>
            <a:r>
              <a:rPr lang="zh-CN" altLang="en-US" dirty="0">
                <a:latin typeface="+mn-ea"/>
                <a:ea typeface="+mn-ea"/>
              </a:rPr>
              <a:t>来额外增加一些信息以“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指导</a:t>
            </a:r>
            <a:r>
              <a:rPr lang="zh-CN" altLang="en-US" dirty="0">
                <a:latin typeface="+mn-ea"/>
                <a:ea typeface="+mn-ea"/>
              </a:rPr>
              <a:t>”编译器，使其能够准确地知道要生成什么样的类型。如果编译器能够正确地识别类型，就不必在数值后增加字符。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endParaRPr lang="en-US" altLang="zh-CN" b="1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Literals.java</a:t>
            </a:r>
          </a:p>
          <a:p>
            <a:pPr>
              <a:buClr>
                <a:schemeClr val="accent1"/>
              </a:buClr>
            </a:pPr>
            <a:r>
              <a:rPr lang="en-US" altLang="zh-CN" b="1" dirty="0">
                <a:latin typeface="+mn-ea"/>
                <a:ea typeface="+mn-ea"/>
              </a:rPr>
              <a:t>	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r>
              <a:rPr lang="en-US" altLang="zh-CN" b="1" dirty="0"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思考</a:t>
            </a:r>
            <a:r>
              <a:rPr lang="zh-CN" altLang="en-US" dirty="0" smtClean="0">
                <a:latin typeface="+mn-ea"/>
                <a:ea typeface="+mn-ea"/>
              </a:rPr>
              <a:t>： </a:t>
            </a:r>
            <a:r>
              <a:rPr lang="en-US" altLang="zh-CN" dirty="0">
                <a:latin typeface="+mn-ea"/>
                <a:ea typeface="+mn-ea"/>
              </a:rPr>
              <a:t>float f=3.4;</a:t>
            </a:r>
            <a:r>
              <a:rPr lang="zh-CN" altLang="en-US" dirty="0">
                <a:latin typeface="+mn-ea"/>
                <a:ea typeface="+mn-ea"/>
              </a:rPr>
              <a:t>是否正确？</a:t>
            </a: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495" y="2804960"/>
            <a:ext cx="50577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1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5851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2.2.5 </a:t>
            </a:r>
            <a:r>
              <a:rPr lang="zh-CN" altLang="en-US" b="1" dirty="0" smtClean="0">
                <a:latin typeface="+mn-ea"/>
                <a:ea typeface="+mn-ea"/>
              </a:rPr>
              <a:t>指数计数法</a:t>
            </a:r>
            <a:endParaRPr lang="en-US" altLang="zh-CN" b="1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以及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中，</a:t>
            </a:r>
            <a:r>
              <a:rPr lang="en-US" altLang="zh-CN" dirty="0">
                <a:latin typeface="+mn-ea"/>
                <a:ea typeface="+mn-ea"/>
              </a:rPr>
              <a:t>e </a:t>
            </a:r>
            <a:r>
              <a:rPr lang="zh-CN" altLang="en-US" dirty="0">
                <a:latin typeface="+mn-ea"/>
                <a:ea typeface="+mn-ea"/>
              </a:rPr>
              <a:t>代表“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的幂次</a:t>
            </a:r>
            <a:r>
              <a:rPr lang="zh-CN" altLang="en-US" dirty="0">
                <a:latin typeface="+mn-ea"/>
                <a:ea typeface="+mn-ea"/>
              </a:rPr>
              <a:t>”，与科学与工程领域中“</a:t>
            </a:r>
            <a:r>
              <a:rPr lang="en-US" altLang="zh-CN" dirty="0">
                <a:latin typeface="+mn-ea"/>
                <a:ea typeface="+mn-ea"/>
              </a:rPr>
              <a:t>e”</a:t>
            </a:r>
            <a:r>
              <a:rPr lang="zh-CN" altLang="en-US" dirty="0">
                <a:latin typeface="+mn-ea"/>
                <a:ea typeface="+mn-ea"/>
              </a:rPr>
              <a:t>代表自然对数的基数（约等于</a:t>
            </a:r>
            <a:r>
              <a:rPr lang="en-US" altLang="zh-CN" dirty="0">
                <a:latin typeface="+mn-ea"/>
                <a:ea typeface="+mn-ea"/>
              </a:rPr>
              <a:t>2.718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中的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Math.E</a:t>
            </a:r>
            <a:r>
              <a:rPr lang="zh-CN" altLang="en-US" dirty="0">
                <a:latin typeface="+mn-ea"/>
                <a:ea typeface="+mn-ea"/>
              </a:rPr>
              <a:t>给出了更精确的</a:t>
            </a:r>
            <a:r>
              <a:rPr lang="en-US" altLang="zh-CN" dirty="0">
                <a:latin typeface="+mn-ea"/>
                <a:ea typeface="+mn-ea"/>
              </a:rPr>
              <a:t>double</a:t>
            </a:r>
            <a:r>
              <a:rPr lang="zh-CN" altLang="en-US" dirty="0">
                <a:latin typeface="+mn-ea"/>
                <a:ea typeface="+mn-ea"/>
              </a:rPr>
              <a:t>型的值）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不同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Exponents.java</a:t>
            </a: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39" y="2718164"/>
            <a:ext cx="4457700" cy="2000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7600" y="5560541"/>
            <a:ext cx="1105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n-ea"/>
                <a:ea typeface="+mn-ea"/>
              </a:rPr>
              <a:t>&gt;&gt;&gt; </a:t>
            </a:r>
            <a:r>
              <a:rPr lang="zh-CN" altLang="en-US" b="1" i="1" dirty="0" smtClean="0">
                <a:latin typeface="+mn-ea"/>
                <a:ea typeface="+mn-ea"/>
              </a:rPr>
              <a:t>根据</a:t>
            </a:r>
            <a:r>
              <a:rPr lang="en-US" altLang="zh-CN" b="1" i="1" dirty="0">
                <a:latin typeface="+mn-ea"/>
                <a:ea typeface="+mn-ea"/>
              </a:rPr>
              <a:t>John Kirkham</a:t>
            </a:r>
            <a:r>
              <a:rPr lang="zh-CN" altLang="en-US" b="1" i="1" dirty="0">
                <a:latin typeface="+mn-ea"/>
                <a:ea typeface="+mn-ea"/>
              </a:rPr>
              <a:t>的描述，</a:t>
            </a:r>
            <a:r>
              <a:rPr lang="en-US" altLang="zh-CN" b="1" i="1" dirty="0">
                <a:latin typeface="+mn-ea"/>
                <a:ea typeface="+mn-ea"/>
              </a:rPr>
              <a:t>Java</a:t>
            </a:r>
            <a:r>
              <a:rPr lang="zh-CN" altLang="en-US" b="1" i="1" dirty="0">
                <a:latin typeface="+mn-ea"/>
                <a:ea typeface="+mn-ea"/>
              </a:rPr>
              <a:t>语言中 </a:t>
            </a:r>
            <a:r>
              <a:rPr lang="en-US" altLang="zh-CN" b="1" i="1" dirty="0">
                <a:latin typeface="+mn-ea"/>
                <a:ea typeface="+mn-ea"/>
              </a:rPr>
              <a:t>e </a:t>
            </a:r>
            <a:r>
              <a:rPr lang="zh-CN" altLang="en-US" b="1" i="1" dirty="0">
                <a:latin typeface="+mn-ea"/>
                <a:ea typeface="+mn-ea"/>
              </a:rPr>
              <a:t>与 科学工程领域不同，可能跟</a:t>
            </a:r>
            <a:r>
              <a:rPr lang="en-US" altLang="zh-CN" b="1" i="1" dirty="0">
                <a:latin typeface="+mn-ea"/>
                <a:ea typeface="+mn-ea"/>
              </a:rPr>
              <a:t>60</a:t>
            </a:r>
            <a:r>
              <a:rPr lang="zh-CN" altLang="en-US" b="1" i="1" dirty="0">
                <a:latin typeface="+mn-ea"/>
                <a:ea typeface="+mn-ea"/>
              </a:rPr>
              <a:t>年代的</a:t>
            </a:r>
            <a:r>
              <a:rPr lang="en-US" altLang="zh-CN" b="1" i="1" dirty="0">
                <a:latin typeface="+mn-ea"/>
                <a:ea typeface="+mn-ea"/>
              </a:rPr>
              <a:t>FORTRAN</a:t>
            </a:r>
            <a:r>
              <a:rPr lang="zh-CN" altLang="en-US" b="1" i="1" dirty="0">
                <a:latin typeface="+mn-ea"/>
                <a:ea typeface="+mn-ea"/>
              </a:rPr>
              <a:t>有关。</a:t>
            </a:r>
          </a:p>
        </p:txBody>
      </p:sp>
    </p:spTree>
    <p:extLst>
      <p:ext uri="{BB962C8B-B14F-4D97-AF65-F5344CB8AC3E}">
        <p14:creationId xmlns:p14="http://schemas.microsoft.com/office/powerpoint/2010/main" val="334425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2.3.1 </a:t>
            </a:r>
            <a:r>
              <a:rPr lang="zh-CN" altLang="en-US" b="1" dirty="0" smtClean="0">
                <a:latin typeface="+mn-ea"/>
                <a:ea typeface="+mn-ea"/>
              </a:rPr>
              <a:t>程序的三种基本结构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887" y="1960141"/>
            <a:ext cx="8352707" cy="3534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70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857" y="948283"/>
            <a:ext cx="4819650" cy="530542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2.3.2 Java</a:t>
            </a:r>
            <a:r>
              <a:rPr lang="zh-CN" altLang="en-US" b="1" dirty="0" smtClean="0">
                <a:latin typeface="+mn-ea"/>
                <a:ea typeface="+mn-ea"/>
              </a:rPr>
              <a:t>语句分类</a:t>
            </a:r>
            <a:endParaRPr lang="en-US" altLang="zh-CN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03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8732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2.3.3 true </a:t>
            </a:r>
            <a:r>
              <a:rPr lang="zh-CN" altLang="en-US" b="1" dirty="0" smtClean="0">
                <a:latin typeface="+mn-ea"/>
                <a:ea typeface="+mn-ea"/>
              </a:rPr>
              <a:t>和 </a:t>
            </a:r>
            <a:r>
              <a:rPr lang="en-US" altLang="zh-CN" b="1" dirty="0" smtClean="0">
                <a:latin typeface="+mn-ea"/>
                <a:ea typeface="+mn-ea"/>
              </a:rPr>
              <a:t>false</a:t>
            </a: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所有的条件语句都利用表达式的真或假来决定执行</a:t>
            </a:r>
            <a:r>
              <a:rPr lang="zh-CN" altLang="en-US" dirty="0">
                <a:latin typeface="+mn-ea"/>
                <a:ea typeface="+mn-ea"/>
              </a:rPr>
              <a:t>路径。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注意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不允许我们将一个数字作为布尔值使用，这与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en-US" altLang="zh-CN" dirty="0" smtClean="0">
                <a:latin typeface="+mn-ea"/>
                <a:ea typeface="+mn-ea"/>
              </a:rPr>
              <a:t>++</a:t>
            </a:r>
            <a:r>
              <a:rPr lang="zh-CN" altLang="en-US" dirty="0" smtClean="0">
                <a:latin typeface="+mn-ea"/>
                <a:ea typeface="+mn-ea"/>
              </a:rPr>
              <a:t>不同</a:t>
            </a:r>
            <a:r>
              <a:rPr lang="zh-CN" altLang="en-US" dirty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C/C++</a:t>
            </a:r>
            <a:r>
              <a:rPr lang="zh-CN" altLang="en-US" dirty="0">
                <a:latin typeface="+mn-ea"/>
                <a:ea typeface="+mn-ea"/>
              </a:rPr>
              <a:t>中，“真”是非零，而“假”是零）。如果将数字作为布尔表达式，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编译器会直接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报错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2.3.4 switch</a:t>
            </a: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Switch</a:t>
            </a:r>
            <a:r>
              <a:rPr lang="zh-CN" altLang="en-US" dirty="0" smtClean="0">
                <a:latin typeface="+mn-ea"/>
                <a:ea typeface="+mn-ea"/>
              </a:rPr>
              <a:t>要求使用一个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选择因子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JDK5</a:t>
            </a:r>
            <a:r>
              <a:rPr lang="zh-CN" altLang="en-US" dirty="0">
                <a:latin typeface="+mn-ea"/>
                <a:ea typeface="+mn-ea"/>
              </a:rPr>
              <a:t>之前，选择因子必须是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或</a:t>
            </a:r>
            <a:r>
              <a:rPr lang="en-US" altLang="zh-CN" dirty="0">
                <a:latin typeface="+mn-ea"/>
                <a:ea typeface="+mn-ea"/>
              </a:rPr>
              <a:t>char</a:t>
            </a:r>
            <a:r>
              <a:rPr lang="zh-CN" altLang="en-US" dirty="0">
                <a:latin typeface="+mn-ea"/>
                <a:ea typeface="+mn-ea"/>
              </a:rPr>
              <a:t>那样的整数值。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JDK1.5</a:t>
            </a:r>
            <a:r>
              <a:rPr lang="zh-CN" altLang="en-US" dirty="0">
                <a:latin typeface="+mn-ea"/>
                <a:ea typeface="+mn-ea"/>
              </a:rPr>
              <a:t>开始，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增加了新特性</a:t>
            </a:r>
            <a:r>
              <a:rPr lang="en-US" altLang="zh-CN" dirty="0">
                <a:latin typeface="+mn-ea"/>
                <a:ea typeface="+mn-ea"/>
              </a:rPr>
              <a:t>enum</a:t>
            </a:r>
            <a:r>
              <a:rPr lang="zh-CN" altLang="en-US" dirty="0">
                <a:latin typeface="+mn-ea"/>
                <a:ea typeface="+mn-ea"/>
              </a:rPr>
              <a:t>，使得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enum</a:t>
            </a:r>
            <a:r>
              <a:rPr lang="zh-CN" altLang="en-US" dirty="0">
                <a:latin typeface="+mn-ea"/>
                <a:ea typeface="+mn-ea"/>
              </a:rPr>
              <a:t>可以与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协调工作。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JDK1.7</a:t>
            </a:r>
            <a:r>
              <a:rPr lang="zh-CN" altLang="en-US" dirty="0">
                <a:latin typeface="+mn-ea"/>
                <a:ea typeface="+mn-ea"/>
              </a:rPr>
              <a:t>开始，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开始支持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dirty="0">
                <a:latin typeface="+mn-ea"/>
                <a:ea typeface="+mn-ea"/>
              </a:rPr>
              <a:t>作为选择因子。在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语句中，</a:t>
            </a:r>
            <a:r>
              <a:rPr lang="en-US" altLang="zh-CN" dirty="0">
                <a:latin typeface="+mn-ea"/>
                <a:ea typeface="+mn-ea"/>
              </a:rPr>
              <a:t>String</a:t>
            </a:r>
            <a:r>
              <a:rPr lang="zh-CN" altLang="en-US" dirty="0">
                <a:latin typeface="+mn-ea"/>
                <a:ea typeface="+mn-ea"/>
              </a:rPr>
              <a:t>的比较用的是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String.equals()</a:t>
            </a:r>
            <a:r>
              <a:rPr lang="zh-CN" altLang="en-US" dirty="0">
                <a:latin typeface="+mn-ea"/>
                <a:ea typeface="+mn-ea"/>
              </a:rPr>
              <a:t>。因此，需要注意，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传给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switch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变量不能为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，同时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en-US" altLang="zh-CN" dirty="0">
                <a:latin typeface="+mn-ea"/>
                <a:ea typeface="+mn-ea"/>
              </a:rPr>
              <a:t>case</a:t>
            </a:r>
            <a:r>
              <a:rPr lang="zh-CN" altLang="en-US" dirty="0">
                <a:latin typeface="+mn-ea"/>
                <a:ea typeface="+mn-ea"/>
              </a:rPr>
              <a:t>子句中使用的字符串也不能为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。显然是因为：</a:t>
            </a: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如果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传入的是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，则在运行时对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对象调用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hashCode()</a:t>
            </a:r>
            <a:r>
              <a:rPr lang="en-US" altLang="zh-CN" dirty="0" smtClean="0">
                <a:latin typeface="+mn-ea"/>
                <a:ea typeface="+mn-ea"/>
              </a:rPr>
              <a:t>(</a:t>
            </a:r>
            <a:r>
              <a:rPr lang="en-US" altLang="zh-CN" dirty="0">
                <a:latin typeface="+mn-ea"/>
                <a:ea typeface="+mn-ea"/>
              </a:rPr>
              <a:t>String.equals()</a:t>
            </a:r>
            <a:r>
              <a:rPr lang="zh-CN" altLang="en-US" dirty="0">
                <a:latin typeface="+mn-ea"/>
                <a:ea typeface="+mn-ea"/>
              </a:rPr>
              <a:t>会调用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方法会出现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NullPointException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如果</a:t>
            </a:r>
            <a:r>
              <a:rPr lang="en-US" altLang="zh-CN" dirty="0">
                <a:latin typeface="+mn-ea"/>
                <a:ea typeface="+mn-ea"/>
              </a:rPr>
              <a:t>case</a:t>
            </a:r>
            <a:r>
              <a:rPr lang="zh-CN" altLang="en-US" dirty="0">
                <a:latin typeface="+mn-ea"/>
                <a:ea typeface="+mn-ea"/>
              </a:rPr>
              <a:t>写的是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，那么在编译时无法求出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hashCode()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zh-CN" altLang="en-US" dirty="0">
                <a:latin typeface="+mn-ea"/>
                <a:ea typeface="+mn-ea"/>
              </a:rPr>
              <a:t>因此编译时就会报错。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8774" y="5632987"/>
            <a:ext cx="108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 switch</a:t>
            </a:r>
            <a:r>
              <a:rPr lang="zh-CN" altLang="en-US" b="1" dirty="0">
                <a:latin typeface="+mn-ea"/>
                <a:ea typeface="+mn-ea"/>
              </a:rPr>
              <a:t>支持</a:t>
            </a:r>
            <a:r>
              <a:rPr lang="en-US" altLang="zh-CN" b="1" dirty="0">
                <a:latin typeface="+mn-ea"/>
                <a:ea typeface="+mn-ea"/>
              </a:rPr>
              <a:t>String</a:t>
            </a:r>
            <a:r>
              <a:rPr lang="zh-CN" altLang="en-US" b="1" dirty="0">
                <a:latin typeface="+mn-ea"/>
                <a:ea typeface="+mn-ea"/>
              </a:rPr>
              <a:t>只是一个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语法糖</a:t>
            </a:r>
            <a:r>
              <a:rPr lang="zh-CN" altLang="en-US" b="1" dirty="0">
                <a:latin typeface="+mn-ea"/>
                <a:ea typeface="+mn-ea"/>
              </a:rPr>
              <a:t>，由</a:t>
            </a:r>
            <a:r>
              <a:rPr lang="en-US" altLang="zh-CN" b="1" dirty="0">
                <a:latin typeface="+mn-ea"/>
                <a:ea typeface="+mn-ea"/>
              </a:rPr>
              <a:t>javac</a:t>
            </a:r>
            <a:r>
              <a:rPr lang="zh-CN" altLang="en-US" b="1" dirty="0">
                <a:latin typeface="+mn-ea"/>
                <a:ea typeface="+mn-ea"/>
              </a:rPr>
              <a:t>来负责生成相应的代码。底层的</a:t>
            </a:r>
            <a:r>
              <a:rPr lang="en-US" altLang="zh-CN" b="1" dirty="0">
                <a:latin typeface="+mn-ea"/>
                <a:ea typeface="+mn-ea"/>
              </a:rPr>
              <a:t>JVM</a:t>
            </a:r>
            <a:r>
              <a:rPr lang="zh-CN" altLang="en-US" b="1" dirty="0">
                <a:latin typeface="+mn-ea"/>
                <a:ea typeface="+mn-ea"/>
              </a:rPr>
              <a:t>在</a:t>
            </a:r>
            <a:r>
              <a:rPr lang="en-US" altLang="zh-CN" b="1" dirty="0">
                <a:latin typeface="+mn-ea"/>
                <a:ea typeface="+mn-ea"/>
              </a:rPr>
              <a:t>switch</a:t>
            </a:r>
            <a:r>
              <a:rPr lang="zh-CN" altLang="en-US" b="1" dirty="0">
                <a:latin typeface="+mn-ea"/>
                <a:ea typeface="+mn-ea"/>
              </a:rPr>
              <a:t>上并没有进行修改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227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2.3.5 Foreach</a:t>
            </a:r>
            <a:r>
              <a:rPr lang="zh-CN" altLang="en-US" b="1" dirty="0" smtClean="0">
                <a:latin typeface="+mn-ea"/>
                <a:ea typeface="+mn-ea"/>
              </a:rPr>
              <a:t>语法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    </a:t>
            </a:r>
            <a:r>
              <a:rPr lang="en-US" altLang="zh-CN" dirty="0" smtClean="0">
                <a:latin typeface="+mn-ea"/>
                <a:ea typeface="+mn-ea"/>
              </a:rPr>
              <a:t>Java SE5</a:t>
            </a:r>
            <a:r>
              <a:rPr lang="zh-CN" altLang="en-US" dirty="0" smtClean="0">
                <a:latin typeface="+mn-ea"/>
                <a:ea typeface="+mn-ea"/>
              </a:rPr>
              <a:t>引入了一种新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zh-CN" altLang="en-US" dirty="0" smtClean="0">
                <a:latin typeface="+mn-ea"/>
                <a:ea typeface="+mn-ea"/>
              </a:rPr>
              <a:t>更加简洁的</a:t>
            </a:r>
            <a:r>
              <a:rPr lang="en-US" altLang="zh-CN" dirty="0" smtClean="0">
                <a:latin typeface="+mn-ea"/>
                <a:ea typeface="+mn-ea"/>
              </a:rPr>
              <a:t>for</a:t>
            </a:r>
            <a:r>
              <a:rPr lang="zh-CN" altLang="en-US" dirty="0" smtClean="0">
                <a:latin typeface="+mn-ea"/>
                <a:ea typeface="+mn-ea"/>
              </a:rPr>
              <a:t>语法用于数组和容器，即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foreach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语法</a:t>
            </a:r>
            <a:r>
              <a:rPr lang="zh-CN" altLang="en-US" dirty="0" smtClean="0">
                <a:latin typeface="+mn-ea"/>
                <a:ea typeface="+mn-ea"/>
              </a:rPr>
              <a:t>，表示不必创建</a:t>
            </a:r>
            <a:r>
              <a:rPr lang="en-US" altLang="zh-CN" dirty="0" smtClean="0">
                <a:latin typeface="+mn-ea"/>
                <a:ea typeface="+mn-ea"/>
              </a:rPr>
              <a:t>int</a:t>
            </a:r>
            <a:r>
              <a:rPr lang="zh-CN" altLang="en-US" dirty="0" smtClean="0">
                <a:latin typeface="+mn-ea"/>
                <a:ea typeface="+mn-ea"/>
              </a:rPr>
              <a:t>变量去对访问项构成的序列进行计数，</a:t>
            </a:r>
            <a:r>
              <a:rPr lang="en-US" altLang="zh-CN" dirty="0" smtClean="0">
                <a:latin typeface="+mn-ea"/>
                <a:ea typeface="+mn-ea"/>
              </a:rPr>
              <a:t>foreach</a:t>
            </a:r>
            <a:r>
              <a:rPr lang="zh-CN" altLang="en-US" dirty="0" smtClean="0">
                <a:latin typeface="+mn-ea"/>
                <a:ea typeface="+mn-ea"/>
              </a:rPr>
              <a:t>将自动产生每一项。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ForEachFloat.java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935" y="2680221"/>
            <a:ext cx="40290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4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访问权限控制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8732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2.4.1 </a:t>
            </a:r>
            <a:r>
              <a:rPr lang="zh-CN" altLang="en-US" b="1" dirty="0" smtClean="0">
                <a:latin typeface="+mn-ea"/>
                <a:ea typeface="+mn-ea"/>
              </a:rPr>
              <a:t>包：库单元</a:t>
            </a:r>
            <a:endParaRPr lang="en-US" altLang="zh-CN" b="1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包内包含有一组类，它们在单一的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名字空间</a:t>
            </a:r>
            <a:r>
              <a:rPr lang="zh-CN" altLang="en-US" dirty="0" smtClean="0">
                <a:latin typeface="+mn-ea"/>
                <a:ea typeface="+mn-ea"/>
              </a:rPr>
              <a:t>之下被组织在了一起。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通过关键字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package</a:t>
            </a:r>
            <a:r>
              <a:rPr lang="zh-CN" altLang="en-US" dirty="0" smtClean="0">
                <a:latin typeface="+mn-ea"/>
                <a:ea typeface="+mn-ea"/>
              </a:rPr>
              <a:t>定义一个包，</a:t>
            </a:r>
            <a:r>
              <a:rPr lang="en-US" altLang="zh-CN" dirty="0" smtClean="0">
                <a:latin typeface="+mn-ea"/>
                <a:ea typeface="+mn-ea"/>
              </a:rPr>
              <a:t>package</a:t>
            </a:r>
            <a:r>
              <a:rPr lang="zh-CN" altLang="en-US" dirty="0" smtClean="0">
                <a:latin typeface="+mn-ea"/>
                <a:ea typeface="+mn-ea"/>
              </a:rPr>
              <a:t>语句必须是文件中除注释以外的第一句程序代码。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包的命名规则：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全部使用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小写字母</a:t>
            </a:r>
            <a:r>
              <a:rPr lang="zh-CN" altLang="en-US" dirty="0" smtClean="0">
                <a:latin typeface="+mn-ea"/>
                <a:ea typeface="+mn-ea"/>
              </a:rPr>
              <a:t>，包括中间的字也是如此。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独一无二的包名。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包的调用：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使用类的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全限定名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通过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import</a:t>
            </a:r>
            <a:r>
              <a:rPr lang="zh-CN" altLang="en-US" dirty="0" smtClean="0">
                <a:latin typeface="+mn-ea"/>
                <a:ea typeface="+mn-ea"/>
              </a:rPr>
              <a:t>语句引用包中的类。</a:t>
            </a:r>
            <a:endParaRPr lang="en-US" altLang="zh-CN" dirty="0" smtClean="0">
              <a:latin typeface="+mn-ea"/>
              <a:ea typeface="+mn-ea"/>
            </a:endParaRPr>
          </a:p>
          <a:p>
            <a:pPr marL="2211388" lvl="3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dirty="0">
                <a:latin typeface="+mn-ea"/>
                <a:ea typeface="+mn-ea"/>
              </a:rPr>
              <a:t>i</a:t>
            </a:r>
            <a:r>
              <a:rPr lang="en-US" altLang="zh-CN" dirty="0" smtClean="0">
                <a:latin typeface="+mn-ea"/>
                <a:ea typeface="+mn-ea"/>
              </a:rPr>
              <a:t>mport</a:t>
            </a:r>
            <a:r>
              <a:rPr lang="zh-CN" altLang="en-US" dirty="0" smtClean="0">
                <a:latin typeface="+mn-ea"/>
                <a:ea typeface="+mn-ea"/>
              </a:rPr>
              <a:t>只能导入包所包含的类，而不能导入包。</a:t>
            </a:r>
            <a:endParaRPr lang="en-US" altLang="zh-CN" dirty="0" smtClean="0">
              <a:latin typeface="+mn-ea"/>
              <a:ea typeface="+mn-ea"/>
            </a:endParaRPr>
          </a:p>
          <a:p>
            <a:pPr marL="2211388" lvl="3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+mn-ea"/>
                <a:ea typeface="+mn-ea"/>
              </a:rPr>
              <a:t>为方便起见，我们一般不导入单独的类，而是导入包下所有的类，如</a:t>
            </a:r>
            <a:r>
              <a:rPr lang="en-US" altLang="zh-CN" dirty="0" smtClean="0">
                <a:latin typeface="+mn-ea"/>
                <a:ea typeface="+mn-ea"/>
              </a:rPr>
              <a:t>import java.util.*;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72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956826" y="1096045"/>
            <a:ext cx="2306403" cy="3794592"/>
            <a:chOff x="2956826" y="1489047"/>
            <a:chExt cx="2306403" cy="3794592"/>
          </a:xfrm>
        </p:grpSpPr>
        <p:sp>
          <p:nvSpPr>
            <p:cNvPr id="18" name="MH_Others_1"/>
            <p:cNvSpPr txBox="1"/>
            <p:nvPr>
              <p:custDataLst>
                <p:tags r:id="rId11"/>
              </p:custDataLst>
            </p:nvPr>
          </p:nvSpPr>
          <p:spPr>
            <a:xfrm>
              <a:off x="3493514" y="1489047"/>
              <a:ext cx="1769715" cy="3794592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spAutoFit/>
            </a:bodyPr>
            <a:lstStyle/>
            <a:p>
              <a:pPr algn="ctr"/>
              <a:r>
                <a:rPr lang="zh-CN" altLang="en-US" sz="1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rPr>
                <a:t>目录</a:t>
              </a:r>
              <a:endParaRPr lang="zh-CN" altLang="en-US" sz="1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19" name="MH_Others_2"/>
            <p:cNvSpPr txBox="1"/>
            <p:nvPr>
              <p:custDataLst>
                <p:tags r:id="rId12"/>
              </p:custDataLst>
            </p:nvPr>
          </p:nvSpPr>
          <p:spPr>
            <a:xfrm rot="5400000">
              <a:off x="1645732" y="3047789"/>
              <a:ext cx="3299296" cy="67710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4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rPr>
                <a:t>CONTENTS</a:t>
              </a:r>
              <a:endParaRPr lang="zh-CN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10332" y="1080282"/>
            <a:ext cx="4175427" cy="3827519"/>
            <a:chOff x="5710332" y="1512942"/>
            <a:chExt cx="4056211" cy="3678996"/>
          </a:xfrm>
        </p:grpSpPr>
        <p:grpSp>
          <p:nvGrpSpPr>
            <p:cNvPr id="2" name="组合 1"/>
            <p:cNvGrpSpPr/>
            <p:nvPr/>
          </p:nvGrpSpPr>
          <p:grpSpPr>
            <a:xfrm>
              <a:off x="5710332" y="1512942"/>
              <a:ext cx="3861871" cy="486646"/>
              <a:chOff x="5710332" y="1945992"/>
              <a:chExt cx="3861871" cy="486646"/>
            </a:xfrm>
          </p:grpSpPr>
          <p:sp>
            <p:nvSpPr>
              <p:cNvPr id="20" name="MH_Number_1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1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MH_Entry_1"/>
              <p:cNvSpPr/>
              <p:nvPr>
                <p:custDataLst>
                  <p:tags r:id="rId10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Java</a:t>
                </a: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概述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710332" y="2298879"/>
              <a:ext cx="4056211" cy="486646"/>
              <a:chOff x="5710332" y="2815509"/>
              <a:chExt cx="4056211" cy="486646"/>
            </a:xfrm>
          </p:grpSpPr>
          <p:sp>
            <p:nvSpPr>
              <p:cNvPr id="22" name="MH_Number_2"/>
              <p:cNvSpPr/>
              <p:nvPr>
                <p:custDataLst>
                  <p:tags r:id="rId7"/>
                </p:custDataLst>
              </p:nvPr>
            </p:nvSpPr>
            <p:spPr>
              <a:xfrm>
                <a:off x="5710332" y="2893105"/>
                <a:ext cx="379667" cy="379667"/>
              </a:xfrm>
              <a:prstGeom prst="ellipse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2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MH_Entry_2"/>
              <p:cNvSpPr/>
              <p:nvPr>
                <p:custDataLst>
                  <p:tags r:id="rId8"/>
                </p:custDataLst>
              </p:nvPr>
            </p:nvSpPr>
            <p:spPr>
              <a:xfrm>
                <a:off x="6241157" y="2815509"/>
                <a:ext cx="352538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语法基础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710332" y="3084816"/>
              <a:ext cx="3861871" cy="486646"/>
              <a:chOff x="5710332" y="1945992"/>
              <a:chExt cx="3861871" cy="486646"/>
            </a:xfrm>
          </p:grpSpPr>
          <p:sp>
            <p:nvSpPr>
              <p:cNvPr id="30" name="MH_Number_1"/>
              <p:cNvSpPr/>
              <p:nvPr>
                <p:custDataLst>
                  <p:tags r:id="rId5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3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" name="MH_Entry_1"/>
              <p:cNvSpPr/>
              <p:nvPr>
                <p:custDataLst>
                  <p:tags r:id="rId6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面向对象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5710332" y="3895726"/>
              <a:ext cx="4056211" cy="486646"/>
              <a:chOff x="5710332" y="2815508"/>
              <a:chExt cx="4056211" cy="486646"/>
            </a:xfrm>
          </p:grpSpPr>
          <p:sp>
            <p:nvSpPr>
              <p:cNvPr id="33" name="MH_Number_2"/>
              <p:cNvSpPr/>
              <p:nvPr>
                <p:custDataLst>
                  <p:tags r:id="rId3"/>
                </p:custDataLst>
              </p:nvPr>
            </p:nvSpPr>
            <p:spPr>
              <a:xfrm>
                <a:off x="5710332" y="2893105"/>
                <a:ext cx="379667" cy="379667"/>
              </a:xfrm>
              <a:prstGeom prst="ellipse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4" name="MH_Entry_2"/>
              <p:cNvSpPr/>
              <p:nvPr>
                <p:custDataLst>
                  <p:tags r:id="rId4"/>
                </p:custDataLst>
              </p:nvPr>
            </p:nvSpPr>
            <p:spPr>
              <a:xfrm>
                <a:off x="6241157" y="2815508"/>
                <a:ext cx="352538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数组和字符串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5710332" y="4705292"/>
              <a:ext cx="3861871" cy="486646"/>
              <a:chOff x="5710332" y="1945992"/>
              <a:chExt cx="3861871" cy="486646"/>
            </a:xfrm>
          </p:grpSpPr>
          <p:sp>
            <p:nvSpPr>
              <p:cNvPr id="36" name="MH_Number_1"/>
              <p:cNvSpPr/>
              <p:nvPr>
                <p:custDataLst>
                  <p:tags r:id="rId1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5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MH_Entry_1"/>
              <p:cNvSpPr/>
              <p:nvPr>
                <p:custDataLst>
                  <p:tags r:id="rId2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Java</a:t>
                </a: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容器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04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访问权限控制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8732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2.4.2 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再谈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classpath</a:t>
            </a:r>
            <a:endParaRPr lang="en-US" altLang="zh-CN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b="1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dirty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net.mrliuli.training.HelloDate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解释器的运行过程：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首先，找出环境变量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，用作查找</a:t>
            </a:r>
            <a:r>
              <a:rPr lang="en-US" altLang="zh-CN" dirty="0" smtClean="0">
                <a:latin typeface="+mn-ea"/>
                <a:ea typeface="+mn-ea"/>
              </a:rPr>
              <a:t>.class</a:t>
            </a:r>
            <a:r>
              <a:rPr lang="zh-CN" altLang="en-US" dirty="0" smtClean="0">
                <a:latin typeface="+mn-ea"/>
                <a:ea typeface="+mn-ea"/>
              </a:rPr>
              <a:t>文件的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根目录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然后，从根目录开始，解释器获取包的名称并将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句点替换成反斜杠</a:t>
            </a:r>
            <a:r>
              <a:rPr lang="zh-CN" altLang="en-US" dirty="0" smtClean="0">
                <a:latin typeface="+mn-ea"/>
                <a:ea typeface="+mn-ea"/>
              </a:rPr>
              <a:t>（于是，</a:t>
            </a:r>
            <a:r>
              <a:rPr lang="en-US" altLang="zh-CN" dirty="0" smtClean="0">
                <a:latin typeface="+mn-ea"/>
                <a:ea typeface="+mn-ea"/>
              </a:rPr>
              <a:t>package net.mrliuli.training </a:t>
            </a:r>
            <a:r>
              <a:rPr lang="zh-CN" altLang="en-US" dirty="0" smtClean="0">
                <a:latin typeface="+mn-ea"/>
                <a:ea typeface="+mn-ea"/>
              </a:rPr>
              <a:t>就变为 </a:t>
            </a:r>
            <a:r>
              <a:rPr lang="en-US" altLang="zh-CN" dirty="0" smtClean="0">
                <a:latin typeface="+mn-ea"/>
                <a:ea typeface="+mn-ea"/>
              </a:rPr>
              <a:t>net\mrliuli\training </a:t>
            </a:r>
            <a:r>
              <a:rPr lang="zh-CN" altLang="en-US" dirty="0" smtClean="0">
                <a:latin typeface="+mn-ea"/>
                <a:ea typeface="+mn-ea"/>
              </a:rPr>
              <a:t>或 </a:t>
            </a:r>
            <a:r>
              <a:rPr lang="en-US" altLang="zh-CN" dirty="0" smtClean="0">
                <a:latin typeface="+mn-ea"/>
                <a:ea typeface="+mn-ea"/>
              </a:rPr>
              <a:t>net/mrluli/training </a:t>
            </a:r>
            <a:r>
              <a:rPr lang="zh-CN" altLang="en-US" dirty="0" smtClean="0">
                <a:latin typeface="+mn-ea"/>
                <a:ea typeface="+mn-ea"/>
              </a:rPr>
              <a:t>或其他，这一切取决于操作系统）以从</a:t>
            </a:r>
            <a:r>
              <a:rPr lang="en-US" altLang="zh-CN" dirty="0" smtClean="0"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根中获取一个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相对路径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将</a:t>
            </a:r>
            <a:r>
              <a:rPr lang="en-US" altLang="zh-CN" dirty="0" smtClean="0"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根目录与上面获取的相对路径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相连接</a:t>
            </a:r>
            <a:r>
              <a:rPr lang="zh-CN" altLang="en-US" dirty="0" smtClean="0">
                <a:latin typeface="+mn-ea"/>
                <a:ea typeface="+mn-ea"/>
              </a:rPr>
              <a:t>得到一个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绝对路径</a:t>
            </a:r>
            <a:r>
              <a:rPr lang="zh-CN" altLang="en-US" dirty="0" smtClean="0">
                <a:latin typeface="+mn-ea"/>
                <a:ea typeface="+mn-ea"/>
              </a:rPr>
              <a:t>，用来查找</a:t>
            </a:r>
            <a:r>
              <a:rPr lang="en-US" altLang="zh-CN" dirty="0" smtClean="0">
                <a:latin typeface="+mn-ea"/>
                <a:ea typeface="+mn-ea"/>
              </a:rPr>
              <a:t>.class</a:t>
            </a:r>
            <a:r>
              <a:rPr lang="zh-CN" altLang="en-US" dirty="0" smtClean="0">
                <a:latin typeface="+mn-ea"/>
                <a:ea typeface="+mn-ea"/>
              </a:rPr>
              <a:t>文件。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93704" y="5225052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+mn-ea"/>
                <a:ea typeface="+mn-ea"/>
              </a:rPr>
              <a:t>       Sun </a:t>
            </a:r>
            <a:r>
              <a:rPr lang="zh-CN" altLang="en-US" i="1" dirty="0" smtClean="0">
                <a:latin typeface="+mn-ea"/>
                <a:ea typeface="+mn-ea"/>
              </a:rPr>
              <a:t>将</a:t>
            </a:r>
            <a:r>
              <a:rPr lang="en-US" altLang="zh-CN" i="1" dirty="0" smtClean="0">
                <a:latin typeface="+mn-ea"/>
                <a:ea typeface="+mn-ea"/>
              </a:rPr>
              <a:t>Java2</a:t>
            </a:r>
            <a:r>
              <a:rPr lang="zh-CN" altLang="en-US" i="1" dirty="0" smtClean="0">
                <a:latin typeface="+mn-ea"/>
                <a:ea typeface="+mn-ea"/>
              </a:rPr>
              <a:t>中的</a:t>
            </a:r>
            <a:r>
              <a:rPr lang="en-US" altLang="zh-CN" i="1" dirty="0" smtClean="0">
                <a:latin typeface="+mn-ea"/>
                <a:ea typeface="+mn-ea"/>
              </a:rPr>
              <a:t>JDK</a:t>
            </a:r>
            <a:r>
              <a:rPr lang="zh-CN" altLang="en-US" i="1" dirty="0" smtClean="0">
                <a:latin typeface="+mn-ea"/>
                <a:ea typeface="+mn-ea"/>
              </a:rPr>
              <a:t>改造得更聪明了一些。在安装后你会发现，即使你未设立</a:t>
            </a:r>
            <a:r>
              <a:rPr lang="en-US" altLang="zh-CN" i="1" dirty="0" smtClean="0">
                <a:latin typeface="+mn-ea"/>
                <a:ea typeface="+mn-ea"/>
              </a:rPr>
              <a:t>CLASSPATH</a:t>
            </a:r>
            <a:r>
              <a:rPr lang="zh-CN" altLang="en-US" i="1" dirty="0" smtClean="0">
                <a:latin typeface="+mn-ea"/>
                <a:ea typeface="+mn-ea"/>
              </a:rPr>
              <a:t>，你也可以编译并运行</a:t>
            </a:r>
            <a:r>
              <a:rPr lang="zh-CN" altLang="en-US" i="1" dirty="0" smtClean="0">
                <a:solidFill>
                  <a:srgbClr val="FF0000"/>
                </a:solidFill>
                <a:latin typeface="+mn-ea"/>
                <a:ea typeface="+mn-ea"/>
              </a:rPr>
              <a:t>基本</a:t>
            </a:r>
            <a:r>
              <a:rPr lang="zh-CN" altLang="en-US" i="1" dirty="0" smtClean="0">
                <a:latin typeface="+mn-ea"/>
                <a:ea typeface="+mn-ea"/>
              </a:rPr>
              <a:t>的</a:t>
            </a:r>
            <a:r>
              <a:rPr lang="en-US" altLang="zh-CN" i="1" dirty="0" smtClean="0">
                <a:latin typeface="+mn-ea"/>
                <a:ea typeface="+mn-ea"/>
              </a:rPr>
              <a:t>Java</a:t>
            </a:r>
            <a:r>
              <a:rPr lang="zh-CN" altLang="en-US" i="1" dirty="0" smtClean="0">
                <a:latin typeface="+mn-ea"/>
                <a:ea typeface="+mn-ea"/>
              </a:rPr>
              <a:t>程序。</a:t>
            </a:r>
            <a:endParaRPr lang="zh-CN" altLang="en-US" i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63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访问权限控制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87320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2.4.3 Java</a:t>
            </a:r>
            <a:r>
              <a:rPr lang="zh-CN" altLang="en-US" b="1" dirty="0" smtClean="0">
                <a:latin typeface="+mn-ea"/>
                <a:ea typeface="+mn-ea"/>
              </a:rPr>
              <a:t>访问权限修饰符</a:t>
            </a:r>
            <a:endParaRPr lang="en-US" altLang="zh-CN" b="1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包访问权限：</a:t>
            </a:r>
            <a:endParaRPr lang="en-US" altLang="zh-CN" dirty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不使用访问权限修饰符，指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包访问权限</a:t>
            </a:r>
            <a:r>
              <a:rPr lang="zh-CN" altLang="en-US" dirty="0" smtClean="0">
                <a:latin typeface="+mn-ea"/>
                <a:ea typeface="+mn-ea"/>
              </a:rPr>
              <a:t>（有时也称为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friendly</a:t>
            </a:r>
            <a:r>
              <a:rPr lang="zh-CN" altLang="en-US" dirty="0" smtClean="0">
                <a:latin typeface="+mn-ea"/>
                <a:ea typeface="+mn-ea"/>
              </a:rPr>
              <a:t>）。意味着同一包中的所有类都可以访问，对于这个包之外的类不可见。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public</a:t>
            </a:r>
            <a:r>
              <a:rPr lang="zh-CN" altLang="en-US" dirty="0" smtClean="0">
                <a:latin typeface="+mn-ea"/>
                <a:ea typeface="+mn-ea"/>
              </a:rPr>
              <a:t>：接口访问权限。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private</a:t>
            </a:r>
            <a:r>
              <a:rPr lang="zh-CN" altLang="en-US" dirty="0" smtClean="0">
                <a:latin typeface="+mn-ea"/>
                <a:ea typeface="+mn-ea"/>
              </a:rPr>
              <a:t>：私有的，在同一类可见。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p</a:t>
            </a:r>
            <a:r>
              <a:rPr lang="en-US" altLang="zh-CN" dirty="0" smtClean="0">
                <a:latin typeface="+mn-ea"/>
                <a:ea typeface="+mn-ea"/>
              </a:rPr>
              <a:t>rotected</a:t>
            </a:r>
            <a:r>
              <a:rPr lang="zh-CN" altLang="en-US" dirty="0" smtClean="0">
                <a:latin typeface="+mn-ea"/>
                <a:ea typeface="+mn-ea"/>
              </a:rPr>
              <a:t>：继承访问权限。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2.4.4 </a:t>
            </a:r>
            <a:r>
              <a:rPr lang="zh-CN" altLang="en-US" b="1" dirty="0" smtClean="0">
                <a:latin typeface="+mn-ea"/>
                <a:ea typeface="+mn-ea"/>
              </a:rPr>
              <a:t>类的访问权限的一些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额外限制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每一个编译单元（源文件）都只能有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一个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public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类</a:t>
            </a:r>
            <a:r>
              <a:rPr lang="zh-CN" altLang="en-US" dirty="0" smtClean="0">
                <a:latin typeface="+mn-ea"/>
                <a:ea typeface="+mn-ea"/>
              </a:rPr>
              <a:t>（可以有其他非</a:t>
            </a:r>
            <a:r>
              <a:rPr lang="en-US" altLang="zh-CN" dirty="0" smtClean="0">
                <a:latin typeface="+mn-ea"/>
                <a:ea typeface="+mn-ea"/>
              </a:rPr>
              <a:t>public</a:t>
            </a:r>
            <a:r>
              <a:rPr lang="zh-CN" altLang="en-US" dirty="0" smtClean="0">
                <a:latin typeface="+mn-ea"/>
                <a:ea typeface="+mn-ea"/>
              </a:rPr>
              <a:t>类），如果有一个以上</a:t>
            </a:r>
            <a:r>
              <a:rPr lang="en-US" altLang="zh-CN" dirty="0" smtClean="0">
                <a:latin typeface="+mn-ea"/>
                <a:ea typeface="+mn-ea"/>
              </a:rPr>
              <a:t>public</a:t>
            </a:r>
            <a:r>
              <a:rPr lang="zh-CN" altLang="en-US" dirty="0" smtClean="0">
                <a:latin typeface="+mn-ea"/>
                <a:ea typeface="+mn-ea"/>
              </a:rPr>
              <a:t>类，编译器就会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报错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p</a:t>
            </a:r>
            <a:r>
              <a:rPr lang="en-US" altLang="zh-CN" dirty="0" smtClean="0">
                <a:latin typeface="+mn-ea"/>
                <a:ea typeface="+mn-ea"/>
              </a:rPr>
              <a:t>ublic</a:t>
            </a:r>
            <a:r>
              <a:rPr lang="zh-CN" altLang="en-US" dirty="0" smtClean="0">
                <a:latin typeface="+mn-ea"/>
                <a:ea typeface="+mn-ea"/>
              </a:rPr>
              <a:t>类的名称必须完全与含有该编译单元的文件名相匹配，包括大小写。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虽然不是很常用，但编译单元内完全不带</a:t>
            </a:r>
            <a:r>
              <a:rPr lang="en-US" altLang="zh-CN" dirty="0" smtClean="0">
                <a:latin typeface="+mn-ea"/>
                <a:ea typeface="+mn-ea"/>
              </a:rPr>
              <a:t>public</a:t>
            </a:r>
            <a:r>
              <a:rPr lang="zh-CN" altLang="en-US" dirty="0" smtClean="0">
                <a:latin typeface="+mn-ea"/>
                <a:ea typeface="+mn-ea"/>
              </a:rPr>
              <a:t>类也是可能的。在这种情况下，可以随意对文件命名。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388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46686" y="1879257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类与对象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46686" y="2729851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复用类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46686" y="3580445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13685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3.4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多态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46686" y="1028663"/>
            <a:ext cx="5504850" cy="409421"/>
            <a:chOff x="5304504" y="1621019"/>
            <a:chExt cx="5504850" cy="409421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面向对象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9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46686" y="4408413"/>
            <a:ext cx="5504850" cy="409421"/>
            <a:chOff x="5304504" y="1621019"/>
            <a:chExt cx="5504850" cy="409421"/>
          </a:xfrm>
        </p:grpSpPr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3.5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内部类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22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926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面向对象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3.1.1 </a:t>
            </a:r>
            <a:r>
              <a:rPr lang="zh-CN" altLang="en-US" b="1" dirty="0" smtClean="0">
                <a:latin typeface="+mn-ea"/>
                <a:ea typeface="+mn-ea"/>
              </a:rPr>
              <a:t>面向对象程序设计（</a:t>
            </a:r>
            <a:r>
              <a:rPr lang="en-US" altLang="zh-CN" b="1" dirty="0" smtClean="0">
                <a:latin typeface="+mn-ea"/>
                <a:ea typeface="+mn-ea"/>
              </a:rPr>
              <a:t>Object-oriented Programming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 smtClean="0">
                <a:latin typeface="+mn-ea"/>
                <a:ea typeface="+mn-ea"/>
              </a:rPr>
              <a:t>OOP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    </a:t>
            </a:r>
            <a:r>
              <a:rPr lang="zh-CN" altLang="en-US" dirty="0" smtClean="0">
                <a:latin typeface="+mn-ea"/>
                <a:ea typeface="+mn-ea"/>
              </a:rPr>
              <a:t>面向对象程序设计是一种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程序设计范型</a:t>
            </a:r>
            <a:r>
              <a:rPr lang="zh-CN" altLang="en-US" dirty="0" smtClean="0">
                <a:latin typeface="+mn-ea"/>
                <a:ea typeface="+mn-ea"/>
              </a:rPr>
              <a:t>，同时也是一种程序开发的方法。它允许根据问题来描述问题，而不是根据运行解决方案的计算机来描述问题。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纯粹的面向对象程序设计方式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万物皆对象。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程序是对象的集合，它们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通过发送消息来告知彼此所要做的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每个对象都有自己的由其他对象所构成的存储。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每个对象都拥有其类型。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某一特定类型的所有对象都可以接收同样的消息。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3.1.2 </a:t>
            </a:r>
            <a:r>
              <a:rPr lang="zh-CN" altLang="en-US" b="1" dirty="0" smtClean="0">
                <a:latin typeface="+mn-ea"/>
                <a:ea typeface="+mn-ea"/>
              </a:rPr>
              <a:t>面向对象三大基本特征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封装（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Encapsulation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继承（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Inheritance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多态（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Polymorphism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84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3.2.1 </a:t>
            </a:r>
            <a:r>
              <a:rPr lang="zh-CN" altLang="en-US" b="1" dirty="0" smtClean="0">
                <a:latin typeface="+mn-ea"/>
                <a:ea typeface="+mn-ea"/>
              </a:rPr>
              <a:t>类（</a:t>
            </a:r>
            <a:r>
              <a:rPr lang="en-US" altLang="zh-CN" b="1" dirty="0" smtClean="0">
                <a:latin typeface="+mn-ea"/>
                <a:ea typeface="+mn-ea"/>
              </a:rPr>
              <a:t>Class</a:t>
            </a:r>
            <a:r>
              <a:rPr lang="zh-CN" altLang="en-US" b="1" dirty="0" smtClean="0">
                <a:latin typeface="+mn-ea"/>
                <a:ea typeface="+mn-ea"/>
              </a:rPr>
              <a:t>）与对象（</a:t>
            </a:r>
            <a:r>
              <a:rPr lang="en-US" altLang="zh-CN" b="1" dirty="0" smtClean="0">
                <a:latin typeface="+mn-ea"/>
                <a:ea typeface="+mn-ea"/>
              </a:rPr>
              <a:t>Object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类</a:t>
            </a:r>
            <a:r>
              <a:rPr lang="zh-CN" altLang="en-US" dirty="0" smtClean="0">
                <a:latin typeface="+mn-ea"/>
                <a:ea typeface="+mn-ea"/>
              </a:rPr>
              <a:t>决定了某一类对象的外观与行为。大多数面向对象程序设计语言习惯用关键字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class</a:t>
            </a:r>
            <a:r>
              <a:rPr lang="zh-CN" altLang="en-US" dirty="0" smtClean="0">
                <a:latin typeface="+mn-ea"/>
                <a:ea typeface="+mn-ea"/>
              </a:rPr>
              <a:t>来表示一种新类型，关键字之后紧跟着的是新类型的名称。用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new</a:t>
            </a:r>
            <a:r>
              <a:rPr lang="zh-CN" altLang="en-US" dirty="0" smtClean="0">
                <a:latin typeface="+mn-ea"/>
                <a:ea typeface="+mn-ea"/>
              </a:rPr>
              <a:t>来创建这种类型的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对象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3.2.2 </a:t>
            </a:r>
            <a:r>
              <a:rPr lang="zh-CN" altLang="en-US" b="1" dirty="0" smtClean="0">
                <a:latin typeface="+mn-ea"/>
                <a:ea typeface="+mn-ea"/>
              </a:rPr>
              <a:t>字段（</a:t>
            </a:r>
            <a:r>
              <a:rPr lang="en-US" altLang="zh-CN" b="1" dirty="0" smtClean="0">
                <a:latin typeface="+mn-ea"/>
                <a:ea typeface="+mn-ea"/>
              </a:rPr>
              <a:t>Field</a:t>
            </a:r>
            <a:r>
              <a:rPr lang="zh-CN" altLang="en-US" b="1" dirty="0" smtClean="0">
                <a:latin typeface="+mn-ea"/>
                <a:ea typeface="+mn-ea"/>
              </a:rPr>
              <a:t>）和方法（</a:t>
            </a:r>
            <a:r>
              <a:rPr lang="en-US" altLang="zh-CN" b="1" dirty="0" smtClean="0">
                <a:latin typeface="+mn-ea"/>
                <a:ea typeface="+mn-ea"/>
              </a:rPr>
              <a:t>Method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dirty="0" smtClean="0">
                <a:latin typeface="+mn-ea"/>
                <a:ea typeface="+mn-ea"/>
              </a:rPr>
              <a:t>类包含两种类型的元素：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字段</a:t>
            </a:r>
            <a:r>
              <a:rPr lang="zh-CN" altLang="en-US" dirty="0" smtClean="0">
                <a:latin typeface="+mn-ea"/>
                <a:ea typeface="+mn-ea"/>
              </a:rPr>
              <a:t>（域）（数据成员）和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方法</a:t>
            </a:r>
            <a:r>
              <a:rPr lang="zh-CN" altLang="en-US" dirty="0" smtClean="0">
                <a:latin typeface="+mn-ea"/>
                <a:ea typeface="+mn-ea"/>
              </a:rPr>
              <a:t>（成员函数）。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890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79582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3.2.3 </a:t>
            </a:r>
            <a:r>
              <a:rPr lang="zh-CN" altLang="en-US" b="1" dirty="0" smtClean="0">
                <a:latin typeface="+mn-ea"/>
                <a:ea typeface="+mn-ea"/>
              </a:rPr>
              <a:t>作用域（</a:t>
            </a:r>
            <a:r>
              <a:rPr lang="en-US" altLang="zh-CN" b="1" dirty="0" smtClean="0">
                <a:latin typeface="+mn-ea"/>
                <a:ea typeface="+mn-ea"/>
              </a:rPr>
              <a:t>scope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73723" y="1888133"/>
            <a:ext cx="8352930" cy="1661993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{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x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SFMono-Regular"/>
              </a:rPr>
              <a:t>12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{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	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x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SFMono-Regular"/>
              </a:rPr>
              <a:t>96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;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 panose="020B0604020202020204" pitchFamily="34" charset="-122"/>
                <a:ea typeface="SFMono-Regular"/>
              </a:rPr>
              <a:t>// Illegal for Java, but legal for C/C++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}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73723" y="4217950"/>
            <a:ext cx="8352930" cy="83099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dirty="0" smtClean="0">
              <a:solidFill>
                <a:srgbClr val="333333"/>
              </a:solidFill>
              <a:latin typeface="Arial Unicode MS" panose="020B0604020202020204" pitchFamily="34" charset="-122"/>
              <a:ea typeface="SFMono-Regular"/>
            </a:endParaRPr>
          </a:p>
          <a:p>
            <a:pPr eaLnBrk="0" hangingPunct="0"/>
            <a:r>
              <a:rPr lang="en-US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	</a:t>
            </a:r>
            <a:r>
              <a:rPr lang="zh-CN" altLang="zh-CN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String 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s = new String("a string"); </a:t>
            </a:r>
            <a:endParaRPr lang="en-US" altLang="zh-CN" dirty="0" smtClean="0">
              <a:solidFill>
                <a:srgbClr val="333333"/>
              </a:solidFill>
              <a:latin typeface="Arial Unicode MS" panose="020B0604020202020204" pitchFamily="34" charset="-122"/>
              <a:ea typeface="SFMono-Regular"/>
            </a:endParaRPr>
          </a:p>
          <a:p>
            <a:pPr eaLnBrk="0" hangingPunct="0"/>
            <a:r>
              <a:rPr lang="zh-CN" altLang="zh-CN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} 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// End of scope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28773" y="1456085"/>
            <a:ext cx="835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/>
                <a:ea typeface="微软雅黑"/>
              </a:rPr>
              <a:t>作用域决定了在其内定义的变量名的可见性和生命周期。如：</a:t>
            </a:r>
            <a:endParaRPr lang="en-US" altLang="zh-CN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8773" y="3688333"/>
            <a:ext cx="111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  <a:ea typeface="+mn-ea"/>
              </a:rPr>
              <a:t>Java</a:t>
            </a:r>
            <a:r>
              <a:rPr lang="zh-CN" altLang="en-US" b="1" dirty="0" smtClean="0">
                <a:latin typeface="+mn-ea"/>
                <a:ea typeface="+mn-ea"/>
              </a:rPr>
              <a:t>对象不具备和基本类型一样的生命周期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8773" y="5632549"/>
            <a:ext cx="1094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Clr>
                <a:srgbClr val="0070C0"/>
              </a:buClr>
            </a:pPr>
            <a:r>
              <a:rPr lang="en-US" altLang="zh-CN" dirty="0" smtClean="0">
                <a:latin typeface="+mn-ea"/>
                <a:ea typeface="+mn-ea"/>
              </a:rPr>
              <a:t>	    </a:t>
            </a:r>
            <a:r>
              <a:rPr lang="zh-CN" altLang="en-US" dirty="0" smtClean="0">
                <a:latin typeface="+mn-ea"/>
                <a:ea typeface="+mn-ea"/>
              </a:rPr>
              <a:t>当</a:t>
            </a:r>
            <a:r>
              <a:rPr lang="zh-CN" altLang="en-US" dirty="0">
                <a:latin typeface="+mn-ea"/>
                <a:ea typeface="+mn-ea"/>
              </a:rPr>
              <a:t>用</a:t>
            </a:r>
            <a:r>
              <a:rPr lang="en-US" altLang="zh-CN" dirty="0">
                <a:latin typeface="+mn-ea"/>
                <a:ea typeface="+mn-ea"/>
              </a:rPr>
              <a:t>new</a:t>
            </a:r>
            <a:r>
              <a:rPr lang="zh-CN" altLang="en-US" dirty="0">
                <a:latin typeface="+mn-ea"/>
                <a:ea typeface="+mn-ea"/>
              </a:rPr>
              <a:t>创建一个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对象时，它可以存活于作用域之外。</a:t>
            </a:r>
            <a:r>
              <a:rPr lang="zh-CN" altLang="en-US" dirty="0" smtClean="0">
                <a:latin typeface="+mn-ea"/>
                <a:ea typeface="+mn-ea"/>
              </a:rPr>
              <a:t>引用 </a:t>
            </a:r>
            <a:r>
              <a:rPr lang="en-US" altLang="zh-CN" dirty="0" smtClean="0">
                <a:latin typeface="+mn-ea"/>
                <a:ea typeface="+mn-ea"/>
              </a:rPr>
              <a:t>s </a:t>
            </a:r>
            <a:r>
              <a:rPr lang="zh-CN" altLang="en-US" dirty="0" smtClean="0">
                <a:latin typeface="+mn-ea"/>
                <a:ea typeface="+mn-ea"/>
              </a:rPr>
              <a:t>在作用域终点就消失了。然而，</a:t>
            </a:r>
            <a:r>
              <a:rPr lang="en-US" altLang="zh-CN" dirty="0" smtClean="0">
                <a:latin typeface="+mn-ea"/>
                <a:ea typeface="+mn-ea"/>
              </a:rPr>
              <a:t>s </a:t>
            </a:r>
            <a:r>
              <a:rPr lang="zh-CN" altLang="en-US" dirty="0" smtClean="0">
                <a:latin typeface="+mn-ea"/>
                <a:ea typeface="+mn-ea"/>
              </a:rPr>
              <a:t>指向的 </a:t>
            </a:r>
            <a:r>
              <a:rPr lang="en-US" altLang="zh-CN" dirty="0" smtClean="0">
                <a:latin typeface="+mn-ea"/>
                <a:ea typeface="+mn-ea"/>
              </a:rPr>
              <a:t>String </a:t>
            </a:r>
            <a:r>
              <a:rPr lang="zh-CN" altLang="en-US" dirty="0" smtClean="0">
                <a:latin typeface="+mn-ea"/>
                <a:ea typeface="+mn-ea"/>
              </a:rPr>
              <a:t>对象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仍继续占据内存空间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8773" y="5200501"/>
            <a:ext cx="111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68450" lvl="2" indent="-285750">
              <a:buClr>
                <a:srgbClr val="0070C0"/>
              </a:buCl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思考</a:t>
            </a:r>
            <a:r>
              <a:rPr lang="zh-CN" altLang="en-US" dirty="0" smtClean="0">
                <a:latin typeface="+mn-ea"/>
                <a:ea typeface="+mn-ea"/>
              </a:rPr>
              <a:t>：有什么不同？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104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56767" y="1112053"/>
            <a:ext cx="11089232" cy="4365447"/>
            <a:chOff x="1028774" y="1314000"/>
            <a:chExt cx="10585177" cy="4365447"/>
          </a:xfrm>
        </p:grpSpPr>
        <p:sp>
          <p:nvSpPr>
            <p:cNvPr id="20" name="文本框 1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3.2.4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this 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28774" y="1709129"/>
              <a:ext cx="9897828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几点注意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关键字只能在方法内部使用，表示对“调用方法的那个对象”的引用，用在其他地方没有意义，也是非法的。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是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const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指针</a:t>
              </a:r>
              <a:r>
                <a:rPr lang="zh-CN" altLang="en-US" dirty="0" smtClean="0">
                  <a:latin typeface="微软雅黑"/>
                  <a:ea typeface="微软雅黑"/>
                </a:rPr>
                <a:t>，它的值是不能修改的，一切企图修改该指针的操作，如赋值、递增、递减等都是不允许的（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语法描述</a:t>
              </a:r>
              <a:r>
                <a:rPr lang="zh-CN" altLang="en-US" dirty="0" smtClean="0">
                  <a:latin typeface="微软雅黑"/>
                  <a:ea typeface="微软雅黑"/>
                </a:rPr>
                <a:t>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只有当对象被创建后，</a:t>
              </a: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才有意义，因此不能在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static</a:t>
              </a:r>
              <a:r>
                <a:rPr lang="en-US" altLang="zh-CN" dirty="0" smtClean="0">
                  <a:latin typeface="微软雅黑"/>
                  <a:ea typeface="微软雅黑"/>
                </a:rPr>
                <a:t> </a:t>
              </a:r>
              <a:r>
                <a:rPr lang="zh-CN" altLang="en-US" dirty="0" smtClean="0">
                  <a:latin typeface="微软雅黑"/>
                  <a:ea typeface="微软雅黑"/>
                </a:rPr>
                <a:t>成员函数中使用（稍后会讲到 </a:t>
              </a:r>
              <a:r>
                <a:rPr lang="en-US" altLang="zh-CN" dirty="0" smtClean="0">
                  <a:latin typeface="微软雅黑"/>
                  <a:ea typeface="微软雅黑"/>
                </a:rPr>
                <a:t>static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关键字到底是什么</a:t>
              </a:r>
              <a:r>
                <a:rPr lang="zh-CN" altLang="en-US" dirty="0" smtClean="0">
                  <a:latin typeface="微软雅黑"/>
                  <a:ea typeface="微软雅黑"/>
                </a:rPr>
                <a:t>？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r>
                <a:rPr lang="en-US" altLang="zh-CN" dirty="0">
                  <a:latin typeface="微软雅黑"/>
                  <a:ea typeface="微软雅黑"/>
                </a:rPr>
                <a:t> </a:t>
              </a:r>
              <a:r>
                <a:rPr lang="en-US" altLang="zh-CN" dirty="0" smtClean="0">
                  <a:latin typeface="微软雅黑"/>
                  <a:ea typeface="微软雅黑"/>
                </a:rPr>
                <a:t>      this </a:t>
              </a:r>
              <a:r>
                <a:rPr lang="zh-CN" altLang="en-US" dirty="0" smtClean="0">
                  <a:latin typeface="微软雅黑"/>
                  <a:ea typeface="微软雅黑"/>
                </a:rPr>
                <a:t>实际上是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成员函数的一个形参</a:t>
              </a:r>
              <a:r>
                <a:rPr lang="zh-CN" altLang="en-US" dirty="0" smtClean="0">
                  <a:latin typeface="微软雅黑"/>
                  <a:ea typeface="微软雅黑"/>
                </a:rPr>
                <a:t>，在调用成员函数时将对象的地址作为实参传递给 </a:t>
              </a:r>
              <a:r>
                <a:rPr lang="en-US" altLang="zh-CN" dirty="0" smtClean="0">
                  <a:latin typeface="微软雅黑"/>
                  <a:ea typeface="微软雅黑"/>
                </a:rPr>
                <a:t>this</a:t>
              </a:r>
              <a:r>
                <a:rPr lang="zh-CN" altLang="en-US" dirty="0" smtClean="0">
                  <a:latin typeface="微软雅黑"/>
                  <a:ea typeface="微软雅黑"/>
                </a:rPr>
                <a:t>。不过 </a:t>
              </a: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这个形参是隐式的，它并不出现在代码中，而是在编译阶段由编译器默默地将它添加到参数列表中。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07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6767" y="1089218"/>
            <a:ext cx="10585177" cy="1041460"/>
            <a:chOff x="1028774" y="1314000"/>
            <a:chExt cx="10585177" cy="1041460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3.2.5 static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42838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作用于字段。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微软雅黑"/>
                  <a:ea typeface="微软雅黑"/>
                </a:rPr>
                <a:t>示例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StaticIntTest.java</a:t>
              </a:r>
              <a:endParaRPr lang="zh-CN" altLang="en-US" dirty="0" smtClean="0">
                <a:latin typeface="微软雅黑"/>
                <a:ea typeface="微软雅黑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56767" y="4003992"/>
            <a:ext cx="10585177" cy="764461"/>
            <a:chOff x="1028774" y="1314000"/>
            <a:chExt cx="10585177" cy="764461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28774" y="1709129"/>
              <a:ext cx="3717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>
                  <a:latin typeface="+mn-ea"/>
                  <a:ea typeface="+mn-ea"/>
                </a:rPr>
                <a:t>：</a:t>
              </a:r>
              <a:r>
                <a:rPr lang="zh-CN" altLang="en-US" dirty="0" smtClean="0">
                  <a:latin typeface="+mn-ea"/>
                  <a:ea typeface="+mn-ea"/>
                </a:rPr>
                <a:t>如上</a:t>
              </a:r>
              <a:r>
                <a:rPr lang="en-US" altLang="zh-CN" dirty="0">
                  <a:latin typeface="+mn-ea"/>
                  <a:ea typeface="+mn-ea"/>
                </a:rPr>
                <a:t>v</a:t>
              </a:r>
              <a:r>
                <a:rPr lang="en-US" altLang="zh-CN" dirty="0" smtClean="0">
                  <a:latin typeface="+mn-ea"/>
                  <a:ea typeface="+mn-ea"/>
                </a:rPr>
                <a:t>2.i </a:t>
              </a:r>
              <a:r>
                <a:rPr lang="en-US" altLang="zh-CN" dirty="0">
                  <a:latin typeface="+mn-ea"/>
                  <a:ea typeface="+mn-ea"/>
                </a:rPr>
                <a:t>= ?</a:t>
              </a:r>
              <a:endParaRPr lang="en-US" altLang="zh-CN" dirty="0" smtClean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43" y="2239764"/>
            <a:ext cx="3552825" cy="195262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956766" y="4659441"/>
            <a:ext cx="10585177" cy="764461"/>
            <a:chOff x="1028774" y="1314000"/>
            <a:chExt cx="10585177" cy="764461"/>
          </a:xfrm>
        </p:grpSpPr>
        <p:sp>
          <p:nvSpPr>
            <p:cNvPr id="20" name="文本框 1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28774" y="1709129"/>
              <a:ext cx="9384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+mn-ea"/>
                  <a:ea typeface="+mn-ea"/>
                </a:rPr>
                <a:t>v1.i </a:t>
              </a:r>
              <a:r>
                <a:rPr lang="zh-CN" altLang="en-US" dirty="0">
                  <a:latin typeface="+mn-ea"/>
                  <a:ea typeface="+mn-ea"/>
                </a:rPr>
                <a:t>和 </a:t>
              </a:r>
              <a:r>
                <a:rPr lang="en-US" altLang="zh-CN" dirty="0">
                  <a:latin typeface="+mn-ea"/>
                  <a:ea typeface="+mn-ea"/>
                </a:rPr>
                <a:t>v2.i </a:t>
              </a:r>
              <a:r>
                <a:rPr lang="zh-CN" altLang="en-US" dirty="0">
                  <a:latin typeface="+mn-ea"/>
                  <a:ea typeface="+mn-ea"/>
                </a:rPr>
                <a:t>指向同一存储空间，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共享同一个 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 </a:t>
              </a:r>
              <a:r>
                <a:rPr lang="zh-CN" altLang="en-US" dirty="0">
                  <a:latin typeface="+mn-ea"/>
                  <a:ea typeface="+mn-ea"/>
                </a:rPr>
                <a:t>，因此它们具有相同的值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zh-CN" altLang="en-US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01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3534450"/>
            <a:chOff x="1028774" y="1314000"/>
            <a:chExt cx="10585177" cy="3534450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3.2.5 static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8028160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作用于方法。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含义：</a:t>
              </a:r>
              <a:r>
                <a:rPr lang="en-US" altLang="zh-CN" dirty="0" smtClean="0">
                  <a:latin typeface="微软雅黑"/>
                  <a:ea typeface="微软雅黑"/>
                </a:rPr>
                <a:t>static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方法就是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没有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的方法。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内部是否能调用非静态方法？为什么？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：有些人认为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不是“面向对象”</a:t>
              </a:r>
              <a:r>
                <a:rPr lang="zh-CN" altLang="en-US" dirty="0" smtClean="0">
                  <a:latin typeface="微软雅黑"/>
                  <a:ea typeface="微软雅黑"/>
                </a:rPr>
                <a:t>的，为什么？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820863" y="3256285"/>
            <a:ext cx="9520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  </a:t>
            </a:r>
            <a:r>
              <a:rPr lang="zh-CN" altLang="en-US" dirty="0" smtClean="0">
                <a:latin typeface="+mn-ea"/>
                <a:ea typeface="+mn-ea"/>
              </a:rPr>
              <a:t>因为</a:t>
            </a:r>
            <a:r>
              <a:rPr lang="zh-CN" altLang="en-US" dirty="0">
                <a:latin typeface="+mn-ea"/>
                <a:ea typeface="+mn-ea"/>
              </a:rPr>
              <a:t>没有</a:t>
            </a:r>
            <a:r>
              <a:rPr lang="en-US" altLang="zh-CN" dirty="0">
                <a:latin typeface="+mn-ea"/>
                <a:ea typeface="+mn-ea"/>
              </a:rPr>
              <a:t>this</a:t>
            </a:r>
            <a:r>
              <a:rPr lang="zh-CN" altLang="en-US" dirty="0">
                <a:latin typeface="+mn-ea"/>
                <a:ea typeface="+mn-ea"/>
              </a:rPr>
              <a:t>，就没有对象，所以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不能直接调用非静态方法</a:t>
            </a:r>
            <a:r>
              <a:rPr lang="zh-CN" altLang="en-US" dirty="0">
                <a:latin typeface="+mn-ea"/>
                <a:ea typeface="+mn-ea"/>
              </a:rPr>
              <a:t>，但可以传递一个对象引用到静态方法里，然后</a:t>
            </a:r>
            <a:r>
              <a:rPr lang="zh-CN" altLang="en-US" b="1" dirty="0">
                <a:latin typeface="+mn-ea"/>
                <a:ea typeface="+mn-ea"/>
              </a:rPr>
              <a:t>通过这个引用（和</a:t>
            </a:r>
            <a:r>
              <a:rPr lang="en-US" altLang="zh-CN" b="1" dirty="0">
                <a:latin typeface="+mn-ea"/>
                <a:ea typeface="+mn-ea"/>
              </a:rPr>
              <a:t>this</a:t>
            </a:r>
            <a:r>
              <a:rPr lang="zh-CN" altLang="en-US" b="1" dirty="0">
                <a:latin typeface="+mn-ea"/>
                <a:ea typeface="+mn-ea"/>
              </a:rPr>
              <a:t>效果相同）来调用非静态方法和访问非静态数据成员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820863" y="4640247"/>
            <a:ext cx="952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  </a:t>
            </a:r>
            <a:r>
              <a:rPr lang="zh-CN" altLang="en-US" dirty="0" smtClean="0">
                <a:latin typeface="+mn-ea"/>
                <a:ea typeface="+mn-ea"/>
              </a:rPr>
              <a:t>因为</a:t>
            </a:r>
            <a:r>
              <a:rPr lang="zh-CN" altLang="en-US" dirty="0">
                <a:latin typeface="+mn-ea"/>
                <a:ea typeface="+mn-ea"/>
              </a:rPr>
              <a:t>它们的确具有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全局函数</a:t>
            </a:r>
            <a:r>
              <a:rPr lang="zh-CN" altLang="en-US" dirty="0">
                <a:latin typeface="+mn-ea"/>
                <a:ea typeface="+mn-ea"/>
              </a:rPr>
              <a:t>的语义；使用</a:t>
            </a:r>
            <a:r>
              <a:rPr lang="en-US" altLang="zh-CN" dirty="0">
                <a:latin typeface="+mn-ea"/>
                <a:ea typeface="+mn-ea"/>
              </a:rPr>
              <a:t>static</a:t>
            </a:r>
            <a:r>
              <a:rPr lang="zh-CN" altLang="en-US" dirty="0">
                <a:latin typeface="+mn-ea"/>
                <a:ea typeface="+mn-ea"/>
              </a:rPr>
              <a:t>方法时，由于不存在</a:t>
            </a:r>
            <a:r>
              <a:rPr lang="en-US" altLang="zh-CN" dirty="0">
                <a:latin typeface="+mn-ea"/>
                <a:ea typeface="+mn-ea"/>
              </a:rPr>
              <a:t>this</a:t>
            </a:r>
            <a:r>
              <a:rPr lang="zh-CN" altLang="en-US" dirty="0">
                <a:latin typeface="+mn-ea"/>
                <a:ea typeface="+mn-ea"/>
              </a:rPr>
              <a:t>，所以不是通过“</a:t>
            </a:r>
            <a:r>
              <a:rPr lang="zh-CN" altLang="en-US" b="1" dirty="0">
                <a:latin typeface="+mn-ea"/>
                <a:ea typeface="+mn-ea"/>
              </a:rPr>
              <a:t>向对象发送消息</a:t>
            </a:r>
            <a:r>
              <a:rPr lang="zh-CN" altLang="en-US" dirty="0">
                <a:latin typeface="+mn-ea"/>
                <a:ea typeface="+mn-ea"/>
              </a:rPr>
              <a:t>”的方式来完成的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247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4642446"/>
            <a:chOff x="1028774" y="1314000"/>
            <a:chExt cx="10585177" cy="4642446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3.2.6 </a:t>
              </a:r>
              <a:r>
                <a:rPr lang="zh-CN" altLang="en-US" b="1" dirty="0" smtClean="0">
                  <a:latin typeface="+mn-ea"/>
                  <a:ea typeface="+mn-ea"/>
                </a:rPr>
                <a:t>对象的创建和生命期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100091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对象的创建。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完全采用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动态内存分配方式</a:t>
              </a:r>
              <a:r>
                <a:rPr lang="zh-CN" altLang="en-US" dirty="0" smtClean="0">
                  <a:latin typeface="微软雅黑"/>
                  <a:ea typeface="微软雅黑"/>
                </a:rPr>
                <a:t>（</a:t>
              </a:r>
              <a:r>
                <a:rPr lang="zh-CN" altLang="en-US" b="1" dirty="0" smtClean="0">
                  <a:latin typeface="微软雅黑"/>
                  <a:ea typeface="微软雅黑"/>
                </a:rPr>
                <a:t>基本类型只是一种特例</a:t>
              </a:r>
              <a:r>
                <a:rPr lang="zh-CN" altLang="en-US" dirty="0" smtClean="0">
                  <a:latin typeface="微软雅黑"/>
                  <a:ea typeface="微软雅黑"/>
                </a:rPr>
                <a:t>）。每当想要创建新对象时，就要使用</a:t>
              </a:r>
              <a:r>
                <a:rPr lang="en-US" altLang="zh-CN" dirty="0" smtClean="0">
                  <a:latin typeface="微软雅黑"/>
                  <a:ea typeface="微软雅黑"/>
                </a:rPr>
                <a:t>new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关键字来构建此对象的动态实例。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/>
                  <a:ea typeface="微软雅黑"/>
                </a:rPr>
                <a:t>对象的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创建过程</a:t>
              </a:r>
              <a:r>
                <a:rPr lang="zh-CN" altLang="en-US" dirty="0" smtClean="0">
                  <a:latin typeface="微软雅黑"/>
                  <a:ea typeface="微软雅黑"/>
                </a:rPr>
                <a:t>（设有</a:t>
              </a:r>
              <a:r>
                <a:rPr lang="en-US" altLang="zh-CN" dirty="0" smtClean="0">
                  <a:latin typeface="微软雅黑"/>
                  <a:ea typeface="微软雅黑"/>
                </a:rPr>
                <a:t>Dog</a:t>
              </a:r>
              <a:r>
                <a:rPr lang="zh-CN" altLang="en-US" dirty="0" smtClean="0">
                  <a:latin typeface="微软雅黑"/>
                  <a:ea typeface="微软雅黑"/>
                </a:rPr>
                <a:t>类）。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静态方法或域首次被访问（构造器可看成静态方法）。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载入</a:t>
              </a:r>
              <a:r>
                <a:rPr lang="en-US" altLang="zh-CN" dirty="0" smtClean="0">
                  <a:latin typeface="微软雅黑"/>
                  <a:ea typeface="微软雅黑"/>
                </a:rPr>
                <a:t>Dog.class</a:t>
              </a:r>
              <a:r>
                <a:rPr lang="zh-CN" altLang="en-US" dirty="0" smtClean="0">
                  <a:latin typeface="微软雅黑"/>
                  <a:ea typeface="微软雅黑"/>
                </a:rPr>
                <a:t>，执行静态初始化动作，且只执行这一次。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当调用</a:t>
              </a:r>
              <a:r>
                <a:rPr lang="en-US" altLang="zh-CN" dirty="0" smtClean="0">
                  <a:latin typeface="微软雅黑"/>
                  <a:ea typeface="微软雅黑"/>
                </a:rPr>
                <a:t>new Dog()</a:t>
              </a:r>
              <a:r>
                <a:rPr lang="zh-CN" altLang="en-US" dirty="0" smtClean="0">
                  <a:latin typeface="微软雅黑"/>
                  <a:ea typeface="微软雅黑"/>
                </a:rPr>
                <a:t>时，首先将在堆上分配存储空间并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清零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执行所有出现于字段定义处的初始化动作。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执行构造器。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/>
                  <a:ea typeface="微软雅黑"/>
                </a:rPr>
                <a:t>对象</a:t>
              </a:r>
              <a:r>
                <a:rPr lang="zh-CN" altLang="en-US" dirty="0" smtClean="0">
                  <a:latin typeface="微软雅黑"/>
                  <a:ea typeface="微软雅黑"/>
                </a:rPr>
                <a:t>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生命期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r>
                <a:rPr lang="zh-CN" altLang="en-US" dirty="0" smtClean="0">
                  <a:latin typeface="微软雅黑"/>
                  <a:ea typeface="微软雅黑"/>
                </a:rPr>
                <a:t>对于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堆</a:t>
              </a:r>
              <a:r>
                <a:rPr lang="zh-CN" altLang="en-US" dirty="0" smtClean="0">
                  <a:latin typeface="微软雅黑"/>
                  <a:ea typeface="微软雅黑"/>
                </a:rPr>
                <a:t>上创建的对象，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提供了被称为“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垃圾回收器</a:t>
              </a:r>
              <a:r>
                <a:rPr lang="zh-CN" altLang="en-US" dirty="0" smtClean="0">
                  <a:latin typeface="微软雅黑"/>
                  <a:ea typeface="微软雅黑"/>
                </a:rPr>
                <a:t>”的机制，它可以自动发现对象何时不再被使用，并继而销毁它。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710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07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语言介绍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2994730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2478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4930517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.2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开发环境（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JDK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安装及环境变量）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648880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418611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第一个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程序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226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599" y="4840461"/>
            <a:ext cx="10585177" cy="764461"/>
            <a:chOff x="1028774" y="1314000"/>
            <a:chExt cx="10585177" cy="764461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InitialValues.java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 indent="0">
                <a:buClr>
                  <a:srgbClr val="0070C0"/>
                </a:buClr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3534450"/>
            <a:chOff x="1028774" y="1314000"/>
            <a:chExt cx="10585177" cy="3534450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3.2.7 </a:t>
              </a:r>
              <a:r>
                <a:rPr lang="zh-CN" altLang="en-US" b="1" dirty="0" smtClean="0">
                  <a:latin typeface="+mn-ea"/>
                  <a:ea typeface="+mn-ea"/>
                </a:rPr>
                <a:t>成员初始化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尽力保证：</a:t>
              </a:r>
              <a:r>
                <a:rPr lang="zh-CN" altLang="en-US" b="1" dirty="0" smtClean="0">
                  <a:latin typeface="微软雅黑"/>
                  <a:ea typeface="微软雅黑"/>
                </a:rPr>
                <a:t>所有变量在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使用前</a:t>
              </a:r>
              <a:r>
                <a:rPr lang="zh-CN" altLang="en-US" b="1" dirty="0" smtClean="0">
                  <a:latin typeface="微软雅黑"/>
                  <a:ea typeface="微软雅黑"/>
                </a:rPr>
                <a:t>都能得到恰当的初始化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局部变量。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以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编译错误</a:t>
              </a:r>
              <a:r>
                <a:rPr lang="zh-CN" altLang="en-US" dirty="0" smtClean="0">
                  <a:latin typeface="微软雅黑"/>
                  <a:ea typeface="微软雅黑"/>
                </a:rPr>
                <a:t>的形式来贯彻这种保证（注：如果局部变量未被使用，编译器不会报错）。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类的成员变量。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基本类型，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会自动初始化初值</a:t>
              </a:r>
              <a:r>
                <a:rPr lang="en-US" altLang="zh-CN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0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引用类型，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会自动初始化初值</a:t>
              </a:r>
              <a:r>
                <a:rPr lang="en-US" altLang="zh-CN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null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无法阻止自动初始化进行</a:t>
              </a:r>
              <a:r>
                <a:rPr lang="zh-CN" altLang="en-US" dirty="0" smtClean="0">
                  <a:latin typeface="微软雅黑"/>
                  <a:ea typeface="微软雅黑"/>
                </a:rPr>
                <a:t>，它将在构造器被调用之前发生。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：如何验证？（后面讲多态时验证）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830" y="4912469"/>
            <a:ext cx="36766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9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3534450"/>
            <a:chOff x="1028774" y="1314000"/>
            <a:chExt cx="10585177" cy="3534450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3.2.8 </a:t>
              </a:r>
              <a:r>
                <a:rPr lang="zh-CN" altLang="en-US" b="1" dirty="0" smtClean="0">
                  <a:latin typeface="+mn-ea"/>
                  <a:ea typeface="+mn-ea"/>
                </a:rPr>
                <a:t>清理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通过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垃圾回收器</a:t>
              </a:r>
              <a:r>
                <a:rPr lang="zh-CN" altLang="en-US" dirty="0" smtClean="0">
                  <a:latin typeface="微软雅黑"/>
                  <a:ea typeface="微软雅黑"/>
                </a:rPr>
                <a:t>回收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使用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new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创建的</a:t>
              </a:r>
              <a:r>
                <a:rPr lang="zh-CN" altLang="en-US" dirty="0">
                  <a:latin typeface="微软雅黑"/>
                  <a:ea typeface="微软雅黑"/>
                </a:rPr>
                <a:t>无用的</a:t>
              </a:r>
              <a:r>
                <a:rPr lang="zh-CN" altLang="en-US" dirty="0" smtClean="0">
                  <a:latin typeface="微软雅黑"/>
                  <a:ea typeface="微软雅黑"/>
                </a:rPr>
                <a:t>对象占据的内存资源。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非使用</a:t>
              </a:r>
              <a:r>
                <a:rPr lang="en-US" altLang="zh-CN" dirty="0" smtClean="0">
                  <a:latin typeface="微软雅黑"/>
                  <a:ea typeface="微软雅黑"/>
                </a:rPr>
                <a:t>new</a:t>
              </a:r>
              <a:r>
                <a:rPr lang="zh-CN" altLang="en-US" dirty="0" smtClean="0">
                  <a:latin typeface="微软雅黑"/>
                  <a:ea typeface="微软雅黑"/>
                </a:rPr>
                <a:t>获得的“特殊内存”。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不等于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中的析构函数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当发生“垃圾回收”时，</a:t>
              </a:r>
              <a:r>
                <a:rPr lang="en-US" altLang="zh-CN" dirty="0" smtClean="0"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才得到调用；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避免使用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，它不是进行普通的清理工作的合适场所；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用途何在？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599" y="4608955"/>
            <a:ext cx="11016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</a:t>
            </a:r>
            <a:r>
              <a:rPr lang="zh-CN" altLang="en-US" dirty="0" smtClean="0">
                <a:latin typeface="+mn-ea"/>
                <a:ea typeface="+mn-ea"/>
              </a:rPr>
              <a:t>由于</a:t>
            </a:r>
            <a:r>
              <a:rPr lang="zh-CN" altLang="en-US" dirty="0">
                <a:latin typeface="+mn-ea"/>
                <a:ea typeface="+mn-ea"/>
              </a:rPr>
              <a:t>垃圾回收器会负责释放对象占据的所有内存，这就将</a:t>
            </a:r>
            <a:r>
              <a:rPr lang="en-US" altLang="zh-CN" dirty="0">
                <a:latin typeface="+mn-ea"/>
                <a:ea typeface="+mn-ea"/>
              </a:rPr>
              <a:t>finalize()</a:t>
            </a:r>
            <a:r>
              <a:rPr lang="zh-CN" altLang="en-US" dirty="0">
                <a:latin typeface="+mn-ea"/>
                <a:ea typeface="+mn-ea"/>
              </a:rPr>
              <a:t>的需求限制到一种特殊情况，即通过某种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创建对象方式以外的方式</a:t>
            </a:r>
            <a:r>
              <a:rPr lang="zh-CN" altLang="en-US" dirty="0">
                <a:latin typeface="+mn-ea"/>
                <a:ea typeface="+mn-ea"/>
              </a:rPr>
              <a:t>为对象分配了存储空间。由于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中一切皆为对象，所以那种特殊情况主要发生在使用“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本地方法</a:t>
            </a:r>
            <a:r>
              <a:rPr lang="zh-CN" altLang="en-US" dirty="0">
                <a:latin typeface="+mn-ea"/>
                <a:ea typeface="+mn-ea"/>
              </a:rPr>
              <a:t>”的情况下，本地方法是一种在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中调用非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代码的方式。</a:t>
            </a:r>
          </a:p>
        </p:txBody>
      </p:sp>
    </p:spTree>
    <p:extLst>
      <p:ext uri="{BB962C8B-B14F-4D97-AF65-F5344CB8AC3E}">
        <p14:creationId xmlns:p14="http://schemas.microsoft.com/office/powerpoint/2010/main" val="31789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57600" y="1080000"/>
            <a:ext cx="10585177" cy="3534450"/>
            <a:chOff x="1028774" y="1314000"/>
            <a:chExt cx="10585177" cy="3534450"/>
          </a:xfrm>
        </p:grpSpPr>
        <p:sp>
          <p:nvSpPr>
            <p:cNvPr id="13" name="文本框 12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3.2.9 </a:t>
              </a:r>
              <a:r>
                <a:rPr lang="zh-CN" altLang="en-US" b="1" dirty="0" smtClean="0">
                  <a:latin typeface="+mn-ea"/>
                  <a:ea typeface="+mn-ea"/>
                </a:rPr>
                <a:t>方法重载（</a:t>
              </a:r>
              <a:r>
                <a:rPr lang="en-US" altLang="zh-CN" b="1" dirty="0" smtClean="0">
                  <a:latin typeface="+mn-ea"/>
                  <a:ea typeface="+mn-ea"/>
                </a:rPr>
                <a:t>Method Overloading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709129"/>
              <a:ext cx="10585177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参数列表</a:t>
              </a:r>
              <a:endParaRPr lang="en-US" altLang="zh-CN" dirty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又叫参数签名，包括参数的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类型</a:t>
              </a:r>
              <a:r>
                <a:rPr lang="zh-CN" altLang="en-US" dirty="0" smtClean="0">
                  <a:latin typeface="微软雅黑"/>
                  <a:ea typeface="微软雅黑"/>
                </a:rPr>
                <a:t>、参数的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个数</a:t>
              </a:r>
              <a:r>
                <a:rPr lang="zh-CN" altLang="en-US" dirty="0" smtClean="0">
                  <a:latin typeface="微软雅黑"/>
                  <a:ea typeface="微软雅黑"/>
                </a:rPr>
                <a:t>和参数的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顺序</a:t>
              </a:r>
              <a:r>
                <a:rPr lang="zh-CN" altLang="en-US" dirty="0" smtClean="0">
                  <a:latin typeface="微软雅黑"/>
                  <a:ea typeface="微软雅黑"/>
                </a:rPr>
                <a:t>，只要有一个不同就叫做参数列表不同。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方法重载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同一个类中的多个方法可以有相同的名字，只要它们的参数列表不同就可以，这被称为方法重载。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声明</a:t>
              </a:r>
              <a:r>
                <a:rPr lang="zh-CN" altLang="en-US" dirty="0" smtClean="0">
                  <a:latin typeface="微软雅黑"/>
                  <a:ea typeface="微软雅黑"/>
                </a:rPr>
                <a:t>为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的</a:t>
              </a:r>
              <a:r>
                <a:rPr lang="zh-CN" altLang="en-US" dirty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latin typeface="微软雅黑"/>
                  <a:ea typeface="微软雅黑"/>
                </a:rPr>
                <a:t>不能重载。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声明</a:t>
              </a:r>
              <a:r>
                <a:rPr lang="zh-CN" altLang="en-US" dirty="0" smtClean="0">
                  <a:latin typeface="微软雅黑"/>
                  <a:ea typeface="微软雅黑"/>
                </a:rPr>
                <a:t>为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static</a:t>
              </a:r>
              <a:r>
                <a:rPr lang="en-US" altLang="zh-CN" dirty="0" smtClean="0">
                  <a:latin typeface="微软雅黑"/>
                  <a:ea typeface="微软雅黑"/>
                </a:rPr>
                <a:t> </a:t>
              </a:r>
              <a:r>
                <a:rPr lang="zh-CN" altLang="en-US" dirty="0" smtClean="0">
                  <a:latin typeface="微软雅黑"/>
                  <a:ea typeface="微软雅黑"/>
                </a:rPr>
                <a:t>的</a:t>
              </a:r>
              <a:r>
                <a:rPr lang="zh-CN" altLang="en-US" dirty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latin typeface="微软雅黑"/>
                  <a:ea typeface="微软雅黑"/>
                </a:rPr>
                <a:t>不能重载。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重载方法的返回类型可以相同也可以不同，但仅返回类型不同不足以成为方法的重载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02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599" y="2098746"/>
            <a:ext cx="10800368" cy="3534450"/>
            <a:chOff x="1028774" y="1314000"/>
            <a:chExt cx="10800368" cy="3534450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3.3.2 </a:t>
              </a:r>
              <a:r>
                <a:rPr lang="zh-CN" altLang="en-US" b="1" dirty="0" smtClean="0">
                  <a:latin typeface="+mn-ea"/>
                  <a:ea typeface="+mn-ea"/>
                </a:rPr>
                <a:t>继承（</a:t>
              </a:r>
              <a:r>
                <a:rPr lang="en-US" altLang="zh-CN" b="1" dirty="0" smtClean="0">
                  <a:latin typeface="+mn-ea"/>
                  <a:ea typeface="+mn-ea"/>
                </a:rPr>
                <a:t>Inheritance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10800368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zh-CN" altLang="en-US" dirty="0" smtClean="0">
                  <a:latin typeface="微软雅黑"/>
                  <a:ea typeface="微软雅黑"/>
                </a:rPr>
                <a:t>可以宽松地理解为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is-a</a:t>
              </a:r>
              <a:r>
                <a:rPr lang="zh-CN" altLang="en-US" dirty="0" smtClean="0">
                  <a:latin typeface="微软雅黑"/>
                  <a:ea typeface="微软雅黑"/>
                </a:rPr>
                <a:t>关系。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在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中，当创建一个类时，总是在继承，因此除非已明确指出要从其他类中继承，否则就是在隐式地从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的标准根类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Object</a:t>
              </a:r>
              <a:r>
                <a:rPr lang="zh-CN" altLang="en-US" dirty="0" smtClean="0">
                  <a:latin typeface="微软雅黑"/>
                  <a:ea typeface="微软雅黑"/>
                </a:rPr>
                <a:t>进行继承。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单继承性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>
                  <a:latin typeface="微软雅黑"/>
                  <a:ea typeface="微软雅黑"/>
                </a:rPr>
                <a:t>Java </a:t>
              </a:r>
              <a:r>
                <a:rPr lang="zh-CN" altLang="en-US" dirty="0">
                  <a:latin typeface="微软雅黑"/>
                  <a:ea typeface="微软雅黑"/>
                </a:rPr>
                <a:t>允许一个类仅能继承一个其它类，即一个类只能有一个父类，这个限制被称做单继承性</a:t>
              </a:r>
              <a:r>
                <a:rPr lang="zh-CN" altLang="en-US" dirty="0" smtClean="0">
                  <a:latin typeface="微软雅黑"/>
                  <a:ea typeface="微软雅黑"/>
                </a:rPr>
                <a:t>。后面将</a:t>
              </a:r>
              <a:r>
                <a:rPr lang="zh-CN" altLang="en-US" dirty="0">
                  <a:latin typeface="微软雅黑"/>
                  <a:ea typeface="微软雅黑"/>
                </a:rPr>
                <a:t>讲到</a:t>
              </a:r>
              <a:r>
                <a:rPr lang="zh-CN" altLang="en-US" dirty="0" smtClean="0">
                  <a:latin typeface="微软雅黑"/>
                  <a:ea typeface="微软雅黑"/>
                </a:rPr>
                <a:t>接口</a:t>
              </a:r>
              <a:r>
                <a:rPr lang="en-US" altLang="zh-CN" dirty="0">
                  <a:latin typeface="微软雅黑"/>
                  <a:ea typeface="微软雅黑"/>
                </a:rPr>
                <a:t>(interface)</a:t>
              </a:r>
              <a:r>
                <a:rPr lang="zh-CN" altLang="en-US" dirty="0">
                  <a:latin typeface="微软雅黑"/>
                  <a:ea typeface="微软雅黑"/>
                </a:rPr>
                <a:t>的概念，接口允许多继承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子类可以继承父类除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以外的所有成员。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构造方法不能被继承。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764461"/>
            <a:chOff x="1028774" y="1314000"/>
            <a:chExt cx="10585177" cy="764461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3.3.1 </a:t>
              </a:r>
              <a:r>
                <a:rPr lang="zh-CN" altLang="en-US" b="1" dirty="0" smtClean="0">
                  <a:latin typeface="+mn-ea"/>
                  <a:ea typeface="+mn-ea"/>
                </a:rPr>
                <a:t>组合（</a:t>
              </a:r>
              <a:r>
                <a:rPr lang="en-US" altLang="zh-CN" b="1" dirty="0" smtClean="0">
                  <a:latin typeface="+mn-ea"/>
                  <a:ea typeface="+mn-ea"/>
                </a:rPr>
                <a:t>Composition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zh-CN" altLang="en-US" dirty="0" smtClean="0">
                  <a:latin typeface="微软雅黑"/>
                  <a:ea typeface="微软雅黑"/>
                </a:rPr>
                <a:t>可以宽松地理解为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has-a</a:t>
              </a:r>
              <a:r>
                <a:rPr lang="zh-CN" altLang="en-US" dirty="0" smtClean="0">
                  <a:latin typeface="微软雅黑"/>
                  <a:ea typeface="微软雅黑"/>
                </a:rPr>
                <a:t>关系。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57599" y="5610157"/>
            <a:ext cx="10585177" cy="1041460"/>
            <a:chOff x="1028774" y="1314000"/>
            <a:chExt cx="10585177" cy="1041460"/>
          </a:xfrm>
        </p:grpSpPr>
        <p:sp>
          <p:nvSpPr>
            <p:cNvPr id="13" name="文本框 12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3.3.3 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优先使用组合而非继承</a:t>
              </a:r>
              <a:r>
                <a:rPr lang="zh-CN" altLang="en-US" b="1" dirty="0" smtClean="0">
                  <a:latin typeface="+mn-ea"/>
                  <a:ea typeface="+mn-ea"/>
                </a:rPr>
                <a:t>（</a:t>
              </a:r>
              <a:r>
                <a:rPr lang="en-US" altLang="zh-CN" b="1" dirty="0">
                  <a:latin typeface="+mn-ea"/>
                  <a:ea typeface="+mn-ea"/>
                </a:rPr>
                <a:t>Favor Composition Over Inheritance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709129"/>
              <a:ext cx="100091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64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4365447"/>
            <a:chOff x="1028774" y="1314000"/>
            <a:chExt cx="10585177" cy="4365447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3.3.4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super 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super </a:t>
              </a:r>
              <a:r>
                <a:rPr lang="zh-CN" altLang="en-US" dirty="0" smtClean="0">
                  <a:latin typeface="微软雅黑"/>
                  <a:ea typeface="微软雅黑"/>
                </a:rPr>
                <a:t>用来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表示父类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功能：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调</a:t>
              </a:r>
              <a:r>
                <a:rPr lang="zh-CN" altLang="en-US" dirty="0" smtClean="0">
                  <a:latin typeface="微软雅黑"/>
                  <a:ea typeface="微软雅黑"/>
                </a:rPr>
                <a:t>取父类中已经覆盖了的方法；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作为方法名表示父类构造方法；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/>
                  <a:ea typeface="微软雅黑"/>
                </a:rPr>
                <a:t>注意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调用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super()</a:t>
              </a:r>
              <a:r>
                <a:rPr lang="zh-CN" altLang="en-US" dirty="0" smtClean="0">
                  <a:latin typeface="微软雅黑"/>
                  <a:ea typeface="微软雅黑"/>
                </a:rPr>
                <a:t>必须置于最起始的位置；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不能在构造方法以外的任何位置调用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super()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super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与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的区别</a:t>
              </a:r>
              <a:r>
                <a:rPr lang="zh-CN" altLang="en-US" dirty="0">
                  <a:latin typeface="微软雅黑"/>
                  <a:ea typeface="微软雅黑"/>
                </a:rPr>
                <a:t>？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72605" y="4480421"/>
            <a:ext cx="921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0"/>
            <a:r>
              <a:rPr lang="en-US" altLang="zh-CN" dirty="0">
                <a:latin typeface="微软雅黑"/>
                <a:ea typeface="微软雅黑"/>
              </a:rPr>
              <a:t> </a:t>
            </a:r>
            <a:r>
              <a:rPr lang="en-US" altLang="zh-CN" dirty="0" smtClean="0">
                <a:latin typeface="微软雅黑"/>
                <a:ea typeface="微软雅黑"/>
              </a:rPr>
              <a:t>      super </a:t>
            </a:r>
            <a:r>
              <a:rPr lang="zh-CN" altLang="en-US" dirty="0">
                <a:latin typeface="微软雅黑"/>
                <a:ea typeface="微软雅黑"/>
              </a:rPr>
              <a:t>不是一个对象的引用，不能将 </a:t>
            </a:r>
            <a:r>
              <a:rPr lang="en-US" altLang="zh-CN" dirty="0">
                <a:latin typeface="微软雅黑"/>
                <a:ea typeface="微软雅黑"/>
              </a:rPr>
              <a:t>super </a:t>
            </a:r>
            <a:r>
              <a:rPr lang="zh-CN" altLang="en-US" dirty="0">
                <a:latin typeface="微软雅黑"/>
                <a:ea typeface="微软雅黑"/>
              </a:rPr>
              <a:t>赋值给另一个对象变量，它只是一个指示编译器调用父类方法的特殊关键字</a:t>
            </a:r>
            <a:r>
              <a:rPr lang="zh-CN" altLang="en-US" dirty="0" smtClean="0">
                <a:latin typeface="微软雅黑"/>
                <a:ea typeface="微软雅黑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87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800367" cy="2208674"/>
            <a:chOff x="1028774" y="1314000"/>
            <a:chExt cx="10800367" cy="2208674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3.3.5 </a:t>
              </a:r>
              <a:r>
                <a:rPr lang="zh-CN" altLang="en-US" b="1" dirty="0" smtClean="0">
                  <a:latin typeface="+mn-ea"/>
                  <a:ea typeface="+mn-ea"/>
                </a:rPr>
                <a:t>继承中的方法重载和覆盖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68348"/>
              <a:ext cx="1080036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在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中，父类和子类的方法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都会参与重载</a:t>
              </a:r>
              <a:r>
                <a:rPr lang="zh-CN" altLang="en-US" dirty="0" smtClean="0">
                  <a:latin typeface="微软雅黑"/>
                  <a:ea typeface="微软雅黑"/>
                </a:rPr>
                <a:t>（注：</a:t>
              </a:r>
              <a:r>
                <a:rPr lang="en-US" altLang="zh-CN" dirty="0" smtClean="0"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latin typeface="微软雅黑"/>
                  <a:ea typeface="微软雅黑"/>
                </a:rPr>
                <a:t>中会产生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名称屏蔽</a:t>
              </a:r>
              <a:r>
                <a:rPr lang="zh-CN" altLang="en-US" dirty="0" smtClean="0">
                  <a:latin typeface="微软雅黑"/>
                  <a:ea typeface="微软雅黑"/>
                </a:rPr>
                <a:t>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方法覆盖（重写）（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Method Overriding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）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在子类中定义一个方法，其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名称</a:t>
              </a:r>
              <a:r>
                <a:rPr lang="zh-CN" altLang="en-US" dirty="0" smtClean="0">
                  <a:latin typeface="微软雅黑"/>
                  <a:ea typeface="微软雅黑"/>
                </a:rPr>
                <a:t>、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返回值类型</a:t>
              </a:r>
              <a:r>
                <a:rPr lang="zh-CN" altLang="en-US" dirty="0" smtClean="0">
                  <a:latin typeface="微软雅黑"/>
                  <a:ea typeface="微软雅黑"/>
                </a:rPr>
                <a:t>和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参数列表</a:t>
              </a:r>
              <a:r>
                <a:rPr lang="zh-CN" altLang="en-US" dirty="0" smtClean="0">
                  <a:latin typeface="微软雅黑"/>
                  <a:ea typeface="微软雅黑"/>
                </a:rPr>
                <a:t>与父类的相同，则称新方法覆盖旧方法。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57600" y="3040261"/>
            <a:ext cx="10800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@Override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注解</a:t>
            </a:r>
            <a:endParaRPr lang="en-US" altLang="zh-CN" dirty="0">
              <a:solidFill>
                <a:srgbClr val="FF0000"/>
              </a:solidFill>
              <a:latin typeface="微软雅黑"/>
              <a:ea typeface="微软雅黑"/>
            </a:endParaRPr>
          </a:p>
          <a:p>
            <a:pPr lvl="1" indent="0">
              <a:buClr>
                <a:srgbClr val="0070C0"/>
              </a:buClr>
            </a:pP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	</a:t>
            </a:r>
            <a:r>
              <a:rPr lang="fr-FR" altLang="zh-CN" dirty="0">
                <a:latin typeface="微软雅黑"/>
                <a:ea typeface="微软雅黑"/>
              </a:rPr>
              <a:t>Java SE5</a:t>
            </a:r>
            <a:r>
              <a:rPr lang="zh-CN" altLang="fr-FR" dirty="0">
                <a:latin typeface="微软雅黑"/>
                <a:ea typeface="微软雅黑"/>
              </a:rPr>
              <a:t>新增加了</a:t>
            </a:r>
            <a:r>
              <a:rPr lang="fr-FR" altLang="zh-CN" dirty="0">
                <a:latin typeface="微软雅黑"/>
                <a:ea typeface="微软雅黑"/>
              </a:rPr>
              <a:t>@Override</a:t>
            </a:r>
            <a:r>
              <a:rPr lang="zh-CN" altLang="fr-FR" dirty="0">
                <a:latin typeface="微软雅黑"/>
                <a:ea typeface="微软雅黑"/>
              </a:rPr>
              <a:t>注解，可以把它</a:t>
            </a:r>
            <a:r>
              <a:rPr lang="zh-CN" altLang="fr-FR" dirty="0">
                <a:solidFill>
                  <a:srgbClr val="FF0000"/>
                </a:solidFill>
                <a:latin typeface="微软雅黑"/>
                <a:ea typeface="微软雅黑"/>
              </a:rPr>
              <a:t>当作关键字</a:t>
            </a:r>
            <a:r>
              <a:rPr lang="zh-CN" altLang="fr-FR" dirty="0">
                <a:latin typeface="微软雅黑"/>
                <a:ea typeface="微软雅黑"/>
              </a:rPr>
              <a:t>来用，它的作用是告诉编译器我想重写这个方法，因为</a:t>
            </a:r>
            <a:r>
              <a:rPr lang="fr-FR" altLang="zh-CN" dirty="0">
                <a:latin typeface="微软雅黑"/>
                <a:ea typeface="微软雅黑"/>
              </a:rPr>
              <a:t>Java</a:t>
            </a:r>
            <a:r>
              <a:rPr lang="zh-CN" altLang="fr-FR" dirty="0">
                <a:latin typeface="微软雅黑"/>
                <a:ea typeface="微软雅黑"/>
              </a:rPr>
              <a:t>不会产生名称屏蔽，所以如果我不留心重载了，编译器就会报错来告诉我违背了我的初衷</a:t>
            </a:r>
            <a:r>
              <a:rPr lang="zh-CN" altLang="fr-FR" dirty="0" smtClean="0">
                <a:latin typeface="微软雅黑"/>
                <a:ea typeface="微软雅黑"/>
              </a:rPr>
              <a:t>。</a:t>
            </a:r>
            <a:endParaRPr lang="en-US" altLang="zh-CN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2750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4607357"/>
            <a:chOff x="1028774" y="1314000"/>
            <a:chExt cx="10585177" cy="4607357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3.3.6 final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数据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基本数据类型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对象引用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参数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使用</a:t>
              </a:r>
              <a:r>
                <a:rPr lang="en-US" altLang="zh-CN" dirty="0" smtClean="0"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方法的原因有两个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锁定方法</a:t>
              </a:r>
              <a:r>
                <a:rPr lang="zh-CN" altLang="en-US" dirty="0" smtClean="0">
                  <a:latin typeface="微软雅黑"/>
                  <a:ea typeface="微软雅黑"/>
                </a:rPr>
                <a:t>，以防任何继承类修改它的含义。这是出于设计的考虑。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latin typeface="微软雅黑"/>
                  <a:ea typeface="微软雅黑"/>
                </a:rPr>
                <a:t>效率。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和 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latin typeface="微软雅黑"/>
                  <a:ea typeface="微软雅黑"/>
                </a:rPr>
                <a:t>类中所有的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private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方法都隐式地指定是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</a:t>
              </a:r>
              <a:r>
                <a:rPr lang="zh-CN" altLang="en-US" dirty="0" smtClean="0">
                  <a:latin typeface="微软雅黑"/>
                  <a:ea typeface="微软雅黑"/>
                </a:rPr>
                <a:t>。由于无法取用 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方法，所以也就无法覆盖它。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latin typeface="微软雅黑"/>
                  <a:ea typeface="微软雅黑"/>
                </a:rPr>
                <a:t>派生类中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试图“覆盖”</a:t>
              </a:r>
              <a:r>
                <a:rPr lang="zh-CN" altLang="en-US" dirty="0" smtClean="0">
                  <a:latin typeface="微软雅黑"/>
                  <a:ea typeface="微软雅黑"/>
                </a:rPr>
                <a:t>父类中一个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方法，似乎奏效，编译器不会报错，但实际上只是在派生类中生成了一个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新的方法</a:t>
              </a:r>
              <a:r>
                <a:rPr lang="zh-CN" altLang="en-US" dirty="0" smtClean="0">
                  <a:latin typeface="微软雅黑"/>
                  <a:ea typeface="微软雅黑"/>
                </a:rPr>
                <a:t>，此时并没有覆盖父类的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957599" y="5687357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FinalOverridingIllusion.java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30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3222362"/>
            <a:chOff x="1028774" y="1314000"/>
            <a:chExt cx="10585177" cy="3222362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3.3.6 final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类表明对该类的设计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永不需要变动</a:t>
              </a:r>
              <a:r>
                <a:rPr lang="zh-CN" altLang="en-US" dirty="0" smtClean="0">
                  <a:latin typeface="微软雅黑"/>
                  <a:ea typeface="微软雅黑"/>
                </a:rPr>
                <a:t>，或者出于安全考虑，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不希望它有子类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类禁止被继承，所以 </a:t>
              </a: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类中所有的方法都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隐式指定为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的。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类中可以给方法添加 </a:t>
              </a: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修饰词，但这不会增添任何意义。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微软雅黑"/>
                  <a:ea typeface="微软雅黑"/>
                </a:rPr>
                <a:t>示例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java.lang.String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134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1837368"/>
            <a:chOff x="1028774" y="1314000"/>
            <a:chExt cx="10585177" cy="1837368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3.4.1 </a:t>
              </a:r>
              <a:r>
                <a:rPr lang="zh-CN" altLang="en-US" b="1" dirty="0" smtClean="0">
                  <a:latin typeface="+mn-ea"/>
                  <a:ea typeface="+mn-ea"/>
                </a:rPr>
                <a:t>动态绑定（</a:t>
              </a:r>
              <a:r>
                <a:rPr lang="en-US" altLang="zh-CN" b="1" dirty="0" smtClean="0">
                  <a:latin typeface="+mn-ea"/>
                  <a:ea typeface="+mn-ea"/>
                </a:rPr>
                <a:t>Dynamic Binding</a:t>
              </a:r>
              <a:r>
                <a:rPr lang="en-US" altLang="zh-CN" b="1" dirty="0" smtClean="0">
                  <a:latin typeface="+mn-ea"/>
                </a:rPr>
                <a:t> 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动态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绑定</a:t>
              </a:r>
              <a:r>
                <a:rPr lang="zh-CN" altLang="en-US" dirty="0" smtClean="0">
                  <a:latin typeface="微软雅黑"/>
                  <a:ea typeface="微软雅黑"/>
                </a:rPr>
                <a:t>（也叫做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后期</a:t>
              </a: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绑定</a:t>
              </a:r>
              <a:r>
                <a:rPr lang="zh-CN" altLang="en-US" dirty="0">
                  <a:latin typeface="微软雅黑"/>
                  <a:ea typeface="微软雅黑"/>
                </a:rPr>
                <a:t>或</a:t>
              </a: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运行时绑定</a:t>
              </a:r>
              <a:r>
                <a:rPr lang="zh-CN" altLang="en-US" dirty="0" smtClean="0">
                  <a:latin typeface="微软雅黑"/>
                  <a:ea typeface="微软雅黑"/>
                </a:rPr>
                <a:t>），</a:t>
              </a:r>
              <a:r>
                <a:rPr lang="zh-CN" altLang="en-US" dirty="0">
                  <a:latin typeface="微软雅黑"/>
                  <a:ea typeface="微软雅黑"/>
                </a:rPr>
                <a:t>就是在运行时根据对象的类型将一个方法调用与一个方法主体关联</a:t>
              </a:r>
              <a:r>
                <a:rPr lang="zh-CN" altLang="en-US" dirty="0" smtClean="0">
                  <a:latin typeface="微软雅黑"/>
                  <a:ea typeface="微软雅黑"/>
                </a:rPr>
                <a:t>起来（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绑定</a:t>
              </a:r>
              <a:r>
                <a:rPr lang="zh-CN" altLang="en-US" dirty="0" smtClean="0">
                  <a:latin typeface="微软雅黑"/>
                  <a:ea typeface="微软雅黑"/>
                </a:rPr>
                <a:t>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再谈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如前面所讲，</a:t>
              </a:r>
              <a:r>
                <a:rPr lang="en-US" altLang="zh-CN" dirty="0">
                  <a:latin typeface="微软雅黑"/>
                  <a:ea typeface="微软雅黑"/>
                </a:rPr>
                <a:t>final</a:t>
              </a:r>
              <a:r>
                <a:rPr lang="zh-CN" altLang="en-US" dirty="0">
                  <a:latin typeface="微软雅黑"/>
                  <a:ea typeface="微软雅黑"/>
                </a:rPr>
                <a:t>方法可以防止其他人覆盖该方法。但更重要的一点是：这样做可以有效地“</a:t>
              </a: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关闭</a:t>
              </a:r>
              <a:r>
                <a:rPr lang="zh-CN" altLang="en-US" dirty="0">
                  <a:latin typeface="微软雅黑"/>
                  <a:ea typeface="微软雅黑"/>
                </a:rPr>
                <a:t>”动态绑定，或者说，</a:t>
              </a:r>
              <a:r>
                <a:rPr lang="zh-CN" altLang="en-US" b="1" dirty="0">
                  <a:latin typeface="微软雅黑"/>
                  <a:ea typeface="微软雅黑"/>
                </a:rPr>
                <a:t>告诉编译器不需要对其进行动态绑定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57600" y="3184277"/>
            <a:ext cx="10585177" cy="2668364"/>
            <a:chOff x="1028774" y="1314000"/>
            <a:chExt cx="10585177" cy="2668364"/>
          </a:xfrm>
        </p:grpSpPr>
        <p:sp>
          <p:nvSpPr>
            <p:cNvPr id="15" name="文本框 14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3.4.2 </a:t>
              </a:r>
              <a:r>
                <a:rPr lang="zh-CN" altLang="en-US" b="1" dirty="0" smtClean="0">
                  <a:latin typeface="+mn-ea"/>
                  <a:ea typeface="+mn-ea"/>
                </a:rPr>
                <a:t>多态（</a:t>
              </a:r>
              <a:r>
                <a:rPr lang="en-US" altLang="zh-CN" b="1" dirty="0" smtClean="0">
                  <a:latin typeface="+mn-ea"/>
                  <a:ea typeface="+mn-ea"/>
                </a:rPr>
                <a:t>Polymorphism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8774" y="1674040"/>
              <a:ext cx="1000911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多态</a:t>
              </a:r>
              <a:r>
                <a:rPr lang="zh-CN" altLang="en-US" dirty="0" smtClean="0">
                  <a:latin typeface="微软雅黑"/>
                  <a:ea typeface="微软雅黑"/>
                </a:rPr>
                <a:t>，</a:t>
              </a:r>
              <a:r>
                <a:rPr lang="zh-CN" altLang="en-US" dirty="0">
                  <a:latin typeface="微软雅黑"/>
                  <a:ea typeface="微软雅黑"/>
                </a:rPr>
                <a:t>即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动态绑定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多态通过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分离做什么和怎么做</a:t>
              </a:r>
              <a:r>
                <a:rPr lang="zh-CN" altLang="en-US" dirty="0" smtClean="0">
                  <a:latin typeface="微软雅黑"/>
                  <a:ea typeface="微软雅黑"/>
                </a:rPr>
                <a:t>，从另一个角度将接口和实现分离开来。多态不但能够改善代码的组织结构和可读性，还能够创建可扩展的程序</a:t>
              </a:r>
              <a:r>
                <a:rPr lang="en-US" altLang="zh-CN" dirty="0" smtClean="0">
                  <a:latin typeface="微软雅黑"/>
                  <a:ea typeface="微软雅黑"/>
                </a:rPr>
                <a:t>——</a:t>
              </a:r>
              <a:r>
                <a:rPr lang="zh-CN" altLang="en-US" dirty="0" smtClean="0">
                  <a:latin typeface="微软雅黑"/>
                  <a:ea typeface="微软雅黑"/>
                </a:rPr>
                <a:t>即无论在项目最初创建时还是在需要添加新功能时都可以“生长”的程序。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多态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表现</a:t>
              </a:r>
              <a:r>
                <a:rPr lang="zh-CN" altLang="en-US" dirty="0" smtClean="0">
                  <a:latin typeface="微软雅黑"/>
                  <a:ea typeface="微软雅黑"/>
                </a:rPr>
                <a:t>为父类的引用可以对所有派生类的成员变量和成员函数进行“全方位”的访问，尤其是成员函数。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：方法重载是多态吗？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3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4607357"/>
            <a:chOff x="1028774" y="1314000"/>
            <a:chExt cx="10585177" cy="4607357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3.4.3 </a:t>
              </a:r>
              <a:r>
                <a:rPr lang="zh-CN" altLang="en-US" b="1" dirty="0" smtClean="0">
                  <a:latin typeface="+mn-ea"/>
                  <a:ea typeface="+mn-ea"/>
                </a:rPr>
                <a:t>多态的几点注意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默认多态性</a:t>
              </a:r>
              <a:r>
                <a:rPr lang="zh-CN" altLang="en-US" dirty="0" smtClean="0">
                  <a:latin typeface="微软雅黑"/>
                  <a:ea typeface="微软雅黑"/>
                </a:rPr>
                <a:t>。在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中，除了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方法和</a:t>
              </a:r>
              <a:r>
                <a:rPr lang="en-US" altLang="zh-CN" dirty="0" smtClean="0"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方法（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方法属于</a:t>
              </a:r>
              <a:r>
                <a:rPr lang="en-US" altLang="zh-CN" dirty="0" smtClean="0"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方法）之外，其他所有的方法都是后期绑定。这意味着通常情况下，我们不必判定是否应该进行后期绑定</a:t>
              </a:r>
              <a:r>
                <a:rPr lang="en-US" altLang="zh-CN" dirty="0" smtClean="0">
                  <a:latin typeface="微软雅黑"/>
                  <a:ea typeface="微软雅黑"/>
                </a:rPr>
                <a:t>——</a:t>
              </a:r>
              <a:r>
                <a:rPr lang="zh-CN" altLang="en-US" dirty="0" smtClean="0">
                  <a:latin typeface="微软雅黑"/>
                  <a:ea typeface="微软雅黑"/>
                </a:rPr>
                <a:t>它会自动发生，即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方法默认都是多态的</a:t>
              </a:r>
              <a:r>
                <a:rPr lang="zh-CN" altLang="en-US" dirty="0" smtClean="0">
                  <a:latin typeface="微软雅黑"/>
                  <a:ea typeface="微软雅黑"/>
                </a:rPr>
                <a:t>（与</a:t>
              </a:r>
              <a:r>
                <a:rPr lang="en-US" altLang="zh-CN" dirty="0" smtClean="0"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latin typeface="微软雅黑"/>
                  <a:ea typeface="微软雅黑"/>
                </a:rPr>
                <a:t>不同）。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“覆盖”私有方法的现象</a:t>
              </a:r>
              <a:r>
                <a:rPr lang="zh-CN" altLang="en-US" dirty="0" smtClean="0">
                  <a:latin typeface="微软雅黑"/>
                  <a:ea typeface="微软雅黑"/>
                </a:rPr>
                <a:t>。只有非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方法才可以被覆盖；但是还需要密切注意覆盖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现象</a:t>
              </a:r>
              <a:r>
                <a:rPr lang="zh-CN" altLang="en-US" dirty="0" smtClean="0">
                  <a:latin typeface="微软雅黑"/>
                  <a:ea typeface="微软雅黑"/>
                </a:rPr>
                <a:t>，这时</a:t>
              </a:r>
              <a:r>
                <a:rPr lang="zh-CN" altLang="en-US" b="1" dirty="0" smtClean="0">
                  <a:latin typeface="微软雅黑"/>
                  <a:ea typeface="微软雅黑"/>
                </a:rPr>
                <a:t>虽然编译器不会报错，但是也不会按照我们所期望的来执行</a:t>
              </a:r>
              <a:r>
                <a:rPr lang="zh-CN" altLang="en-US" dirty="0" smtClean="0">
                  <a:latin typeface="微软雅黑"/>
                  <a:ea typeface="微软雅黑"/>
                </a:rPr>
                <a:t>。确切地说，在导出类，对于基类中的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方法，最好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采用不同的名字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</a:rPr>
                <a:t>示例</a:t>
              </a:r>
              <a:r>
                <a:rPr lang="zh-CN" altLang="en-US" b="1" dirty="0">
                  <a:latin typeface="+mn-ea"/>
                </a:rPr>
                <a:t>：</a:t>
              </a:r>
              <a:r>
                <a:rPr lang="en-US" altLang="zh-CN" b="1" dirty="0" smtClean="0">
                  <a:latin typeface="+mn-ea"/>
                </a:rPr>
                <a:t>PrivateOverride.java</a:t>
              </a: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域与静态方法</a:t>
              </a:r>
              <a:r>
                <a:rPr lang="zh-CN" altLang="en-US" dirty="0">
                  <a:latin typeface="微软雅黑"/>
                  <a:ea typeface="微软雅黑"/>
                </a:rPr>
                <a:t>不具有多态性。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</a:rPr>
                <a:t>示例</a:t>
              </a:r>
              <a:r>
                <a:rPr lang="zh-CN" altLang="en-US" b="1" dirty="0">
                  <a:latin typeface="+mn-ea"/>
                </a:rPr>
                <a:t>：</a:t>
              </a:r>
              <a:r>
                <a:rPr lang="en-US" altLang="zh-CN" b="1" dirty="0" smtClean="0">
                  <a:latin typeface="+mn-ea"/>
                </a:rPr>
                <a:t>FieldAccess.java</a:t>
              </a:r>
            </a:p>
            <a:p>
              <a:pPr lvl="2" indent="0">
                <a:buClr>
                  <a:srgbClr val="0070C0"/>
                </a:buClr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构造器内部</a:t>
              </a:r>
              <a:r>
                <a:rPr lang="zh-CN" altLang="en-US" dirty="0">
                  <a:latin typeface="微软雅黑"/>
                  <a:ea typeface="微软雅黑"/>
                </a:rPr>
                <a:t>的</a:t>
              </a:r>
              <a:r>
                <a:rPr lang="zh-CN" altLang="en-US" dirty="0" smtClean="0">
                  <a:latin typeface="微软雅黑"/>
                  <a:ea typeface="微软雅黑"/>
                </a:rPr>
                <a:t>多态</a:t>
              </a:r>
              <a:r>
                <a:rPr lang="zh-CN" altLang="en-US" dirty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latin typeface="微软雅黑"/>
                  <a:ea typeface="微软雅黑"/>
                </a:rPr>
                <a:t>行为。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</a:rPr>
                <a:t>示例</a:t>
              </a:r>
              <a:r>
                <a:rPr lang="zh-CN" altLang="en-US" b="1" dirty="0" smtClean="0">
                  <a:latin typeface="+mn-ea"/>
                </a:rPr>
                <a:t>：</a:t>
              </a:r>
              <a:r>
                <a:rPr lang="en-US" altLang="zh-CN" b="1" dirty="0" smtClean="0">
                  <a:latin typeface="+mn-ea"/>
                </a:rPr>
                <a:t>PolyConstructors.java</a:t>
              </a:r>
              <a:endParaRPr lang="en-US" altLang="zh-CN" dirty="0">
                <a:latin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34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581241" cy="586648"/>
            <a:chOff x="354" y="361635"/>
            <a:chExt cx="3581241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169348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1.1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语言介绍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56768" y="1080000"/>
            <a:ext cx="107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面向对象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6768" y="1521633"/>
            <a:ext cx="923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完全面向对象</a:t>
            </a:r>
            <a:r>
              <a:rPr lang="zh-CN" altLang="en-US" dirty="0">
                <a:latin typeface="+mn-ea"/>
                <a:ea typeface="+mn-ea"/>
              </a:rPr>
              <a:t>：所有设计都必须在类中实现。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语法</a:t>
            </a:r>
            <a:r>
              <a:rPr lang="zh-CN" altLang="en-US" dirty="0">
                <a:latin typeface="+mn-ea"/>
                <a:ea typeface="+mn-ea"/>
              </a:rPr>
              <a:t>：放弃了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语言的全局变量、宏定义、全局函数、多重继承、友元类等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6768" y="2681898"/>
            <a:ext cx="7352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运行在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虚拟机上，从而独立于操作系统，具备可移植性。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语言的设计也体现了平台无关性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6768" y="3842163"/>
            <a:ext cx="8177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封装了指针。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通过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垃圾回收机制</a:t>
            </a:r>
            <a:r>
              <a:rPr lang="zh-CN" altLang="en-US" dirty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GC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Garbage Collection</a:t>
            </a:r>
            <a:r>
              <a:rPr lang="zh-CN" altLang="en-US" dirty="0">
                <a:latin typeface="+mn-ea"/>
                <a:ea typeface="+mn-ea"/>
              </a:rPr>
              <a:t>）自动管理内存。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异常处理机制。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6768" y="5279427"/>
            <a:ext cx="1072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语言级</a:t>
            </a:r>
            <a:r>
              <a:rPr lang="zh-CN" altLang="en-US" dirty="0">
                <a:latin typeface="+mn-ea"/>
                <a:ea typeface="+mn-ea"/>
              </a:rPr>
              <a:t>支持多线程的程序设计，可以方便地在程序中实现多线程功能。其他语言，如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要实现多线程设计的话，必须调用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操作系统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en-US" altLang="zh-CN" dirty="0">
                <a:latin typeface="+mn-ea"/>
                <a:ea typeface="+mn-ea"/>
              </a:rPr>
              <a:t>API</a:t>
            </a:r>
            <a:r>
              <a:rPr lang="zh-CN" altLang="en-US" dirty="0">
                <a:latin typeface="+mn-ea"/>
                <a:ea typeface="+mn-ea"/>
              </a:rPr>
              <a:t>来支持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6768" y="2240265"/>
            <a:ext cx="107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平台无关性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6768" y="3400530"/>
            <a:ext cx="107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安全性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6768" y="4837794"/>
            <a:ext cx="107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多</a:t>
            </a:r>
            <a:r>
              <a:rPr lang="zh-CN" altLang="en-US" b="1" dirty="0" smtClean="0">
                <a:latin typeface="+mn-ea"/>
                <a:ea typeface="+mn-ea"/>
              </a:rPr>
              <a:t>线程</a:t>
            </a:r>
            <a:endParaRPr lang="en-US" altLang="zh-CN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367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1283370"/>
            <a:chOff x="1028774" y="1314000"/>
            <a:chExt cx="10585177" cy="1283370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3.4.4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instanceof</a:t>
              </a:r>
              <a:r>
                <a:rPr lang="zh-CN" altLang="en-US" b="1" dirty="0" smtClean="0">
                  <a:latin typeface="+mn-ea"/>
                  <a:ea typeface="+mn-ea"/>
                </a:rPr>
                <a:t>运算符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b="1" dirty="0" smtClean="0">
                  <a:latin typeface="+mn-ea"/>
                </a:rPr>
                <a:t>	</a:t>
              </a:r>
              <a:r>
                <a:rPr lang="zh-CN" altLang="en-US" b="1" dirty="0" smtClean="0">
                  <a:latin typeface="+mn-ea"/>
                </a:rPr>
                <a:t>多态性带来了一个问题，就是如何判断一个变量所实际引用的对象的类型。</a:t>
              </a:r>
              <a:r>
                <a:rPr lang="en-US" altLang="zh-CN" b="1" dirty="0" smtClean="0">
                  <a:latin typeface="+mn-ea"/>
                </a:rPr>
                <a:t>Java</a:t>
              </a:r>
              <a:r>
                <a:rPr lang="zh-CN" altLang="en-US" b="1" dirty="0" smtClean="0">
                  <a:latin typeface="+mn-ea"/>
                </a:rPr>
                <a:t>使用</a:t>
              </a:r>
              <a:r>
                <a:rPr lang="en-US" altLang="zh-CN" b="1" dirty="0" smtClean="0">
                  <a:latin typeface="+mn-ea"/>
                </a:rPr>
                <a:t>instanceof</a:t>
              </a:r>
              <a:r>
                <a:rPr lang="zh-CN" altLang="en-US" b="1" dirty="0" smtClean="0">
                  <a:latin typeface="+mn-ea"/>
                </a:rPr>
                <a:t>运算符。</a:t>
              </a:r>
              <a:endParaRPr lang="en-US" altLang="zh-CN" b="1" dirty="0" smtClean="0">
                <a:latin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599" y="2358724"/>
            <a:ext cx="10585177" cy="729372"/>
            <a:chOff x="1028774" y="1314000"/>
            <a:chExt cx="10585177" cy="729372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latin typeface="+mn-ea"/>
                  <a:ea typeface="+mn-ea"/>
                </a:rPr>
                <a:t>示例：</a:t>
              </a:r>
              <a:r>
                <a:rPr lang="en-US" altLang="zh-CN" b="1" dirty="0" smtClean="0">
                  <a:latin typeface="+mn-ea"/>
                  <a:ea typeface="+mn-ea"/>
                </a:rPr>
                <a:t>InstanceofTest.java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524" y="2872769"/>
            <a:ext cx="45053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8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2391365"/>
            <a:chOff x="1028774" y="1314000"/>
            <a:chExt cx="10585177" cy="2391365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3.4.5 </a:t>
              </a:r>
              <a:r>
                <a:rPr lang="zh-CN" altLang="en-US" b="1" dirty="0" smtClean="0">
                  <a:latin typeface="+mn-ea"/>
                  <a:ea typeface="+mn-ea"/>
                </a:rPr>
                <a:t>抽象类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b="1" dirty="0" smtClean="0">
                  <a:latin typeface="+mn-ea"/>
                  <a:ea typeface="+mn-ea"/>
                </a:rPr>
                <a:t>	</a:t>
              </a:r>
              <a:r>
                <a:rPr lang="zh-CN" altLang="en-US" dirty="0" smtClean="0">
                  <a:latin typeface="+mn-ea"/>
                  <a:ea typeface="+mn-ea"/>
                </a:rPr>
                <a:t>在</a:t>
              </a:r>
              <a:r>
                <a:rPr lang="en-US" altLang="zh-CN" dirty="0" smtClean="0">
                  <a:latin typeface="+mn-ea"/>
                  <a:ea typeface="+mn-ea"/>
                </a:rPr>
                <a:t>class</a:t>
              </a:r>
              <a:r>
                <a:rPr lang="zh-CN" altLang="en-US" dirty="0" smtClean="0">
                  <a:latin typeface="+mn-ea"/>
                  <a:ea typeface="+mn-ea"/>
                </a:rPr>
                <a:t>前添加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abstract</a:t>
              </a:r>
              <a:r>
                <a:rPr lang="zh-CN" altLang="en-US" dirty="0" smtClean="0">
                  <a:latin typeface="+mn-ea"/>
                  <a:ea typeface="+mn-ea"/>
                </a:rPr>
                <a:t>关键字，定义成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抽象类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抽象类不能实例化，即不能通过</a:t>
              </a:r>
              <a:r>
                <a:rPr lang="en-US" altLang="zh-CN" dirty="0" smtClean="0">
                  <a:latin typeface="+mn-ea"/>
                  <a:ea typeface="+mn-ea"/>
                </a:rPr>
                <a:t>new</a:t>
              </a:r>
              <a:r>
                <a:rPr lang="zh-CN" altLang="en-US" dirty="0" smtClean="0">
                  <a:latin typeface="+mn-ea"/>
                  <a:ea typeface="+mn-ea"/>
                </a:rPr>
                <a:t>生成对象。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抽象类可以有构造函数，但不能直接调用，通常由实现类构造函数调用。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抽象类的方法前添加</a:t>
              </a:r>
              <a:r>
                <a:rPr lang="en-US" altLang="zh-CN" dirty="0" smtClean="0">
                  <a:latin typeface="+mn-ea"/>
                  <a:ea typeface="+mn-ea"/>
                </a:rPr>
                <a:t>abstract</a:t>
              </a:r>
              <a:r>
                <a:rPr lang="zh-CN" altLang="en-US" dirty="0" smtClean="0">
                  <a:latin typeface="+mn-ea"/>
                  <a:ea typeface="+mn-ea"/>
                </a:rPr>
                <a:t>关键字，定义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抽象方法</a:t>
              </a:r>
              <a:r>
                <a:rPr lang="zh-CN" altLang="en-US" dirty="0" smtClean="0">
                  <a:latin typeface="+mn-ea"/>
                  <a:ea typeface="+mn-ea"/>
                </a:rPr>
                <a:t>。相当于</a:t>
              </a:r>
              <a:r>
                <a:rPr lang="en-US" altLang="zh-CN" dirty="0" smtClean="0">
                  <a:latin typeface="+mn-ea"/>
                  <a:ea typeface="+mn-ea"/>
                </a:rPr>
                <a:t>C++</a:t>
              </a:r>
              <a:r>
                <a:rPr lang="zh-CN" altLang="en-US" dirty="0" smtClean="0">
                  <a:latin typeface="+mn-ea"/>
                  <a:ea typeface="+mn-ea"/>
                </a:rPr>
                <a:t>的纯虚函数，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派生类必须重写该方法</a:t>
              </a:r>
              <a:r>
                <a:rPr lang="zh-CN" altLang="en-US" dirty="0" smtClean="0">
                  <a:latin typeface="+mn-ea"/>
                  <a:ea typeface="+mn-ea"/>
                </a:rPr>
                <a:t>，然后才能实例化。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抽象类可以没有抽象方法，即可以全部是含方法体的非抽象方法。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3468256"/>
            <a:ext cx="10585177" cy="2391365"/>
            <a:chOff x="1028774" y="1314000"/>
            <a:chExt cx="10585177" cy="2391365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3.4.6 </a:t>
              </a:r>
              <a:r>
                <a:rPr lang="zh-CN" altLang="en-US" b="1" dirty="0">
                  <a:latin typeface="+mn-ea"/>
                  <a:ea typeface="+mn-ea"/>
                </a:rPr>
                <a:t>接口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+mn-ea"/>
                  <a:ea typeface="+mn-ea"/>
                </a:rPr>
                <a:t>	</a:t>
              </a:r>
              <a:r>
                <a:rPr lang="zh-CN" altLang="en-US" dirty="0" smtClean="0">
                  <a:latin typeface="+mn-ea"/>
                  <a:ea typeface="+mn-ea"/>
                </a:rPr>
                <a:t>抽象类进一步抽象，即所有方法都没有具体实现，只声明了方法的形式（同</a:t>
              </a:r>
              <a:r>
                <a:rPr lang="en-US" altLang="zh-CN" dirty="0" smtClean="0">
                  <a:latin typeface="+mn-ea"/>
                  <a:ea typeface="+mn-ea"/>
                </a:rPr>
                <a:t>C++</a:t>
              </a:r>
              <a:r>
                <a:rPr lang="zh-CN" altLang="en-US" dirty="0" smtClean="0">
                  <a:latin typeface="+mn-ea"/>
                  <a:ea typeface="+mn-ea"/>
                </a:rPr>
                <a:t>头文件中函数的声明格式），并且把 </a:t>
              </a:r>
              <a:r>
                <a:rPr lang="en-US" altLang="zh-CN" dirty="0" smtClean="0">
                  <a:latin typeface="+mn-ea"/>
                  <a:ea typeface="+mn-ea"/>
                </a:rPr>
                <a:t>class </a:t>
              </a:r>
              <a:r>
                <a:rPr lang="zh-CN" altLang="en-US" dirty="0" smtClean="0">
                  <a:latin typeface="+mn-ea"/>
                  <a:ea typeface="+mn-ea"/>
                </a:rPr>
                <a:t>关键字改成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interface</a:t>
              </a:r>
              <a:r>
                <a:rPr lang="en-US" altLang="zh-CN" dirty="0" smtClean="0">
                  <a:latin typeface="+mn-ea"/>
                  <a:ea typeface="+mn-ea"/>
                </a:rPr>
                <a:t> </a:t>
              </a:r>
              <a:r>
                <a:rPr lang="zh-CN" altLang="en-US" dirty="0" smtClean="0">
                  <a:latin typeface="+mn-ea"/>
                  <a:ea typeface="+mn-ea"/>
                </a:rPr>
                <a:t>关键字，这就创建了一个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接口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接口可以包含域，且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隐式地是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static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 和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final 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的</a:t>
              </a:r>
              <a:r>
                <a:rPr lang="zh-CN" altLang="en-US" dirty="0" smtClean="0">
                  <a:latin typeface="+mn-ea"/>
                  <a:ea typeface="+mn-ea"/>
                </a:rPr>
                <a:t>，显然，接口中的域不能是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final</a:t>
              </a:r>
              <a:r>
                <a:rPr lang="zh-CN" altLang="en-US" dirty="0" smtClean="0">
                  <a:latin typeface="+mn-ea"/>
                  <a:ea typeface="+mn-ea"/>
                </a:rPr>
                <a:t>，这些域不是接口的一部分，它们存储在该接口的静态存储区域内。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接口的方法默认都是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public</a:t>
              </a:r>
              <a:r>
                <a:rPr lang="zh-CN" altLang="en-US" dirty="0" smtClean="0">
                  <a:latin typeface="+mn-ea"/>
                  <a:ea typeface="+mn-ea"/>
                </a:rPr>
                <a:t>的。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可以定义一个接口去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extends</a:t>
              </a:r>
              <a:r>
                <a:rPr lang="zh-CN" altLang="en-US" dirty="0" smtClean="0">
                  <a:latin typeface="+mn-ea"/>
                  <a:ea typeface="+mn-ea"/>
                </a:rPr>
                <a:t>另外一个或多个接口来实现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接口的扩展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一个</a:t>
              </a: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类可以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implements</a:t>
              </a:r>
              <a:r>
                <a:rPr lang="zh-CN" altLang="en-US" dirty="0" smtClean="0">
                  <a:latin typeface="+mn-ea"/>
                  <a:ea typeface="+mn-ea"/>
                </a:rPr>
                <a:t>多个接口，达到</a:t>
              </a:r>
              <a:r>
                <a:rPr lang="en-US" altLang="zh-CN" dirty="0" smtClean="0">
                  <a:latin typeface="+mn-ea"/>
                  <a:ea typeface="+mn-ea"/>
                </a:rPr>
                <a:t>C++</a:t>
              </a:r>
              <a:r>
                <a:rPr lang="zh-CN" altLang="en-US" dirty="0" smtClean="0">
                  <a:latin typeface="+mn-ea"/>
                  <a:ea typeface="+mn-ea"/>
                </a:rPr>
                <a:t>中多重继承的效果。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81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47112" y="2148473"/>
            <a:ext cx="10595665" cy="1560369"/>
            <a:chOff x="1028774" y="1314000"/>
            <a:chExt cx="10595665" cy="1560369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3.5.2 </a:t>
              </a:r>
              <a:r>
                <a:rPr lang="zh-CN" altLang="en-US" b="1" dirty="0" smtClean="0">
                  <a:latin typeface="+mn-ea"/>
                  <a:ea typeface="+mn-ea"/>
                </a:rPr>
                <a:t>链接到外部类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5956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非</a:t>
              </a:r>
              <a:r>
                <a:rPr lang="en-US" altLang="zh-CN" dirty="0" smtClean="0">
                  <a:latin typeface="+mn-ea"/>
                  <a:ea typeface="+mn-ea"/>
                </a:rPr>
                <a:t>static</a:t>
              </a:r>
              <a:r>
                <a:rPr lang="zh-CN" altLang="en-US" dirty="0" smtClean="0">
                  <a:latin typeface="+mn-ea"/>
                  <a:ea typeface="+mn-ea"/>
                </a:rPr>
                <a:t>的普通</a:t>
              </a:r>
              <a:r>
                <a:rPr lang="zh-CN" altLang="en-US" dirty="0">
                  <a:latin typeface="+mn-ea"/>
                  <a:ea typeface="+mn-ea"/>
                </a:rPr>
                <a:t>内部类能访问其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外围对象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（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Enclosing Object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）</a:t>
              </a:r>
              <a:r>
                <a:rPr lang="zh-CN" altLang="en-US" dirty="0">
                  <a:latin typeface="+mn-ea"/>
                  <a:ea typeface="+mn-ea"/>
                </a:rPr>
                <a:t>的所有成员，而不需要任何特殊条件 。在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中，当某个类创建一个内部类对象时，此内部类对象必定会秘密地捕获一个指向那个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外围类的对象的引用</a:t>
              </a:r>
              <a:r>
                <a:rPr lang="zh-CN" altLang="en-US" dirty="0">
                  <a:latin typeface="+mn-ea"/>
                  <a:ea typeface="+mn-ea"/>
                </a:rPr>
                <a:t>。然后，在你访问此外围类的成员时，就是用那个引用来选择外围类的成员。这些细节是由编译器处理的。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的迭代器复用了这个特性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4068882"/>
            <a:ext cx="10585177" cy="729372"/>
            <a:chOff x="1028774" y="1314000"/>
            <a:chExt cx="10585177" cy="729372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Sequence.java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57600" y="1080000"/>
            <a:ext cx="10585177" cy="729372"/>
            <a:chOff x="1028774" y="1314000"/>
            <a:chExt cx="10585177" cy="729372"/>
          </a:xfrm>
        </p:grpSpPr>
        <p:sp>
          <p:nvSpPr>
            <p:cNvPr id="15" name="文本框 14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3.5.1 </a:t>
              </a:r>
              <a:r>
                <a:rPr lang="zh-CN" altLang="en-US" b="1" dirty="0" smtClean="0">
                  <a:latin typeface="+mn-ea"/>
                  <a:ea typeface="+mn-ea"/>
                </a:rPr>
                <a:t>内部类（</a:t>
              </a:r>
              <a:r>
                <a:rPr lang="en-US" altLang="zh-CN" b="1" dirty="0" smtClean="0">
                  <a:latin typeface="+mn-ea"/>
                  <a:ea typeface="+mn-ea"/>
                </a:rPr>
                <a:t>Inner Class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  <a:ea typeface="+mn-ea"/>
                </a:rPr>
                <a:t>可以将</a:t>
              </a:r>
              <a:r>
                <a:rPr lang="zh-CN" altLang="en-US" b="1" dirty="0">
                  <a:latin typeface="+mn-ea"/>
                  <a:ea typeface="+mn-ea"/>
                </a:rPr>
                <a:t>一个类的定义放在另一个类的定义内部，这就是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内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部类</a:t>
              </a:r>
              <a:r>
                <a:rPr lang="zh-CN" altLang="en-US" b="1" dirty="0" smtClean="0">
                  <a:latin typeface="+mn-ea"/>
                </a:rPr>
                <a:t>。</a:t>
              </a:r>
              <a:endParaRPr lang="en-US" altLang="zh-CN" b="1" dirty="0">
                <a:latin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938" y="4068882"/>
            <a:ext cx="47625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4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1560369"/>
            <a:chOff x="1028774" y="1314000"/>
            <a:chExt cx="10585177" cy="1560369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3.5.3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.this 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与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.new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</a:rPr>
                <a:t>Java</a:t>
              </a:r>
              <a:r>
                <a:rPr lang="zh-CN" altLang="en-US" dirty="0" smtClean="0">
                  <a:latin typeface="+mn-ea"/>
                </a:rPr>
                <a:t>非</a:t>
              </a:r>
              <a:r>
                <a:rPr lang="en-US" altLang="zh-CN" dirty="0" smtClean="0">
                  <a:latin typeface="+mn-ea"/>
                </a:rPr>
                <a:t>static</a:t>
              </a:r>
              <a:r>
                <a:rPr lang="zh-CN" altLang="en-US" dirty="0" smtClean="0">
                  <a:latin typeface="+mn-ea"/>
                </a:rPr>
                <a:t>的普通</a:t>
              </a:r>
              <a:r>
                <a:rPr lang="zh-CN" altLang="en-US" dirty="0">
                  <a:latin typeface="+mn-ea"/>
                </a:rPr>
                <a:t>内</a:t>
              </a:r>
              <a:r>
                <a:rPr lang="zh-CN" altLang="en-US" dirty="0" smtClean="0">
                  <a:latin typeface="+mn-ea"/>
                </a:rPr>
                <a:t>部类可应用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</a:rPr>
                <a:t>.this</a:t>
              </a:r>
              <a:r>
                <a:rPr lang="en-US" altLang="zh-CN" dirty="0" smtClean="0">
                  <a:latin typeface="+mn-ea"/>
                </a:rPr>
                <a:t> </a:t>
              </a:r>
              <a:r>
                <a:rPr lang="zh-CN" altLang="en-US" dirty="0" smtClean="0">
                  <a:latin typeface="+mn-ea"/>
                </a:rPr>
                <a:t>返回其外围对象的引用。</a:t>
              </a:r>
              <a:endParaRPr lang="en-US" altLang="zh-CN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</a:rPr>
                <a:t>外围对象可应用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</a:rPr>
                <a:t>.new</a:t>
              </a:r>
              <a:r>
                <a:rPr lang="en-US" altLang="zh-CN" dirty="0" smtClean="0">
                  <a:latin typeface="+mn-ea"/>
                </a:rPr>
                <a:t> </a:t>
              </a:r>
              <a:r>
                <a:rPr lang="zh-CN" altLang="en-US" dirty="0" smtClean="0">
                  <a:latin typeface="+mn-ea"/>
                </a:rPr>
                <a:t>来生成一个内部类对象。</a:t>
              </a:r>
              <a:endParaRPr lang="en-US" altLang="zh-CN" dirty="0" smtClean="0"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3000409"/>
            <a:ext cx="10585177" cy="729372"/>
            <a:chOff x="1028774" y="1314000"/>
            <a:chExt cx="10585177" cy="729372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DotThis.java</a:t>
              </a:r>
              <a:r>
                <a:rPr lang="zh-CN" altLang="en-US" b="1" dirty="0" smtClean="0">
                  <a:latin typeface="+mn-ea"/>
                  <a:ea typeface="+mn-ea"/>
                </a:rPr>
                <a:t>、</a:t>
              </a:r>
              <a:r>
                <a:rPr lang="en-US" altLang="zh-CN" b="1" dirty="0" smtClean="0">
                  <a:latin typeface="+mn-ea"/>
                  <a:ea typeface="+mn-ea"/>
                </a:rPr>
                <a:t>MultiNestingAccesss.java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0" y="3729781"/>
            <a:ext cx="5267325" cy="2247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383" y="3729781"/>
            <a:ext cx="35433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8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729372"/>
            <a:chOff x="1028774" y="1314000"/>
            <a:chExt cx="10585177" cy="729372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3.5.4 </a:t>
              </a:r>
              <a:r>
                <a:rPr lang="zh-CN" altLang="en-US" b="1" dirty="0" smtClean="0">
                  <a:latin typeface="+mn-ea"/>
                  <a:ea typeface="+mn-ea"/>
                </a:rPr>
                <a:t>匿名内部类（</a:t>
              </a:r>
              <a:r>
                <a:rPr lang="en-US" altLang="zh-CN" b="1" dirty="0" smtClean="0">
                  <a:latin typeface="+mn-ea"/>
                  <a:ea typeface="+mn-ea"/>
                </a:rPr>
                <a:t>Anonymous Inner Class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dirty="0" smtClean="0">
                  <a:latin typeface="+mn-ea"/>
                  <a:ea typeface="+mn-ea"/>
                </a:rPr>
                <a:t>：</a:t>
              </a:r>
              <a:r>
                <a:rPr lang="en-US" altLang="zh-CN" dirty="0" smtClean="0">
                  <a:latin typeface="+mn-ea"/>
                  <a:ea typeface="+mn-ea"/>
                </a:rPr>
                <a:t>Parcel.java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79" y="1963151"/>
            <a:ext cx="6336108" cy="331236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57600" y="5490183"/>
            <a:ext cx="10291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contents()</a:t>
            </a:r>
            <a:r>
              <a:rPr lang="zh-CN" altLang="en-US" dirty="0" smtClean="0">
                <a:latin typeface="+mn-ea"/>
                <a:ea typeface="+mn-ea"/>
              </a:rPr>
              <a:t>方法将返回值的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生成</a:t>
            </a:r>
            <a:r>
              <a:rPr lang="zh-CN" altLang="en-US" dirty="0" smtClean="0">
                <a:latin typeface="+mn-ea"/>
                <a:ea typeface="+mn-ea"/>
              </a:rPr>
              <a:t>与表达这个返回值的类的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定义</a:t>
            </a:r>
            <a:r>
              <a:rPr lang="zh-CN" altLang="en-US" dirty="0" smtClean="0">
                <a:latin typeface="+mn-ea"/>
                <a:ea typeface="+mn-ea"/>
              </a:rPr>
              <a:t>结合在一起！这个类是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匿名的</a:t>
            </a:r>
            <a:r>
              <a:rPr lang="zh-CN" altLang="en-US" dirty="0" smtClean="0">
                <a:latin typeface="+mn-ea"/>
                <a:ea typeface="+mn-ea"/>
              </a:rPr>
              <a:t>，没有名字。看起来似乎是你正要创建一个</a:t>
            </a:r>
            <a:r>
              <a:rPr lang="en-US" altLang="zh-CN" dirty="0" smtClean="0">
                <a:latin typeface="+mn-ea"/>
                <a:ea typeface="+mn-ea"/>
              </a:rPr>
              <a:t>Contents</a:t>
            </a:r>
            <a:r>
              <a:rPr lang="zh-CN" altLang="en-US" dirty="0" smtClean="0">
                <a:latin typeface="+mn-ea"/>
                <a:ea typeface="+mn-ea"/>
              </a:rPr>
              <a:t>对象。但是然后（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在到达语句结束的分号之前</a:t>
            </a:r>
            <a:r>
              <a:rPr lang="zh-CN" altLang="en-US" dirty="0" smtClean="0">
                <a:latin typeface="+mn-ea"/>
                <a:ea typeface="+mn-ea"/>
              </a:rPr>
              <a:t>）你却说：“等一等，我想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在这里插入一个类的定义</a:t>
            </a:r>
            <a:r>
              <a:rPr lang="zh-CN" altLang="en-US" dirty="0" smtClean="0">
                <a:latin typeface="+mn-ea"/>
                <a:ea typeface="+mn-ea"/>
              </a:rPr>
              <a:t>。”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864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3046071"/>
            <a:ext cx="10585177" cy="729372"/>
            <a:chOff x="1028774" y="1314000"/>
            <a:chExt cx="10585177" cy="729372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MultiNestingAccess.java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1837368"/>
            <a:chOff x="1028774" y="1314000"/>
            <a:chExt cx="10585177" cy="1837368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3.5.5 </a:t>
              </a:r>
              <a:r>
                <a:rPr lang="zh-CN" altLang="en-US" b="1" dirty="0" smtClean="0">
                  <a:latin typeface="+mn-ea"/>
                  <a:ea typeface="+mn-ea"/>
                </a:rPr>
                <a:t>嵌套类（</a:t>
              </a:r>
              <a:r>
                <a:rPr lang="en-US" altLang="zh-CN" b="1" dirty="0" smtClean="0">
                  <a:latin typeface="+mn-ea"/>
                  <a:ea typeface="+mn-ea"/>
                </a:rPr>
                <a:t>Nested Class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+mn-ea"/>
                  <a:ea typeface="+mn-ea"/>
                </a:rPr>
                <a:t>	</a:t>
              </a:r>
              <a:r>
                <a:rPr lang="zh-CN" altLang="en-US" dirty="0" smtClean="0">
                  <a:latin typeface="+mn-ea"/>
                  <a:ea typeface="+mn-ea"/>
                </a:rPr>
                <a:t>内部类声明为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static</a:t>
              </a:r>
              <a:r>
                <a:rPr lang="zh-CN" altLang="en-US" dirty="0" smtClean="0">
                  <a:latin typeface="+mn-ea"/>
                  <a:ea typeface="+mn-ea"/>
                </a:rPr>
                <a:t>时，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不再包含外围对象的引用</a:t>
              </a:r>
              <a:r>
                <a:rPr lang="zh-CN" altLang="en-US" dirty="0" smtClean="0">
                  <a:latin typeface="+mn-ea"/>
                  <a:ea typeface="+mn-ea"/>
                </a:rPr>
                <a:t> </a:t>
              </a:r>
              <a:r>
                <a:rPr lang="en-US" altLang="zh-CN" dirty="0" smtClean="0">
                  <a:latin typeface="+mn-ea"/>
                  <a:ea typeface="+mn-ea"/>
                </a:rPr>
                <a:t>.this</a:t>
              </a:r>
              <a:r>
                <a:rPr lang="zh-CN" altLang="en-US" dirty="0" smtClean="0">
                  <a:latin typeface="+mn-ea"/>
                  <a:ea typeface="+mn-ea"/>
                </a:rPr>
                <a:t>，称为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嵌套类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要创建嵌套类的对象，并不需要其外围对象。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不能从嵌套类对象中访问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非静态的外围类对象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嵌套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类可以作为接口的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一部分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从多层嵌套类中访问外部类的成员。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79" y="3415403"/>
            <a:ext cx="3314700" cy="2495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52803" y="6208613"/>
            <a:ext cx="899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一个内部类被嵌套多少层并不重要</a:t>
            </a:r>
            <a:r>
              <a:rPr lang="en-US" altLang="zh-CN" dirty="0">
                <a:latin typeface="+mn-ea"/>
                <a:ea typeface="+mn-ea"/>
              </a:rPr>
              <a:t>——</a:t>
            </a:r>
            <a:r>
              <a:rPr lang="zh-CN" altLang="en-US" dirty="0">
                <a:latin typeface="+mn-ea"/>
                <a:ea typeface="+mn-ea"/>
              </a:rPr>
              <a:t>它能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透明地访问它所嵌入的外围类的所有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成员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861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1283370"/>
            <a:chOff x="1028774" y="1314000"/>
            <a:chExt cx="10585177" cy="1283370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3.5.6 </a:t>
              </a:r>
              <a:r>
                <a:rPr lang="zh-CN" altLang="en-US" b="1" dirty="0" smtClean="0">
                  <a:latin typeface="+mn-ea"/>
                  <a:ea typeface="+mn-ea"/>
                </a:rPr>
                <a:t>为什么需要内部类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可以认为内部类提供了某种进入其外围类的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窗口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 smtClean="0">
                  <a:latin typeface="+mn-ea"/>
                  <a:ea typeface="+mn-ea"/>
                </a:rPr>
                <a:t>：</a:t>
              </a:r>
              <a:r>
                <a:rPr lang="zh-CN" altLang="en-US" b="1" dirty="0" smtClean="0">
                  <a:latin typeface="+mn-ea"/>
                  <a:ea typeface="+mn-ea"/>
                </a:rPr>
                <a:t>内部类实现一个接口与外围类实现这个接口有什么区别呢</a:t>
              </a:r>
              <a:r>
                <a:rPr lang="zh-CN" altLang="en-US" dirty="0" smtClean="0">
                  <a:latin typeface="+mn-ea"/>
                  <a:ea typeface="+mn-ea"/>
                </a:rPr>
                <a:t>？</a:t>
              </a:r>
              <a:endParaRPr lang="en-US" altLang="zh-CN" dirty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dirty="0" smtClean="0">
                  <a:latin typeface="+mn-ea"/>
                  <a:ea typeface="+mn-ea"/>
                </a:rPr>
                <a:t>：</a:t>
              </a:r>
              <a:r>
                <a:rPr lang="en-US" altLang="zh-CN" dirty="0" smtClean="0">
                  <a:latin typeface="+mn-ea"/>
                  <a:ea typeface="+mn-ea"/>
                </a:rPr>
                <a:t>MultiInterfaces.java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967983" y="5152756"/>
            <a:ext cx="105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Clr>
                <a:srgbClr val="0070C0"/>
              </a:buClr>
            </a:pPr>
            <a:r>
              <a:rPr lang="en-US" altLang="zh-CN" sz="1400" dirty="0" smtClean="0">
                <a:latin typeface="+mn-ea"/>
                <a:ea typeface="+mn-ea"/>
              </a:rPr>
              <a:t>	   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后者不是总能享用到接口带来的方便</a:t>
            </a:r>
            <a:r>
              <a:rPr lang="zh-CN" altLang="en-US" sz="1400" dirty="0" smtClean="0">
                <a:latin typeface="+mn-ea"/>
                <a:ea typeface="+mn-ea"/>
              </a:rPr>
              <a:t>，有时需要用到接口的实现。所以，使用内部类最吸引人的原因是：每个内部类能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独立地继承自一个（接口的）实现</a:t>
            </a:r>
            <a:r>
              <a:rPr lang="zh-CN" altLang="en-US" sz="1400" dirty="0" smtClean="0">
                <a:latin typeface="+mn-ea"/>
                <a:ea typeface="+mn-ea"/>
              </a:rPr>
              <a:t>，所以无论外围类是否已经继承了某个（接口的）实现，对于内部类都没有影响。</a:t>
            </a:r>
            <a:endParaRPr lang="en-US" altLang="zh-CN" sz="1400" dirty="0" smtClean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43" y="2363370"/>
            <a:ext cx="4152900" cy="26860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56767" y="5797867"/>
            <a:ext cx="10586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内部类使得多重继承的解决方案变得完整。接口解决了部分问题，而内部类有效地实现了“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多重继承</a:t>
            </a:r>
            <a:r>
              <a:rPr lang="zh-CN" altLang="en-US" dirty="0">
                <a:latin typeface="+mn-ea"/>
                <a:ea typeface="+mn-ea"/>
              </a:rPr>
              <a:t>”。也就是说，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内部类使得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Java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允许继承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多个非接口类型（类或抽象类）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604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2391365"/>
            <a:chOff x="1028774" y="1314000"/>
            <a:chExt cx="10585177" cy="2391365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3.5.7 </a:t>
              </a:r>
              <a:r>
                <a:rPr lang="zh-CN" altLang="en-US" b="1" dirty="0" smtClean="0">
                  <a:latin typeface="+mn-ea"/>
                  <a:ea typeface="+mn-ea"/>
                </a:rPr>
                <a:t>闭包与回调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闭包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（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closure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）</a:t>
              </a:r>
              <a:r>
                <a:rPr lang="zh-CN" altLang="en-US" dirty="0" smtClean="0">
                  <a:latin typeface="+mn-ea"/>
                  <a:ea typeface="+mn-ea"/>
                </a:rPr>
                <a:t>是</a:t>
              </a:r>
              <a:r>
                <a:rPr lang="zh-CN" altLang="en-US" dirty="0">
                  <a:latin typeface="+mn-ea"/>
                  <a:ea typeface="+mn-ea"/>
                </a:rPr>
                <a:t>一个可调用的对象，它记录了一些信息，这些信息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来自于创建它的作用域</a:t>
              </a:r>
              <a:r>
                <a:rPr lang="zh-CN" altLang="en-US" dirty="0">
                  <a:latin typeface="+mn-ea"/>
                  <a:ea typeface="+mn-ea"/>
                </a:rPr>
                <a:t>。通过这个定义可以看出内部类是面向对象的闭包，因为它不仅包含外围类对象（创建内部类的作用域）的信息，还自动拥有一个指向此外围类对象的引用（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.this</a:t>
              </a:r>
              <a:r>
                <a:rPr lang="zh-CN" altLang="en-US" dirty="0">
                  <a:latin typeface="+mn-ea"/>
                  <a:ea typeface="+mn-ea"/>
                </a:rPr>
                <a:t>），在此作用域内，内部类有权操作所有的成员，包括</a:t>
              </a:r>
              <a:r>
                <a:rPr lang="en-US" altLang="zh-CN" dirty="0">
                  <a:latin typeface="+mn-ea"/>
                  <a:ea typeface="+mn-ea"/>
                </a:rPr>
                <a:t>private</a:t>
              </a:r>
              <a:r>
                <a:rPr lang="zh-CN" altLang="en-US" dirty="0">
                  <a:latin typeface="+mn-ea"/>
                  <a:ea typeface="+mn-ea"/>
                </a:rPr>
                <a:t>成员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回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调（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callback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）</a:t>
              </a:r>
              <a:r>
                <a:rPr lang="zh-CN" altLang="en-US" dirty="0">
                  <a:latin typeface="+mn-ea"/>
                  <a:ea typeface="+mn-ea"/>
                </a:rPr>
                <a:t>，通过回调，对象能够携带一些信息，这些信息允许它在稍后的某个时刻调用初始的对象。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</a:t>
              </a:r>
              <a:r>
                <a:rPr lang="zh-CN" altLang="en-US" dirty="0" smtClean="0">
                  <a:latin typeface="+mn-ea"/>
                  <a:ea typeface="+mn-ea"/>
                </a:rPr>
                <a:t>没有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函数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指针</a:t>
              </a:r>
              <a:r>
                <a:rPr lang="zh-CN" altLang="en-US" dirty="0">
                  <a:latin typeface="+mn-ea"/>
                  <a:ea typeface="+mn-ea"/>
                </a:rPr>
                <a:t>，通过内部类提供的闭包功能可以实现回调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7599" y="3831405"/>
            <a:ext cx="10585177" cy="729372"/>
            <a:chOff x="1028774" y="1314000"/>
            <a:chExt cx="10585177" cy="729372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Callbacks.java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95" y="4191445"/>
            <a:ext cx="64579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5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2392189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数组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358612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89215" y="3248591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192331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字符串 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String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37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755694" cy="586648"/>
            <a:chOff x="354" y="361635"/>
            <a:chExt cx="275569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34380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4.1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数组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2391365"/>
            <a:chOff x="1028774" y="1314000"/>
            <a:chExt cx="10715426" cy="2391365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4.1.1 Java</a:t>
              </a:r>
              <a:r>
                <a:rPr lang="zh-CN" altLang="en-US" b="1" dirty="0" smtClean="0">
                  <a:latin typeface="+mn-ea"/>
                  <a:ea typeface="+mn-ea"/>
                </a:rPr>
                <a:t>数组为什么特殊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确保数组会被初始化。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在</a:t>
              </a: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语言中，当检查到发生数组越界时会抛出</a:t>
              </a:r>
              <a:r>
                <a:rPr lang="en-US" altLang="zh-CN" dirty="0" smtClean="0">
                  <a:latin typeface="+mn-ea"/>
                  <a:ea typeface="+mn-ea"/>
                </a:rPr>
                <a:t>java.lang.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ArrayIndexOutOfBoundsException</a:t>
              </a:r>
              <a:r>
                <a:rPr lang="zh-CN" altLang="en-US" dirty="0" smtClean="0">
                  <a:latin typeface="+mn-ea"/>
                  <a:ea typeface="+mn-ea"/>
                </a:rPr>
                <a:t>异常。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数组是第一级对象</a:t>
              </a:r>
              <a:r>
                <a:rPr lang="zh-CN" altLang="en-US" dirty="0" smtClean="0">
                  <a:latin typeface="+mn-ea"/>
                  <a:ea typeface="+mn-ea"/>
                </a:rPr>
                <a:t>。无论使用哪种类型的数组，数组标识符其实只是一个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引用</a:t>
              </a:r>
              <a:r>
                <a:rPr lang="zh-CN" altLang="en-US" dirty="0" smtClean="0">
                  <a:latin typeface="+mn-ea"/>
                  <a:ea typeface="+mn-ea"/>
                </a:rPr>
                <a:t>，指向在堆中创建的一个真实对象，这个（数组）对象用以保存指向其他对象的引用。因此，</a:t>
              </a:r>
              <a:r>
                <a:rPr lang="zh-CN" altLang="en-US" dirty="0">
                  <a:latin typeface="+mn-ea"/>
                  <a:ea typeface="+mn-ea"/>
                </a:rPr>
                <a:t>可以将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中的数组作为一种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数组类型</a:t>
              </a:r>
              <a:r>
                <a:rPr lang="zh-CN" altLang="en-US" dirty="0">
                  <a:latin typeface="+mn-ea"/>
                  <a:ea typeface="+mn-ea"/>
                </a:rPr>
                <a:t>来理解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只读成员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length</a:t>
              </a:r>
              <a:r>
                <a:rPr lang="zh-CN" altLang="en-US" dirty="0" smtClean="0">
                  <a:latin typeface="+mn-ea"/>
                  <a:ea typeface="+mn-ea"/>
                </a:rPr>
                <a:t>是数组对象的一部分，这是唯一一个可以访问的字段。</a:t>
              </a:r>
              <a:endParaRPr lang="en-US" altLang="zh-CN" dirty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7600" y="3640132"/>
            <a:ext cx="10585177" cy="1560369"/>
            <a:chOff x="1028774" y="1314000"/>
            <a:chExt cx="10585177" cy="1560369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4.1.2</a:t>
              </a:r>
              <a:r>
                <a:rPr lang="zh-CN" altLang="en-US" b="1" dirty="0">
                  <a:latin typeface="+mn-ea"/>
                  <a:ea typeface="+mn-ea"/>
                </a:rPr>
                <a:t> </a:t>
              </a:r>
              <a:r>
                <a:rPr lang="zh-CN" altLang="en-US" b="1" dirty="0" smtClean="0">
                  <a:latin typeface="+mn-ea"/>
                  <a:ea typeface="+mn-ea"/>
                </a:rPr>
                <a:t>数组初始化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0091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如 </a:t>
              </a:r>
              <a:r>
                <a:rPr lang="en-US" altLang="zh-CN" dirty="0">
                  <a:latin typeface="+mn-ea"/>
                  <a:ea typeface="+mn-ea"/>
                </a:rPr>
                <a:t>int[] a; </a:t>
              </a:r>
              <a:r>
                <a:rPr lang="zh-CN" altLang="en-US" dirty="0">
                  <a:latin typeface="+mn-ea"/>
                  <a:ea typeface="+mn-ea"/>
                </a:rPr>
                <a:t>可以认为是 </a:t>
              </a:r>
              <a:r>
                <a:rPr lang="en-US" altLang="zh-CN" dirty="0">
                  <a:latin typeface="+mn-ea"/>
                  <a:ea typeface="+mn-ea"/>
                </a:rPr>
                <a:t>a </a:t>
              </a:r>
              <a:r>
                <a:rPr lang="zh-CN" altLang="en-US" dirty="0">
                  <a:latin typeface="+mn-ea"/>
                  <a:ea typeface="+mn-ea"/>
                </a:rPr>
                <a:t>是一个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数组引用</a:t>
              </a:r>
              <a:r>
                <a:rPr lang="zh-CN" altLang="en-US" dirty="0">
                  <a:latin typeface="+mn-ea"/>
                  <a:ea typeface="+mn-ea"/>
                </a:rPr>
                <a:t>，初始值为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null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初始化</a:t>
              </a:r>
              <a:r>
                <a:rPr lang="zh-CN" altLang="en-US" dirty="0">
                  <a:latin typeface="+mn-ea"/>
                  <a:ea typeface="+mn-ea"/>
                </a:rPr>
                <a:t>：</a:t>
              </a: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+mn-ea"/>
                  <a:ea typeface="+mn-ea"/>
                </a:rPr>
                <a:t>int</a:t>
              </a:r>
              <a:r>
                <a:rPr lang="en-US" altLang="zh-CN" dirty="0">
                  <a:latin typeface="+mn-ea"/>
                  <a:ea typeface="+mn-ea"/>
                </a:rPr>
                <a:t>[] a = new int[3]; </a:t>
              </a:r>
              <a:r>
                <a:rPr lang="zh-CN" altLang="en-US" dirty="0">
                  <a:latin typeface="+mn-ea"/>
                  <a:ea typeface="+mn-ea"/>
                </a:rPr>
                <a:t>初始化各元素值为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0</a:t>
              </a:r>
              <a:r>
                <a:rPr lang="zh-CN" altLang="en-US" dirty="0">
                  <a:latin typeface="+mn-ea"/>
                  <a:ea typeface="+mn-ea"/>
                </a:rPr>
                <a:t>，对于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boolean</a:t>
              </a:r>
              <a:r>
                <a:rPr lang="zh-CN" altLang="en-US" dirty="0">
                  <a:latin typeface="+mn-ea"/>
                  <a:ea typeface="+mn-ea"/>
                </a:rPr>
                <a:t>，初始值为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false</a:t>
              </a:r>
              <a:r>
                <a:rPr lang="en-US" altLang="zh-CN" dirty="0" smtClean="0">
                  <a:latin typeface="+mn-ea"/>
                  <a:ea typeface="+mn-ea"/>
                </a:rPr>
                <a:t>;</a:t>
              </a: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+mn-ea"/>
                  <a:ea typeface="+mn-ea"/>
                </a:rPr>
                <a:t>int</a:t>
              </a:r>
              <a:r>
                <a:rPr lang="en-US" altLang="zh-CN" dirty="0">
                  <a:latin typeface="+mn-ea"/>
                  <a:ea typeface="+mn-ea"/>
                </a:rPr>
                <a:t>[] a = {1, 2, 3}; </a:t>
              </a:r>
              <a:r>
                <a:rPr lang="zh-CN" altLang="en-US" dirty="0">
                  <a:latin typeface="+mn-ea"/>
                  <a:ea typeface="+mn-ea"/>
                </a:rPr>
                <a:t>初始化元素分别为</a:t>
              </a:r>
              <a:r>
                <a:rPr lang="en-US" altLang="zh-CN" dirty="0">
                  <a:latin typeface="+mn-ea"/>
                  <a:ea typeface="+mn-ea"/>
                </a:rPr>
                <a:t>1, 2, 3;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023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7513407" cy="586648"/>
            <a:chOff x="354" y="361635"/>
            <a:chExt cx="7513407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7101514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1.2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开发环境（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JDK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安装及环境变量）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900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JDK</a:t>
            </a:r>
            <a:r>
              <a:rPr lang="zh-CN" altLang="en-US" b="1" dirty="0" smtClean="0">
                <a:latin typeface="+mn-ea"/>
                <a:ea typeface="+mn-ea"/>
              </a:rPr>
              <a:t>安装</a:t>
            </a:r>
            <a:endParaRPr lang="en-US" altLang="zh-CN" b="1" dirty="0" smtClean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	JDK</a:t>
            </a:r>
            <a:r>
              <a:rPr lang="zh-CN" altLang="en-US" dirty="0" smtClean="0">
                <a:latin typeface="+mn-ea"/>
                <a:ea typeface="+mn-ea"/>
              </a:rPr>
              <a:t>下载地址：</a:t>
            </a:r>
            <a:r>
              <a:rPr lang="zh-CN" altLang="en-US" dirty="0" smtClean="0">
                <a:latin typeface="+mn-lt"/>
                <a:ea typeface="+mn-ea"/>
              </a:rPr>
              <a:t> </a:t>
            </a:r>
            <a:r>
              <a:rPr lang="en-US" altLang="zh-CN" dirty="0" smtClean="0">
                <a:latin typeface="+mn-lt"/>
                <a:ea typeface="+mn-ea"/>
                <a:hlinkClick r:id="rId3"/>
              </a:rPr>
              <a:t>http</a:t>
            </a:r>
            <a:r>
              <a:rPr lang="en-US" altLang="zh-CN" dirty="0">
                <a:latin typeface="+mn-lt"/>
                <a:ea typeface="+mn-ea"/>
                <a:hlinkClick r:id="rId3"/>
              </a:rPr>
              <a:t>://</a:t>
            </a:r>
            <a:r>
              <a:rPr lang="en-US" altLang="zh-CN" dirty="0" smtClean="0">
                <a:latin typeface="+mn-lt"/>
                <a:ea typeface="+mn-ea"/>
                <a:hlinkClick r:id="rId3"/>
              </a:rPr>
              <a:t>www.oracle.com/technetwork/java/javase/archive-139210.html</a:t>
            </a:r>
            <a:endParaRPr lang="en-US" altLang="zh-CN" dirty="0">
              <a:latin typeface="+mn-lt"/>
              <a:ea typeface="+mn-ea"/>
            </a:endParaRPr>
          </a:p>
          <a:p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环境变量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JAVA_HOME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JDK</a:t>
            </a:r>
            <a:r>
              <a:rPr lang="zh-CN" altLang="en-US" dirty="0" smtClean="0">
                <a:latin typeface="+mn-ea"/>
                <a:ea typeface="+mn-ea"/>
              </a:rPr>
              <a:t>的安装路径，如“</a:t>
            </a:r>
            <a:r>
              <a:rPr lang="en-US" altLang="zh-CN" dirty="0"/>
              <a:t>C:\Program </a:t>
            </a:r>
            <a:r>
              <a:rPr lang="en-US" altLang="zh-CN" dirty="0" smtClean="0"/>
              <a:t>Files\Java\jdk1.7.0_75</a:t>
            </a:r>
            <a:r>
              <a:rPr lang="zh-CN" altLang="en-US" dirty="0" smtClean="0">
                <a:latin typeface="+mn-ea"/>
                <a:ea typeface="+mn-ea"/>
              </a:rPr>
              <a:t>”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PATH</a:t>
            </a:r>
            <a:r>
              <a:rPr lang="zh-CN" altLang="en-US" dirty="0" smtClean="0">
                <a:latin typeface="+mn-ea"/>
                <a:ea typeface="+mn-ea"/>
              </a:rPr>
              <a:t>：将</a:t>
            </a:r>
            <a:r>
              <a:rPr lang="en-US" altLang="zh-CN" dirty="0">
                <a:latin typeface="+mn-ea"/>
                <a:ea typeface="+mn-ea"/>
              </a:rPr>
              <a:t>%JAVA_HOME%\bin</a:t>
            </a:r>
            <a:r>
              <a:rPr lang="zh-CN" altLang="en-US" dirty="0" smtClean="0">
                <a:latin typeface="+mn-ea"/>
                <a:ea typeface="+mn-ea"/>
              </a:rPr>
              <a:t>添加到</a:t>
            </a:r>
            <a:r>
              <a:rPr lang="en-US" altLang="zh-CN" dirty="0" smtClean="0">
                <a:latin typeface="+mn-ea"/>
                <a:ea typeface="+mn-ea"/>
              </a:rPr>
              <a:t>PATH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java.exe</a:t>
            </a:r>
            <a:r>
              <a:rPr lang="zh-CN" altLang="en-US" dirty="0" smtClean="0">
                <a:latin typeface="+mn-ea"/>
                <a:ea typeface="+mn-ea"/>
              </a:rPr>
              <a:t>加载类的路径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HelloDate.class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验证安装</a:t>
            </a:r>
            <a:r>
              <a:rPr lang="zh-CN" altLang="en-US" b="1" dirty="0" smtClean="0">
                <a:latin typeface="+mn-ea"/>
                <a:ea typeface="+mn-ea"/>
              </a:rPr>
              <a:t>成功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b="1" dirty="0">
                <a:latin typeface="+mn-ea"/>
                <a:ea typeface="+mn-ea"/>
              </a:rPr>
              <a:t>	</a:t>
            </a:r>
            <a:r>
              <a:rPr lang="zh-CN" altLang="en-US" dirty="0" smtClean="0">
                <a:latin typeface="+mn-ea"/>
                <a:ea typeface="+mn-ea"/>
              </a:rPr>
              <a:t>终端执行 </a:t>
            </a:r>
            <a:r>
              <a:rPr lang="en-US" altLang="zh-CN" dirty="0" smtClean="0">
                <a:latin typeface="+mn-ea"/>
                <a:ea typeface="+mn-ea"/>
              </a:rPr>
              <a:t>java –version </a:t>
            </a:r>
            <a:r>
              <a:rPr lang="zh-CN" altLang="en-US" dirty="0" smtClean="0">
                <a:latin typeface="+mn-ea"/>
                <a:ea typeface="+mn-ea"/>
              </a:rPr>
              <a:t>出现如下，表示安装成功。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79" y="4595603"/>
            <a:ext cx="5357427" cy="6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1283370"/>
            <a:chOff x="1028774" y="1314000"/>
            <a:chExt cx="10715426" cy="1283370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4.2.1 </a:t>
              </a:r>
              <a:r>
                <a:rPr lang="zh-CN" altLang="en-US" b="1" dirty="0" smtClean="0">
                  <a:latin typeface="+mn-ea"/>
                  <a:ea typeface="+mn-ea"/>
                </a:rPr>
                <a:t>不可变字符串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String</a:t>
              </a:r>
              <a:r>
                <a:rPr lang="zh-CN" altLang="en-US" dirty="0" smtClean="0">
                  <a:latin typeface="+mn-ea"/>
                  <a:ea typeface="+mn-ea"/>
                </a:rPr>
                <a:t>是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final</a:t>
              </a:r>
              <a:r>
                <a:rPr lang="zh-CN" altLang="en-US" dirty="0" smtClean="0">
                  <a:latin typeface="+mn-ea"/>
                  <a:ea typeface="+mn-ea"/>
                </a:rPr>
                <a:t>类，不可被继承。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String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对象是不可变的</a:t>
              </a:r>
              <a:r>
                <a:rPr lang="zh-CN" altLang="en-US" dirty="0">
                  <a:latin typeface="+mn-ea"/>
                  <a:ea typeface="+mn-ea"/>
                </a:rPr>
                <a:t>。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类中每个看起来会修改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值的方法，实际上都是创建了一个全新的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对象，以包含修改后的字符串内容。而最初的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对象则丝毫未动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7599" y="2425066"/>
            <a:ext cx="10585177" cy="1560369"/>
            <a:chOff x="1028774" y="1314000"/>
            <a:chExt cx="10585177" cy="1560369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4.2.2</a:t>
              </a:r>
              <a:r>
                <a:rPr lang="zh-CN" altLang="en-US" b="1" dirty="0" smtClean="0">
                  <a:latin typeface="+mn-ea"/>
                  <a:ea typeface="+mn-ea"/>
                </a:rPr>
                <a:t> 重载“</a:t>
              </a:r>
              <a:r>
                <a:rPr lang="en-US" altLang="zh-CN" b="1" dirty="0" smtClean="0">
                  <a:latin typeface="+mn-ea"/>
                  <a:ea typeface="+mn-ea"/>
                </a:rPr>
                <a:t>+</a:t>
              </a:r>
              <a:r>
                <a:rPr lang="zh-CN" altLang="en-US" b="1" dirty="0" smtClean="0">
                  <a:latin typeface="+mn-ea"/>
                  <a:ea typeface="+mn-ea"/>
                </a:rPr>
                <a:t>”与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StringBuilder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4994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用于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的“</a:t>
              </a:r>
              <a:r>
                <a:rPr lang="en-US" altLang="zh-CN" dirty="0">
                  <a:latin typeface="+mn-ea"/>
                  <a:ea typeface="+mn-ea"/>
                </a:rPr>
                <a:t>+”</a:t>
              </a:r>
              <a:r>
                <a:rPr lang="zh-CN" altLang="en-US" dirty="0">
                  <a:latin typeface="+mn-ea"/>
                  <a:ea typeface="+mn-ea"/>
                </a:rPr>
                <a:t>与“</a:t>
              </a:r>
              <a:r>
                <a:rPr lang="en-US" altLang="zh-CN" dirty="0">
                  <a:latin typeface="+mn-ea"/>
                  <a:ea typeface="+mn-ea"/>
                </a:rPr>
                <a:t>+=”</a:t>
              </a:r>
              <a:r>
                <a:rPr lang="zh-CN" altLang="en-US" dirty="0">
                  <a:latin typeface="+mn-ea"/>
                  <a:ea typeface="+mn-ea"/>
                </a:rPr>
                <a:t>是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仅有的两个重载过的运算符</a:t>
              </a:r>
              <a:r>
                <a:rPr lang="zh-CN" altLang="en-US" dirty="0">
                  <a:latin typeface="+mn-ea"/>
                  <a:ea typeface="+mn-ea"/>
                </a:rPr>
                <a:t>，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不允许程序员重载任何运算符（但其实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语言比</a:t>
              </a:r>
              <a:r>
                <a:rPr lang="en-US" altLang="zh-CN" dirty="0">
                  <a:latin typeface="+mn-ea"/>
                  <a:ea typeface="+mn-ea"/>
                </a:rPr>
                <a:t>C++</a:t>
              </a:r>
              <a:r>
                <a:rPr lang="zh-CN" altLang="en-US" dirty="0">
                  <a:latin typeface="+mn-ea"/>
                  <a:ea typeface="+mn-ea"/>
                </a:rPr>
                <a:t>更容易实现运算符的重载）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的不可变性带来了一定的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效率问题</a:t>
              </a:r>
              <a:r>
                <a:rPr lang="zh-CN" altLang="en-US" dirty="0">
                  <a:latin typeface="+mn-ea"/>
                  <a:ea typeface="+mn-ea"/>
                </a:rPr>
                <a:t>，比如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的“</a:t>
              </a:r>
              <a:r>
                <a:rPr lang="en-US" altLang="zh-CN" dirty="0">
                  <a:latin typeface="+mn-ea"/>
                  <a:ea typeface="+mn-ea"/>
                </a:rPr>
                <a:t>+”</a:t>
              </a:r>
              <a:r>
                <a:rPr lang="zh-CN" altLang="en-US" dirty="0">
                  <a:latin typeface="+mn-ea"/>
                  <a:ea typeface="+mn-ea"/>
                </a:rPr>
                <a:t>运算，每“</a:t>
              </a:r>
              <a:r>
                <a:rPr lang="en-US" altLang="zh-CN" dirty="0">
                  <a:latin typeface="+mn-ea"/>
                  <a:ea typeface="+mn-ea"/>
                </a:rPr>
                <a:t>+”</a:t>
              </a:r>
              <a:r>
                <a:rPr lang="zh-CN" altLang="en-US" dirty="0">
                  <a:latin typeface="+mn-ea"/>
                  <a:ea typeface="+mn-ea"/>
                </a:rPr>
                <a:t>一次都会生成一个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新的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String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对象</a:t>
              </a:r>
              <a:r>
                <a:rPr lang="zh-CN" altLang="en-US" dirty="0" smtClean="0">
                  <a:latin typeface="+mn-ea"/>
                  <a:ea typeface="+mn-ea"/>
                </a:rPr>
                <a:t>。对此，</a:t>
              </a: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编译器一般会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自动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优化。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24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1560369"/>
            <a:chOff x="1028774" y="1314000"/>
            <a:chExt cx="10715426" cy="1560369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4.2.3 </a:t>
              </a:r>
              <a:r>
                <a:rPr lang="zh-CN" altLang="en-US" b="1" dirty="0" smtClean="0">
                  <a:latin typeface="+mn-ea"/>
                  <a:ea typeface="+mn-ea"/>
                </a:rPr>
                <a:t>证实</a:t>
              </a:r>
              <a:r>
                <a:rPr lang="en-US" altLang="zh-CN" b="1" dirty="0" smtClean="0">
                  <a:latin typeface="+mn-ea"/>
                  <a:ea typeface="+mn-ea"/>
                </a:rPr>
                <a:t>Java</a:t>
              </a:r>
              <a:r>
                <a:rPr lang="zh-CN" altLang="en-US" b="1" dirty="0" smtClean="0">
                  <a:latin typeface="+mn-ea"/>
                  <a:ea typeface="+mn-ea"/>
                </a:rPr>
                <a:t>编译器（</a:t>
              </a:r>
              <a:r>
                <a:rPr lang="en-US" altLang="zh-CN" b="1" dirty="0" smtClean="0">
                  <a:latin typeface="+mn-ea"/>
                  <a:ea typeface="+mn-ea"/>
                </a:rPr>
                <a:t>JDK1.7</a:t>
              </a:r>
              <a:r>
                <a:rPr lang="zh-CN" altLang="en-US" b="1" dirty="0" smtClean="0">
                  <a:latin typeface="+mn-ea"/>
                  <a:ea typeface="+mn-ea"/>
                </a:rPr>
                <a:t>）对字符串“</a:t>
              </a:r>
              <a:r>
                <a:rPr lang="en-US" altLang="zh-CN" b="1" dirty="0" smtClean="0">
                  <a:latin typeface="+mn-ea"/>
                  <a:ea typeface="+mn-ea"/>
                </a:rPr>
                <a:t>+</a:t>
              </a:r>
              <a:r>
                <a:rPr lang="zh-CN" altLang="en-US" b="1" dirty="0" smtClean="0">
                  <a:latin typeface="+mn-ea"/>
                  <a:ea typeface="+mn-ea"/>
                </a:rPr>
                <a:t>”运算的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自动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优化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  <a:ea typeface="+mn-ea"/>
                </a:rPr>
                <a:t>以下类运行</a:t>
              </a:r>
              <a:r>
                <a:rPr lang="en-US" altLang="zh-CN" dirty="0">
                  <a:latin typeface="+mn-ea"/>
                  <a:ea typeface="+mn-ea"/>
                </a:rPr>
                <a:t>javap -c Concatenation.class </a:t>
              </a:r>
              <a:r>
                <a:rPr lang="zh-CN" altLang="en-US" dirty="0">
                  <a:latin typeface="+mn-ea"/>
                  <a:ea typeface="+mn-ea"/>
                </a:rPr>
                <a:t>反编译后，可见编译器自动引入了</a:t>
              </a:r>
              <a:r>
                <a:rPr lang="en-US" altLang="zh-CN" dirty="0">
                  <a:latin typeface="+mn-ea"/>
                  <a:ea typeface="+mn-ea"/>
                </a:rPr>
                <a:t>java.lang.StringBuilder</a:t>
              </a:r>
              <a:r>
                <a:rPr lang="zh-CN" altLang="en-US" dirty="0">
                  <a:latin typeface="+mn-ea"/>
                  <a:ea typeface="+mn-ea"/>
                </a:rPr>
                <a:t>类</a:t>
              </a:r>
              <a:r>
                <a:rPr lang="zh-CN" altLang="en-US" dirty="0" smtClean="0">
                  <a:latin typeface="+mn-ea"/>
                  <a:ea typeface="+mn-ea"/>
                </a:rPr>
                <a:t>，证实编译器确实做了优化。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Concatenation.java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31" y="2364757"/>
            <a:ext cx="3390900" cy="100965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957600" y="5704557"/>
            <a:ext cx="10715426" cy="729372"/>
            <a:chOff x="1028774" y="1314000"/>
            <a:chExt cx="10715426" cy="729372"/>
          </a:xfrm>
        </p:grpSpPr>
        <p:sp>
          <p:nvSpPr>
            <p:cNvPr id="17" name="文本框 16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28774" y="1674040"/>
              <a:ext cx="10715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 smtClean="0">
                  <a:latin typeface="+mn-ea"/>
                  <a:ea typeface="+mn-ea"/>
                </a:rPr>
                <a:t>：反正编译器会自动优化，是否就可以随意使用</a:t>
              </a:r>
              <a:r>
                <a:rPr lang="en-US" altLang="zh-CN" dirty="0" smtClean="0">
                  <a:latin typeface="+mn-ea"/>
                  <a:ea typeface="+mn-ea"/>
                </a:rPr>
                <a:t>String</a:t>
              </a:r>
              <a:r>
                <a:rPr lang="zh-CN" altLang="en-US" dirty="0" smtClean="0">
                  <a:latin typeface="+mn-ea"/>
                  <a:ea typeface="+mn-ea"/>
                </a:rPr>
                <a:t>的“</a:t>
              </a:r>
              <a:r>
                <a:rPr lang="en-US" altLang="zh-CN" dirty="0" smtClean="0">
                  <a:latin typeface="+mn-ea"/>
                  <a:ea typeface="+mn-ea"/>
                </a:rPr>
                <a:t>+</a:t>
              </a:r>
              <a:r>
                <a:rPr lang="zh-CN" altLang="en-US" dirty="0" smtClean="0">
                  <a:latin typeface="+mn-ea"/>
                  <a:ea typeface="+mn-ea"/>
                </a:rPr>
                <a:t>”运算了呢？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50" y="3452541"/>
            <a:ext cx="86201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3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1560369"/>
            <a:chOff x="1028774" y="1314000"/>
            <a:chExt cx="10715426" cy="1560369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4.2.4 </a:t>
              </a:r>
              <a:r>
                <a:rPr lang="zh-CN" altLang="en-US" b="1" dirty="0" smtClean="0">
                  <a:latin typeface="+mn-ea"/>
                  <a:ea typeface="+mn-ea"/>
                </a:rPr>
                <a:t>证实</a:t>
              </a:r>
              <a:r>
                <a:rPr lang="en-US" altLang="zh-CN" b="1" dirty="0" smtClean="0">
                  <a:latin typeface="+mn-ea"/>
                  <a:ea typeface="+mn-ea"/>
                </a:rPr>
                <a:t>Java</a:t>
              </a:r>
              <a:r>
                <a:rPr lang="zh-CN" altLang="en-US" b="1" dirty="0" smtClean="0">
                  <a:latin typeface="+mn-ea"/>
                  <a:ea typeface="+mn-ea"/>
                </a:rPr>
                <a:t>编译器（</a:t>
              </a:r>
              <a:r>
                <a:rPr lang="en-US" altLang="zh-CN" b="1" dirty="0" smtClean="0">
                  <a:latin typeface="+mn-ea"/>
                  <a:ea typeface="+mn-ea"/>
                </a:rPr>
                <a:t>JDK1.7</a:t>
              </a:r>
              <a:r>
                <a:rPr lang="zh-CN" altLang="en-US" b="1" dirty="0" smtClean="0">
                  <a:latin typeface="+mn-ea"/>
                  <a:ea typeface="+mn-ea"/>
                </a:rPr>
                <a:t>）对字符串“</a:t>
              </a:r>
              <a:r>
                <a:rPr lang="en-US" altLang="zh-CN" b="1" dirty="0" smtClean="0">
                  <a:latin typeface="+mn-ea"/>
                  <a:ea typeface="+mn-ea"/>
                </a:rPr>
                <a:t>+</a:t>
              </a:r>
              <a:r>
                <a:rPr lang="zh-CN" altLang="en-US" b="1" dirty="0" smtClean="0">
                  <a:latin typeface="+mn-ea"/>
                  <a:ea typeface="+mn-ea"/>
                </a:rPr>
                <a:t>”运算的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优化程度的不够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对以下类运行</a:t>
              </a:r>
              <a:r>
                <a:rPr lang="en-US" altLang="zh-CN" dirty="0" smtClean="0">
                  <a:latin typeface="+mn-ea"/>
                  <a:ea typeface="+mn-ea"/>
                </a:rPr>
                <a:t>javap </a:t>
              </a:r>
              <a:r>
                <a:rPr lang="en-US" altLang="zh-CN" dirty="0">
                  <a:latin typeface="+mn-ea"/>
                  <a:ea typeface="+mn-ea"/>
                </a:rPr>
                <a:t>-c WhitherStringBuilder</a:t>
              </a:r>
              <a:r>
                <a:rPr lang="zh-CN" altLang="en-US" dirty="0">
                  <a:latin typeface="+mn-ea"/>
                  <a:ea typeface="+mn-ea"/>
                </a:rPr>
                <a:t>反编译后</a:t>
              </a:r>
              <a:r>
                <a:rPr lang="zh-CN" altLang="en-US" dirty="0" smtClean="0">
                  <a:latin typeface="+mn-ea"/>
                  <a:ea typeface="+mn-ea"/>
                </a:rPr>
                <a:t>，可以看出，方法</a:t>
              </a:r>
              <a:r>
                <a:rPr lang="en-US" altLang="zh-CN" dirty="0">
                  <a:latin typeface="+mn-ea"/>
                  <a:ea typeface="+mn-ea"/>
                </a:rPr>
                <a:t>implicit()</a:t>
              </a:r>
              <a:r>
                <a:rPr lang="zh-CN" altLang="en-US" dirty="0">
                  <a:latin typeface="+mn-ea"/>
                  <a:ea typeface="+mn-ea"/>
                </a:rPr>
                <a:t>显示</a:t>
              </a:r>
              <a:r>
                <a:rPr lang="en-US" altLang="zh-CN" dirty="0">
                  <a:latin typeface="+mn-ea"/>
                  <a:ea typeface="+mn-ea"/>
                </a:rPr>
                <a:t>StringBuilder</a:t>
              </a:r>
              <a:r>
                <a:rPr lang="zh-CN" altLang="en-US" dirty="0">
                  <a:latin typeface="+mn-ea"/>
                  <a:ea typeface="+mn-ea"/>
                </a:rPr>
                <a:t>是在循环之内构造的，这样每经过一次循环就会</a:t>
              </a:r>
              <a:r>
                <a:rPr lang="zh-CN" altLang="en-US" dirty="0" smtClean="0">
                  <a:latin typeface="+mn-ea"/>
                  <a:ea typeface="+mn-ea"/>
                </a:rPr>
                <a:t>构造一个新的</a:t>
              </a:r>
              <a:r>
                <a:rPr lang="en-US" altLang="zh-CN" dirty="0" smtClean="0">
                  <a:latin typeface="+mn-ea"/>
                  <a:ea typeface="+mn-ea"/>
                </a:rPr>
                <a:t>StringBuilder</a:t>
              </a:r>
              <a:r>
                <a:rPr lang="zh-CN" altLang="en-US" dirty="0">
                  <a:latin typeface="+mn-ea"/>
                  <a:ea typeface="+mn-ea"/>
                </a:rPr>
                <a:t>对象，而</a:t>
              </a:r>
              <a:r>
                <a:rPr lang="en-US" altLang="zh-CN" dirty="0" smtClean="0">
                  <a:latin typeface="+mn-ea"/>
                  <a:ea typeface="+mn-ea"/>
                </a:rPr>
                <a:t>explicit</a:t>
              </a:r>
              <a:r>
                <a:rPr lang="en-US" altLang="zh-CN" dirty="0">
                  <a:latin typeface="+mn-ea"/>
                  <a:ea typeface="+mn-ea"/>
                </a:rPr>
                <a:t>()</a:t>
              </a:r>
              <a:r>
                <a:rPr lang="zh-CN" altLang="en-US" dirty="0">
                  <a:latin typeface="+mn-ea"/>
                  <a:ea typeface="+mn-ea"/>
                </a:rPr>
                <a:t>只生成一个</a:t>
              </a:r>
              <a:r>
                <a:rPr lang="en-US" altLang="zh-CN" dirty="0">
                  <a:latin typeface="+mn-ea"/>
                  <a:ea typeface="+mn-ea"/>
                </a:rPr>
                <a:t>StringBuilder</a:t>
              </a:r>
              <a:r>
                <a:rPr lang="zh-CN" altLang="en-US" dirty="0">
                  <a:latin typeface="+mn-ea"/>
                  <a:ea typeface="+mn-ea"/>
                </a:rPr>
                <a:t>对象，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更优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WhitherStringBuilder.java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13" y="2752229"/>
            <a:ext cx="47244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7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1006371"/>
            <a:chOff x="1028774" y="1314000"/>
            <a:chExt cx="10715426" cy="1006371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4.2.5 </a:t>
              </a:r>
              <a:r>
                <a:rPr lang="zh-CN" altLang="en-US" b="1" dirty="0" smtClean="0">
                  <a:latin typeface="+mn-ea"/>
                  <a:ea typeface="+mn-ea"/>
                </a:rPr>
                <a:t>无意</a:t>
              </a:r>
              <a:r>
                <a:rPr lang="zh-CN" altLang="en-US" b="1" dirty="0">
                  <a:latin typeface="+mn-ea"/>
                  <a:ea typeface="+mn-ea"/>
                </a:rPr>
                <a:t>识</a:t>
              </a:r>
              <a:r>
                <a:rPr lang="zh-CN" altLang="en-US" b="1" dirty="0" smtClean="0">
                  <a:latin typeface="+mn-ea"/>
                  <a:ea typeface="+mn-ea"/>
                </a:rPr>
                <a:t>的递归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如果你希望</a:t>
              </a:r>
              <a:r>
                <a:rPr lang="en-US" altLang="zh-CN" dirty="0" smtClean="0">
                  <a:latin typeface="+mn-ea"/>
                  <a:ea typeface="+mn-ea"/>
                </a:rPr>
                <a:t>toString()</a:t>
              </a:r>
              <a:r>
                <a:rPr lang="zh-CN" altLang="en-US" dirty="0" smtClean="0">
                  <a:latin typeface="+mn-ea"/>
                  <a:ea typeface="+mn-ea"/>
                </a:rPr>
                <a:t>方法打印出对象的内存地址，也许你会考虑使用</a:t>
              </a:r>
              <a:r>
                <a:rPr lang="en-US" altLang="zh-CN" dirty="0" smtClean="0">
                  <a:latin typeface="+mn-ea"/>
                  <a:ea typeface="+mn-ea"/>
                </a:rPr>
                <a:t>this</a:t>
              </a:r>
              <a:r>
                <a:rPr lang="zh-CN" altLang="en-US" dirty="0" smtClean="0">
                  <a:latin typeface="+mn-ea"/>
                  <a:ea typeface="+mn-ea"/>
                </a:rPr>
                <a:t>关键字：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InfiniteRecursion.java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51" y="2196134"/>
            <a:ext cx="5086350" cy="16002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957600" y="3544317"/>
            <a:ext cx="10715426" cy="1006371"/>
            <a:chOff x="1028774" y="1314000"/>
            <a:chExt cx="10715426" cy="1006371"/>
          </a:xfrm>
        </p:grpSpPr>
        <p:sp>
          <p:nvSpPr>
            <p:cNvPr id="13" name="文本框 12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8774" y="1674040"/>
              <a:ext cx="10715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上面程序运行时发生了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无限递归</a:t>
              </a:r>
              <a:r>
                <a:rPr lang="zh-CN" altLang="en-US" dirty="0" smtClean="0">
                  <a:latin typeface="+mn-ea"/>
                  <a:ea typeface="+mn-ea"/>
                </a:rPr>
                <a:t>，抛出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java.lang.StackOverflowError</a:t>
              </a:r>
              <a:r>
                <a:rPr lang="zh-CN" altLang="en-US" dirty="0">
                  <a:latin typeface="+mn-ea"/>
                  <a:ea typeface="+mn-ea"/>
                </a:rPr>
                <a:t>栈</a:t>
              </a:r>
              <a:r>
                <a:rPr lang="zh-CN" altLang="en-US" dirty="0" smtClean="0">
                  <a:latin typeface="+mn-ea"/>
                  <a:ea typeface="+mn-ea"/>
                </a:rPr>
                <a:t>溢出错误异常。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 smtClean="0">
                  <a:latin typeface="+mn-ea"/>
                  <a:ea typeface="+mn-ea"/>
                </a:rPr>
                <a:t>：以上</a:t>
              </a:r>
              <a:r>
                <a:rPr lang="zh-CN" altLang="en-US" dirty="0">
                  <a:latin typeface="+mn-ea"/>
                  <a:ea typeface="+mn-ea"/>
                </a:rPr>
                <a:t>程序</a:t>
              </a:r>
              <a:r>
                <a:rPr lang="zh-CN" altLang="en-US" dirty="0" smtClean="0">
                  <a:latin typeface="+mn-ea"/>
                  <a:ea typeface="+mn-ea"/>
                </a:rPr>
                <a:t>如何修复？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97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61223" y="234671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5.2 List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Set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Map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72425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05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061223" y="3130399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176447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5.3 Collection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 </a:t>
              </a:r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Iterator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061223" y="3914081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41925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5.4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容器的元素类型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061223" y="1563033"/>
            <a:ext cx="5504850" cy="409421"/>
            <a:chOff x="5304504" y="1621019"/>
            <a:chExt cx="5504850" cy="409421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完整容器分类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9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049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完整容器分类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43" y="965299"/>
            <a:ext cx="11305256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0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995393" cy="586648"/>
            <a:chOff x="354" y="361635"/>
            <a:chExt cx="399539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58350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.2 List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、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Set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、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Map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2391365"/>
            <a:chOff x="1028774" y="1314000"/>
            <a:chExt cx="10585177" cy="2391365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5.2.1 ArrayList </a:t>
              </a:r>
              <a:r>
                <a:rPr lang="zh-CN" altLang="en-US" b="1" dirty="0" smtClean="0">
                  <a:latin typeface="+mn-ea"/>
                  <a:ea typeface="+mn-ea"/>
                </a:rPr>
                <a:t>和 </a:t>
              </a:r>
              <a:r>
                <a:rPr lang="en-US" altLang="zh-CN" b="1" dirty="0" smtClean="0">
                  <a:latin typeface="+mn-ea"/>
                  <a:ea typeface="+mn-ea"/>
                </a:rPr>
                <a:t>LinkedList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都可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自动扩容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ArrayList</a:t>
              </a:r>
              <a:r>
                <a:rPr lang="zh-CN" altLang="en-US" dirty="0" smtClean="0">
                  <a:latin typeface="+mn-ea"/>
                  <a:ea typeface="+mn-ea"/>
                </a:rPr>
                <a:t>底层是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数组</a:t>
              </a:r>
              <a:r>
                <a:rPr lang="zh-CN" altLang="en-US" dirty="0" smtClean="0">
                  <a:latin typeface="+mn-ea"/>
                  <a:ea typeface="+mn-ea"/>
                </a:rPr>
                <a:t>结构，连续存储空间，所以读取元素快。因可以自动扩容，所以可以把</a:t>
              </a:r>
              <a:r>
                <a:rPr lang="en-US" altLang="zh-CN" dirty="0" smtClean="0">
                  <a:latin typeface="+mn-ea"/>
                  <a:ea typeface="+mn-ea"/>
                </a:rPr>
                <a:t>ArrayList</a:t>
              </a:r>
              <a:r>
                <a:rPr lang="zh-CN" altLang="en-US" dirty="0" smtClean="0">
                  <a:latin typeface="+mn-ea"/>
                  <a:ea typeface="+mn-ea"/>
                </a:rPr>
                <a:t>当作“可自动扩充自身尺寸的数组”看待。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LinkedList</a:t>
              </a:r>
              <a:r>
                <a:rPr lang="zh-CN" altLang="en-US" dirty="0" smtClean="0">
                  <a:latin typeface="+mn-ea"/>
                  <a:ea typeface="+mn-ea"/>
                </a:rPr>
                <a:t>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双向链表</a:t>
              </a:r>
              <a:r>
                <a:rPr lang="zh-CN" altLang="en-US" dirty="0" smtClean="0">
                  <a:latin typeface="+mn-ea"/>
                  <a:ea typeface="+mn-ea"/>
                </a:rPr>
                <a:t>结构，所以插入元素快。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+mn-ea"/>
                  <a:ea typeface="+mn-ea"/>
                </a:rPr>
                <a:t>LinkedList</a:t>
              </a:r>
              <a:r>
                <a:rPr lang="zh-CN" altLang="en-US" dirty="0" smtClean="0">
                  <a:latin typeface="+mn-ea"/>
                  <a:ea typeface="+mn-ea"/>
                </a:rPr>
                <a:t>能够直接实现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栈</a:t>
              </a:r>
              <a:r>
                <a:rPr lang="zh-CN" altLang="en-US" dirty="0" smtClean="0">
                  <a:latin typeface="+mn-ea"/>
                  <a:ea typeface="+mn-ea"/>
                </a:rPr>
                <a:t>（</a:t>
              </a:r>
              <a:r>
                <a:rPr lang="en-US" altLang="zh-CN" dirty="0" smtClean="0">
                  <a:latin typeface="+mn-ea"/>
                  <a:ea typeface="+mn-ea"/>
                </a:rPr>
                <a:t>Stack</a:t>
              </a:r>
              <a:r>
                <a:rPr lang="zh-CN" altLang="en-US" dirty="0" smtClean="0">
                  <a:latin typeface="+mn-ea"/>
                  <a:ea typeface="+mn-ea"/>
                </a:rPr>
                <a:t>）的所有功能的方法。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LinkedList</a:t>
              </a:r>
              <a:r>
                <a:rPr lang="zh-CN" altLang="en-US" dirty="0" smtClean="0">
                  <a:latin typeface="+mn-ea"/>
                  <a:ea typeface="+mn-ea"/>
                </a:rPr>
                <a:t>也提供了支持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队列</a:t>
              </a:r>
              <a:r>
                <a:rPr lang="zh-CN" altLang="en-US" dirty="0" smtClean="0">
                  <a:latin typeface="+mn-ea"/>
                  <a:ea typeface="+mn-ea"/>
                </a:rPr>
                <a:t>（</a:t>
              </a:r>
              <a:r>
                <a:rPr lang="en-US" altLang="zh-CN" dirty="0" smtClean="0">
                  <a:latin typeface="+mn-ea"/>
                  <a:ea typeface="+mn-ea"/>
                </a:rPr>
                <a:t>Queue</a:t>
              </a:r>
              <a:r>
                <a:rPr lang="zh-CN" altLang="en-US" dirty="0" smtClean="0">
                  <a:latin typeface="+mn-ea"/>
                  <a:ea typeface="+mn-ea"/>
                </a:rPr>
                <a:t>）行为的方法，并且实现了</a:t>
              </a:r>
              <a:r>
                <a:rPr lang="en-US" altLang="zh-CN" dirty="0" smtClean="0">
                  <a:latin typeface="+mn-ea"/>
                  <a:ea typeface="+mn-ea"/>
                </a:rPr>
                <a:t>Queue</a:t>
              </a:r>
              <a:r>
                <a:rPr lang="zh-CN" altLang="en-US" dirty="0" smtClean="0">
                  <a:latin typeface="+mn-ea"/>
                  <a:ea typeface="+mn-ea"/>
                </a:rPr>
                <a:t>接口，所以也可用作</a:t>
              </a:r>
              <a:r>
                <a:rPr lang="en-US" altLang="zh-CN" dirty="0" smtClean="0">
                  <a:latin typeface="+mn-ea"/>
                  <a:ea typeface="+mn-ea"/>
                </a:rPr>
                <a:t>Queue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7600" y="3621692"/>
            <a:ext cx="10585177" cy="729372"/>
            <a:chOff x="1028774" y="1314000"/>
            <a:chExt cx="10585177" cy="729372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5.2.2 Set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rgbClr val="FF0000"/>
                  </a:solidFill>
                  <a:latin typeface="+mn-ea"/>
                </a:rPr>
                <a:t>不保存重复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</a:rPr>
                <a:t>元素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63554" y="4652400"/>
            <a:ext cx="10585177" cy="729372"/>
            <a:chOff x="1028774" y="1314000"/>
            <a:chExt cx="10585177" cy="729372"/>
          </a:xfrm>
        </p:grpSpPr>
        <p:sp>
          <p:nvSpPr>
            <p:cNvPr id="15" name="文本框 14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5.2.3 Map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也称关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联数组</a:t>
              </a:r>
              <a:r>
                <a:rPr lang="zh-CN" altLang="en-US" dirty="0" smtClean="0">
                  <a:latin typeface="+mn-ea"/>
                  <a:ea typeface="+mn-ea"/>
                </a:rPr>
                <a:t>。将对象映射到其他对象的能力是一种解决编程问题的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杀手锏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38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5010094" cy="586648"/>
            <a:chOff x="354" y="361635"/>
            <a:chExt cx="501009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459820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5.3 </a:t>
              </a:r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Collection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与 </a:t>
              </a:r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Iterator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2391365"/>
            <a:chOff x="1028774" y="1314000"/>
            <a:chExt cx="10585177" cy="2391365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13936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+mn-ea"/>
                  <a:ea typeface="+mn-ea"/>
                </a:rPr>
                <a:t>在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中，</a:t>
              </a:r>
              <a:r>
                <a:rPr lang="en-US" altLang="zh-CN" dirty="0"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latin typeface="+mn-ea"/>
                  <a:ea typeface="+mn-ea"/>
                </a:rPr>
                <a:t>是描述所有序列容器的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共性的根接口</a:t>
              </a:r>
              <a:r>
                <a:rPr lang="zh-CN" altLang="en-US" dirty="0">
                  <a:latin typeface="+mn-ea"/>
                  <a:ea typeface="+mn-ea"/>
                </a:rPr>
                <a:t>，它可能会被 认为是一个“附属接口”，即因为要表示其他若干个接口的共性而出现的接口。而在标准</a:t>
              </a:r>
              <a:r>
                <a:rPr lang="en-US" altLang="zh-CN" dirty="0">
                  <a:latin typeface="+mn-ea"/>
                  <a:ea typeface="+mn-ea"/>
                </a:rPr>
                <a:t>C++</a:t>
              </a:r>
              <a:r>
                <a:rPr lang="zh-CN" altLang="en-US" dirty="0">
                  <a:latin typeface="+mn-ea"/>
                  <a:ea typeface="+mn-ea"/>
                </a:rPr>
                <a:t>类库中并没有其容器的任何公共基类</a:t>
              </a:r>
              <a:r>
                <a:rPr lang="en-US" altLang="zh-CN" dirty="0">
                  <a:latin typeface="+mn-ea"/>
                  <a:ea typeface="+mn-ea"/>
                </a:rPr>
                <a:t>——</a:t>
              </a:r>
              <a:r>
                <a:rPr lang="zh-CN" altLang="en-US" dirty="0">
                  <a:latin typeface="+mn-ea"/>
                  <a:ea typeface="+mn-ea"/>
                </a:rPr>
                <a:t>容器之间的所有共性都是通过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迭代器</a:t>
              </a:r>
              <a:r>
                <a:rPr lang="zh-CN" altLang="en-US" dirty="0">
                  <a:latin typeface="+mn-ea"/>
                  <a:ea typeface="+mn-ea"/>
                </a:rPr>
                <a:t>达成的。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将两种方法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绑定</a:t>
              </a:r>
              <a:r>
                <a:rPr lang="zh-CN" altLang="en-US" dirty="0">
                  <a:latin typeface="+mn-ea"/>
                  <a:ea typeface="+mn-ea"/>
                </a:rPr>
                <a:t>到了一起，因为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实现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就意味着需要提供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iterator()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方法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Foreach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语法</a:t>
              </a:r>
              <a:r>
                <a:rPr lang="zh-CN" altLang="en-US" dirty="0">
                  <a:latin typeface="+mn-ea"/>
                  <a:ea typeface="+mn-ea"/>
                </a:rPr>
                <a:t>用于任何实现了</a:t>
              </a:r>
              <a:r>
                <a:rPr lang="en-US" altLang="zh-CN" dirty="0">
                  <a:latin typeface="+mn-ea"/>
                  <a:ea typeface="+mn-ea"/>
                </a:rPr>
                <a:t>Iterable</a:t>
              </a:r>
              <a:r>
                <a:rPr lang="zh-CN" altLang="en-US" dirty="0">
                  <a:latin typeface="+mn-ea"/>
                  <a:ea typeface="+mn-ea"/>
                </a:rPr>
                <a:t>接口的类。</a:t>
              </a:r>
              <a:r>
                <a:rPr lang="en-US" altLang="zh-CN" dirty="0"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latin typeface="+mn-ea"/>
                  <a:ea typeface="+mn-ea"/>
                </a:rPr>
                <a:t>接口扩展了</a:t>
              </a:r>
              <a:r>
                <a:rPr lang="en-US" altLang="zh-CN" dirty="0">
                  <a:latin typeface="+mn-ea"/>
                  <a:ea typeface="+mn-ea"/>
                </a:rPr>
                <a:t>Iterable</a:t>
              </a:r>
              <a:r>
                <a:rPr lang="zh-CN" altLang="en-US" dirty="0">
                  <a:latin typeface="+mn-ea"/>
                  <a:ea typeface="+mn-ea"/>
                </a:rPr>
                <a:t>接口，所以所有</a:t>
              </a:r>
              <a:r>
                <a:rPr lang="en-US" altLang="zh-CN" dirty="0"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latin typeface="+mn-ea"/>
                  <a:ea typeface="+mn-ea"/>
                </a:rPr>
                <a:t>对象都</a:t>
              </a:r>
              <a:r>
                <a:rPr lang="zh-CN" altLang="en-US" dirty="0" smtClean="0">
                  <a:latin typeface="+mn-ea"/>
                  <a:ea typeface="+mn-ea"/>
                </a:rPr>
                <a:t>适用</a:t>
              </a:r>
              <a:r>
                <a:rPr lang="en-US" altLang="zh-CN" dirty="0">
                  <a:latin typeface="+mn-ea"/>
                  <a:ea typeface="+mn-ea"/>
                </a:rPr>
                <a:t>F</a:t>
              </a:r>
              <a:r>
                <a:rPr lang="en-US" altLang="zh-CN" dirty="0" smtClean="0">
                  <a:latin typeface="+mn-ea"/>
                  <a:ea typeface="+mn-ea"/>
                </a:rPr>
                <a:t>oreach</a:t>
              </a:r>
              <a:r>
                <a:rPr lang="zh-CN" altLang="en-US" dirty="0">
                  <a:latin typeface="+mn-ea"/>
                  <a:ea typeface="+mn-ea"/>
                </a:rPr>
                <a:t>语法。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81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772576" cy="586648"/>
            <a:chOff x="354" y="361635"/>
            <a:chExt cx="3772576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360683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容器的元素类型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599" y="1080000"/>
            <a:ext cx="10728359" cy="2668364"/>
            <a:chOff x="1028773" y="1314000"/>
            <a:chExt cx="10728359" cy="2668364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3" y="1674040"/>
              <a:ext cx="1072835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泛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型之前</a:t>
              </a:r>
              <a:r>
                <a:rPr lang="zh-CN" altLang="en-US" dirty="0">
                  <a:latin typeface="+mn-ea"/>
                  <a:ea typeface="+mn-ea"/>
                </a:rPr>
                <a:t>的容器不能持有基本类型元素，显然数组是可以的。但是有了泛型，容器就可以指定并检查它们所持有对象的类型，并且有了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自动包装机制</a:t>
              </a:r>
              <a:r>
                <a:rPr lang="zh-CN" altLang="en-US" dirty="0">
                  <a:latin typeface="+mn-ea"/>
                  <a:ea typeface="+mn-ea"/>
                </a:rPr>
                <a:t>，容器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看起来</a:t>
              </a:r>
              <a:r>
                <a:rPr lang="zh-CN" altLang="en-US" dirty="0">
                  <a:latin typeface="+mn-ea"/>
                  <a:ea typeface="+mn-ea"/>
                </a:rPr>
                <a:t>还能够持有基本类型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在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中，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任何基本类型都不能作为类型参数</a:t>
              </a:r>
              <a:r>
                <a:rPr lang="zh-CN" altLang="en-US" dirty="0">
                  <a:latin typeface="+mn-ea"/>
                  <a:ea typeface="+mn-ea"/>
                </a:rPr>
                <a:t>。因此不能创建</a:t>
              </a:r>
              <a:r>
                <a:rPr lang="en-US" altLang="zh-CN" dirty="0">
                  <a:latin typeface="+mn-ea"/>
                  <a:ea typeface="+mn-ea"/>
                </a:rPr>
                <a:t>ArrayList&lt;int&gt; </a:t>
              </a:r>
              <a:r>
                <a:rPr lang="zh-CN" altLang="en-US" dirty="0">
                  <a:latin typeface="+mn-ea"/>
                  <a:ea typeface="+mn-ea"/>
                </a:rPr>
                <a:t>或 </a:t>
              </a:r>
              <a:r>
                <a:rPr lang="en-US" altLang="zh-CN" dirty="0">
                  <a:latin typeface="+mn-ea"/>
                  <a:ea typeface="+mn-ea"/>
                </a:rPr>
                <a:t>HashMap&lt;int, int&gt;</a:t>
              </a:r>
              <a:r>
                <a:rPr lang="zh-CN" altLang="en-US" dirty="0">
                  <a:latin typeface="+mn-ea"/>
                  <a:ea typeface="+mn-ea"/>
                </a:rPr>
                <a:t>之类的东西。但是可以利用自动包装机制和基本类型的包装器来解决，自动包装机制将自动地实现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int 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到 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Integer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的双向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转换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ListOfInt.java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40" y="3904357"/>
            <a:ext cx="44862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6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604839" y="1240061"/>
            <a:ext cx="9948242" cy="5122144"/>
            <a:chOff x="1561610" y="2270248"/>
            <a:chExt cx="9948242" cy="5122144"/>
          </a:xfrm>
        </p:grpSpPr>
        <p:grpSp>
          <p:nvGrpSpPr>
            <p:cNvPr id="2" name="组合 1"/>
            <p:cNvGrpSpPr/>
            <p:nvPr/>
          </p:nvGrpSpPr>
          <p:grpSpPr>
            <a:xfrm>
              <a:off x="1561610" y="2270248"/>
              <a:ext cx="9948242" cy="5122144"/>
              <a:chOff x="1561610" y="2270248"/>
              <a:chExt cx="9948242" cy="5122144"/>
            </a:xfrm>
          </p:grpSpPr>
          <p:sp>
            <p:nvSpPr>
              <p:cNvPr id="10245" name="AutoShape 5"/>
              <p:cNvSpPr>
                <a:spLocks/>
              </p:cNvSpPr>
              <p:nvPr/>
            </p:nvSpPr>
            <p:spPr bwMode="auto">
              <a:xfrm>
                <a:off x="1574166" y="2270248"/>
                <a:ext cx="626160" cy="626160"/>
              </a:xfrm>
              <a:prstGeom prst="roundRect">
                <a:avLst>
                  <a:gd name="adj" fmla="val 20315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670" tIns="37670" rIns="37670" bIns="37670" anchor="ctr"/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00000"/>
                  </a:lnSpc>
                </a:pPr>
                <a:endParaRPr lang="en-US" sz="1687" b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46" name="AutoShape 6"/>
              <p:cNvSpPr>
                <a:spLocks/>
              </p:cNvSpPr>
              <p:nvPr/>
            </p:nvSpPr>
            <p:spPr bwMode="auto">
              <a:xfrm>
                <a:off x="1719824" y="2301492"/>
                <a:ext cx="349913" cy="42672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algn="ctr" eaLnBrk="1">
                  <a:lnSpc>
                    <a:spcPct val="150000"/>
                  </a:lnSpc>
                </a:pPr>
                <a:r>
                  <a:rPr lang="es-ES" altLang="zh-CN" sz="2109" b="0" dirty="0" smtClean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01</a:t>
                </a:r>
                <a:endParaRPr lang="es-ES" altLang="zh-CN" sz="1318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47" name="AutoShape 7"/>
              <p:cNvSpPr>
                <a:spLocks/>
              </p:cNvSpPr>
              <p:nvPr/>
            </p:nvSpPr>
            <p:spPr bwMode="auto">
              <a:xfrm>
                <a:off x="2344310" y="2467012"/>
                <a:ext cx="1875131" cy="3042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8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Java</a:t>
                </a:r>
                <a:r>
                  <a:rPr lang="zh-CN" altLang="en-US" sz="18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概述</a:t>
                </a:r>
                <a:endParaRPr lang="es-ES" altLang="zh-CN" sz="18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49" name="AutoShape 9"/>
              <p:cNvSpPr>
                <a:spLocks/>
              </p:cNvSpPr>
              <p:nvPr/>
            </p:nvSpPr>
            <p:spPr bwMode="auto">
              <a:xfrm>
                <a:off x="1561610" y="3022813"/>
                <a:ext cx="2343914" cy="15281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s-E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1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.1 Java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语言概述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1.2 Java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开发环境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1.3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第一个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Java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程序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endParaRPr lang="es-ES" altLang="zh-CN" sz="16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50" name="AutoShape 10"/>
              <p:cNvSpPr>
                <a:spLocks/>
              </p:cNvSpPr>
              <p:nvPr/>
            </p:nvSpPr>
            <p:spPr bwMode="auto">
              <a:xfrm>
                <a:off x="5224813" y="2270248"/>
                <a:ext cx="626997" cy="626160"/>
              </a:xfrm>
              <a:prstGeom prst="roundRect">
                <a:avLst>
                  <a:gd name="adj" fmla="val 20315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670" tIns="37670" rIns="37670" bIns="37670" anchor="ctr"/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00000"/>
                  </a:lnSpc>
                </a:pPr>
                <a:endParaRPr lang="en-US" sz="1687" b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51" name="AutoShape 11"/>
              <p:cNvSpPr>
                <a:spLocks/>
              </p:cNvSpPr>
              <p:nvPr/>
            </p:nvSpPr>
            <p:spPr bwMode="auto">
              <a:xfrm>
                <a:off x="5384701" y="2301492"/>
                <a:ext cx="311406" cy="42672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algn="ctr" eaLnBrk="1">
                  <a:lnSpc>
                    <a:spcPct val="150000"/>
                  </a:lnSpc>
                </a:pPr>
                <a:r>
                  <a:rPr lang="es-ES" altLang="zh-CN" sz="2109" b="0" dirty="0" smtClean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02</a:t>
                </a:r>
                <a:endParaRPr lang="es-ES" altLang="zh-CN" sz="1318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52" name="AutoShape 12"/>
              <p:cNvSpPr>
                <a:spLocks/>
              </p:cNvSpPr>
              <p:nvPr/>
            </p:nvSpPr>
            <p:spPr bwMode="auto">
              <a:xfrm>
                <a:off x="5996631" y="2462826"/>
                <a:ext cx="1875131" cy="3038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zh-CN" altLang="en-US" sz="1800" b="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语法基础</a:t>
                </a:r>
                <a:endParaRPr lang="es-E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54" name="AutoShape 14"/>
              <p:cNvSpPr>
                <a:spLocks/>
              </p:cNvSpPr>
              <p:nvPr/>
            </p:nvSpPr>
            <p:spPr bwMode="auto">
              <a:xfrm>
                <a:off x="5213093" y="3022813"/>
                <a:ext cx="2343914" cy="15281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s-ES" altLang="zh-CN" sz="1600" b="0" dirty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2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.1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数据类型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2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.2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操作符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2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.3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控制执行流程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s-E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2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.4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访问权限控制</a:t>
                </a:r>
                <a:endParaRPr lang="es-ES" altLang="zh-CN" sz="16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55" name="AutoShape 15"/>
              <p:cNvSpPr>
                <a:spLocks/>
              </p:cNvSpPr>
              <p:nvPr/>
            </p:nvSpPr>
            <p:spPr bwMode="auto">
              <a:xfrm>
                <a:off x="8863740" y="2270248"/>
                <a:ext cx="626997" cy="626160"/>
              </a:xfrm>
              <a:prstGeom prst="roundRect">
                <a:avLst>
                  <a:gd name="adj" fmla="val 20315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lIns="37670" tIns="37670" rIns="37670" bIns="37670" anchor="ctr"/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00000"/>
                  </a:lnSpc>
                </a:pPr>
                <a:endParaRPr lang="zh-CN" altLang="zh-CN" sz="1687" b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56" name="AutoShape 16"/>
              <p:cNvSpPr>
                <a:spLocks/>
              </p:cNvSpPr>
              <p:nvPr/>
            </p:nvSpPr>
            <p:spPr bwMode="auto">
              <a:xfrm>
                <a:off x="9016094" y="2301492"/>
                <a:ext cx="331496" cy="42672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algn="ctr" eaLnBrk="1">
                  <a:lnSpc>
                    <a:spcPct val="150000"/>
                  </a:lnSpc>
                </a:pPr>
                <a:r>
                  <a:rPr lang="es-ES" altLang="zh-CN" sz="2109" b="0" dirty="0" smtClean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03</a:t>
                </a:r>
                <a:endParaRPr lang="es-ES" altLang="zh-CN" sz="1318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57" name="AutoShape 17"/>
              <p:cNvSpPr>
                <a:spLocks/>
              </p:cNvSpPr>
              <p:nvPr/>
            </p:nvSpPr>
            <p:spPr bwMode="auto">
              <a:xfrm>
                <a:off x="9634721" y="2467012"/>
                <a:ext cx="1875131" cy="3038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zh-CN" altLang="en-US" sz="1800" b="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面向对象</a:t>
                </a:r>
                <a:endParaRPr lang="es-E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59" name="AutoShape 19"/>
              <p:cNvSpPr>
                <a:spLocks/>
              </p:cNvSpPr>
              <p:nvPr/>
            </p:nvSpPr>
            <p:spPr bwMode="auto">
              <a:xfrm>
                <a:off x="8852020" y="3022813"/>
                <a:ext cx="2343914" cy="193899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3.1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面向对象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3.2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类与对象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3.3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复用类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3.4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多态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3.5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内部类</a:t>
                </a:r>
                <a:endParaRPr lang="es-ES" altLang="zh-CN" sz="16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60" name="AutoShape 20"/>
              <p:cNvSpPr>
                <a:spLocks/>
              </p:cNvSpPr>
              <p:nvPr/>
            </p:nvSpPr>
            <p:spPr bwMode="auto">
              <a:xfrm>
                <a:off x="1585513" y="5125954"/>
                <a:ext cx="626160" cy="626160"/>
              </a:xfrm>
              <a:prstGeom prst="roundRect">
                <a:avLst>
                  <a:gd name="adj" fmla="val 20315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lIns="37670" tIns="37670" rIns="37670" bIns="37670" anchor="ctr"/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00000"/>
                  </a:lnSpc>
                </a:pPr>
                <a:endParaRPr lang="zh-CN" altLang="zh-CN" sz="1687" b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61" name="AutoShape 21"/>
              <p:cNvSpPr>
                <a:spLocks/>
              </p:cNvSpPr>
              <p:nvPr/>
            </p:nvSpPr>
            <p:spPr bwMode="auto">
              <a:xfrm>
                <a:off x="1743727" y="5157198"/>
                <a:ext cx="311406" cy="42672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algn="ctr" eaLnBrk="1">
                  <a:lnSpc>
                    <a:spcPct val="150000"/>
                  </a:lnSpc>
                </a:pPr>
                <a:r>
                  <a:rPr lang="es-ES" altLang="zh-CN" sz="2109" b="0" dirty="0" smtClean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04</a:t>
                </a:r>
                <a:endParaRPr lang="es-ES" altLang="zh-CN" sz="1318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62" name="AutoShape 22"/>
              <p:cNvSpPr>
                <a:spLocks/>
              </p:cNvSpPr>
              <p:nvPr/>
            </p:nvSpPr>
            <p:spPr bwMode="auto">
              <a:xfrm>
                <a:off x="2355657" y="5322717"/>
                <a:ext cx="1875131" cy="3038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zh-CN" altLang="en-US" sz="1800" b="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数组和字符串</a:t>
                </a:r>
                <a:endParaRPr lang="es-E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64" name="AutoShape 24"/>
              <p:cNvSpPr>
                <a:spLocks/>
              </p:cNvSpPr>
              <p:nvPr/>
            </p:nvSpPr>
            <p:spPr bwMode="auto">
              <a:xfrm>
                <a:off x="1572957" y="5879355"/>
                <a:ext cx="2343914" cy="7063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s-E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4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.1 Java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数组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4.2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字符串 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String</a:t>
                </a:r>
                <a:endParaRPr lang="es-ES" altLang="zh-CN" sz="16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67" name="AutoShape 27"/>
              <p:cNvSpPr>
                <a:spLocks/>
              </p:cNvSpPr>
              <p:nvPr/>
            </p:nvSpPr>
            <p:spPr bwMode="auto">
              <a:xfrm>
                <a:off x="5996631" y="5307643"/>
                <a:ext cx="1875131" cy="3042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8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Java</a:t>
                </a:r>
                <a:r>
                  <a:rPr lang="zh-CN" altLang="en-US" sz="18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容器</a:t>
                </a:r>
                <a:endParaRPr lang="es-ES" altLang="zh-CN" sz="18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69" name="AutoShape 29"/>
              <p:cNvSpPr>
                <a:spLocks/>
              </p:cNvSpPr>
              <p:nvPr/>
            </p:nvSpPr>
            <p:spPr bwMode="auto">
              <a:xfrm>
                <a:off x="5213930" y="5864281"/>
                <a:ext cx="2657831" cy="15281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s-E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5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.1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完整容器分类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5.2 List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、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Set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、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Map</a:t>
                </a: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5.3 Collection</a:t>
                </a:r>
                <a:r>
                  <a:rPr lang="zh-CN" altLang="en-US" sz="1600" b="0" dirty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与 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Iterator</a:t>
                </a: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5.4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容器的元素类型</a:t>
                </a:r>
                <a:endParaRPr lang="es-ES" altLang="zh-CN" sz="16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71" name="AutoShape 31"/>
              <p:cNvSpPr>
                <a:spLocks/>
              </p:cNvSpPr>
              <p:nvPr/>
            </p:nvSpPr>
            <p:spPr bwMode="auto">
              <a:xfrm>
                <a:off x="8865413" y="5124441"/>
                <a:ext cx="349913" cy="42672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algn="ctr" eaLnBrk="1">
                  <a:lnSpc>
                    <a:spcPct val="150000"/>
                  </a:lnSpc>
                </a:pPr>
                <a:r>
                  <a:rPr lang="es-ES" altLang="zh-CN" sz="2109" b="0" dirty="0" smtClean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06</a:t>
                </a:r>
                <a:endParaRPr lang="es-ES" altLang="zh-CN" sz="1318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0" name="AutoShape 5"/>
            <p:cNvSpPr>
              <a:spLocks/>
            </p:cNvSpPr>
            <p:nvPr/>
          </p:nvSpPr>
          <p:spPr bwMode="auto">
            <a:xfrm>
              <a:off x="5221253" y="5110880"/>
              <a:ext cx="626160" cy="626160"/>
            </a:xfrm>
            <a:prstGeom prst="roundRect">
              <a:avLst>
                <a:gd name="adj" fmla="val 20315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7670" tIns="37670" rIns="37670" bIns="37670" anchor="ctr"/>
            <a:lstStyle>
              <a:lvl1pPr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00000"/>
                </a:lnSpc>
              </a:pPr>
              <a:endParaRPr lang="en-US" sz="1687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AutoShape 6"/>
            <p:cNvSpPr>
              <a:spLocks/>
            </p:cNvSpPr>
            <p:nvPr/>
          </p:nvSpPr>
          <p:spPr bwMode="auto">
            <a:xfrm>
              <a:off x="5359376" y="5090758"/>
              <a:ext cx="349913" cy="4868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algn="ctr" eaLnBrk="1">
                <a:lnSpc>
                  <a:spcPct val="150000"/>
                </a:lnSpc>
              </a:pPr>
              <a:r>
                <a:rPr lang="es-ES" altLang="zh-CN" sz="2109" b="0" dirty="0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05</a:t>
              </a:r>
              <a:endParaRPr lang="es-ES" altLang="zh-CN" sz="1318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54" y="361635"/>
            <a:ext cx="2042935" cy="586648"/>
            <a:chOff x="354" y="361635"/>
            <a:chExt cx="2042935" cy="586648"/>
          </a:xfrm>
        </p:grpSpPr>
        <p:sp>
          <p:nvSpPr>
            <p:cNvPr id="33" name="矩形 32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12247" y="390901"/>
              <a:ext cx="163104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内容回顾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896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940314" cy="586648"/>
            <a:chOff x="354" y="361635"/>
            <a:chExt cx="394031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52842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1. 3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第一个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程序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957600" y="1080000"/>
            <a:ext cx="554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示例：</a:t>
            </a:r>
            <a:r>
              <a:rPr lang="en-US" altLang="zh-CN" b="1" dirty="0" smtClean="0">
                <a:latin typeface="+mn-ea"/>
                <a:ea typeface="+mn-ea"/>
              </a:rPr>
              <a:t>HelloDate.java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57600" y="2840284"/>
            <a:ext cx="575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编译、解释、执行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04" y="3305017"/>
            <a:ext cx="3600450" cy="9429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57600" y="4343392"/>
            <a:ext cx="5543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Java</a:t>
            </a:r>
            <a:r>
              <a:rPr lang="zh-CN" altLang="en-US" b="1" dirty="0" smtClean="0">
                <a:latin typeface="+mn-ea"/>
                <a:ea typeface="+mn-ea"/>
              </a:rPr>
              <a:t>是编译型和解释型的混合型语言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JDK</a:t>
            </a:r>
            <a:r>
              <a:rPr lang="zh-CN" altLang="en-US" dirty="0" smtClean="0">
                <a:latin typeface="+mn-ea"/>
                <a:ea typeface="+mn-ea"/>
              </a:rPr>
              <a:t>编译命令：</a:t>
            </a:r>
            <a:r>
              <a:rPr lang="en-US" altLang="zh-CN" dirty="0" smtClean="0">
                <a:latin typeface="+mn-ea"/>
                <a:ea typeface="+mn-ea"/>
              </a:rPr>
              <a:t>javac.exe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JDK</a:t>
            </a:r>
            <a:r>
              <a:rPr lang="zh-CN" altLang="en-US" dirty="0" smtClean="0">
                <a:latin typeface="+mn-ea"/>
                <a:ea typeface="+mn-ea"/>
              </a:rPr>
              <a:t>解释命令：</a:t>
            </a:r>
            <a:r>
              <a:rPr lang="en-US" altLang="zh-CN" dirty="0" smtClean="0">
                <a:latin typeface="+mn-ea"/>
                <a:ea typeface="+mn-ea"/>
              </a:rPr>
              <a:t>java.exe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57599" y="5861347"/>
            <a:ext cx="11016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</a:t>
            </a:r>
            <a:r>
              <a:rPr lang="zh-CN" altLang="en-US" b="1" i="1" dirty="0" smtClean="0">
                <a:latin typeface="+mn-ea"/>
                <a:ea typeface="+mn-ea"/>
              </a:rPr>
              <a:t>“</a:t>
            </a:r>
            <a:r>
              <a:rPr lang="en-US" altLang="zh-CN" b="1" i="1" dirty="0" smtClean="0">
                <a:latin typeface="+mn-ea"/>
                <a:ea typeface="+mn-ea"/>
              </a:rPr>
              <a:t>Any </a:t>
            </a:r>
            <a:r>
              <a:rPr lang="en-US" altLang="zh-CN" b="1" i="1" dirty="0">
                <a:latin typeface="+mn-ea"/>
                <a:ea typeface="+mn-ea"/>
              </a:rPr>
              <a:t>problem in computer science can be solved with another level of indirection</a:t>
            </a:r>
            <a:r>
              <a:rPr lang="en-US" altLang="zh-CN" b="1" i="1" dirty="0" smtClean="0">
                <a:latin typeface="+mn-ea"/>
                <a:ea typeface="+mn-ea"/>
              </a:rPr>
              <a:t>. </a:t>
            </a:r>
            <a:r>
              <a:rPr lang="zh-CN" altLang="en-US" b="1" i="1" dirty="0" smtClean="0">
                <a:latin typeface="+mn-ea"/>
                <a:ea typeface="+mn-ea"/>
              </a:rPr>
              <a:t>计算机科学</a:t>
            </a:r>
            <a:r>
              <a:rPr lang="zh-CN" altLang="en-US" b="1" i="1" dirty="0">
                <a:latin typeface="+mn-ea"/>
                <a:ea typeface="+mn-ea"/>
              </a:rPr>
              <a:t>领域的任何问题都可以通过增加一个间接的中间层来解决。” </a:t>
            </a:r>
            <a:r>
              <a:rPr lang="en-US" altLang="zh-CN" b="1" i="1" dirty="0" smtClean="0">
                <a:latin typeface="+mn-ea"/>
                <a:ea typeface="+mn-ea"/>
              </a:rPr>
              <a:t>													     —— </a:t>
            </a:r>
            <a:r>
              <a:rPr lang="en-US" altLang="zh-CN" b="1" i="1" dirty="0">
                <a:latin typeface="+mn-ea"/>
                <a:ea typeface="+mn-ea"/>
              </a:rPr>
              <a:t>David Wheeler</a:t>
            </a:r>
            <a:endParaRPr lang="en-US" altLang="zh-CN" b="1" i="1" dirty="0" smtClean="0">
              <a:latin typeface="+mn-ea"/>
              <a:ea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383" y="159941"/>
            <a:ext cx="5457825" cy="56388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52" y="1544733"/>
            <a:ext cx="36004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9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0" y="2990319"/>
            <a:ext cx="128587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 谢 聆 听 ！</a:t>
            </a:r>
            <a:endParaRPr lang="zh-CN" altLang="en-US" sz="3600" b="1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-11587" y="929805"/>
            <a:ext cx="1285875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End</a:t>
            </a:r>
            <a:endParaRPr lang="zh-CN" altLang="en-US" sz="13800" cap="all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132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600101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数据类型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366627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89215" y="2371894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操作符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143687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16277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控制执行流程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89215" y="3915481"/>
            <a:ext cx="5504850" cy="409421"/>
            <a:chOff x="5304504" y="1621019"/>
            <a:chExt cx="5504850" cy="409421"/>
          </a:xfrm>
        </p:grpSpPr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16277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2.4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访问权限控制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22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92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数据类型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47335"/>
              </p:ext>
            </p:extLst>
          </p:nvPr>
        </p:nvGraphicFramePr>
        <p:xfrm>
          <a:off x="1244807" y="1600101"/>
          <a:ext cx="10657184" cy="3886200"/>
        </p:xfrm>
        <a:graphic>
          <a:graphicData uri="http://schemas.openxmlformats.org/drawingml/2006/table">
            <a:tbl>
              <a:tblPr/>
              <a:tblGrid>
                <a:gridCol w="1872208"/>
                <a:gridCol w="2088232"/>
                <a:gridCol w="2304256"/>
                <a:gridCol w="2160240"/>
                <a:gridCol w="2232248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 dirty="0">
                          <a:effectLst/>
                        </a:rPr>
                        <a:t>基本类型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 dirty="0">
                          <a:effectLst/>
                        </a:rPr>
                        <a:t>大小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 dirty="0">
                          <a:effectLst/>
                        </a:rPr>
                        <a:t>最小值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>
                          <a:effectLst/>
                        </a:rPr>
                        <a:t>最大值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>
                          <a:effectLst/>
                        </a:rPr>
                        <a:t>包装器类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boolean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dirty="0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Boolean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byte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8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-128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+127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Byte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char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16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Unicode 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Unicode 2</a:t>
                      </a:r>
                      <a:r>
                        <a:rPr lang="en-US" baseline="30000">
                          <a:effectLst/>
                        </a:rPr>
                        <a:t>16</a:t>
                      </a:r>
                      <a:r>
                        <a:rPr lang="en-US">
                          <a:effectLst/>
                        </a:rPr>
                        <a:t>-1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Character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short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16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-2</a:t>
                      </a:r>
                      <a:r>
                        <a:rPr lang="en-US" altLang="zh-CN" baseline="30000">
                          <a:effectLst/>
                        </a:rPr>
                        <a:t>15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+2</a:t>
                      </a:r>
                      <a:r>
                        <a:rPr lang="en-US" altLang="zh-CN" baseline="30000">
                          <a:effectLst/>
                        </a:rPr>
                        <a:t>15</a:t>
                      </a:r>
                      <a:r>
                        <a:rPr lang="en-US" altLang="zh-CN">
                          <a:effectLst/>
                        </a:rPr>
                        <a:t>-1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Short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32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-2</a:t>
                      </a:r>
                      <a:r>
                        <a:rPr lang="en-US" altLang="zh-CN" baseline="30000">
                          <a:effectLst/>
                        </a:rPr>
                        <a:t>32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+2</a:t>
                      </a:r>
                      <a:r>
                        <a:rPr lang="en-US" altLang="zh-CN" baseline="30000">
                          <a:effectLst/>
                        </a:rPr>
                        <a:t>32</a:t>
                      </a:r>
                      <a:r>
                        <a:rPr lang="en-US" altLang="zh-CN">
                          <a:effectLst/>
                        </a:rPr>
                        <a:t>-1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32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IEEE754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IEEE754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long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64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-2</a:t>
                      </a:r>
                      <a:r>
                        <a:rPr lang="en-US" altLang="zh-CN" baseline="30000">
                          <a:effectLst/>
                        </a:rPr>
                        <a:t>63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+2</a:t>
                      </a:r>
                      <a:r>
                        <a:rPr lang="en-US" altLang="zh-CN" baseline="30000">
                          <a:effectLst/>
                        </a:rPr>
                        <a:t>63</a:t>
                      </a:r>
                      <a:r>
                        <a:rPr lang="en-US" altLang="zh-CN">
                          <a:effectLst/>
                        </a:rPr>
                        <a:t>-1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Long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64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IEEE754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IEEE754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void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dirty="0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Void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57600" y="1080000"/>
            <a:ext cx="1094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基本</a:t>
            </a:r>
            <a:r>
              <a:rPr lang="zh-CN" altLang="en-US" b="1" dirty="0" smtClean="0">
                <a:latin typeface="+mn-ea"/>
                <a:ea typeface="+mn-ea"/>
              </a:rPr>
              <a:t>类型（</a:t>
            </a:r>
            <a:r>
              <a:rPr lang="en-US" altLang="zh-CN" b="1" dirty="0" smtClean="0">
                <a:latin typeface="+mn-ea"/>
                <a:ea typeface="+mn-ea"/>
              </a:rPr>
              <a:t>Primitive Types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05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数据类型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9443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基本</a:t>
            </a:r>
            <a:r>
              <a:rPr lang="zh-CN" altLang="en-US" b="1" dirty="0" smtClean="0">
                <a:latin typeface="+mn-ea"/>
                <a:ea typeface="+mn-ea"/>
              </a:rPr>
              <a:t>类型（</a:t>
            </a:r>
            <a:r>
              <a:rPr lang="en-US" altLang="zh-CN" b="1" dirty="0" smtClean="0">
                <a:latin typeface="+mn-ea"/>
                <a:ea typeface="+mn-ea"/>
              </a:rPr>
              <a:t>Primitive Types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不用</a:t>
            </a:r>
            <a:r>
              <a:rPr lang="en-US" altLang="zh-CN" dirty="0">
                <a:latin typeface="+mn-ea"/>
                <a:ea typeface="+mn-ea"/>
              </a:rPr>
              <a:t>new</a:t>
            </a:r>
            <a:r>
              <a:rPr lang="zh-CN" altLang="en-US" dirty="0">
                <a:latin typeface="+mn-ea"/>
                <a:ea typeface="+mn-ea"/>
              </a:rPr>
              <a:t>来创建，一个非引用的“自动”变量，这个变量直接存储“值”，并置于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栈</a:t>
            </a:r>
            <a:r>
              <a:rPr lang="zh-CN" altLang="en-US" dirty="0">
                <a:latin typeface="+mn-ea"/>
                <a:ea typeface="+mn-ea"/>
              </a:rPr>
              <a:t>中，因此更加高效。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的基本类型所占存储空间大小不随机器硬件架构的变化而变化。这种所占存储空间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大小的不变性</a:t>
            </a:r>
            <a:r>
              <a:rPr lang="zh-CN" altLang="en-US" dirty="0">
                <a:latin typeface="+mn-ea"/>
                <a:ea typeface="+mn-ea"/>
              </a:rPr>
              <a:t>是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程序比用其他大多数语言编写的程序更具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可移植性</a:t>
            </a:r>
            <a:r>
              <a:rPr lang="zh-CN" altLang="en-US" dirty="0">
                <a:latin typeface="+mn-ea"/>
                <a:ea typeface="+mn-ea"/>
              </a:rPr>
              <a:t>的原因之一。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所有数值类型都有正负号。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dirty="0" smtClean="0">
                <a:latin typeface="+mn-ea"/>
                <a:ea typeface="+mn-ea"/>
              </a:rPr>
              <a:t>boolean</a:t>
            </a:r>
            <a:r>
              <a:rPr lang="zh-CN" altLang="en-US" dirty="0">
                <a:latin typeface="+mn-ea"/>
                <a:ea typeface="+mn-ea"/>
              </a:rPr>
              <a:t>类型所占存储空间的大小没有明确指定（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要看具体虚拟机的实现</a:t>
            </a:r>
            <a:r>
              <a:rPr lang="zh-CN" altLang="en-US" dirty="0">
                <a:latin typeface="+mn-ea"/>
                <a:ea typeface="+mn-ea"/>
              </a:rPr>
              <a:t>），仅定义为能够取字面值</a:t>
            </a:r>
            <a:r>
              <a:rPr lang="en-US" altLang="zh-CN" dirty="0">
                <a:latin typeface="+mn-ea"/>
                <a:ea typeface="+mn-ea"/>
              </a:rPr>
              <a:t>true</a:t>
            </a:r>
            <a:r>
              <a:rPr lang="zh-CN" altLang="en-US" dirty="0">
                <a:latin typeface="+mn-ea"/>
                <a:ea typeface="+mn-ea"/>
              </a:rPr>
              <a:t>或</a:t>
            </a:r>
            <a:r>
              <a:rPr lang="en-US" altLang="zh-CN" dirty="0">
                <a:latin typeface="+mn-ea"/>
                <a:ea typeface="+mn-ea"/>
              </a:rPr>
              <a:t>false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dirty="0" smtClean="0">
                <a:latin typeface="+mn-ea"/>
                <a:ea typeface="+mn-ea"/>
              </a:rPr>
              <a:t>boolean</a:t>
            </a:r>
            <a:r>
              <a:rPr lang="zh-CN" altLang="en-US" dirty="0" smtClean="0">
                <a:latin typeface="+mn-ea"/>
                <a:ea typeface="+mn-ea"/>
              </a:rPr>
              <a:t>类型与</a:t>
            </a:r>
            <a:r>
              <a:rPr lang="en-US" altLang="zh-CN" dirty="0">
                <a:latin typeface="+mn-ea"/>
                <a:ea typeface="+mn-ea"/>
              </a:rPr>
              <a:t>C/C++</a:t>
            </a:r>
            <a:r>
              <a:rPr lang="zh-CN" altLang="en-US" dirty="0">
                <a:latin typeface="+mn-ea"/>
                <a:ea typeface="+mn-ea"/>
              </a:rPr>
              <a:t>中的逻辑值</a:t>
            </a:r>
            <a:r>
              <a:rPr lang="zh-CN" altLang="en-US" dirty="0" smtClean="0">
                <a:latin typeface="+mn-ea"/>
                <a:ea typeface="+mn-ea"/>
              </a:rPr>
              <a:t>不同，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它不能代表整数</a:t>
            </a:r>
            <a:r>
              <a:rPr lang="zh-CN" altLang="en-US" dirty="0">
                <a:latin typeface="+mn-ea"/>
                <a:ea typeface="+mn-ea"/>
              </a:rPr>
              <a:t>，同时</a:t>
            </a:r>
            <a:r>
              <a:rPr lang="zh-CN" altLang="en-US" dirty="0" smtClean="0">
                <a:latin typeface="+mn-ea"/>
                <a:ea typeface="+mn-ea"/>
              </a:rPr>
              <a:t>它也</a:t>
            </a:r>
            <a:r>
              <a:rPr lang="zh-CN" altLang="en-US" dirty="0">
                <a:latin typeface="+mn-ea"/>
                <a:ea typeface="+mn-ea"/>
              </a:rPr>
              <a:t>不是字符串，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不能被转换成字符串常量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7600" y="4219321"/>
            <a:ext cx="10944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引用</a:t>
            </a:r>
            <a:r>
              <a:rPr lang="zh-CN" altLang="en-US" b="1" dirty="0" smtClean="0">
                <a:latin typeface="+mn-ea"/>
                <a:ea typeface="+mn-ea"/>
              </a:rPr>
              <a:t>类型（</a:t>
            </a:r>
            <a:r>
              <a:rPr lang="en-US" altLang="zh-CN" b="1" dirty="0">
                <a:latin typeface="+mn-ea"/>
                <a:ea typeface="+mn-ea"/>
              </a:rPr>
              <a:t>Reference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用于间接操纵内存中的元素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955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0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A5A5A5"/>
      </a:accent2>
      <a:accent3>
        <a:srgbClr val="0070C0"/>
      </a:accent3>
      <a:accent4>
        <a:srgbClr val="A5A5A5"/>
      </a:accent4>
      <a:accent5>
        <a:srgbClr val="0070C0"/>
      </a:accent5>
      <a:accent6>
        <a:srgbClr val="A5A5A5"/>
      </a:accent6>
      <a:hlink>
        <a:srgbClr val="0070C0"/>
      </a:hlink>
      <a:folHlink>
        <a:srgbClr val="A5A5A5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4846</Words>
  <Application>Microsoft Office PowerPoint</Application>
  <PresentationFormat>自定义</PresentationFormat>
  <Paragraphs>660</Paragraphs>
  <Slides>60</Slides>
  <Notes>60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0" baseType="lpstr">
      <vt:lpstr>Arial Unicode MS</vt:lpstr>
      <vt:lpstr>SFMono-Regular</vt:lpstr>
      <vt:lpstr>宋体</vt:lpstr>
      <vt:lpstr>微软雅黑</vt:lpstr>
      <vt:lpstr>Arial</vt:lpstr>
      <vt:lpstr>Calibri</vt:lpstr>
      <vt:lpstr>Impact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2016-09-17T14:53:56Z</dcterms:created>
  <dcterms:modified xsi:type="dcterms:W3CDTF">2017-11-28T01:48:57Z</dcterms:modified>
</cp:coreProperties>
</file>