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2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92" r:id="rId20"/>
    <p:sldId id="2793" r:id="rId21"/>
    <p:sldId id="2794" r:id="rId22"/>
    <p:sldId id="2731" r:id="rId23"/>
    <p:sldId id="2750" r:id="rId24"/>
    <p:sldId id="2751" r:id="rId25"/>
    <p:sldId id="2752" r:id="rId26"/>
    <p:sldId id="2760" r:id="rId27"/>
    <p:sldId id="2753" r:id="rId28"/>
    <p:sldId id="2755" r:id="rId29"/>
    <p:sldId id="2756" r:id="rId30"/>
    <p:sldId id="2757" r:id="rId31"/>
    <p:sldId id="2758" r:id="rId32"/>
    <p:sldId id="2759" r:id="rId33"/>
    <p:sldId id="2763" r:id="rId34"/>
    <p:sldId id="2764" r:id="rId35"/>
    <p:sldId id="2765" r:id="rId36"/>
    <p:sldId id="2766" r:id="rId37"/>
    <p:sldId id="2767" r:id="rId38"/>
    <p:sldId id="2768" r:id="rId39"/>
    <p:sldId id="2770" r:id="rId40"/>
    <p:sldId id="2771" r:id="rId41"/>
    <p:sldId id="2772" r:id="rId42"/>
    <p:sldId id="2773" r:id="rId43"/>
    <p:sldId id="2774" r:id="rId44"/>
    <p:sldId id="2775" r:id="rId45"/>
    <p:sldId id="2776" r:id="rId46"/>
    <p:sldId id="2777" r:id="rId47"/>
    <p:sldId id="2778" r:id="rId48"/>
    <p:sldId id="2732" r:id="rId49"/>
    <p:sldId id="2779" r:id="rId50"/>
    <p:sldId id="2786" r:id="rId51"/>
    <p:sldId id="2787" r:id="rId52"/>
    <p:sldId id="2788" r:id="rId53"/>
    <p:sldId id="2789" r:id="rId54"/>
    <p:sldId id="2733" r:id="rId55"/>
    <p:sldId id="2782" r:id="rId56"/>
    <p:sldId id="2783" r:id="rId57"/>
    <p:sldId id="2784" r:id="rId58"/>
    <p:sldId id="2785" r:id="rId59"/>
    <p:sldId id="2796" r:id="rId60"/>
    <p:sldId id="2791" r:id="rId61"/>
  </p:sldIdLst>
  <p:sldSz cx="12858750" cy="7232650"/>
  <p:notesSz cx="6858000" cy="9144000"/>
  <p:custDataLst>
    <p:tags r:id="rId6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367" autoAdjust="0"/>
  </p:normalViewPr>
  <p:slideViewPr>
    <p:cSldViewPr>
      <p:cViewPr varScale="1">
        <p:scale>
          <a:sx n="94" d="100"/>
          <a:sy n="94" d="100"/>
        </p:scale>
        <p:origin x="1056" y="7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++ = </a:t>
            </a:r>
            <a:r>
              <a:rPr lang="zh-CN" altLang="en-US" dirty="0" smtClean="0"/>
              <a:t>向下转型时要显式声明，否则报错。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！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最大值</a:t>
            </a:r>
            <a:r>
              <a:rPr lang="en-US" altLang="zh-CN" sz="13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2147483647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2017/11/27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/article/details/78638841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2754021"/>
            <a:ext cx="65518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 </a:t>
            </a:r>
            <a:r>
              <a:rPr lang="en-US" altLang="zh-CN" dirty="0">
                <a:latin typeface="+mn-ea"/>
                <a:ea typeface="+mn-ea"/>
              </a:rPr>
              <a:t>float f=3.4;</a:t>
            </a:r>
            <a:r>
              <a:rPr lang="zh-CN" altLang="en-US" dirty="0">
                <a:latin typeface="+mn-ea"/>
                <a:ea typeface="+mn-ea"/>
              </a:rPr>
              <a:t>是否正确？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95" y="2804960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2.4.1 </a:t>
            </a:r>
            <a:r>
              <a:rPr lang="zh-CN" altLang="en-US" b="1" dirty="0" smtClean="0">
                <a:latin typeface="+mn-ea"/>
                <a:ea typeface="+mn-ea"/>
              </a:rPr>
              <a:t>包：库单元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包内包含有一组类，它们在单一的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名字空间</a:t>
            </a:r>
            <a:r>
              <a:rPr lang="zh-CN" altLang="en-US" dirty="0" smtClean="0">
                <a:latin typeface="+mn-ea"/>
                <a:ea typeface="+mn-ea"/>
              </a:rPr>
              <a:t>之下被组织在了一起。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通过关键字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定义一个包，</a:t>
            </a:r>
            <a:r>
              <a:rPr lang="en-US" altLang="zh-CN" dirty="0" smtClean="0">
                <a:latin typeface="+mn-ea"/>
                <a:ea typeface="+mn-ea"/>
              </a:rPr>
              <a:t>package</a:t>
            </a:r>
            <a:r>
              <a:rPr lang="zh-CN" altLang="en-US" dirty="0" smtClean="0">
                <a:latin typeface="+mn-ea"/>
                <a:ea typeface="+mn-ea"/>
              </a:rPr>
              <a:t>语句必须是文件中除注释以外的第一句程序代码。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包的命名规则：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全部使用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小写字母</a:t>
            </a:r>
            <a:r>
              <a:rPr lang="zh-CN" altLang="en-US" dirty="0" smtClean="0">
                <a:latin typeface="+mn-ea"/>
                <a:ea typeface="+mn-ea"/>
              </a:rPr>
              <a:t>，包括中间的字也是如此。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独一无二的包名。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包的调用：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使用类的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全限定名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通过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import</a:t>
            </a:r>
            <a:r>
              <a:rPr lang="zh-CN" altLang="en-US" dirty="0" smtClean="0">
                <a:latin typeface="+mn-ea"/>
                <a:ea typeface="+mn-ea"/>
              </a:rPr>
              <a:t>语句引用包中的类。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i</a:t>
            </a:r>
            <a:r>
              <a:rPr lang="en-US" altLang="zh-CN" dirty="0" smtClean="0">
                <a:latin typeface="+mn-ea"/>
                <a:ea typeface="+mn-ea"/>
              </a:rPr>
              <a:t>mport</a:t>
            </a:r>
            <a:r>
              <a:rPr lang="zh-CN" altLang="en-US" dirty="0" smtClean="0">
                <a:latin typeface="+mn-ea"/>
                <a:ea typeface="+mn-ea"/>
              </a:rPr>
              <a:t>只能导入包所包含的类，而不能导入包。</a:t>
            </a:r>
            <a:endParaRPr lang="en-US" altLang="zh-CN" dirty="0" smtClean="0">
              <a:latin typeface="+mn-ea"/>
              <a:ea typeface="+mn-ea"/>
            </a:endParaRPr>
          </a:p>
          <a:p>
            <a:pPr marL="2211388" lvl="3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  <a:ea typeface="+mn-ea"/>
              </a:rPr>
              <a:t>为方便起见，我们一般不导入单独的类，而是导入包下所有的类，如</a:t>
            </a:r>
            <a:r>
              <a:rPr lang="en-US" altLang="zh-CN" dirty="0" smtClean="0">
                <a:latin typeface="+mn-ea"/>
                <a:ea typeface="+mn-ea"/>
              </a:rPr>
              <a:t>import java.util.*;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2.4.2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再谈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net.mrliuli.training.HelloDate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解释器的运行过程：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首先，找出环境变量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，用作查找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根目录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然后，从根目录开始，解释器获取包的名称并将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句点替换成反斜杠</a:t>
            </a:r>
            <a:r>
              <a:rPr lang="zh-CN" altLang="en-US" dirty="0" smtClean="0">
                <a:latin typeface="+mn-ea"/>
                <a:ea typeface="+mn-ea"/>
              </a:rPr>
              <a:t>（于是，</a:t>
            </a:r>
            <a:r>
              <a:rPr lang="en-US" altLang="zh-CN" dirty="0" smtClean="0">
                <a:latin typeface="+mn-ea"/>
                <a:ea typeface="+mn-ea"/>
              </a:rPr>
              <a:t>package net.mrliuli.training </a:t>
            </a:r>
            <a:r>
              <a:rPr lang="zh-CN" altLang="en-US" dirty="0" smtClean="0">
                <a:latin typeface="+mn-ea"/>
                <a:ea typeface="+mn-ea"/>
              </a:rPr>
              <a:t>就变为 </a:t>
            </a:r>
            <a:r>
              <a:rPr lang="en-US" altLang="zh-CN" dirty="0" smtClean="0">
                <a:latin typeface="+mn-ea"/>
                <a:ea typeface="+mn-ea"/>
              </a:rPr>
              <a:t>net\mrliuli\training </a:t>
            </a:r>
            <a:r>
              <a:rPr lang="zh-CN" altLang="en-US" dirty="0" smtClean="0">
                <a:latin typeface="+mn-ea"/>
                <a:ea typeface="+mn-ea"/>
              </a:rPr>
              <a:t>或 </a:t>
            </a:r>
            <a:r>
              <a:rPr lang="en-US" altLang="zh-CN" dirty="0" smtClean="0">
                <a:latin typeface="+mn-ea"/>
                <a:ea typeface="+mn-ea"/>
              </a:rPr>
              <a:t>net/mrluli/training </a:t>
            </a:r>
            <a:r>
              <a:rPr lang="zh-CN" altLang="en-US" dirty="0" smtClean="0">
                <a:latin typeface="+mn-ea"/>
                <a:ea typeface="+mn-ea"/>
              </a:rPr>
              <a:t>或其他，这一切取决于操作系统）以从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根中获取一个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相对路径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将</a:t>
            </a:r>
            <a:r>
              <a:rPr lang="en-US" altLang="zh-CN" dirty="0" smtClean="0"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根目录与上面获取的相对路径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相连接</a:t>
            </a:r>
            <a:r>
              <a:rPr lang="zh-CN" altLang="en-US" dirty="0" smtClean="0">
                <a:latin typeface="+mn-ea"/>
                <a:ea typeface="+mn-ea"/>
              </a:rPr>
              <a:t>得到一个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绝对路径</a:t>
            </a:r>
            <a:r>
              <a:rPr lang="zh-CN" altLang="en-US" dirty="0" smtClean="0">
                <a:latin typeface="+mn-ea"/>
                <a:ea typeface="+mn-ea"/>
              </a:rPr>
              <a:t>，用来查找</a:t>
            </a:r>
            <a:r>
              <a:rPr lang="en-US" altLang="zh-CN" dirty="0" smtClean="0">
                <a:latin typeface="+mn-ea"/>
                <a:ea typeface="+mn-ea"/>
              </a:rPr>
              <a:t>.class</a:t>
            </a:r>
            <a:r>
              <a:rPr lang="zh-CN" altLang="en-US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3704" y="5225052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ea"/>
                <a:ea typeface="+mn-ea"/>
              </a:rPr>
              <a:t>       Sun </a:t>
            </a:r>
            <a:r>
              <a:rPr lang="zh-CN" altLang="en-US" i="1" dirty="0" smtClean="0">
                <a:latin typeface="+mn-ea"/>
                <a:ea typeface="+mn-ea"/>
              </a:rPr>
              <a:t>将</a:t>
            </a:r>
            <a:r>
              <a:rPr lang="en-US" altLang="zh-CN" i="1" dirty="0" smtClean="0">
                <a:latin typeface="+mn-ea"/>
                <a:ea typeface="+mn-ea"/>
              </a:rPr>
              <a:t>Java2</a:t>
            </a:r>
            <a:r>
              <a:rPr lang="zh-CN" altLang="en-US" i="1" dirty="0" smtClean="0">
                <a:latin typeface="+mn-ea"/>
                <a:ea typeface="+mn-ea"/>
              </a:rPr>
              <a:t>中的</a:t>
            </a:r>
            <a:r>
              <a:rPr lang="en-US" altLang="zh-CN" i="1" dirty="0" smtClean="0">
                <a:latin typeface="+mn-ea"/>
                <a:ea typeface="+mn-ea"/>
              </a:rPr>
              <a:t>JDK</a:t>
            </a:r>
            <a:r>
              <a:rPr lang="zh-CN" altLang="en-US" i="1" dirty="0" smtClean="0">
                <a:latin typeface="+mn-ea"/>
                <a:ea typeface="+mn-ea"/>
              </a:rPr>
              <a:t>改造得更聪明了一些。在安装后你会发现，即使你未设立</a:t>
            </a:r>
            <a:r>
              <a:rPr lang="en-US" altLang="zh-CN" i="1" dirty="0" smtClean="0">
                <a:latin typeface="+mn-ea"/>
                <a:ea typeface="+mn-ea"/>
              </a:rPr>
              <a:t>CLASSPATH</a:t>
            </a:r>
            <a:r>
              <a:rPr lang="zh-CN" altLang="en-US" i="1" dirty="0" smtClean="0">
                <a:latin typeface="+mn-ea"/>
                <a:ea typeface="+mn-ea"/>
              </a:rPr>
              <a:t>，你也可以编译并运行</a:t>
            </a:r>
            <a:r>
              <a:rPr lang="zh-CN" altLang="en-US" i="1" dirty="0" smtClean="0">
                <a:solidFill>
                  <a:srgbClr val="FF0000"/>
                </a:solidFill>
                <a:latin typeface="+mn-ea"/>
                <a:ea typeface="+mn-ea"/>
              </a:rPr>
              <a:t>基本</a:t>
            </a:r>
            <a:r>
              <a:rPr lang="zh-CN" altLang="en-US" i="1" dirty="0" smtClean="0">
                <a:latin typeface="+mn-ea"/>
                <a:ea typeface="+mn-ea"/>
              </a:rPr>
              <a:t>的</a:t>
            </a:r>
            <a:r>
              <a:rPr lang="en-US" altLang="zh-CN" i="1" dirty="0" smtClean="0">
                <a:latin typeface="+mn-ea"/>
                <a:ea typeface="+mn-ea"/>
              </a:rPr>
              <a:t>Java</a:t>
            </a:r>
            <a:r>
              <a:rPr lang="zh-CN" altLang="en-US" i="1" dirty="0" smtClean="0">
                <a:latin typeface="+mn-ea"/>
                <a:ea typeface="+mn-ea"/>
              </a:rPr>
              <a:t>程序。</a:t>
            </a:r>
            <a:endParaRPr lang="zh-CN" alt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63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访问权限控制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2.4.3 Java</a:t>
            </a:r>
            <a:r>
              <a:rPr lang="zh-CN" altLang="en-US" b="1" dirty="0" smtClean="0">
                <a:latin typeface="+mn-ea"/>
                <a:ea typeface="+mn-ea"/>
              </a:rPr>
              <a:t>访问权限修饰符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包访问权限：</a:t>
            </a:r>
            <a:endParaRPr lang="en-US" altLang="zh-CN" dirty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不使用访问权限修饰符，指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包访问权限</a:t>
            </a:r>
            <a:r>
              <a:rPr lang="zh-CN" altLang="en-US" dirty="0" smtClean="0">
                <a:latin typeface="+mn-ea"/>
                <a:ea typeface="+mn-ea"/>
              </a:rPr>
              <a:t>（有时也称为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friendly</a:t>
            </a:r>
            <a:r>
              <a:rPr lang="zh-CN" altLang="en-US" dirty="0" smtClean="0">
                <a:latin typeface="+mn-ea"/>
                <a:ea typeface="+mn-ea"/>
              </a:rPr>
              <a:t>）。意味着同一包中的所有类都可以访问，对于这个包之外的类不可见。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：接口访问权限。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private</a:t>
            </a:r>
            <a:r>
              <a:rPr lang="zh-CN" altLang="en-US" dirty="0" smtClean="0">
                <a:latin typeface="+mn-ea"/>
                <a:ea typeface="+mn-ea"/>
              </a:rPr>
              <a:t>：私有的，在同一类可见。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rotected</a:t>
            </a:r>
            <a:r>
              <a:rPr lang="zh-CN" altLang="en-US" dirty="0" smtClean="0">
                <a:latin typeface="+mn-ea"/>
                <a:ea typeface="+mn-ea"/>
              </a:rPr>
              <a:t>：继承访问权限。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2.4.4 </a:t>
            </a:r>
            <a:r>
              <a:rPr lang="zh-CN" altLang="en-US" b="1" dirty="0" smtClean="0">
                <a:latin typeface="+mn-ea"/>
                <a:ea typeface="+mn-ea"/>
              </a:rPr>
              <a:t>类的访问权限的一些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额外限制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每一个编译单元（源文件）都只能有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public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（可以有其他非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类），如果有一个以上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类，编译器就会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p</a:t>
            </a:r>
            <a:r>
              <a:rPr lang="en-US" altLang="zh-CN" dirty="0" smtClean="0">
                <a:latin typeface="+mn-ea"/>
                <a:ea typeface="+mn-ea"/>
              </a:rPr>
              <a:t>ublic</a:t>
            </a:r>
            <a:r>
              <a:rPr lang="zh-CN" altLang="en-US" dirty="0" smtClean="0">
                <a:latin typeface="+mn-ea"/>
                <a:ea typeface="+mn-ea"/>
              </a:rPr>
              <a:t>类的名称必须完全与含有该编译单元的文件名相匹配，包括大小写。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虽然不是很常用，但编译单元内完全不带</a:t>
            </a:r>
            <a:r>
              <a:rPr lang="en-US" altLang="zh-CN" dirty="0" smtClean="0">
                <a:latin typeface="+mn-ea"/>
                <a:ea typeface="+mn-ea"/>
              </a:rPr>
              <a:t>public</a:t>
            </a:r>
            <a:r>
              <a:rPr lang="zh-CN" altLang="en-US" dirty="0" smtClean="0">
                <a:latin typeface="+mn-ea"/>
                <a:ea typeface="+mn-ea"/>
              </a:rPr>
              <a:t>类也是可能的。在这种情况下，可以随意对文件命名。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8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</a:t>
              </a:r>
              <a:r>
                <a:rPr lang="zh-CN" altLang="en-US" dirty="0" smtClean="0">
                  <a:latin typeface="微软雅黑"/>
                  <a:ea typeface="微软雅黑"/>
                </a:rPr>
                <a:t>？（后面讲多态时验证）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222362"/>
            <a:chOff x="1028774" y="1314000"/>
            <a:chExt cx="10585177" cy="322236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java.lang.String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391365"/>
            <a:chOff x="1028774" y="1314000"/>
            <a:chExt cx="10715426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只读成员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length</a:t>
              </a:r>
              <a:r>
                <a:rPr lang="zh-CN" altLang="en-US" dirty="0" smtClean="0">
                  <a:latin typeface="+mn-ea"/>
                  <a:ea typeface="+mn-ea"/>
                </a:rPr>
                <a:t>是数组对象的一部分，这是唯一一个可以访问的字段。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40132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HelloDate.class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595603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283370"/>
            <a:chOff x="1028774" y="1314000"/>
            <a:chExt cx="10715426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类，不可被继承。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604839" y="1240061"/>
            <a:ext cx="9948242" cy="5122144"/>
            <a:chOff x="1561610" y="2270248"/>
            <a:chExt cx="9948242" cy="5122144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0" y="2270248"/>
              <a:ext cx="9948242" cy="5122144"/>
              <a:chOff x="1561610" y="2270248"/>
              <a:chExt cx="9948242" cy="5122144"/>
            </a:xfrm>
          </p:grpSpPr>
          <p:sp>
            <p:nvSpPr>
              <p:cNvPr id="10245" name="AutoShape 5"/>
              <p:cNvSpPr>
                <a:spLocks/>
              </p:cNvSpPr>
              <p:nvPr/>
            </p:nvSpPr>
            <p:spPr bwMode="auto">
              <a:xfrm>
                <a:off x="1574166" y="2270248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6" name="AutoShape 6"/>
              <p:cNvSpPr>
                <a:spLocks/>
              </p:cNvSpPr>
              <p:nvPr/>
            </p:nvSpPr>
            <p:spPr bwMode="auto">
              <a:xfrm>
                <a:off x="1719824" y="2301492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47" name="AutoShape 7"/>
              <p:cNvSpPr>
                <a:spLocks/>
              </p:cNvSpPr>
              <p:nvPr/>
            </p:nvSpPr>
            <p:spPr bwMode="auto">
              <a:xfrm>
                <a:off x="2344310" y="2467012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概述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49" name="AutoShape 9"/>
              <p:cNvSpPr>
                <a:spLocks/>
              </p:cNvSpPr>
              <p:nvPr/>
            </p:nvSpPr>
            <p:spPr bwMode="auto">
              <a:xfrm>
                <a:off x="1561610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语言概述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1.2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开发环境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1.3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第一个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程序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0" name="AutoShape 10"/>
              <p:cNvSpPr>
                <a:spLocks/>
              </p:cNvSpPr>
              <p:nvPr/>
            </p:nvSpPr>
            <p:spPr bwMode="auto">
              <a:xfrm>
                <a:off x="5224813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en-US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1" name="AutoShape 11"/>
              <p:cNvSpPr>
                <a:spLocks/>
              </p:cNvSpPr>
              <p:nvPr/>
            </p:nvSpPr>
            <p:spPr bwMode="auto">
              <a:xfrm>
                <a:off x="5384701" y="2301492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2" name="AutoShape 12"/>
              <p:cNvSpPr>
                <a:spLocks/>
              </p:cNvSpPr>
              <p:nvPr/>
            </p:nvSpPr>
            <p:spPr bwMode="auto">
              <a:xfrm>
                <a:off x="5996631" y="2462826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语法基础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4" name="AutoShape 14"/>
              <p:cNvSpPr>
                <a:spLocks/>
              </p:cNvSpPr>
              <p:nvPr/>
            </p:nvSpPr>
            <p:spPr bwMode="auto">
              <a:xfrm>
                <a:off x="5213093" y="3022813"/>
                <a:ext cx="2343914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数据类型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操作符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控制执行流程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2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访问权限控制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55" name="AutoShape 15"/>
              <p:cNvSpPr>
                <a:spLocks/>
              </p:cNvSpPr>
              <p:nvPr/>
            </p:nvSpPr>
            <p:spPr bwMode="auto">
              <a:xfrm>
                <a:off x="8863740" y="2270248"/>
                <a:ext cx="626997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6" name="AutoShape 16"/>
              <p:cNvSpPr>
                <a:spLocks/>
              </p:cNvSpPr>
              <p:nvPr/>
            </p:nvSpPr>
            <p:spPr bwMode="auto">
              <a:xfrm>
                <a:off x="9016094" y="2301492"/>
                <a:ext cx="33149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03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7" name="AutoShape 17"/>
              <p:cNvSpPr>
                <a:spLocks/>
              </p:cNvSpPr>
              <p:nvPr/>
            </p:nvSpPr>
            <p:spPr bwMode="auto">
              <a:xfrm>
                <a:off x="9634721" y="2467012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面向对象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59" name="AutoShape 19"/>
              <p:cNvSpPr>
                <a:spLocks/>
              </p:cNvSpPr>
              <p:nvPr/>
            </p:nvSpPr>
            <p:spPr bwMode="auto">
              <a:xfrm>
                <a:off x="8852020" y="3022813"/>
                <a:ext cx="2343914" cy="193899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面向对象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类与对象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3.3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复用类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多态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3.5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内部类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0" name="AutoShape 20"/>
              <p:cNvSpPr>
                <a:spLocks/>
              </p:cNvSpPr>
              <p:nvPr/>
            </p:nvSpPr>
            <p:spPr bwMode="auto">
              <a:xfrm>
                <a:off x="1585513" y="5125954"/>
                <a:ext cx="626160" cy="626160"/>
              </a:xfrm>
              <a:prstGeom prst="roundRect">
                <a:avLst>
                  <a:gd name="adj" fmla="val 20315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37670" tIns="37670" rIns="37670" bIns="37670" anchor="ctr"/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00000"/>
                  </a:lnSpc>
                </a:pPr>
                <a:endParaRPr lang="zh-CN" altLang="zh-CN" sz="1687" b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1" name="AutoShape 21"/>
              <p:cNvSpPr>
                <a:spLocks/>
              </p:cNvSpPr>
              <p:nvPr/>
            </p:nvSpPr>
            <p:spPr bwMode="auto">
              <a:xfrm>
                <a:off x="1743727" y="5157198"/>
                <a:ext cx="311406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2" name="AutoShape 22"/>
              <p:cNvSpPr>
                <a:spLocks/>
              </p:cNvSpPr>
              <p:nvPr/>
            </p:nvSpPr>
            <p:spPr bwMode="auto">
              <a:xfrm>
                <a:off x="2355657" y="5322717"/>
                <a:ext cx="1875131" cy="3038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zh-CN" altLang="en-US" sz="1800" b="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数组和字符串</a:t>
                </a:r>
                <a:endParaRPr lang="es-ES" altLang="zh-CN" sz="1800" b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264" name="AutoShape 24"/>
              <p:cNvSpPr>
                <a:spLocks/>
              </p:cNvSpPr>
              <p:nvPr/>
            </p:nvSpPr>
            <p:spPr bwMode="auto">
              <a:xfrm>
                <a:off x="1572957" y="5879355"/>
                <a:ext cx="2343914" cy="70634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Java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数组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4.2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字符串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String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7" name="AutoShape 27"/>
              <p:cNvSpPr>
                <a:spLocks/>
              </p:cNvSpPr>
              <p:nvPr/>
            </p:nvSpPr>
            <p:spPr bwMode="auto">
              <a:xfrm>
                <a:off x="5996631" y="5307643"/>
                <a:ext cx="1875131" cy="3042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Java</a:t>
                </a:r>
                <a:r>
                  <a:rPr lang="zh-CN" altLang="en-US" sz="18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</a:t>
                </a:r>
                <a:endParaRPr lang="es-ES" altLang="zh-CN" sz="18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69" name="AutoShape 29"/>
              <p:cNvSpPr>
                <a:spLocks/>
              </p:cNvSpPr>
              <p:nvPr/>
            </p:nvSpPr>
            <p:spPr bwMode="auto">
              <a:xfrm>
                <a:off x="5213930" y="5864281"/>
                <a:ext cx="2657831" cy="15281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6477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6477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s-E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.1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完整容器分类</a:t>
                </a:r>
                <a:endParaRPr lang="en-US" altLang="zh-CN" sz="1600" b="0" dirty="0" smtClean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5.2 List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Set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、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Map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5.3 Collection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与 </a:t>
                </a: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Iterator</a:t>
                </a:r>
              </a:p>
              <a:p>
                <a:pPr eaLnBrk="1">
                  <a:lnSpc>
                    <a:spcPct val="120000"/>
                  </a:lnSpc>
                  <a:spcBef>
                    <a:spcPts val="896"/>
                  </a:spcBef>
                </a:pPr>
                <a:r>
                  <a:rPr lang="en-US" altLang="zh-CN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5.4 </a:t>
                </a:r>
                <a:r>
                  <a:rPr lang="zh-CN" altLang="en-US" sz="1600" b="0" dirty="0" smtClean="0">
                    <a:solidFill>
                      <a:schemeClr val="tx1"/>
                    </a:solidFill>
                    <a:latin typeface="+mn-ea"/>
                    <a:ea typeface="+mn-ea"/>
                    <a:sym typeface="Arial" panose="020B0604020202020204" pitchFamily="34" charset="0"/>
                  </a:rPr>
                  <a:t>容器的元素类型</a:t>
                </a:r>
                <a:endParaRPr lang="es-ES" altLang="zh-CN" sz="1600" b="0" dirty="0">
                  <a:solidFill>
                    <a:schemeClr val="tx1"/>
                  </a:solidFill>
                  <a:latin typeface="+mn-ea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71" name="AutoShape 31"/>
              <p:cNvSpPr>
                <a:spLocks/>
              </p:cNvSpPr>
              <p:nvPr/>
            </p:nvSpPr>
            <p:spPr bwMode="auto">
              <a:xfrm>
                <a:off x="8865413" y="5124441"/>
                <a:ext cx="349913" cy="4267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1pPr>
                <a:lvl2pPr marL="742950" indent="-28575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2pPr>
                <a:lvl3pPr marL="11430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3pPr>
                <a:lvl4pPr marL="16002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4pPr>
                <a:lvl5pPr marL="2057400" indent="-228600" defTabSz="584200" eaLnBrk="0"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5pPr>
                <a:lvl6pPr marL="25146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6pPr>
                <a:lvl7pPr marL="29718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7pPr>
                <a:lvl8pPr marL="34290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8pPr>
                <a:lvl9pPr marL="3886200" indent="-228600" algn="ctr" defTabSz="58420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500" b="1">
                    <a:solidFill>
                      <a:srgbClr val="FFFFFF"/>
                    </a:solidFill>
                    <a:latin typeface="Lato" charset="0"/>
                    <a:ea typeface="MS PGothic" panose="020B0600070205080204" pitchFamily="34" charset="-128"/>
                    <a:sym typeface="Lato" charset="0"/>
                  </a:defRPr>
                </a:lvl9pPr>
              </a:lstStyle>
              <a:p>
                <a:pPr algn="ctr" eaLnBrk="1">
                  <a:lnSpc>
                    <a:spcPct val="150000"/>
                  </a:lnSpc>
                </a:pPr>
                <a:r>
                  <a:rPr lang="es-ES" altLang="zh-CN" sz="2109" b="0" dirty="0" smtClean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06</a:t>
                </a:r>
                <a:endParaRPr lang="es-ES" altLang="zh-CN" sz="1318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AutoShape 5"/>
            <p:cNvSpPr>
              <a:spLocks/>
            </p:cNvSpPr>
            <p:nvPr/>
          </p:nvSpPr>
          <p:spPr bwMode="auto">
            <a:xfrm>
              <a:off x="5221253" y="51108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AutoShape 6"/>
            <p:cNvSpPr>
              <a:spLocks/>
            </p:cNvSpPr>
            <p:nvPr/>
          </p:nvSpPr>
          <p:spPr bwMode="auto">
            <a:xfrm>
              <a:off x="5359376" y="5090758"/>
              <a:ext cx="349913" cy="4868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05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4" y="361635"/>
            <a:ext cx="2042935" cy="586648"/>
            <a:chOff x="354" y="361635"/>
            <a:chExt cx="2042935" cy="586648"/>
          </a:xfrm>
        </p:grpSpPr>
        <p:sp>
          <p:nvSpPr>
            <p:cNvPr id="33" name="矩形 32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2247" y="390901"/>
              <a:ext cx="163104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内容回顾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0" y="2761385"/>
            <a:ext cx="128587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-11587" y="700871"/>
            <a:ext cx="128587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0" y="3647105"/>
            <a:ext cx="1284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原件下载地址：</a:t>
            </a:r>
            <a:endParaRPr lang="en-US" altLang="zh-CN" dirty="0" smtClean="0"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内容相关博文：</a:t>
            </a:r>
            <a:r>
              <a:rPr lang="en-US" altLang="zh-CN" dirty="0">
                <a:latin typeface="+mn-ea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n-ea"/>
                <a:ea typeface="+mn-ea"/>
                <a:hlinkClick r:id="rId3"/>
              </a:rPr>
              <a:t>blog.csdn.net/leonliu06/article/details/78638841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pPr algn="ctr"/>
            <a:r>
              <a:rPr lang="en-US" altLang="zh-CN" dirty="0" smtClean="0">
                <a:latin typeface="+mn-ea"/>
                <a:ea typeface="+mn-ea"/>
              </a:rPr>
              <a:t>PPT</a:t>
            </a:r>
            <a:r>
              <a:rPr lang="zh-CN" altLang="en-US" dirty="0" smtClean="0">
                <a:latin typeface="+mn-ea"/>
                <a:ea typeface="+mn-ea"/>
              </a:rPr>
              <a:t>内容源码仓库：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600101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371894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143687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89215" y="3915481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访问权限控制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4872</Words>
  <Application>Microsoft Office PowerPoint</Application>
  <PresentationFormat>自定义</PresentationFormat>
  <Paragraphs>663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2016-09-17T14:53:56Z</dcterms:created>
  <dcterms:modified xsi:type="dcterms:W3CDTF">2017-11-27T08:23:57Z</dcterms:modified>
</cp:coreProperties>
</file>