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62"/>
  </p:notesMasterIdLst>
  <p:sldIdLst>
    <p:sldId id="2689" r:id="rId2"/>
    <p:sldId id="2718" r:id="rId3"/>
    <p:sldId id="2719" r:id="rId4"/>
    <p:sldId id="2691" r:id="rId5"/>
    <p:sldId id="2725" r:id="rId6"/>
    <p:sldId id="2726" r:id="rId7"/>
    <p:sldId id="2729" r:id="rId8"/>
    <p:sldId id="2740" r:id="rId9"/>
    <p:sldId id="2737" r:id="rId10"/>
    <p:sldId id="2739" r:id="rId11"/>
    <p:sldId id="2741" r:id="rId12"/>
    <p:sldId id="2742" r:id="rId13"/>
    <p:sldId id="2743" r:id="rId14"/>
    <p:sldId id="2745" r:id="rId15"/>
    <p:sldId id="2746" r:id="rId16"/>
    <p:sldId id="2747" r:id="rId17"/>
    <p:sldId id="2748" r:id="rId18"/>
    <p:sldId id="2749" r:id="rId19"/>
    <p:sldId id="2792" r:id="rId20"/>
    <p:sldId id="2793" r:id="rId21"/>
    <p:sldId id="2794" r:id="rId22"/>
    <p:sldId id="2731" r:id="rId23"/>
    <p:sldId id="2750" r:id="rId24"/>
    <p:sldId id="2751" r:id="rId25"/>
    <p:sldId id="2752" r:id="rId26"/>
    <p:sldId id="2760" r:id="rId27"/>
    <p:sldId id="2753" r:id="rId28"/>
    <p:sldId id="2755" r:id="rId29"/>
    <p:sldId id="2756" r:id="rId30"/>
    <p:sldId id="2757" r:id="rId31"/>
    <p:sldId id="2758" r:id="rId32"/>
    <p:sldId id="2759" r:id="rId33"/>
    <p:sldId id="2763" r:id="rId34"/>
    <p:sldId id="2764" r:id="rId35"/>
    <p:sldId id="2765" r:id="rId36"/>
    <p:sldId id="2766" r:id="rId37"/>
    <p:sldId id="2767" r:id="rId38"/>
    <p:sldId id="2768" r:id="rId39"/>
    <p:sldId id="2770" r:id="rId40"/>
    <p:sldId id="2771" r:id="rId41"/>
    <p:sldId id="2772" r:id="rId42"/>
    <p:sldId id="2773" r:id="rId43"/>
    <p:sldId id="2774" r:id="rId44"/>
    <p:sldId id="2775" r:id="rId45"/>
    <p:sldId id="2776" r:id="rId46"/>
    <p:sldId id="2777" r:id="rId47"/>
    <p:sldId id="2778" r:id="rId48"/>
    <p:sldId id="2732" r:id="rId49"/>
    <p:sldId id="2779" r:id="rId50"/>
    <p:sldId id="2786" r:id="rId51"/>
    <p:sldId id="2787" r:id="rId52"/>
    <p:sldId id="2788" r:id="rId53"/>
    <p:sldId id="2789" r:id="rId54"/>
    <p:sldId id="2733" r:id="rId55"/>
    <p:sldId id="2782" r:id="rId56"/>
    <p:sldId id="2783" r:id="rId57"/>
    <p:sldId id="2784" r:id="rId58"/>
    <p:sldId id="2785" r:id="rId59"/>
    <p:sldId id="2796" r:id="rId60"/>
    <p:sldId id="2791" r:id="rId61"/>
  </p:sldIdLst>
  <p:sldSz cx="12858750" cy="7232650"/>
  <p:notesSz cx="6858000" cy="9144000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367" autoAdjust="0"/>
  </p:normalViewPr>
  <p:slideViewPr>
    <p:cSldViewPr>
      <p:cViewPr varScale="1">
        <p:scale>
          <a:sx n="94" d="100"/>
          <a:sy n="94" d="100"/>
        </p:scale>
        <p:origin x="1056" y="78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28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++ = </a:t>
            </a:r>
            <a:r>
              <a:rPr lang="zh-CN" altLang="en-US" dirty="0" smtClean="0"/>
              <a:t>向下转型时要显式声明，否则报错。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转型为整型值时，总是对该数字执行截尾。如果想要得到舍入的结果，就需要使用</a:t>
            </a:r>
            <a:r>
              <a:rPr lang="en-US" altLang="zh-CN" dirty="0" smtClean="0"/>
              <a:t>java.lang.Math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round()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如果对基本类型执行算术运算或按位运算，只要类型比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小（即</a:t>
            </a:r>
            <a:r>
              <a:rPr lang="en-US" altLang="zh-CN" dirty="0" smtClean="0"/>
              <a:t>char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/>
              <a:t>byte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dirty="0" smtClean="0"/>
              <a:t>short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），那么在运算之前，这些值会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自动转换成</a:t>
            </a:r>
            <a:r>
              <a:rPr lang="en-US" altLang="zh-CN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。这样一来，最终生成的结果就是</a:t>
            </a:r>
            <a:r>
              <a:rPr lang="en-US" altLang="zh-CN" dirty="0" smtClean="0"/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型。如果想把结果赋值给较小的类型，就必须使用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（既然把结果赋给了较小的类型，就可能出现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信息丢失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）。通常，表达式中出现的最大的数据类型决定了表达式最终结果的数据类型。如果一个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值与一个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值相乘，结果就是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，如果将一个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值相加，则结果就为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如果对两个足够大的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值执行乘法运算，结果就会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。编译器不会发出错误或警告信息，运行时也不会出现异常。这说明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虽然是好东西，但也没有那么好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最大值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2147483647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1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后面讲构造器内部的多态行为时验证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  <a:r>
              <a:rPr lang="zh-CN" altLang="en-US" dirty="0" smtClean="0"/>
              <a:t>注解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5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2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7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73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1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5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2017/11/27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/article/details/78638841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0" y="3282367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0" y="1150764"/>
            <a:ext cx="128587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524342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040392"/>
            <a:ext cx="128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博客：</a:t>
            </a:r>
            <a:r>
              <a:rPr lang="en-US" altLang="zh-CN" dirty="0">
                <a:latin typeface="+mj-lt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j-lt"/>
                <a:ea typeface="+mn-ea"/>
                <a:hlinkClick r:id="rId3"/>
              </a:rPr>
              <a:t>blog.csdn.net/leonliu06</a:t>
            </a:r>
            <a:endParaRPr lang="en-US" altLang="zh-CN" dirty="0" smtClean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808013"/>
            <a:ext cx="40481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Equivalence.java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157590"/>
            <a:ext cx="381952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7600" y="5102392"/>
            <a:ext cx="1094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引用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5732" y="45788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：上面程序的输出是什么？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zh-CN" altLang="en-US" b="1" dirty="0">
                <a:latin typeface="+mn-ea"/>
                <a:ea typeface="+mn-ea"/>
              </a:rPr>
              <a:t>布尔类型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  <a:ea typeface="+mn-ea"/>
              </a:rPr>
              <a:t>不允许进行任何类型的转换处理</a:t>
            </a:r>
            <a:r>
              <a:rPr lang="zh-CN" altLang="en-US" dirty="0">
                <a:latin typeface="+mn-ea"/>
                <a:ea typeface="+mn-ea"/>
              </a:rPr>
              <a:t>，其它基本类型都可转换成别的基本数据类型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尾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通常，</a:t>
            </a:r>
            <a:r>
              <a:rPr lang="zh-CN" altLang="en-US" b="1" dirty="0" smtClean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1160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大小是相同</a:t>
            </a:r>
            <a:r>
              <a:rPr lang="zh-CN" altLang="en-US" dirty="0">
                <a:latin typeface="+mn-ea"/>
                <a:ea typeface="+mn-ea"/>
              </a:rPr>
              <a:t>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2754021"/>
            <a:ext cx="6551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 </a:t>
            </a:r>
            <a:r>
              <a:rPr lang="en-US" altLang="zh-CN" dirty="0">
                <a:latin typeface="+mn-ea"/>
                <a:ea typeface="+mn-ea"/>
              </a:rPr>
              <a:t>float f=3.4;</a:t>
            </a:r>
            <a:r>
              <a:rPr lang="zh-CN" altLang="en-US" dirty="0">
                <a:latin typeface="+mn-ea"/>
                <a:ea typeface="+mn-ea"/>
              </a:rPr>
              <a:t>是否正确？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5" y="2804960"/>
            <a:ext cx="5057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585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的幂次</a:t>
            </a:r>
            <a:r>
              <a:rPr lang="zh-CN" altLang="en-US" dirty="0">
                <a:latin typeface="+mn-ea"/>
                <a:ea typeface="+mn-ea"/>
              </a:rPr>
              <a:t>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不同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2718164"/>
            <a:ext cx="445770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7600" y="5560541"/>
            <a:ext cx="110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&gt;&gt;&gt; </a:t>
            </a:r>
            <a:r>
              <a:rPr lang="zh-CN" altLang="en-US" b="1" i="1" dirty="0" smtClean="0">
                <a:latin typeface="+mn-ea"/>
                <a:ea typeface="+mn-ea"/>
              </a:rPr>
              <a:t>根据</a:t>
            </a:r>
            <a:r>
              <a:rPr lang="en-US" altLang="zh-CN" b="1" i="1" dirty="0">
                <a:latin typeface="+mn-ea"/>
                <a:ea typeface="+mn-ea"/>
              </a:rPr>
              <a:t>John Kirkham</a:t>
            </a:r>
            <a:r>
              <a:rPr lang="zh-CN" altLang="en-US" b="1" i="1" dirty="0">
                <a:latin typeface="+mn-ea"/>
                <a:ea typeface="+mn-ea"/>
              </a:rPr>
              <a:t>的描述，</a:t>
            </a:r>
            <a:r>
              <a:rPr lang="en-US" altLang="zh-CN" b="1" i="1" dirty="0">
                <a:latin typeface="+mn-ea"/>
                <a:ea typeface="+mn-ea"/>
              </a:rPr>
              <a:t>Java</a:t>
            </a:r>
            <a:r>
              <a:rPr lang="zh-CN" altLang="en-US" b="1" i="1" dirty="0">
                <a:latin typeface="+mn-ea"/>
                <a:ea typeface="+mn-ea"/>
              </a:rPr>
              <a:t>语言中 </a:t>
            </a:r>
            <a:r>
              <a:rPr lang="en-US" altLang="zh-CN" b="1" i="1" dirty="0">
                <a:latin typeface="+mn-ea"/>
                <a:ea typeface="+mn-ea"/>
              </a:rPr>
              <a:t>e </a:t>
            </a:r>
            <a:r>
              <a:rPr lang="zh-CN" altLang="en-US" b="1" i="1" dirty="0">
                <a:latin typeface="+mn-ea"/>
                <a:ea typeface="+mn-ea"/>
              </a:rPr>
              <a:t>与 科学工程领域不同，可能跟</a:t>
            </a:r>
            <a:r>
              <a:rPr lang="en-US" altLang="zh-CN" b="1" i="1" dirty="0">
                <a:latin typeface="+mn-ea"/>
                <a:ea typeface="+mn-ea"/>
              </a:rPr>
              <a:t>60</a:t>
            </a:r>
            <a:r>
              <a:rPr lang="zh-CN" altLang="en-US" b="1" i="1" dirty="0">
                <a:latin typeface="+mn-ea"/>
                <a:ea typeface="+mn-ea"/>
              </a:rPr>
              <a:t>年代的</a:t>
            </a:r>
            <a:r>
              <a:rPr lang="en-US" altLang="zh-CN" b="1" i="1" dirty="0">
                <a:latin typeface="+mn-ea"/>
                <a:ea typeface="+mn-ea"/>
              </a:rPr>
              <a:t>FORTRAN</a:t>
            </a:r>
            <a:r>
              <a:rPr lang="zh-CN" altLang="en-US" b="1" i="1" dirty="0">
                <a:latin typeface="+mn-ea"/>
                <a:ea typeface="+mn-ea"/>
              </a:rPr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96014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57" y="948283"/>
            <a:ext cx="4819650" cy="53054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en-US" altLang="zh-CN" dirty="0" smtClean="0">
                <a:latin typeface="+mn-ea"/>
                <a:ea typeface="+mn-ea"/>
              </a:rPr>
              <a:t>++</a:t>
            </a:r>
            <a:r>
              <a:rPr lang="zh-CN" altLang="en-US" dirty="0" smtClean="0">
                <a:latin typeface="+mn-ea"/>
                <a:ea typeface="+mn-ea"/>
              </a:rPr>
              <a:t>不同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4" y="5632987"/>
            <a:ext cx="108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switch</a:t>
            </a: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只是一个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语法糖</a:t>
            </a:r>
            <a:r>
              <a:rPr lang="zh-CN" altLang="en-US" b="1" dirty="0">
                <a:latin typeface="+mn-ea"/>
                <a:ea typeface="+mn-ea"/>
              </a:rPr>
              <a:t>，由</a:t>
            </a:r>
            <a:r>
              <a:rPr lang="en-US" altLang="zh-CN" b="1" dirty="0">
                <a:latin typeface="+mn-ea"/>
                <a:ea typeface="+mn-ea"/>
              </a:rPr>
              <a:t>javac</a:t>
            </a:r>
            <a:r>
              <a:rPr lang="zh-CN" altLang="en-US" b="1" dirty="0">
                <a:latin typeface="+mn-ea"/>
                <a:ea typeface="+mn-ea"/>
              </a:rPr>
              <a:t>来负责生成相应的代码。底层的</a:t>
            </a:r>
            <a:r>
              <a:rPr lang="en-US" altLang="zh-CN" b="1" dirty="0">
                <a:latin typeface="+mn-ea"/>
                <a:ea typeface="+mn-ea"/>
              </a:rPr>
              <a:t>JVM</a:t>
            </a:r>
            <a:r>
              <a:rPr lang="zh-CN" altLang="en-US" b="1" dirty="0">
                <a:latin typeface="+mn-ea"/>
                <a:ea typeface="+mn-ea"/>
              </a:rPr>
              <a:t>在</a:t>
            </a:r>
            <a:r>
              <a:rPr lang="en-US" altLang="zh-CN" b="1" dirty="0">
                <a:latin typeface="+mn-ea"/>
                <a:ea typeface="+mn-ea"/>
              </a:rPr>
              <a:t>switch</a:t>
            </a:r>
            <a:r>
              <a:rPr lang="zh-CN" altLang="en-US" b="1" dirty="0">
                <a:latin typeface="+mn-ea"/>
                <a:ea typeface="+mn-ea"/>
              </a:rPr>
              <a:t>上并没有进行修改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2680221"/>
            <a:ext cx="4029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2.4.1 </a:t>
            </a:r>
            <a:r>
              <a:rPr lang="zh-CN" altLang="en-US" b="1" dirty="0" smtClean="0">
                <a:latin typeface="+mn-ea"/>
                <a:ea typeface="+mn-ea"/>
              </a:rPr>
              <a:t>包：库单元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包内包含有一组类，它们在单一的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名字空间</a:t>
            </a:r>
            <a:r>
              <a:rPr lang="zh-CN" altLang="en-US" dirty="0" smtClean="0">
                <a:latin typeface="+mn-ea"/>
                <a:ea typeface="+mn-ea"/>
              </a:rPr>
              <a:t>之下被组织在了一起。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通过关键字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定义一个包，</a:t>
            </a:r>
            <a:r>
              <a:rPr lang="en-US" altLang="zh-CN" dirty="0" smtClean="0"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语句必须是文件中除注释以外的第一句程序代码。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包的命名规则：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全部使用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小写字母</a:t>
            </a:r>
            <a:r>
              <a:rPr lang="zh-CN" altLang="en-US" dirty="0" smtClean="0">
                <a:latin typeface="+mn-ea"/>
                <a:ea typeface="+mn-ea"/>
              </a:rPr>
              <a:t>，包括中间的字也是如此。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独一无二的包名。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包的调用：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使用类的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全限定名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import</a:t>
            </a:r>
            <a:r>
              <a:rPr lang="zh-CN" altLang="en-US" dirty="0" smtClean="0">
                <a:latin typeface="+mn-ea"/>
                <a:ea typeface="+mn-ea"/>
              </a:rPr>
              <a:t>语句引用包中的类。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i</a:t>
            </a:r>
            <a:r>
              <a:rPr lang="en-US" altLang="zh-CN" dirty="0" smtClean="0">
                <a:latin typeface="+mn-ea"/>
                <a:ea typeface="+mn-ea"/>
              </a:rPr>
              <a:t>mport</a:t>
            </a:r>
            <a:r>
              <a:rPr lang="zh-CN" altLang="en-US" dirty="0" smtClean="0">
                <a:latin typeface="+mn-ea"/>
                <a:ea typeface="+mn-ea"/>
              </a:rPr>
              <a:t>只能导入包所包含的类，而不能导入包。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  <a:ea typeface="+mn-ea"/>
              </a:rPr>
              <a:t>为方便起见，我们一般不导入单独的类，而是导入包下所有的类，如</a:t>
            </a:r>
            <a:r>
              <a:rPr lang="en-US" altLang="zh-CN" dirty="0" smtClean="0">
                <a:latin typeface="+mn-ea"/>
                <a:ea typeface="+mn-ea"/>
              </a:rPr>
              <a:t>import java.util.*;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2.4.2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再谈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net.mrliuli.training.HelloDate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解释器的运行过程：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首先，找出环境变量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，用作查找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根目录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然后，从根目录开始，解释器获取包的名称并将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句点替换成反斜杠</a:t>
            </a:r>
            <a:r>
              <a:rPr lang="zh-CN" altLang="en-US" dirty="0" smtClean="0">
                <a:latin typeface="+mn-ea"/>
                <a:ea typeface="+mn-ea"/>
              </a:rPr>
              <a:t>（于是，</a:t>
            </a:r>
            <a:r>
              <a:rPr lang="en-US" altLang="zh-CN" dirty="0" smtClean="0">
                <a:latin typeface="+mn-ea"/>
                <a:ea typeface="+mn-ea"/>
              </a:rPr>
              <a:t>package net.mrliuli.training </a:t>
            </a:r>
            <a:r>
              <a:rPr lang="zh-CN" altLang="en-US" dirty="0" smtClean="0">
                <a:latin typeface="+mn-ea"/>
                <a:ea typeface="+mn-ea"/>
              </a:rPr>
              <a:t>就变为 </a:t>
            </a:r>
            <a:r>
              <a:rPr lang="en-US" altLang="zh-CN" dirty="0" smtClean="0">
                <a:latin typeface="+mn-ea"/>
                <a:ea typeface="+mn-ea"/>
              </a:rPr>
              <a:t>net\mrliuli\training </a:t>
            </a:r>
            <a:r>
              <a:rPr lang="zh-CN" altLang="en-US" dirty="0" smtClean="0">
                <a:latin typeface="+mn-ea"/>
                <a:ea typeface="+mn-ea"/>
              </a:rPr>
              <a:t>或 </a:t>
            </a:r>
            <a:r>
              <a:rPr lang="en-US" altLang="zh-CN" dirty="0" smtClean="0">
                <a:latin typeface="+mn-ea"/>
                <a:ea typeface="+mn-ea"/>
              </a:rPr>
              <a:t>net/mrluli/training </a:t>
            </a:r>
            <a:r>
              <a:rPr lang="zh-CN" altLang="en-US" dirty="0" smtClean="0">
                <a:latin typeface="+mn-ea"/>
                <a:ea typeface="+mn-ea"/>
              </a:rPr>
              <a:t>或其他，这一切取决于操作系统）以从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根中获取一个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相对路径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将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根目录与上面获取的相对路径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相连接</a:t>
            </a:r>
            <a:r>
              <a:rPr lang="zh-CN" altLang="en-US" dirty="0" smtClean="0">
                <a:latin typeface="+mn-ea"/>
                <a:ea typeface="+mn-ea"/>
              </a:rPr>
              <a:t>得到一个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绝对路径</a:t>
            </a:r>
            <a:r>
              <a:rPr lang="zh-CN" altLang="en-US" dirty="0" smtClean="0">
                <a:latin typeface="+mn-ea"/>
                <a:ea typeface="+mn-ea"/>
              </a:rPr>
              <a:t>，用来查找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3704" y="5225052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ea"/>
                <a:ea typeface="+mn-ea"/>
              </a:rPr>
              <a:t>       Sun </a:t>
            </a:r>
            <a:r>
              <a:rPr lang="zh-CN" altLang="en-US" i="1" dirty="0" smtClean="0">
                <a:latin typeface="+mn-ea"/>
                <a:ea typeface="+mn-ea"/>
              </a:rPr>
              <a:t>将</a:t>
            </a:r>
            <a:r>
              <a:rPr lang="en-US" altLang="zh-CN" i="1" dirty="0" smtClean="0">
                <a:latin typeface="+mn-ea"/>
                <a:ea typeface="+mn-ea"/>
              </a:rPr>
              <a:t>Java2</a:t>
            </a:r>
            <a:r>
              <a:rPr lang="zh-CN" altLang="en-US" i="1" dirty="0" smtClean="0">
                <a:latin typeface="+mn-ea"/>
                <a:ea typeface="+mn-ea"/>
              </a:rPr>
              <a:t>中的</a:t>
            </a:r>
            <a:r>
              <a:rPr lang="en-US" altLang="zh-CN" i="1" dirty="0" smtClean="0">
                <a:latin typeface="+mn-ea"/>
                <a:ea typeface="+mn-ea"/>
              </a:rPr>
              <a:t>JDK</a:t>
            </a:r>
            <a:r>
              <a:rPr lang="zh-CN" altLang="en-US" i="1" dirty="0" smtClean="0">
                <a:latin typeface="+mn-ea"/>
                <a:ea typeface="+mn-ea"/>
              </a:rPr>
              <a:t>改造得更聪明了一些。在安装后你会发现，即使你未设立</a:t>
            </a:r>
            <a:r>
              <a:rPr lang="en-US" altLang="zh-CN" i="1" dirty="0" smtClean="0">
                <a:latin typeface="+mn-ea"/>
                <a:ea typeface="+mn-ea"/>
              </a:rPr>
              <a:t>CLASSPATH</a:t>
            </a:r>
            <a:r>
              <a:rPr lang="zh-CN" altLang="en-US" i="1" dirty="0" smtClean="0">
                <a:latin typeface="+mn-ea"/>
                <a:ea typeface="+mn-ea"/>
              </a:rPr>
              <a:t>，你也可以编译并运行</a:t>
            </a:r>
            <a:r>
              <a:rPr lang="zh-CN" altLang="en-US" i="1" dirty="0" smtClean="0">
                <a:solidFill>
                  <a:srgbClr val="FF0000"/>
                </a:solidFill>
                <a:latin typeface="+mn-ea"/>
                <a:ea typeface="+mn-ea"/>
              </a:rPr>
              <a:t>基本</a:t>
            </a:r>
            <a:r>
              <a:rPr lang="zh-CN" altLang="en-US" i="1" dirty="0" smtClean="0">
                <a:latin typeface="+mn-ea"/>
                <a:ea typeface="+mn-ea"/>
              </a:rPr>
              <a:t>的</a:t>
            </a:r>
            <a:r>
              <a:rPr lang="en-US" altLang="zh-CN" i="1" dirty="0" smtClean="0">
                <a:latin typeface="+mn-ea"/>
                <a:ea typeface="+mn-ea"/>
              </a:rPr>
              <a:t>Java</a:t>
            </a:r>
            <a:r>
              <a:rPr lang="zh-CN" altLang="en-US" i="1" dirty="0" smtClean="0">
                <a:latin typeface="+mn-ea"/>
                <a:ea typeface="+mn-ea"/>
              </a:rPr>
              <a:t>程序。</a:t>
            </a:r>
            <a:endParaRPr lang="zh-CN" alt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2.4.3 Java</a:t>
            </a:r>
            <a:r>
              <a:rPr lang="zh-CN" altLang="en-US" b="1" dirty="0" smtClean="0">
                <a:latin typeface="+mn-ea"/>
                <a:ea typeface="+mn-ea"/>
              </a:rPr>
              <a:t>访问权限修饰符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包访问权限：</a:t>
            </a:r>
            <a:endParaRPr lang="en-US" altLang="zh-CN" dirty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不使用访问权限修饰符，指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包访问权限</a:t>
            </a:r>
            <a:r>
              <a:rPr lang="zh-CN" altLang="en-US" dirty="0" smtClean="0">
                <a:latin typeface="+mn-ea"/>
                <a:ea typeface="+mn-ea"/>
              </a:rPr>
              <a:t>（有时也称为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friendly</a:t>
            </a:r>
            <a:r>
              <a:rPr lang="zh-CN" altLang="en-US" dirty="0" smtClean="0">
                <a:latin typeface="+mn-ea"/>
                <a:ea typeface="+mn-ea"/>
              </a:rPr>
              <a:t>）。意味着同一包中的所有类都可以访问，对于这个包之外的类不可见。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：接口访问权限。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private</a:t>
            </a:r>
            <a:r>
              <a:rPr lang="zh-CN" altLang="en-US" dirty="0" smtClean="0">
                <a:latin typeface="+mn-ea"/>
                <a:ea typeface="+mn-ea"/>
              </a:rPr>
              <a:t>：私有的，在同一类可见。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rotected</a:t>
            </a:r>
            <a:r>
              <a:rPr lang="zh-CN" altLang="en-US" dirty="0" smtClean="0">
                <a:latin typeface="+mn-ea"/>
                <a:ea typeface="+mn-ea"/>
              </a:rPr>
              <a:t>：继承访问权限。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2.4.4 </a:t>
            </a:r>
            <a:r>
              <a:rPr lang="zh-CN" altLang="en-US" b="1" dirty="0" smtClean="0">
                <a:latin typeface="+mn-ea"/>
                <a:ea typeface="+mn-ea"/>
              </a:rPr>
              <a:t>类的访问权限的一些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额外限制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每一个编译单元（源文件）都只能有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public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（可以有其他非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类），如果有一个以上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类，编译器就会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ublic</a:t>
            </a:r>
            <a:r>
              <a:rPr lang="zh-CN" altLang="en-US" dirty="0" smtClean="0">
                <a:latin typeface="+mn-ea"/>
                <a:ea typeface="+mn-ea"/>
              </a:rPr>
              <a:t>类的名称必须完全与含有该编译单元的文件名相匹配，包括大小写。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虽然不是很常用，但编译单元内完全不带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类也是可能的。在这种情况下，可以随意对文件命名。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8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1879257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46686" y="272985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580445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02866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686" y="4408413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3.5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纯粹的面向对象程序设计方式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字段</a:t>
            </a:r>
            <a:r>
              <a:rPr lang="zh-CN" altLang="en-US" dirty="0" smtClean="0">
                <a:latin typeface="+mn-ea"/>
                <a:ea typeface="+mn-ea"/>
              </a:rPr>
              <a:t>（域）（数据成员）和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latin typeface="+mn-ea"/>
                <a:ea typeface="+mn-ea"/>
              </a:rPr>
              <a:t>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3723" y="1888133"/>
            <a:ext cx="8352930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3723" y="4217950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当</a:t>
            </a:r>
            <a:r>
              <a:rPr lang="zh-CN" altLang="en-US" dirty="0">
                <a:latin typeface="+mn-ea"/>
                <a:ea typeface="+mn-ea"/>
              </a:rPr>
              <a:t>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创建一个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6767" y="1089218"/>
            <a:ext cx="10585177" cy="1041460"/>
            <a:chOff x="1028774" y="1314000"/>
            <a:chExt cx="10585177" cy="104146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4283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作用于字段。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StaticIntTest.java</a:t>
              </a:r>
              <a:endParaRPr lang="zh-CN" altLang="en-US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767" y="4003992"/>
            <a:ext cx="10585177" cy="764461"/>
            <a:chOff x="1028774" y="1314000"/>
            <a:chExt cx="10585177" cy="764461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709129"/>
              <a:ext cx="3717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  <a:r>
                <a:rPr lang="zh-CN" altLang="en-US" dirty="0" smtClean="0">
                  <a:latin typeface="+mn-ea"/>
                  <a:ea typeface="+mn-ea"/>
                </a:rPr>
                <a:t>如上</a:t>
              </a:r>
              <a:r>
                <a:rPr lang="en-US" altLang="zh-CN" dirty="0">
                  <a:latin typeface="+mn-ea"/>
                  <a:ea typeface="+mn-ea"/>
                </a:rPr>
                <a:t>v</a:t>
              </a:r>
              <a:r>
                <a:rPr lang="en-US" altLang="zh-CN" dirty="0" smtClean="0">
                  <a:latin typeface="+mn-ea"/>
                  <a:ea typeface="+mn-ea"/>
                </a:rPr>
                <a:t>2.i </a:t>
              </a:r>
              <a:r>
                <a:rPr lang="en-US" altLang="zh-CN" dirty="0">
                  <a:latin typeface="+mn-ea"/>
                  <a:ea typeface="+mn-ea"/>
                </a:rPr>
                <a:t>= ?</a:t>
              </a:r>
              <a:endParaRPr lang="en-US" altLang="zh-CN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239764"/>
            <a:ext cx="3552825" cy="19526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6766" y="4659441"/>
            <a:ext cx="10585177" cy="764461"/>
            <a:chOff x="1028774" y="1314000"/>
            <a:chExt cx="10585177" cy="764461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38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v1.i </a:t>
              </a:r>
              <a:r>
                <a:rPr lang="zh-CN" altLang="en-US" dirty="0">
                  <a:latin typeface="+mn-ea"/>
                  <a:ea typeface="+mn-ea"/>
                </a:rPr>
                <a:t>和 </a:t>
              </a:r>
              <a:r>
                <a:rPr lang="en-US" altLang="zh-CN" dirty="0">
                  <a:latin typeface="+mn-ea"/>
                  <a:ea typeface="+mn-ea"/>
                </a:rPr>
                <a:t>v2.i </a:t>
              </a:r>
              <a:r>
                <a:rPr lang="zh-CN" altLang="en-US" dirty="0">
                  <a:latin typeface="+mn-ea"/>
                  <a:ea typeface="+mn-ea"/>
                </a:rPr>
                <a:t>指向同一存储空间，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共享同一个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 </a:t>
              </a:r>
              <a:r>
                <a:rPr lang="zh-CN" altLang="en-US" dirty="0">
                  <a:latin typeface="+mn-ea"/>
                  <a:ea typeface="+mn-ea"/>
                </a:rPr>
                <a:t>，因此它们具有相同的值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25628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64024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创建过程</a:t>
              </a:r>
              <a:r>
                <a:rPr lang="zh-CN" altLang="en-US" dirty="0" smtClean="0">
                  <a:latin typeface="微软雅黑"/>
                  <a:ea typeface="微软雅黑"/>
                </a:rPr>
                <a:t>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4840461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</a:t>
              </a:r>
              <a:r>
                <a:rPr lang="zh-CN" altLang="en-US" dirty="0" smtClean="0">
                  <a:latin typeface="微软雅黑"/>
                  <a:ea typeface="微软雅黑"/>
                </a:rPr>
                <a:t>？（后面讲多态时验证）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30" y="4912469"/>
            <a:ext cx="3676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599" y="4608955"/>
            <a:ext cx="110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类型</a:t>
              </a:r>
              <a:r>
                <a:rPr lang="zh-CN" altLang="en-US" dirty="0" smtClean="0">
                  <a:latin typeface="微软雅黑"/>
                  <a:ea typeface="微软雅黑"/>
                </a:rPr>
                <a:t>、参数的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个数</a:t>
              </a:r>
              <a:r>
                <a:rPr lang="zh-CN" altLang="en-US" dirty="0" smtClean="0">
                  <a:latin typeface="微软雅黑"/>
                  <a:ea typeface="微软雅黑"/>
                </a:rPr>
                <a:t>和参数的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顺序</a:t>
              </a:r>
              <a:r>
                <a:rPr lang="zh-CN" altLang="en-US" dirty="0" smtClean="0">
                  <a:latin typeface="微软雅黑"/>
                  <a:ea typeface="微软雅黑"/>
                </a:rPr>
                <a:t>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2098746"/>
            <a:ext cx="10800368" cy="3534450"/>
            <a:chOff x="1028774" y="1314000"/>
            <a:chExt cx="10800368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8003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。后面将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599" y="5610157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2605" y="4480421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800367" cy="2208674"/>
            <a:chOff x="1028774" y="1314000"/>
            <a:chExt cx="10800367" cy="220867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800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7600" y="3040261"/>
            <a:ext cx="10800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7599" y="56873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222362"/>
            <a:chOff x="1028774" y="1314000"/>
            <a:chExt cx="10585177" cy="322236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java.lang.String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 smtClean="0">
                  <a:latin typeface="+mn-ea"/>
                  <a:ea typeface="+mn-ea"/>
                </a:rPr>
                <a:t>动态绑定（</a:t>
              </a:r>
              <a:r>
                <a:rPr lang="en-US" altLang="zh-CN" b="1" dirty="0" smtClean="0">
                  <a:latin typeface="+mn-ea"/>
                  <a:ea typeface="+mn-ea"/>
                </a:rPr>
                <a:t>Dynamic Binding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动态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（也叫做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后期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>
                  <a:latin typeface="微软雅黑"/>
                  <a:ea typeface="微软雅黑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运行时绑定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），</a:t>
              </a:r>
              <a:r>
                <a:rPr lang="zh-CN" altLang="en-US" dirty="0">
                  <a:latin typeface="微软雅黑"/>
                  <a:ea typeface="微软雅黑"/>
                </a:rPr>
                <a:t>就是在运行时根据对象的类型将一个方法调用与一个方法主体关联</a:t>
              </a:r>
              <a:r>
                <a:rPr lang="zh-CN" altLang="en-US" dirty="0" smtClean="0">
                  <a:latin typeface="微软雅黑"/>
                  <a:ea typeface="微软雅黑"/>
                </a:rPr>
                <a:t>起来（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再谈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如前面所讲，</a:t>
              </a:r>
              <a:r>
                <a:rPr lang="en-US" altLang="zh-CN" dirty="0">
                  <a:latin typeface="微软雅黑"/>
                  <a:ea typeface="微软雅黑"/>
                </a:rPr>
                <a:t>final</a:t>
              </a:r>
              <a:r>
                <a:rPr lang="zh-CN" altLang="en-US" dirty="0">
                  <a:latin typeface="微软雅黑"/>
                  <a:ea typeface="微软雅黑"/>
                </a:rPr>
                <a:t>方法可以防止其他人覆盖该方法。但更重要的一点是：这样做可以有效地“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关闭</a:t>
              </a:r>
              <a:r>
                <a:rPr lang="zh-CN" altLang="en-US" dirty="0">
                  <a:latin typeface="微软雅黑"/>
                  <a:ea typeface="微软雅黑"/>
                </a:rPr>
                <a:t>”动态绑定，或者说，</a:t>
              </a:r>
              <a:r>
                <a:rPr lang="zh-CN" altLang="en-US" b="1" dirty="0">
                  <a:latin typeface="微软雅黑"/>
                  <a:ea typeface="微软雅黑"/>
                </a:rPr>
                <a:t>告诉编译器不需要对其进行动态绑定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3184277"/>
            <a:ext cx="10585177" cy="2668364"/>
            <a:chOff x="1028774" y="1314000"/>
            <a:chExt cx="10585177" cy="2668364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3.4.2 </a:t>
              </a:r>
              <a:r>
                <a:rPr lang="zh-CN" altLang="en-US" b="1" dirty="0" smtClean="0">
                  <a:latin typeface="+mn-ea"/>
                  <a:ea typeface="+mn-ea"/>
                </a:rPr>
                <a:t>多态（</a:t>
              </a:r>
              <a:r>
                <a:rPr lang="en-US" altLang="zh-CN" b="1" dirty="0" smtClean="0">
                  <a:latin typeface="+mn-ea"/>
                  <a:ea typeface="+mn-ea"/>
                </a:rPr>
                <a:t>Polymorphism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即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分离做什么和怎么做</a:t>
              </a:r>
              <a:r>
                <a:rPr lang="zh-CN" altLang="en-US" dirty="0" smtClean="0">
                  <a:latin typeface="微软雅黑"/>
                  <a:ea typeface="微软雅黑"/>
                </a:rPr>
                <a:t>，从另一个角度将接口和实现分离开来。多态不但能够改善代码的组织结构和可读性，还能够创建可扩展的程序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即无论在项目最初创建时还是在需要添加新功能时都可以“生长”的程序。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表现</a:t>
              </a:r>
              <a:r>
                <a:rPr lang="zh-CN" altLang="en-US" dirty="0" smtClean="0">
                  <a:latin typeface="微软雅黑"/>
                  <a:ea typeface="微软雅黑"/>
                </a:rPr>
                <a:t>为父类的引用可以对所有派生类的成员变量和成员函数进行“全方位”的访问，尤其是成员函数。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：方法重载是多态吗？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3.4.3 </a:t>
              </a:r>
              <a:r>
                <a:rPr lang="zh-CN" altLang="en-US" b="1" dirty="0" smtClean="0">
                  <a:latin typeface="+mn-ea"/>
                  <a:ea typeface="+mn-ea"/>
                </a:rPr>
                <a:t>多态的几点注意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默认多态性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中，除了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方法和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方法（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方法属于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方法）之外，其他所有的方法都是后期绑定。这意味着通常情况下，我们不必判定是否应该进行后期绑定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它会自动发生，即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方法默认都是多态的</a:t>
              </a:r>
              <a:r>
                <a:rPr lang="zh-CN" altLang="en-US" dirty="0" smtClean="0">
                  <a:latin typeface="微软雅黑"/>
                  <a:ea typeface="微软雅黑"/>
                </a:rPr>
                <a:t>（与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不同）。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“覆盖”私有方法的现象</a:t>
              </a:r>
              <a:r>
                <a:rPr lang="zh-CN" altLang="en-US" dirty="0" smtClean="0">
                  <a:latin typeface="微软雅黑"/>
                  <a:ea typeface="微软雅黑"/>
                </a:rPr>
                <a:t>。只有非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方法才可以被覆盖；但是还需要密切注意覆盖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现象</a:t>
              </a:r>
              <a:r>
                <a:rPr lang="zh-CN" altLang="en-US" dirty="0" smtClean="0">
                  <a:latin typeface="微软雅黑"/>
                  <a:ea typeface="微软雅黑"/>
                </a:rPr>
                <a:t>，这时</a:t>
              </a:r>
              <a:r>
                <a:rPr lang="zh-CN" altLang="en-US" b="1" dirty="0" smtClean="0">
                  <a:latin typeface="微软雅黑"/>
                  <a:ea typeface="微软雅黑"/>
                </a:rPr>
                <a:t>虽然编译器不会报错，但是也不会按照我们所期望的来执行</a:t>
              </a:r>
              <a:r>
                <a:rPr lang="zh-CN" altLang="en-US" dirty="0" smtClean="0">
                  <a:latin typeface="微软雅黑"/>
                  <a:ea typeface="微软雅黑"/>
                </a:rPr>
                <a:t>。确切地说，在导出类，对于基类中的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方法，最好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采用不同的名字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PrivateOverride.java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域与静态方法</a:t>
              </a:r>
              <a:r>
                <a:rPr lang="zh-CN" altLang="en-US" dirty="0">
                  <a:latin typeface="微软雅黑"/>
                  <a:ea typeface="微软雅黑"/>
                </a:rPr>
                <a:t>不具有多态性。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FieldAccess.java</a:t>
              </a:r>
            </a:p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构造器内部</a:t>
              </a:r>
              <a:r>
                <a:rPr lang="zh-CN" altLang="en-US" dirty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行为。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 smtClean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PolyConstructors.java</a:t>
              </a:r>
              <a:endParaRPr lang="en-US" altLang="zh-CN" dirty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8" y="108000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768" y="1521633"/>
            <a:ext cx="923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>
                <a:latin typeface="+mn-ea"/>
                <a:ea typeface="+mn-ea"/>
              </a:rPr>
              <a:t>：所有设计都必须在类中实现。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>
                <a:latin typeface="+mn-ea"/>
                <a:ea typeface="+mn-ea"/>
              </a:rPr>
              <a:t>：放弃了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语言的全局变量、宏定义、全局函数、多重继承、友元类等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768" y="2681898"/>
            <a:ext cx="735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运行在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语言的设计也体现了平台无关性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768" y="3842163"/>
            <a:ext cx="817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封装了指针。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GC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Garbage Collection</a:t>
            </a:r>
            <a:r>
              <a:rPr lang="zh-CN" altLang="en-US" dirty="0">
                <a:latin typeface="+mn-ea"/>
                <a:ea typeface="+mn-ea"/>
              </a:rPr>
              <a:t>）自动管理内存。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异常处理机制。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768" y="5279427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语言级</a:t>
            </a:r>
            <a:r>
              <a:rPr lang="zh-CN" altLang="en-US" dirty="0">
                <a:latin typeface="+mn-ea"/>
                <a:ea typeface="+mn-ea"/>
              </a:rPr>
              <a:t>支持多线程的程序设计，可以方便地在程序中实现多线程功能。其他语言，如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要实现多线程设计的话，必须调用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操作系统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API</a:t>
            </a:r>
            <a:r>
              <a:rPr lang="zh-CN" altLang="en-US" dirty="0">
                <a:latin typeface="+mn-ea"/>
                <a:ea typeface="+mn-ea"/>
              </a:rPr>
              <a:t>来支持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6768" y="2240265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6768" y="340053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768" y="4837794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多</a:t>
            </a:r>
            <a:r>
              <a:rPr lang="zh-CN" altLang="en-US" b="1" dirty="0" smtClean="0">
                <a:latin typeface="+mn-ea"/>
                <a:ea typeface="+mn-ea"/>
              </a:rPr>
              <a:t>线程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instanceof</a:t>
              </a:r>
              <a:r>
                <a:rPr lang="zh-CN" altLang="en-US" b="1" dirty="0" smtClean="0">
                  <a:latin typeface="+mn-ea"/>
                  <a:ea typeface="+mn-ea"/>
                </a:rPr>
                <a:t>运算符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多态性带来了一个问题，就是如何判断一个变量所实际引用的对象的类型。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使用</a:t>
              </a:r>
              <a:r>
                <a:rPr lang="en-US" altLang="zh-CN" b="1" dirty="0" smtClean="0">
                  <a:latin typeface="+mn-ea"/>
                </a:rPr>
                <a:t>instanceof</a:t>
              </a:r>
              <a:r>
                <a:rPr lang="zh-CN" altLang="en-US" b="1" dirty="0" smtClean="0">
                  <a:latin typeface="+mn-ea"/>
                </a:rPr>
                <a:t>运算符。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599" y="2358724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InstanceofTest.java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24" y="2872769"/>
            <a:ext cx="4505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3.4.5 </a:t>
              </a:r>
              <a:r>
                <a:rPr lang="zh-CN" altLang="en-US" b="1" dirty="0" smtClean="0">
                  <a:latin typeface="+mn-ea"/>
                  <a:ea typeface="+mn-ea"/>
                </a:rPr>
                <a:t>抽象类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class</a:t>
              </a:r>
              <a:r>
                <a:rPr lang="zh-CN" altLang="en-US" dirty="0" smtClean="0">
                  <a:latin typeface="+mn-ea"/>
                  <a:ea typeface="+mn-ea"/>
                </a:rPr>
                <a:t>前添加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关键字，定义成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抽象类不能实例化，即不能通过</a:t>
              </a:r>
              <a:r>
                <a:rPr lang="en-US" altLang="zh-CN" dirty="0" smtClean="0">
                  <a:latin typeface="+mn-ea"/>
                  <a:ea typeface="+mn-ea"/>
                </a:rPr>
                <a:t>new</a:t>
              </a:r>
              <a:r>
                <a:rPr lang="zh-CN" altLang="en-US" dirty="0" smtClean="0">
                  <a:latin typeface="+mn-ea"/>
                  <a:ea typeface="+mn-ea"/>
                </a:rPr>
                <a:t>生成对象。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抽象类可以有构造函数，但不能直接调用，通常由实现类构造函数调用。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抽象类的方法前添加</a:t>
              </a:r>
              <a:r>
                <a:rPr lang="en-US" altLang="zh-CN" dirty="0" smtClean="0"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抽象方法</a:t>
              </a:r>
              <a:r>
                <a:rPr lang="zh-CN" altLang="en-US" dirty="0" smtClean="0">
                  <a:latin typeface="+mn-ea"/>
                  <a:ea typeface="+mn-ea"/>
                </a:rPr>
                <a:t>。相当于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的纯虚函数，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派生类必须重写该方法</a:t>
              </a:r>
              <a:r>
                <a:rPr lang="zh-CN" altLang="en-US" dirty="0" smtClean="0">
                  <a:latin typeface="+mn-ea"/>
                  <a:ea typeface="+mn-ea"/>
                </a:rPr>
                <a:t>，然后才能实例化。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抽象类可以没有抽象方法，即可以全部是含方法体的非抽象方法。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468256"/>
            <a:ext cx="10585177" cy="2391365"/>
            <a:chOff x="1028774" y="1314000"/>
            <a:chExt cx="10585177" cy="2391365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3.4.6 </a:t>
              </a:r>
              <a:r>
                <a:rPr lang="zh-CN" altLang="en-US" b="1" dirty="0">
                  <a:latin typeface="+mn-ea"/>
                  <a:ea typeface="+mn-ea"/>
                </a:rPr>
                <a:t>接口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抽象类进一步抽象，即所有方法都没有具体实现，只声明了方法的形式（同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头文件中函数的声明格式），并且把 </a:t>
              </a:r>
              <a:r>
                <a:rPr lang="en-US" altLang="zh-CN" dirty="0" smtClean="0">
                  <a:latin typeface="+mn-ea"/>
                  <a:ea typeface="+mn-ea"/>
                </a:rPr>
                <a:t>class </a:t>
              </a:r>
              <a:r>
                <a:rPr lang="zh-CN" altLang="en-US" dirty="0" smtClean="0">
                  <a:latin typeface="+mn-ea"/>
                  <a:ea typeface="+mn-ea"/>
                </a:rPr>
                <a:t>关键字改成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interface</a:t>
              </a:r>
              <a:r>
                <a:rPr lang="en-US" altLang="zh-CN" dirty="0" smtClean="0">
                  <a:latin typeface="+mn-ea"/>
                  <a:ea typeface="+mn-ea"/>
                </a:rPr>
                <a:t> </a:t>
              </a:r>
              <a:r>
                <a:rPr lang="zh-CN" altLang="en-US" dirty="0" smtClean="0">
                  <a:latin typeface="+mn-ea"/>
                  <a:ea typeface="+mn-ea"/>
                </a:rPr>
                <a:t>关键字，这就创建了一个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接口可以包含域，且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隐式地是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 和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的</a:t>
              </a:r>
              <a:r>
                <a:rPr lang="zh-CN" altLang="en-US" dirty="0" smtClean="0">
                  <a:latin typeface="+mn-ea"/>
                  <a:ea typeface="+mn-ea"/>
                </a:rPr>
                <a:t>，显然，接口中的域不能是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，这些域不是接口的一部分，它们存储在该接口的静态存储区域内。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接口的方法默认都是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public</a:t>
              </a:r>
              <a:r>
                <a:rPr lang="zh-CN" altLang="en-US" dirty="0" smtClean="0">
                  <a:latin typeface="+mn-ea"/>
                  <a:ea typeface="+mn-ea"/>
                </a:rPr>
                <a:t>的。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可以定义一个接口去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extends</a:t>
              </a:r>
              <a:r>
                <a:rPr lang="zh-CN" altLang="en-US" dirty="0" smtClean="0">
                  <a:latin typeface="+mn-ea"/>
                  <a:ea typeface="+mn-ea"/>
                </a:rPr>
                <a:t>另外一个或多个接口来实现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接口的扩展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一个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类可以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implements</a:t>
              </a:r>
              <a:r>
                <a:rPr lang="zh-CN" altLang="en-US" dirty="0" smtClean="0">
                  <a:latin typeface="+mn-ea"/>
                  <a:ea typeface="+mn-ea"/>
                </a:rPr>
                <a:t>多个接口，达到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中多重继承的效果。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7112" y="2148473"/>
            <a:ext cx="10595665" cy="1560369"/>
            <a:chOff x="1028774" y="1314000"/>
            <a:chExt cx="10595665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3.5.2 </a:t>
              </a:r>
              <a:r>
                <a:rPr lang="zh-CN" altLang="en-US" b="1" dirty="0" smtClean="0">
                  <a:latin typeface="+mn-ea"/>
                  <a:ea typeface="+mn-ea"/>
                </a:rPr>
                <a:t>链接到外部类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595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非</a:t>
              </a:r>
              <a:r>
                <a:rPr lang="en-US" altLang="zh-CN" dirty="0" smtClean="0"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的普通</a:t>
              </a:r>
              <a:r>
                <a:rPr lang="zh-CN" altLang="en-US" dirty="0">
                  <a:latin typeface="+mn-ea"/>
                  <a:ea typeface="+mn-ea"/>
                </a:rPr>
                <a:t>内部类能访问其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外围对象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Enclosing Object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的所有成员，而不需要任何特殊条件 。在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中，当某个类创建一个内部类对象时，此内部类对象必定会秘密地捕获一个指向那个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外围类的对象的引用</a:t>
              </a:r>
              <a:r>
                <a:rPr lang="zh-CN" altLang="en-US" dirty="0">
                  <a:latin typeface="+mn-ea"/>
                  <a:ea typeface="+mn-ea"/>
                </a:rPr>
                <a:t>。然后，在你访问此外围类的成员时，就是用那个引用来选择外围类的成员。这些细节是由编译器处理的。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的迭代器复用了这个特性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4068882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Sequence.java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3.5.1 </a:t>
              </a:r>
              <a:r>
                <a:rPr lang="zh-CN" altLang="en-US" b="1" dirty="0" smtClean="0">
                  <a:latin typeface="+mn-ea"/>
                  <a:ea typeface="+mn-ea"/>
                </a:rPr>
                <a:t>内部类（</a:t>
              </a:r>
              <a:r>
                <a:rPr lang="en-US" altLang="zh-CN" b="1" dirty="0" smtClean="0">
                  <a:latin typeface="+mn-ea"/>
                  <a:ea typeface="+mn-ea"/>
                </a:rPr>
                <a:t>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zh-CN" altLang="en-US" b="1" dirty="0">
                  <a:latin typeface="+mn-ea"/>
                  <a:ea typeface="+mn-ea"/>
                </a:rPr>
                <a:t>一个类的定义放在另一个类的定义内部，这就是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内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部类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38" y="4068882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560369"/>
            <a:chOff x="1028774" y="1314000"/>
            <a:chExt cx="10585177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3.5.3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.this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.new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</a:rPr>
                <a:t>Java</a:t>
              </a:r>
              <a:r>
                <a:rPr lang="zh-CN" altLang="en-US" dirty="0" smtClean="0">
                  <a:latin typeface="+mn-ea"/>
                </a:rPr>
                <a:t>非</a:t>
              </a:r>
              <a:r>
                <a:rPr lang="en-US" altLang="zh-CN" dirty="0" smtClean="0">
                  <a:latin typeface="+mn-ea"/>
                </a:rPr>
                <a:t>static</a:t>
              </a:r>
              <a:r>
                <a:rPr lang="zh-CN" altLang="en-US" dirty="0" smtClean="0">
                  <a:latin typeface="+mn-ea"/>
                </a:rPr>
                <a:t>的普通</a:t>
              </a:r>
              <a:r>
                <a:rPr lang="zh-CN" altLang="en-US" dirty="0">
                  <a:latin typeface="+mn-ea"/>
                </a:rPr>
                <a:t>内</a:t>
              </a:r>
              <a:r>
                <a:rPr lang="zh-CN" altLang="en-US" dirty="0" smtClean="0">
                  <a:latin typeface="+mn-ea"/>
                </a:rPr>
                <a:t>部类可应用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.this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返回其外围对象的引用。</a:t>
              </a: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</a:rPr>
                <a:t>外围对象可应用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.new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来生成一个内部类对象。</a:t>
              </a:r>
              <a:endParaRPr lang="en-US" altLang="zh-CN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000409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DotThis.java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0" y="3729781"/>
            <a:ext cx="5267325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83" y="3729781"/>
            <a:ext cx="3543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3.5.4 </a:t>
              </a:r>
              <a:r>
                <a:rPr lang="zh-CN" altLang="en-US" b="1" dirty="0" smtClean="0">
                  <a:latin typeface="+mn-ea"/>
                  <a:ea typeface="+mn-ea"/>
                </a:rPr>
                <a:t>匿名内部类（</a:t>
              </a:r>
              <a:r>
                <a:rPr lang="en-US" altLang="zh-CN" b="1" dirty="0" smtClean="0">
                  <a:latin typeface="+mn-ea"/>
                  <a:ea typeface="+mn-ea"/>
                </a:rPr>
                <a:t>Anonymous 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Parcel.java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1963151"/>
            <a:ext cx="6336108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7600" y="5490183"/>
            <a:ext cx="102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contents()</a:t>
            </a:r>
            <a:r>
              <a:rPr lang="zh-CN" altLang="en-US" dirty="0" smtClean="0">
                <a:latin typeface="+mn-ea"/>
                <a:ea typeface="+mn-ea"/>
              </a:rPr>
              <a:t>方法将返回值的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r>
              <a:rPr lang="zh-CN" altLang="en-US" dirty="0" smtClean="0">
                <a:latin typeface="+mn-ea"/>
                <a:ea typeface="+mn-ea"/>
              </a:rPr>
              <a:t>与表达这个返回值的类的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dirty="0" smtClean="0">
                <a:latin typeface="+mn-ea"/>
                <a:ea typeface="+mn-ea"/>
              </a:rPr>
              <a:t>结合在一起！这个类是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匿名的</a:t>
            </a:r>
            <a:r>
              <a:rPr lang="zh-CN" altLang="en-US" dirty="0" smtClean="0">
                <a:latin typeface="+mn-ea"/>
                <a:ea typeface="+mn-ea"/>
              </a:rPr>
              <a:t>，没有名字。看起来似乎是你正要创建一个</a:t>
            </a:r>
            <a:r>
              <a:rPr lang="en-US" altLang="zh-CN" dirty="0" smtClean="0">
                <a:latin typeface="+mn-ea"/>
                <a:ea typeface="+mn-ea"/>
              </a:rPr>
              <a:t>Contents</a:t>
            </a:r>
            <a:r>
              <a:rPr lang="zh-CN" altLang="en-US" dirty="0" smtClean="0">
                <a:latin typeface="+mn-ea"/>
                <a:ea typeface="+mn-ea"/>
              </a:rPr>
              <a:t>对象。但是然后（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在到达语句结束的分号之前</a:t>
            </a:r>
            <a:r>
              <a:rPr lang="zh-CN" altLang="en-US" dirty="0" smtClean="0">
                <a:latin typeface="+mn-ea"/>
                <a:ea typeface="+mn-ea"/>
              </a:rPr>
              <a:t>）你却说：“等一等，我想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在这里插入一个类的定义</a:t>
            </a:r>
            <a:r>
              <a:rPr lang="zh-CN" altLang="en-US" dirty="0" smtClean="0">
                <a:latin typeface="+mn-ea"/>
                <a:ea typeface="+mn-ea"/>
              </a:rPr>
              <a:t>。”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6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3046071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3.5.5 </a:t>
              </a:r>
              <a:r>
                <a:rPr lang="zh-CN" altLang="en-US" b="1" dirty="0" smtClean="0">
                  <a:latin typeface="+mn-ea"/>
                  <a:ea typeface="+mn-ea"/>
                </a:rPr>
                <a:t>嵌套类（</a:t>
              </a:r>
              <a:r>
                <a:rPr lang="en-US" altLang="zh-CN" b="1" dirty="0" smtClean="0">
                  <a:latin typeface="+mn-ea"/>
                  <a:ea typeface="+mn-ea"/>
                </a:rPr>
                <a:t>Nested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内部类声明为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时，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不再包含外围对象的引用</a:t>
              </a:r>
              <a:r>
                <a:rPr lang="zh-CN" altLang="en-US" dirty="0" smtClean="0"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latin typeface="+mn-ea"/>
                  <a:ea typeface="+mn-ea"/>
                </a:rPr>
                <a:t>.this</a:t>
              </a:r>
              <a:r>
                <a:rPr lang="zh-CN" altLang="en-US" dirty="0" smtClean="0">
                  <a:latin typeface="+mn-ea"/>
                  <a:ea typeface="+mn-ea"/>
                </a:rPr>
                <a:t>，称为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要创建嵌套类的对象，并不需要其外围对象。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不能从嵌套类对象中访问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非静态的外围类对象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类可以作为接口的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一部分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从多层嵌套类中访问外部类的成员。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3415403"/>
            <a:ext cx="3314700" cy="249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803" y="620861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一个内部类被嵌套多少层并不重要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它能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透明地访问它所嵌入的外围类的所有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成员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3.5.6 </a:t>
              </a:r>
              <a:r>
                <a:rPr lang="zh-CN" altLang="en-US" b="1" dirty="0" smtClean="0">
                  <a:latin typeface="+mn-ea"/>
                  <a:ea typeface="+mn-ea"/>
                </a:rPr>
                <a:t>为什么需要内部类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可以认为内部类提供了某种进入其外围类的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窗口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b="1" dirty="0" smtClean="0">
                  <a:latin typeface="+mn-ea"/>
                  <a:ea typeface="+mn-ea"/>
                </a:rPr>
                <a:t>内部类实现一个接口与外围类实现这个接口有什么区别呢</a:t>
              </a:r>
              <a:r>
                <a:rPr lang="zh-CN" altLang="en-US" dirty="0" smtClean="0">
                  <a:latin typeface="+mn-ea"/>
                  <a:ea typeface="+mn-ea"/>
                </a:rPr>
                <a:t>？</a:t>
              </a:r>
              <a:endParaRPr lang="en-US" altLang="zh-CN" dirty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MultiInterfaces.java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67983" y="5152756"/>
            <a:ext cx="105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sz="1400" dirty="0" smtClean="0">
                <a:latin typeface="+mn-ea"/>
                <a:ea typeface="+mn-ea"/>
              </a:rPr>
              <a:t>	  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后者不是总能享用到接口带来的方便</a:t>
            </a:r>
            <a:r>
              <a:rPr lang="zh-CN" altLang="en-US" sz="1400" dirty="0" smtClean="0">
                <a:latin typeface="+mn-ea"/>
                <a:ea typeface="+mn-ea"/>
              </a:rPr>
              <a:t>，有时需要用到接口的实现。所以，使用内部类最吸引人的原因是：每个内部类能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独立地继承自一个（接口的）实现</a:t>
            </a:r>
            <a:r>
              <a:rPr lang="zh-CN" altLang="en-US" sz="1400" dirty="0" smtClean="0">
                <a:latin typeface="+mn-ea"/>
                <a:ea typeface="+mn-ea"/>
              </a:rPr>
              <a:t>，所以无论外围类是否已经继承了某个（接口的）实现，对于内部类都没有影响。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363370"/>
            <a:ext cx="4152900" cy="2686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6767" y="5797867"/>
            <a:ext cx="1058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内部类使得多重继承的解决方案变得完整。接口解决了部分问题，而内部类有效地实现了“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多重继承</a:t>
            </a:r>
            <a:r>
              <a:rPr lang="zh-CN" altLang="en-US" dirty="0">
                <a:latin typeface="+mn-ea"/>
                <a:ea typeface="+mn-ea"/>
              </a:rPr>
              <a:t>”。也就是说，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内部类使得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允许继承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多个非接口类型（类或抽象类）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3.5.7 </a:t>
              </a:r>
              <a:r>
                <a:rPr lang="zh-CN" altLang="en-US" b="1" dirty="0" smtClean="0">
                  <a:latin typeface="+mn-ea"/>
                  <a:ea typeface="+mn-ea"/>
                </a:rPr>
                <a:t>闭包与回调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闭包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closure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>
                  <a:latin typeface="+mn-ea"/>
                  <a:ea typeface="+mn-ea"/>
                </a:rPr>
                <a:t>一个可调用的对象，它记录了一些信息，这些信息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来自于创建它的作用域</a:t>
              </a:r>
              <a:r>
                <a:rPr lang="zh-CN" altLang="en-US" dirty="0">
                  <a:latin typeface="+mn-ea"/>
                  <a:ea typeface="+mn-ea"/>
                </a:rPr>
                <a:t>。通过这个定义可以看出内部类是面向对象的闭包，因为它不仅包含外围类对象（创建内部类的作用域）的信息，还自动拥有一个指向此外围类对象的引用（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.this</a:t>
              </a:r>
              <a:r>
                <a:rPr lang="zh-CN" altLang="en-US" dirty="0">
                  <a:latin typeface="+mn-ea"/>
                  <a:ea typeface="+mn-ea"/>
                </a:rPr>
                <a:t>），在此作用域内，内部类有权操作所有的成员，包括</a:t>
              </a:r>
              <a:r>
                <a:rPr lang="en-US" altLang="zh-CN" dirty="0">
                  <a:latin typeface="+mn-ea"/>
                  <a:ea typeface="+mn-ea"/>
                </a:rPr>
                <a:t>private</a:t>
              </a:r>
              <a:r>
                <a:rPr lang="zh-CN" altLang="en-US" dirty="0">
                  <a:latin typeface="+mn-ea"/>
                  <a:ea typeface="+mn-ea"/>
                </a:rPr>
                <a:t>成员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回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调（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callback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，通过回调，对象能够携带一些信息，这些信息允许它在稍后的某个时刻调用初始的对象。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 smtClean="0">
                  <a:latin typeface="+mn-ea"/>
                  <a:ea typeface="+mn-ea"/>
                </a:rPr>
                <a:t>没有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函数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指针</a:t>
              </a:r>
              <a:r>
                <a:rPr lang="zh-CN" altLang="en-US" dirty="0">
                  <a:latin typeface="+mn-ea"/>
                  <a:ea typeface="+mn-ea"/>
                </a:rPr>
                <a:t>，通过内部类提供的闭包功能可以实现回调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3831405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Callbacks.java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4191445"/>
            <a:ext cx="6457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239218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324859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755694" cy="586648"/>
            <a:chOff x="354" y="361635"/>
            <a:chExt cx="27556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438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数组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2391365"/>
            <a:chOff x="1028774" y="1314000"/>
            <a:chExt cx="10715426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4.1.1 Java</a:t>
              </a:r>
              <a:r>
                <a:rPr lang="zh-CN" altLang="en-US" b="1" dirty="0" smtClean="0">
                  <a:latin typeface="+mn-ea"/>
                  <a:ea typeface="+mn-ea"/>
                </a:rPr>
                <a:t>数组为什么特殊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确保数组会被初始化。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语言中，当检查到发生数组越界时会抛出</a:t>
              </a:r>
              <a:r>
                <a:rPr lang="en-US" altLang="zh-CN" dirty="0" smtClean="0">
                  <a:latin typeface="+mn-ea"/>
                  <a:ea typeface="+mn-ea"/>
                </a:rPr>
                <a:t>java.lang.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ArrayIndexOutOfBoundsException</a:t>
              </a:r>
              <a:r>
                <a:rPr lang="zh-CN" altLang="en-US" dirty="0" smtClean="0">
                  <a:latin typeface="+mn-ea"/>
                  <a:ea typeface="+mn-ea"/>
                </a:rPr>
                <a:t>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数组是第一级对象</a:t>
              </a:r>
              <a:r>
                <a:rPr lang="zh-CN" altLang="en-US" dirty="0" smtClean="0">
                  <a:latin typeface="+mn-ea"/>
                  <a:ea typeface="+mn-ea"/>
                </a:rPr>
                <a:t>。无论使用哪种类型的数组，数组标识符其实只是一个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引用</a:t>
              </a:r>
              <a:r>
                <a:rPr lang="zh-CN" altLang="en-US" dirty="0" smtClean="0">
                  <a:latin typeface="+mn-ea"/>
                  <a:ea typeface="+mn-ea"/>
                </a:rPr>
                <a:t>，指向在堆中创建的一个真实对象，这个（数组）对象用以保存指向其他对象的引用。因此，</a:t>
              </a: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中的数组作为一种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数组类型</a:t>
              </a:r>
              <a:r>
                <a:rPr lang="zh-CN" altLang="en-US" dirty="0">
                  <a:latin typeface="+mn-ea"/>
                  <a:ea typeface="+mn-ea"/>
                </a:rPr>
                <a:t>来理解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只读成员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length</a:t>
              </a:r>
              <a:r>
                <a:rPr lang="zh-CN" altLang="en-US" dirty="0" smtClean="0">
                  <a:latin typeface="+mn-ea"/>
                  <a:ea typeface="+mn-ea"/>
                </a:rPr>
                <a:t>是数组对象的一部分，这是唯一一个可以访问的字段。</a:t>
              </a:r>
              <a:endParaRPr lang="en-US" altLang="zh-CN" dirty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40132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4.1.2</a:t>
              </a:r>
              <a:r>
                <a:rPr lang="zh-CN" altLang="en-US" b="1" dirty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数组初始化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 </a:t>
              </a:r>
              <a:r>
                <a:rPr lang="en-US" altLang="zh-CN" dirty="0">
                  <a:latin typeface="+mn-ea"/>
                  <a:ea typeface="+mn-ea"/>
                </a:rPr>
                <a:t>int[] a; </a:t>
              </a:r>
              <a:r>
                <a:rPr lang="zh-CN" altLang="en-US" dirty="0">
                  <a:latin typeface="+mn-ea"/>
                  <a:ea typeface="+mn-ea"/>
                </a:rPr>
                <a:t>可以认为是 </a:t>
              </a:r>
              <a:r>
                <a:rPr lang="en-US" altLang="zh-CN" dirty="0">
                  <a:latin typeface="+mn-ea"/>
                  <a:ea typeface="+mn-ea"/>
                </a:rPr>
                <a:t>a </a:t>
              </a:r>
              <a:r>
                <a:rPr lang="zh-CN" altLang="en-US" dirty="0">
                  <a:latin typeface="+mn-ea"/>
                  <a:ea typeface="+mn-ea"/>
                </a:rPr>
                <a:t>是一个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数组引用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null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初始化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new int[3]; </a:t>
              </a:r>
              <a:r>
                <a:rPr lang="zh-CN" altLang="en-US" dirty="0">
                  <a:latin typeface="+mn-ea"/>
                  <a:ea typeface="+mn-ea"/>
                </a:rPr>
                <a:t>初始化各元素值为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latin typeface="+mn-ea"/>
                  <a:ea typeface="+mn-ea"/>
                </a:rPr>
                <a:t>，对于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boolean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false</a:t>
              </a:r>
              <a:r>
                <a:rPr lang="en-US" altLang="zh-CN" dirty="0" smtClean="0">
                  <a:latin typeface="+mn-ea"/>
                  <a:ea typeface="+mn-ea"/>
                </a:rPr>
                <a:t>;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{1, 2, 3}; </a:t>
              </a:r>
              <a:r>
                <a:rPr lang="zh-CN" altLang="en-US" dirty="0">
                  <a:latin typeface="+mn-ea"/>
                  <a:ea typeface="+mn-ea"/>
                </a:rPr>
                <a:t>初始化元素分别为</a:t>
              </a:r>
              <a:r>
                <a:rPr lang="en-US" altLang="zh-CN" dirty="0">
                  <a:latin typeface="+mn-ea"/>
                  <a:ea typeface="+mn-ea"/>
                </a:rPr>
                <a:t>1, 2, 3;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9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lt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>
                <a:latin typeface="+mn-ea"/>
                <a:ea typeface="+mn-ea"/>
              </a:rPr>
              <a:t>%JAVA_HOME%\bin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HelloDate.class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</a:t>
            </a:r>
            <a:r>
              <a:rPr lang="zh-CN" altLang="en-US" b="1" dirty="0" smtClean="0">
                <a:latin typeface="+mn-ea"/>
                <a:ea typeface="+mn-ea"/>
              </a:rPr>
              <a:t>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4595603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283370"/>
            <a:chOff x="1028774" y="1314000"/>
            <a:chExt cx="10715426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4.2.1 </a:t>
              </a:r>
              <a:r>
                <a:rPr lang="zh-CN" altLang="en-US" b="1" dirty="0" smtClean="0">
                  <a:latin typeface="+mn-ea"/>
                  <a:ea typeface="+mn-ea"/>
                </a:rPr>
                <a:t>不可变字符串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类，不可被继承。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对象是不可变的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类中每个看起来会修改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值的方法，实际上都是创建了一个全新的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对象，以包含修改后的字符串内容。而最初的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对象则丝毫未动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2425066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4.2.2</a:t>
              </a:r>
              <a:r>
                <a:rPr lang="zh-CN" altLang="en-US" b="1" dirty="0" smtClean="0">
                  <a:latin typeface="+mn-ea"/>
                  <a:ea typeface="+mn-ea"/>
                </a:rPr>
                <a:t> 重载“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StringBuilder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49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用于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与“</a:t>
              </a:r>
              <a:r>
                <a:rPr lang="en-US" altLang="zh-CN" dirty="0">
                  <a:latin typeface="+mn-ea"/>
                  <a:ea typeface="+mn-ea"/>
                </a:rPr>
                <a:t>+=”</a:t>
              </a:r>
              <a:r>
                <a:rPr lang="zh-CN" altLang="en-US" dirty="0">
                  <a:latin typeface="+mn-ea"/>
                  <a:ea typeface="+mn-ea"/>
                </a:rPr>
                <a:t>是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仅有的两个重载过的运算符</a:t>
              </a:r>
              <a:r>
                <a:rPr lang="zh-CN" altLang="en-US" dirty="0">
                  <a:latin typeface="+mn-ea"/>
                  <a:ea typeface="+mn-ea"/>
                </a:rPr>
                <a:t>，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不允许程序员重载任何运算符（但其实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语言比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更容易实现运算符的重载）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的不可变性带来了一定的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效率问题</a:t>
              </a:r>
              <a:r>
                <a:rPr lang="zh-CN" altLang="en-US" dirty="0">
                  <a:latin typeface="+mn-ea"/>
                  <a:ea typeface="+mn-ea"/>
                </a:rPr>
                <a:t>，比如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运算，每“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一次都会生成一个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新的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</a:t>
              </a:r>
              <a:r>
                <a:rPr lang="zh-CN" altLang="en-US" dirty="0" smtClean="0">
                  <a:latin typeface="+mn-ea"/>
                  <a:ea typeface="+mn-ea"/>
                </a:rPr>
                <a:t>。对此，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编译器一般会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4.2.3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以下类运行</a:t>
              </a:r>
              <a:r>
                <a:rPr lang="en-US" altLang="zh-CN" dirty="0">
                  <a:latin typeface="+mn-ea"/>
                  <a:ea typeface="+mn-ea"/>
                </a:rPr>
                <a:t>javap -c Concatenation.class </a:t>
              </a:r>
              <a:r>
                <a:rPr lang="zh-CN" altLang="en-US" dirty="0">
                  <a:latin typeface="+mn-ea"/>
                  <a:ea typeface="+mn-ea"/>
                </a:rPr>
                <a:t>反编译后，可见编译器自动引入了</a:t>
              </a:r>
              <a:r>
                <a:rPr lang="en-US" altLang="zh-CN" dirty="0">
                  <a:latin typeface="+mn-ea"/>
                  <a:ea typeface="+mn-ea"/>
                </a:rPr>
                <a:t>java.lang.StringBuilder</a:t>
              </a:r>
              <a:r>
                <a:rPr lang="zh-CN" altLang="en-US" dirty="0">
                  <a:latin typeface="+mn-ea"/>
                  <a:ea typeface="+mn-ea"/>
                </a:rPr>
                <a:t>类</a:t>
              </a:r>
              <a:r>
                <a:rPr lang="zh-CN" altLang="en-US" dirty="0" smtClean="0">
                  <a:latin typeface="+mn-ea"/>
                  <a:ea typeface="+mn-ea"/>
                </a:rPr>
                <a:t>，证实编译器确实做了优化。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Concatenation.java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31" y="2364757"/>
            <a:ext cx="3390900" cy="10096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7600" y="5704557"/>
            <a:ext cx="10715426" cy="729372"/>
            <a:chOff x="1028774" y="1314000"/>
            <a:chExt cx="10715426" cy="729372"/>
          </a:xfrm>
        </p:grpSpPr>
        <p:sp>
          <p:nvSpPr>
            <p:cNvPr id="17" name="文本框 16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8774" y="1674040"/>
              <a:ext cx="1071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：反正编译器会自动优化，是否就可以随意使用</a:t>
              </a: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的“</a:t>
              </a:r>
              <a:r>
                <a:rPr lang="en-US" altLang="zh-CN" dirty="0" smtClean="0">
                  <a:latin typeface="+mn-ea"/>
                  <a:ea typeface="+mn-ea"/>
                </a:rPr>
                <a:t>+</a:t>
              </a:r>
              <a:r>
                <a:rPr lang="zh-CN" altLang="en-US" dirty="0" smtClean="0">
                  <a:latin typeface="+mn-ea"/>
                  <a:ea typeface="+mn-ea"/>
                </a:rPr>
                <a:t>”运算了呢？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50" y="3452541"/>
            <a:ext cx="8620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4.2.4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优化程度的不够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对以下类运行</a:t>
              </a:r>
              <a:r>
                <a:rPr lang="en-US" altLang="zh-CN" dirty="0" smtClean="0">
                  <a:latin typeface="+mn-ea"/>
                  <a:ea typeface="+mn-ea"/>
                </a:rPr>
                <a:t>javap </a:t>
              </a:r>
              <a:r>
                <a:rPr lang="en-US" altLang="zh-CN" dirty="0">
                  <a:latin typeface="+mn-ea"/>
                  <a:ea typeface="+mn-ea"/>
                </a:rPr>
                <a:t>-c WhitherStringBuilder</a:t>
              </a:r>
              <a:r>
                <a:rPr lang="zh-CN" altLang="en-US" dirty="0">
                  <a:latin typeface="+mn-ea"/>
                  <a:ea typeface="+mn-ea"/>
                </a:rPr>
                <a:t>反编译后</a:t>
              </a:r>
              <a:r>
                <a:rPr lang="zh-CN" altLang="en-US" dirty="0" smtClean="0">
                  <a:latin typeface="+mn-ea"/>
                  <a:ea typeface="+mn-ea"/>
                </a:rPr>
                <a:t>，可以看出，方法</a:t>
              </a:r>
              <a:r>
                <a:rPr lang="en-US" altLang="zh-CN" dirty="0">
                  <a:latin typeface="+mn-ea"/>
                  <a:ea typeface="+mn-ea"/>
                </a:rPr>
                <a:t>implicit()</a:t>
              </a:r>
              <a:r>
                <a:rPr lang="zh-CN" altLang="en-US" dirty="0">
                  <a:latin typeface="+mn-ea"/>
                  <a:ea typeface="+mn-ea"/>
                </a:rPr>
                <a:t>显示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是在循环之内构造的，这样每经过一次循环就会</a:t>
              </a:r>
              <a:r>
                <a:rPr lang="zh-CN" altLang="en-US" dirty="0" smtClean="0">
                  <a:latin typeface="+mn-ea"/>
                  <a:ea typeface="+mn-ea"/>
                </a:rPr>
                <a:t>构造一个新的</a:t>
              </a:r>
              <a:r>
                <a:rPr lang="en-US" altLang="zh-CN" dirty="0" smtClean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对象，而</a:t>
              </a:r>
              <a:r>
                <a:rPr lang="en-US" altLang="zh-CN" dirty="0" smtClean="0">
                  <a:latin typeface="+mn-ea"/>
                  <a:ea typeface="+mn-ea"/>
                </a:rPr>
                <a:t>explicit</a:t>
              </a:r>
              <a:r>
                <a:rPr lang="en-US" altLang="zh-CN" dirty="0">
                  <a:latin typeface="+mn-ea"/>
                  <a:ea typeface="+mn-ea"/>
                </a:rPr>
                <a:t>()</a:t>
              </a:r>
              <a:r>
                <a:rPr lang="zh-CN" altLang="en-US" dirty="0">
                  <a:latin typeface="+mn-ea"/>
                  <a:ea typeface="+mn-ea"/>
                </a:rPr>
                <a:t>只生成一个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更优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WhitherStringBuilder.java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3" y="2752229"/>
            <a:ext cx="472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4.2.5 </a:t>
              </a:r>
              <a:r>
                <a:rPr lang="zh-CN" altLang="en-US" b="1" dirty="0" smtClean="0">
                  <a:latin typeface="+mn-ea"/>
                  <a:ea typeface="+mn-ea"/>
                </a:rPr>
                <a:t>无意</a:t>
              </a:r>
              <a:r>
                <a:rPr lang="zh-CN" altLang="en-US" b="1" dirty="0">
                  <a:latin typeface="+mn-ea"/>
                  <a:ea typeface="+mn-ea"/>
                </a:rPr>
                <a:t>识</a:t>
              </a:r>
              <a:r>
                <a:rPr lang="zh-CN" altLang="en-US" b="1" dirty="0" smtClean="0">
                  <a:latin typeface="+mn-ea"/>
                  <a:ea typeface="+mn-ea"/>
                </a:rPr>
                <a:t>的递归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如果你希望</a:t>
              </a:r>
              <a:r>
                <a:rPr lang="en-US" altLang="zh-CN" dirty="0" smtClean="0">
                  <a:latin typeface="+mn-ea"/>
                  <a:ea typeface="+mn-ea"/>
                </a:rPr>
                <a:t>toString()</a:t>
              </a:r>
              <a:r>
                <a:rPr lang="zh-CN" altLang="en-US" dirty="0" smtClean="0">
                  <a:latin typeface="+mn-ea"/>
                  <a:ea typeface="+mn-ea"/>
                </a:rPr>
                <a:t>方法打印出对象的内存地址，也许你会考虑使用</a:t>
              </a:r>
              <a:r>
                <a:rPr lang="en-US" altLang="zh-CN" dirty="0" smtClean="0">
                  <a:latin typeface="+mn-ea"/>
                  <a:ea typeface="+mn-ea"/>
                </a:rPr>
                <a:t>this</a:t>
              </a:r>
              <a:r>
                <a:rPr lang="zh-CN" altLang="en-US" dirty="0" smtClean="0">
                  <a:latin typeface="+mn-ea"/>
                  <a:ea typeface="+mn-ea"/>
                </a:rPr>
                <a:t>关键字：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InfiniteRecursion.java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96134"/>
            <a:ext cx="5086350" cy="16002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7600" y="3544317"/>
            <a:ext cx="10715426" cy="1006371"/>
            <a:chOff x="1028774" y="1314000"/>
            <a:chExt cx="10715426" cy="1006371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上面程序运行时发生了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无限递归</a:t>
              </a:r>
              <a:r>
                <a:rPr lang="zh-CN" altLang="en-US" dirty="0" smtClean="0">
                  <a:latin typeface="+mn-ea"/>
                  <a:ea typeface="+mn-ea"/>
                </a:rPr>
                <a:t>，抛出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java.lang.StackOverflowError</a:t>
              </a:r>
              <a:r>
                <a:rPr lang="zh-CN" altLang="en-US" dirty="0"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溢出错误异常。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：以上</a:t>
              </a:r>
              <a:r>
                <a:rPr lang="zh-CN" altLang="en-US" dirty="0">
                  <a:latin typeface="+mn-ea"/>
                  <a:ea typeface="+mn-ea"/>
                </a:rPr>
                <a:t>程序</a:t>
              </a:r>
              <a:r>
                <a:rPr lang="zh-CN" altLang="en-US" dirty="0" smtClean="0">
                  <a:latin typeface="+mn-ea"/>
                  <a:ea typeface="+mn-ea"/>
                </a:rPr>
                <a:t>如何修复？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61223" y="234671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5.2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61223" y="3130399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17644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Collection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1223" y="3914081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1223" y="156303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完整容器分类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完整容器分类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965299"/>
            <a:ext cx="113052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95393" cy="586648"/>
            <a:chOff x="354" y="361635"/>
            <a:chExt cx="399539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8350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List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Set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Map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5.2.1 ArrayList </a:t>
              </a:r>
              <a:r>
                <a:rPr lang="zh-CN" altLang="en-US" b="1" dirty="0" smtClean="0">
                  <a:latin typeface="+mn-ea"/>
                  <a:ea typeface="+mn-ea"/>
                </a:rPr>
                <a:t>和 </a:t>
              </a:r>
              <a:r>
                <a:rPr lang="en-US" altLang="zh-CN" b="1" dirty="0" smtClean="0">
                  <a:latin typeface="+mn-ea"/>
                  <a:ea typeface="+mn-ea"/>
                </a:rPr>
                <a:t>LinkedList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都可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自动扩容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底层是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</a:t>
              </a:r>
              <a:r>
                <a:rPr lang="zh-CN" altLang="en-US" dirty="0" smtClean="0">
                  <a:latin typeface="+mn-ea"/>
                  <a:ea typeface="+mn-ea"/>
                </a:rPr>
                <a:t>结构，连续存储空间，所以读取元素快。因可以自动扩容，所以可以把</a:t>
              </a: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当作“可自动扩充自身尺寸的数组”看待。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双向链表</a:t>
              </a:r>
              <a:r>
                <a:rPr lang="zh-CN" altLang="en-US" dirty="0" smtClean="0">
                  <a:latin typeface="+mn-ea"/>
                  <a:ea typeface="+mn-ea"/>
                </a:rPr>
                <a:t>结构，所以插入元素快。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能够直接实现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Stack</a:t>
              </a:r>
              <a:r>
                <a:rPr lang="zh-CN" altLang="en-US" dirty="0" smtClean="0">
                  <a:latin typeface="+mn-ea"/>
                  <a:ea typeface="+mn-ea"/>
                </a:rPr>
                <a:t>）的所有功能的方法。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也提供了支持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队列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）行为的方法，并且实现了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接口，所以也可用作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21692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5.2.2 Set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不保存重复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元素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3554" y="46524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5.2.3 Map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也称关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联数组</a:t>
              </a:r>
              <a:r>
                <a:rPr lang="zh-CN" altLang="en-US" dirty="0" smtClean="0">
                  <a:latin typeface="+mn-ea"/>
                  <a:ea typeface="+mn-ea"/>
                </a:rPr>
                <a:t>。将对象映射到其他对象的能力是一种解决编程问题的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杀手锏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5010094" cy="586648"/>
            <a:chOff x="354" y="361635"/>
            <a:chExt cx="50100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45982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5.3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Collection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与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Iterator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是描述所有序列容器的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共性的根接口</a:t>
              </a:r>
              <a:r>
                <a:rPr lang="zh-CN" altLang="en-US" dirty="0">
                  <a:latin typeface="+mn-ea"/>
                  <a:ea typeface="+mn-ea"/>
                </a:rPr>
                <a:t>，它可能会被 认为是一个“附属接口”，即因为要表示其他若干个接口的共性而出现的接口。而在标准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类库中并没有其容器的任何公共基类</a:t>
              </a:r>
              <a:r>
                <a:rPr lang="en-US" altLang="zh-CN" dirty="0">
                  <a:latin typeface="+mn-ea"/>
                  <a:ea typeface="+mn-ea"/>
                </a:rPr>
                <a:t>——</a:t>
              </a:r>
              <a:r>
                <a:rPr lang="zh-CN" altLang="en-US" dirty="0">
                  <a:latin typeface="+mn-ea"/>
                  <a:ea typeface="+mn-ea"/>
                </a:rPr>
                <a:t>容器之间的所有共性都是通过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迭代器</a:t>
              </a:r>
              <a:r>
                <a:rPr lang="zh-CN" altLang="en-US" dirty="0">
                  <a:latin typeface="+mn-ea"/>
                  <a:ea typeface="+mn-ea"/>
                </a:rPr>
                <a:t>达成的。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将两种方法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绑定</a:t>
              </a:r>
              <a:r>
                <a:rPr lang="zh-CN" altLang="en-US" dirty="0">
                  <a:latin typeface="+mn-ea"/>
                  <a:ea typeface="+mn-ea"/>
                </a:rPr>
                <a:t>到了一起，因为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就意味着需要提供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iterator()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Foreach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语法</a:t>
              </a:r>
              <a:r>
                <a:rPr lang="zh-CN" altLang="en-US" dirty="0">
                  <a:latin typeface="+mn-ea"/>
                  <a:ea typeface="+mn-ea"/>
                </a:rPr>
                <a:t>用于任何实现了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接口的类。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接口扩展了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接口，所以所有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对象都</a:t>
              </a:r>
              <a:r>
                <a:rPr lang="zh-CN" altLang="en-US" dirty="0" smtClean="0">
                  <a:latin typeface="+mn-ea"/>
                  <a:ea typeface="+mn-ea"/>
                </a:rPr>
                <a:t>适用</a:t>
              </a:r>
              <a:r>
                <a:rPr lang="en-US" altLang="zh-CN" dirty="0">
                  <a:latin typeface="+mn-ea"/>
                  <a:ea typeface="+mn-ea"/>
                </a:rPr>
                <a:t>F</a:t>
              </a:r>
              <a:r>
                <a:rPr lang="en-US" altLang="zh-CN" dirty="0" smtClean="0">
                  <a:latin typeface="+mn-ea"/>
                  <a:ea typeface="+mn-ea"/>
                </a:rPr>
                <a:t>oreach</a:t>
              </a:r>
              <a:r>
                <a:rPr lang="zh-CN" altLang="en-US" dirty="0">
                  <a:latin typeface="+mn-ea"/>
                  <a:ea typeface="+mn-ea"/>
                </a:rPr>
                <a:t>语法。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772576" cy="586648"/>
            <a:chOff x="354" y="361635"/>
            <a:chExt cx="377257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36068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容器的元素类型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599" y="1080000"/>
            <a:ext cx="10728359" cy="2668364"/>
            <a:chOff x="1028773" y="1314000"/>
            <a:chExt cx="10728359" cy="2668364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3" y="1674040"/>
              <a:ext cx="107283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泛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型之前</a:t>
              </a:r>
              <a:r>
                <a:rPr lang="zh-CN" altLang="en-US" dirty="0">
                  <a:latin typeface="+mn-ea"/>
                  <a:ea typeface="+mn-ea"/>
                </a:rPr>
                <a:t>的容器不能持有基本类型元素，显然数组是可以的。但是有了泛型，容器就可以指定并检查它们所持有对象的类型，并且有了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自动包装机制</a:t>
              </a:r>
              <a:r>
                <a:rPr lang="zh-CN" altLang="en-US" dirty="0">
                  <a:latin typeface="+mn-ea"/>
                  <a:ea typeface="+mn-ea"/>
                </a:rPr>
                <a:t>，容器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看起来</a:t>
              </a:r>
              <a:r>
                <a:rPr lang="zh-CN" altLang="en-US" dirty="0">
                  <a:latin typeface="+mn-ea"/>
                  <a:ea typeface="+mn-ea"/>
                </a:rPr>
                <a:t>还能够持有基本类型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任何基本类型都不能作为类型参数</a:t>
              </a:r>
              <a:r>
                <a:rPr lang="zh-CN" altLang="en-US" dirty="0">
                  <a:latin typeface="+mn-ea"/>
                  <a:ea typeface="+mn-ea"/>
                </a:rPr>
                <a:t>。因此不能创建</a:t>
              </a:r>
              <a:r>
                <a:rPr lang="en-US" altLang="zh-CN" dirty="0">
                  <a:latin typeface="+mn-ea"/>
                  <a:ea typeface="+mn-ea"/>
                </a:rPr>
                <a:t>ArrayList&lt;int&gt; </a:t>
              </a:r>
              <a:r>
                <a:rPr lang="zh-CN" altLang="en-US" dirty="0">
                  <a:latin typeface="+mn-ea"/>
                  <a:ea typeface="+mn-ea"/>
                </a:rPr>
                <a:t>或 </a:t>
              </a:r>
              <a:r>
                <a:rPr lang="en-US" altLang="zh-CN" dirty="0">
                  <a:latin typeface="+mn-ea"/>
                  <a:ea typeface="+mn-ea"/>
                </a:rPr>
                <a:t>HashMap&lt;int, int&gt;</a:t>
              </a:r>
              <a:r>
                <a:rPr lang="zh-CN" altLang="en-US" dirty="0">
                  <a:latin typeface="+mn-ea"/>
                  <a:ea typeface="+mn-ea"/>
                </a:rPr>
                <a:t>之类的东西。但是可以利用自动包装机制和基本类型的包装器来解决，自动包装机制将自动地实现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 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到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Integer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的双向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转换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ListOfInt.java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0" y="3904357"/>
            <a:ext cx="4486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4839" y="1240061"/>
            <a:ext cx="9948242" cy="5122144"/>
            <a:chOff x="1561610" y="2270248"/>
            <a:chExt cx="9948242" cy="5122144"/>
          </a:xfrm>
        </p:grpSpPr>
        <p:grpSp>
          <p:nvGrpSpPr>
            <p:cNvPr id="2" name="组合 1"/>
            <p:cNvGrpSpPr/>
            <p:nvPr/>
          </p:nvGrpSpPr>
          <p:grpSpPr>
            <a:xfrm>
              <a:off x="1561610" y="2270248"/>
              <a:ext cx="9948242" cy="5122144"/>
              <a:chOff x="1561610" y="2270248"/>
              <a:chExt cx="9948242" cy="5122144"/>
            </a:xfrm>
          </p:grpSpPr>
          <p:sp>
            <p:nvSpPr>
              <p:cNvPr id="10245" name="AutoShape 5"/>
              <p:cNvSpPr>
                <a:spLocks/>
              </p:cNvSpPr>
              <p:nvPr/>
            </p:nvSpPr>
            <p:spPr bwMode="auto">
              <a:xfrm>
                <a:off x="1574166" y="2270248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6" name="AutoShape 6"/>
              <p:cNvSpPr>
                <a:spLocks/>
              </p:cNvSpPr>
              <p:nvPr/>
            </p:nvSpPr>
            <p:spPr bwMode="auto">
              <a:xfrm>
                <a:off x="1719824" y="2301492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01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7" name="AutoShape 7"/>
              <p:cNvSpPr>
                <a:spLocks/>
              </p:cNvSpPr>
              <p:nvPr/>
            </p:nvSpPr>
            <p:spPr bwMode="auto">
              <a:xfrm>
                <a:off x="2344310" y="2467012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概述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49" name="AutoShape 9"/>
              <p:cNvSpPr>
                <a:spLocks/>
              </p:cNvSpPr>
              <p:nvPr/>
            </p:nvSpPr>
            <p:spPr bwMode="auto">
              <a:xfrm>
                <a:off x="1561610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语言概述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1.2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开发环境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第一个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程序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0" name="AutoShape 10"/>
              <p:cNvSpPr>
                <a:spLocks/>
              </p:cNvSpPr>
              <p:nvPr/>
            </p:nvSpPr>
            <p:spPr bwMode="auto">
              <a:xfrm>
                <a:off x="5224813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1" name="AutoShape 11"/>
              <p:cNvSpPr>
                <a:spLocks/>
              </p:cNvSpPr>
              <p:nvPr/>
            </p:nvSpPr>
            <p:spPr bwMode="auto">
              <a:xfrm>
                <a:off x="5384701" y="2301492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2" name="AutoShape 12"/>
              <p:cNvSpPr>
                <a:spLocks/>
              </p:cNvSpPr>
              <p:nvPr/>
            </p:nvSpPr>
            <p:spPr bwMode="auto">
              <a:xfrm>
                <a:off x="5996631" y="2462826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语法基础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4" name="AutoShape 14"/>
              <p:cNvSpPr>
                <a:spLocks/>
              </p:cNvSpPr>
              <p:nvPr/>
            </p:nvSpPr>
            <p:spPr bwMode="auto">
              <a:xfrm>
                <a:off x="5213093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数据类型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操作符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控制执行流程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访问权限控制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5" name="AutoShape 15"/>
              <p:cNvSpPr>
                <a:spLocks/>
              </p:cNvSpPr>
              <p:nvPr/>
            </p:nvSpPr>
            <p:spPr bwMode="auto">
              <a:xfrm>
                <a:off x="8863740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6" name="AutoShape 16"/>
              <p:cNvSpPr>
                <a:spLocks/>
              </p:cNvSpPr>
              <p:nvPr/>
            </p:nvSpPr>
            <p:spPr bwMode="auto">
              <a:xfrm>
                <a:off x="9016094" y="2301492"/>
                <a:ext cx="33149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7" name="AutoShape 17"/>
              <p:cNvSpPr>
                <a:spLocks/>
              </p:cNvSpPr>
              <p:nvPr/>
            </p:nvSpPr>
            <p:spPr bwMode="auto">
              <a:xfrm>
                <a:off x="9634721" y="2467012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面向对象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9" name="AutoShape 19"/>
              <p:cNvSpPr>
                <a:spLocks/>
              </p:cNvSpPr>
              <p:nvPr/>
            </p:nvSpPr>
            <p:spPr bwMode="auto">
              <a:xfrm>
                <a:off x="8852020" y="3022813"/>
                <a:ext cx="2343914" cy="19389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面向对象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类与对象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复用类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多态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3.5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内部类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0" name="AutoShape 20"/>
              <p:cNvSpPr>
                <a:spLocks/>
              </p:cNvSpPr>
              <p:nvPr/>
            </p:nvSpPr>
            <p:spPr bwMode="auto">
              <a:xfrm>
                <a:off x="1585513" y="5125954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1" name="AutoShape 21"/>
              <p:cNvSpPr>
                <a:spLocks/>
              </p:cNvSpPr>
              <p:nvPr/>
            </p:nvSpPr>
            <p:spPr bwMode="auto">
              <a:xfrm>
                <a:off x="1743727" y="5157198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04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2" name="AutoShape 22"/>
              <p:cNvSpPr>
                <a:spLocks/>
              </p:cNvSpPr>
              <p:nvPr/>
            </p:nvSpPr>
            <p:spPr bwMode="auto">
              <a:xfrm>
                <a:off x="2355657" y="5322717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数组和字符串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4" name="AutoShape 24"/>
              <p:cNvSpPr>
                <a:spLocks/>
              </p:cNvSpPr>
              <p:nvPr/>
            </p:nvSpPr>
            <p:spPr bwMode="auto">
              <a:xfrm>
                <a:off x="1572957" y="5879355"/>
                <a:ext cx="2343914" cy="7063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数组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字符串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String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7" name="AutoShape 27"/>
              <p:cNvSpPr>
                <a:spLocks/>
              </p:cNvSpPr>
              <p:nvPr/>
            </p:nvSpPr>
            <p:spPr bwMode="auto">
              <a:xfrm>
                <a:off x="5996631" y="5307643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9" name="AutoShape 29"/>
              <p:cNvSpPr>
                <a:spLocks/>
              </p:cNvSpPr>
              <p:nvPr/>
            </p:nvSpPr>
            <p:spPr bwMode="auto">
              <a:xfrm>
                <a:off x="5213930" y="5864281"/>
                <a:ext cx="2657831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完整容器分类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5.2 List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Set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Map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5.3 Collection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与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Iterator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容器的元素类型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71" name="AutoShape 31"/>
              <p:cNvSpPr>
                <a:spLocks/>
              </p:cNvSpPr>
              <p:nvPr/>
            </p:nvSpPr>
            <p:spPr bwMode="auto">
              <a:xfrm>
                <a:off x="8865413" y="5124441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06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AutoShape 5"/>
            <p:cNvSpPr>
              <a:spLocks/>
            </p:cNvSpPr>
            <p:nvPr/>
          </p:nvSpPr>
          <p:spPr bwMode="auto">
            <a:xfrm>
              <a:off x="5221253" y="5110880"/>
              <a:ext cx="626160" cy="626160"/>
            </a:xfrm>
            <a:prstGeom prst="roundRect">
              <a:avLst>
                <a:gd name="adj" fmla="val 2031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AutoShape 6"/>
            <p:cNvSpPr>
              <a:spLocks/>
            </p:cNvSpPr>
            <p:nvPr/>
          </p:nvSpPr>
          <p:spPr bwMode="auto">
            <a:xfrm>
              <a:off x="5359376" y="5090758"/>
              <a:ext cx="349913" cy="4868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4" y="361635"/>
            <a:ext cx="2042935" cy="586648"/>
            <a:chOff x="354" y="361635"/>
            <a:chExt cx="2042935" cy="586648"/>
          </a:xfrm>
        </p:grpSpPr>
        <p:sp>
          <p:nvSpPr>
            <p:cNvPr id="33" name="矩形 32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2247" y="390901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内容回顾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9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57600" y="1080000"/>
            <a:ext cx="554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HelloDate.java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7600" y="2840284"/>
            <a:ext cx="57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编译、解释、执行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4" y="3305017"/>
            <a:ext cx="3600450" cy="942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7600" y="4343392"/>
            <a:ext cx="554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是编译型和解释型的混合型语言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编译命令：</a:t>
            </a:r>
            <a:r>
              <a:rPr lang="en-US" altLang="zh-CN" dirty="0" smtClean="0">
                <a:latin typeface="+mn-ea"/>
                <a:ea typeface="+mn-ea"/>
              </a:rPr>
              <a:t>javac.exe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解释命令：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7599" y="5861347"/>
            <a:ext cx="1101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i="1" dirty="0" smtClean="0">
                <a:latin typeface="+mn-ea"/>
                <a:ea typeface="+mn-ea"/>
              </a:rPr>
              <a:t>“</a:t>
            </a:r>
            <a:r>
              <a:rPr lang="en-US" altLang="zh-CN" b="1" i="1" dirty="0" smtClean="0">
                <a:latin typeface="+mn-ea"/>
                <a:ea typeface="+mn-ea"/>
              </a:rPr>
              <a:t>Any </a:t>
            </a:r>
            <a:r>
              <a:rPr lang="en-US" altLang="zh-CN" b="1" i="1" dirty="0">
                <a:latin typeface="+mn-ea"/>
                <a:ea typeface="+mn-ea"/>
              </a:rPr>
              <a:t>problem in computer science can be solved with another level of indirection</a:t>
            </a:r>
            <a:r>
              <a:rPr lang="en-US" altLang="zh-CN" b="1" i="1" dirty="0" smtClean="0">
                <a:latin typeface="+mn-ea"/>
                <a:ea typeface="+mn-ea"/>
              </a:rPr>
              <a:t>. </a:t>
            </a:r>
            <a:r>
              <a:rPr lang="zh-CN" altLang="en-US" b="1" i="1" dirty="0" smtClean="0">
                <a:latin typeface="+mn-ea"/>
                <a:ea typeface="+mn-ea"/>
              </a:rPr>
              <a:t>计算机科学</a:t>
            </a:r>
            <a:r>
              <a:rPr lang="zh-CN" altLang="en-US" b="1" i="1" dirty="0">
                <a:latin typeface="+mn-ea"/>
                <a:ea typeface="+mn-ea"/>
              </a:rPr>
              <a:t>领域的任何问题都可以通过增加一个间接的中间层来解决。” </a:t>
            </a:r>
            <a:r>
              <a:rPr lang="en-US" altLang="zh-CN" b="1" i="1" dirty="0" smtClean="0">
                <a:latin typeface="+mn-ea"/>
                <a:ea typeface="+mn-ea"/>
              </a:rPr>
              <a:t>													     —— </a:t>
            </a:r>
            <a:r>
              <a:rPr lang="en-US" altLang="zh-CN" b="1" i="1" dirty="0">
                <a:latin typeface="+mn-ea"/>
                <a:ea typeface="+mn-ea"/>
              </a:rPr>
              <a:t>David Wheeler</a:t>
            </a:r>
            <a:endParaRPr lang="en-US" altLang="zh-CN" b="1" i="1" dirty="0" smtClean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3" y="159941"/>
            <a:ext cx="5457825" cy="5638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52" y="1544733"/>
            <a:ext cx="3600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0" y="2761385"/>
            <a:ext cx="12858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</a:t>
            </a: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聆听！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-11587" y="700871"/>
            <a:ext cx="128587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End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3647105"/>
            <a:ext cx="1284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n-ea"/>
                <a:ea typeface="+mn-ea"/>
              </a:rPr>
              <a:t>PPT</a:t>
            </a:r>
            <a:r>
              <a:rPr lang="zh-CN" altLang="en-US" dirty="0" smtClean="0">
                <a:latin typeface="+mn-ea"/>
                <a:ea typeface="+mn-ea"/>
              </a:rPr>
              <a:t>原件下载地址：</a:t>
            </a:r>
            <a:endParaRPr lang="en-US" altLang="zh-CN" dirty="0" smtClean="0"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latin typeface="+mn-ea"/>
                <a:ea typeface="+mn-ea"/>
              </a:rPr>
              <a:t>PPT</a:t>
            </a:r>
            <a:r>
              <a:rPr lang="zh-CN" altLang="en-US" dirty="0" smtClean="0">
                <a:latin typeface="+mn-ea"/>
                <a:ea typeface="+mn-ea"/>
              </a:rPr>
              <a:t>内容相关博文：</a:t>
            </a:r>
            <a:r>
              <a:rPr lang="en-US" altLang="zh-CN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blog.csdn.net/leonliu06/article/details/78638841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algn="ctr"/>
            <a:r>
              <a:rPr lang="en-US" altLang="zh-CN" dirty="0" smtClean="0">
                <a:latin typeface="+mn-ea"/>
                <a:ea typeface="+mn-ea"/>
              </a:rPr>
              <a:t>PPT</a:t>
            </a:r>
            <a:r>
              <a:rPr lang="zh-CN" altLang="en-US" dirty="0" smtClean="0">
                <a:latin typeface="+mn-ea"/>
                <a:ea typeface="+mn-ea"/>
              </a:rPr>
              <a:t>内容源码仓库：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600101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371894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14368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89215" y="3915481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访问权限控制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335"/>
              </p:ext>
            </p:extLst>
          </p:nvPr>
        </p:nvGraphicFramePr>
        <p:xfrm>
          <a:off x="1244807" y="1600101"/>
          <a:ext cx="10657184" cy="3886200"/>
        </p:xfrm>
        <a:graphic>
          <a:graphicData uri="http://schemas.openxmlformats.org/drawingml/2006/table">
            <a:tbl>
              <a:tblPr/>
              <a:tblGrid>
                <a:gridCol w="1872208"/>
                <a:gridCol w="2088232"/>
                <a:gridCol w="2304256"/>
                <a:gridCol w="2160240"/>
                <a:gridCol w="22322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基本类型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大小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最小值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最大值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包装器类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-128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+127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2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57600" y="10800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421932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4872</Words>
  <Application>Microsoft Office PowerPoint</Application>
  <PresentationFormat>自定义</PresentationFormat>
  <Paragraphs>663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 Unicode MS</vt:lpstr>
      <vt:lpstr>SFMono-Regular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2017-11-27T08:23:57Z</dcterms:modified>
</cp:coreProperties>
</file>