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304" r:id="rId33"/>
    <p:sldId id="305" r:id="rId34"/>
    <p:sldId id="286" r:id="rId35"/>
    <p:sldId id="289" r:id="rId36"/>
    <p:sldId id="290" r:id="rId37"/>
    <p:sldId id="291" r:id="rId38"/>
    <p:sldId id="306" r:id="rId39"/>
    <p:sldId id="307" r:id="rId40"/>
    <p:sldId id="308" r:id="rId41"/>
    <p:sldId id="309" r:id="rId42"/>
    <p:sldId id="310"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02" y="-4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pPr>
              <a:defRPr/>
            </a:pPr>
            <a:fld id="{F6E11807-AB82-4474-9057-3C6FA20166A8}" type="datetimeFigureOut">
              <a:rPr lang="en-US" altLang="en-US"/>
              <a:pPr>
                <a:defRPr/>
              </a:pPr>
              <a:t>10/7/2018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786EE87-D593-4BFF-81BC-5A8E98AC69A5}" type="slidenum">
              <a:rPr lang="en-US" altLang="en-US"/>
              <a:pPr>
                <a:defRPr/>
              </a:pPr>
              <a:t>‹#›</a:t>
            </a:fld>
            <a:endParaRPr lang="en-US" altLang="en-US"/>
          </a:p>
        </p:txBody>
      </p:sp>
    </p:spTree>
    <p:extLst>
      <p:ext uri="{BB962C8B-B14F-4D97-AF65-F5344CB8AC3E}">
        <p14:creationId xmlns:p14="http://schemas.microsoft.com/office/powerpoint/2010/main" val="130618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2182B047-551A-458B-8C92-F57391AA79D0}" type="datetimeFigureOut">
              <a:rPr lang="en-US" altLang="en-US"/>
              <a:pPr>
                <a:defRPr/>
              </a:pPr>
              <a:t>10/7/2018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AD7429-CCFC-4CB0-8B89-F3A75F0FF222}" type="slidenum">
              <a:rPr lang="en-US" altLang="en-US"/>
              <a:pPr>
                <a:defRPr/>
              </a:pPr>
              <a:t>‹#›</a:t>
            </a:fld>
            <a:endParaRPr lang="en-US" altLang="en-US"/>
          </a:p>
        </p:txBody>
      </p:sp>
    </p:spTree>
    <p:extLst>
      <p:ext uri="{BB962C8B-B14F-4D97-AF65-F5344CB8AC3E}">
        <p14:creationId xmlns:p14="http://schemas.microsoft.com/office/powerpoint/2010/main" val="152699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3D77528B-1DE0-4115-B926-7D291183200C}" type="datetimeFigureOut">
              <a:rPr lang="en-US" altLang="en-US"/>
              <a:pPr>
                <a:defRPr/>
              </a:pPr>
              <a:t>10/7/2018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9D10F81-6130-4A44-AA9B-31F4BB6955D6}" type="slidenum">
              <a:rPr lang="en-US" altLang="en-US"/>
              <a:pPr>
                <a:defRPr/>
              </a:pPr>
              <a:t>‹#›</a:t>
            </a:fld>
            <a:endParaRPr lang="en-US" altLang="en-US"/>
          </a:p>
        </p:txBody>
      </p:sp>
    </p:spTree>
    <p:extLst>
      <p:ext uri="{BB962C8B-B14F-4D97-AF65-F5344CB8AC3E}">
        <p14:creationId xmlns:p14="http://schemas.microsoft.com/office/powerpoint/2010/main" val="138201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pPr>
              <a:defRPr/>
            </a:pPr>
            <a:fld id="{9A29734E-5A0B-4440-ACA0-55B20284723B}" type="slidenum">
              <a:rPr lang="en-US" altLang="en-US"/>
              <a:pPr>
                <a:defRPr/>
              </a:pPr>
              <a:t>‹#›</a:t>
            </a:fld>
            <a:endParaRPr lang="en-US" altLang="en-US"/>
          </a:p>
        </p:txBody>
      </p:sp>
      <p:sp>
        <p:nvSpPr>
          <p:cNvPr id="7" name="Date Placeholder 6"/>
          <p:cNvSpPr>
            <a:spLocks noGrp="1"/>
          </p:cNvSpPr>
          <p:nvPr>
            <p:ph type="dt" sz="half" idx="12"/>
          </p:nvPr>
        </p:nvSpPr>
        <p:spPr>
          <a:xfrm>
            <a:off x="457200" y="6245225"/>
            <a:ext cx="2133600" cy="476250"/>
          </a:xfrm>
        </p:spPr>
        <p:txBody>
          <a:bodyPr/>
          <a:lstStyle>
            <a:lvl1pPr>
              <a:defRPr>
                <a:latin typeface="Calibri" charset="0"/>
                <a:ea typeface="ＭＳ Ｐゴシック" charset="0"/>
                <a:cs typeface="Arial" charset="0"/>
              </a:defRPr>
            </a:lvl1pPr>
          </a:lstStyle>
          <a:p>
            <a:pPr>
              <a:defRPr/>
            </a:pPr>
            <a:endParaRPr lang="en-US"/>
          </a:p>
        </p:txBody>
      </p:sp>
    </p:spTree>
    <p:extLst>
      <p:ext uri="{BB962C8B-B14F-4D97-AF65-F5344CB8AC3E}">
        <p14:creationId xmlns:p14="http://schemas.microsoft.com/office/powerpoint/2010/main" val="105594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9EF7F5B3-C4F3-43FF-861E-BF72E75D0E73}" type="datetimeFigureOut">
              <a:rPr lang="en-US" altLang="en-US"/>
              <a:pPr>
                <a:defRPr/>
              </a:pPr>
              <a:t>10/7/2018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4FD0AD7-ADFE-44BA-A849-0824A7FB5DC2}" type="slidenum">
              <a:rPr lang="en-US" altLang="en-US"/>
              <a:pPr>
                <a:defRPr/>
              </a:pPr>
              <a:t>‹#›</a:t>
            </a:fld>
            <a:endParaRPr lang="en-US" altLang="en-US"/>
          </a:p>
        </p:txBody>
      </p:sp>
    </p:spTree>
    <p:extLst>
      <p:ext uri="{BB962C8B-B14F-4D97-AF65-F5344CB8AC3E}">
        <p14:creationId xmlns:p14="http://schemas.microsoft.com/office/powerpoint/2010/main" val="381107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DD653AF-B815-439B-A838-2750A84AB77C}" type="datetimeFigureOut">
              <a:rPr lang="en-US" altLang="en-US"/>
              <a:pPr>
                <a:defRPr/>
              </a:pPr>
              <a:t>10/7/2018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6834F66-1AAF-4529-92FA-AA66F200A8A8}" type="slidenum">
              <a:rPr lang="en-US" altLang="en-US"/>
              <a:pPr>
                <a:defRPr/>
              </a:pPr>
              <a:t>‹#›</a:t>
            </a:fld>
            <a:endParaRPr lang="en-US" altLang="en-US"/>
          </a:p>
        </p:txBody>
      </p:sp>
    </p:spTree>
    <p:extLst>
      <p:ext uri="{BB962C8B-B14F-4D97-AF65-F5344CB8AC3E}">
        <p14:creationId xmlns:p14="http://schemas.microsoft.com/office/powerpoint/2010/main" val="270838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3"/>
          <p:cNvSpPr>
            <a:spLocks noGrp="1"/>
          </p:cNvSpPr>
          <p:nvPr>
            <p:ph type="dt" sz="half" idx="10"/>
          </p:nvPr>
        </p:nvSpPr>
        <p:spPr/>
        <p:txBody>
          <a:bodyPr/>
          <a:lstStyle>
            <a:lvl1pPr>
              <a:defRPr/>
            </a:lvl1pPr>
          </a:lstStyle>
          <a:p>
            <a:pPr>
              <a:defRPr/>
            </a:pPr>
            <a:fld id="{2ED9CDD3-57DE-47F3-9D6B-8113EF2CA6AB}" type="datetimeFigureOut">
              <a:rPr lang="en-US" altLang="en-US"/>
              <a:pPr>
                <a:defRPr/>
              </a:pPr>
              <a:t>10/7/2018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14E7EA4-0E3F-4624-93CF-36824CC04D45}" type="slidenum">
              <a:rPr lang="en-US" altLang="en-US"/>
              <a:pPr>
                <a:defRPr/>
              </a:pPr>
              <a:t>‹#›</a:t>
            </a:fld>
            <a:endParaRPr lang="en-US" altLang="en-US"/>
          </a:p>
        </p:txBody>
      </p:sp>
    </p:spTree>
    <p:extLst>
      <p:ext uri="{BB962C8B-B14F-4D97-AF65-F5344CB8AC3E}">
        <p14:creationId xmlns:p14="http://schemas.microsoft.com/office/powerpoint/2010/main" val="380211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3"/>
          <p:cNvSpPr>
            <a:spLocks noGrp="1"/>
          </p:cNvSpPr>
          <p:nvPr>
            <p:ph type="dt" sz="half" idx="10"/>
          </p:nvPr>
        </p:nvSpPr>
        <p:spPr/>
        <p:txBody>
          <a:bodyPr/>
          <a:lstStyle>
            <a:lvl1pPr>
              <a:defRPr/>
            </a:lvl1pPr>
          </a:lstStyle>
          <a:p>
            <a:pPr>
              <a:defRPr/>
            </a:pPr>
            <a:fld id="{E809E78A-2FFD-497E-AF09-4468AB410244}" type="datetimeFigureOut">
              <a:rPr lang="en-US" altLang="en-US"/>
              <a:pPr>
                <a:defRPr/>
              </a:pPr>
              <a:t>10/7/2018</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B60BFA1C-524F-4994-A276-674EF6671CBF}" type="slidenum">
              <a:rPr lang="en-US" altLang="en-US"/>
              <a:pPr>
                <a:defRPr/>
              </a:pPr>
              <a:t>‹#›</a:t>
            </a:fld>
            <a:endParaRPr lang="en-US" altLang="en-US"/>
          </a:p>
        </p:txBody>
      </p:sp>
    </p:spTree>
    <p:extLst>
      <p:ext uri="{BB962C8B-B14F-4D97-AF65-F5344CB8AC3E}">
        <p14:creationId xmlns:p14="http://schemas.microsoft.com/office/powerpoint/2010/main" val="109452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3"/>
          <p:cNvSpPr>
            <a:spLocks noGrp="1"/>
          </p:cNvSpPr>
          <p:nvPr>
            <p:ph type="dt" sz="half" idx="10"/>
          </p:nvPr>
        </p:nvSpPr>
        <p:spPr/>
        <p:txBody>
          <a:bodyPr/>
          <a:lstStyle>
            <a:lvl1pPr>
              <a:defRPr/>
            </a:lvl1pPr>
          </a:lstStyle>
          <a:p>
            <a:pPr>
              <a:defRPr/>
            </a:pPr>
            <a:fld id="{59F1B1BB-EBE7-4BA3-B30C-67275BD23E25}" type="datetimeFigureOut">
              <a:rPr lang="en-US" altLang="en-US"/>
              <a:pPr>
                <a:defRPr/>
              </a:pPr>
              <a:t>10/7/2018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FE38371-D0F6-41BA-AB7A-8B8BE0E646A1}" type="slidenum">
              <a:rPr lang="en-US" altLang="en-US"/>
              <a:pPr>
                <a:defRPr/>
              </a:pPr>
              <a:t>‹#›</a:t>
            </a:fld>
            <a:endParaRPr lang="en-US" altLang="en-US"/>
          </a:p>
        </p:txBody>
      </p:sp>
    </p:spTree>
    <p:extLst>
      <p:ext uri="{BB962C8B-B14F-4D97-AF65-F5344CB8AC3E}">
        <p14:creationId xmlns:p14="http://schemas.microsoft.com/office/powerpoint/2010/main" val="84430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568FB1D-1568-433B-A335-A2C5BE94C8EE}" type="datetimeFigureOut">
              <a:rPr lang="en-US" altLang="en-US"/>
              <a:pPr>
                <a:defRPr/>
              </a:pPr>
              <a:t>10/7/2018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BE4B276-7C74-4A73-B7B4-B43AB822BA93}" type="slidenum">
              <a:rPr lang="en-US" altLang="en-US"/>
              <a:pPr>
                <a:defRPr/>
              </a:pPr>
              <a:t>‹#›</a:t>
            </a:fld>
            <a:endParaRPr lang="en-US" altLang="en-US"/>
          </a:p>
        </p:txBody>
      </p:sp>
    </p:spTree>
    <p:extLst>
      <p:ext uri="{BB962C8B-B14F-4D97-AF65-F5344CB8AC3E}">
        <p14:creationId xmlns:p14="http://schemas.microsoft.com/office/powerpoint/2010/main" val="200730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0E8908-B30D-4F0F-8A1F-7ABE47CC45C2}" type="datetimeFigureOut">
              <a:rPr lang="en-US" altLang="en-US"/>
              <a:pPr>
                <a:defRPr/>
              </a:pPr>
              <a:t>10/7/2018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63BB332-E788-437E-809D-917C4F106364}" type="slidenum">
              <a:rPr lang="en-US" altLang="en-US"/>
              <a:pPr>
                <a:defRPr/>
              </a:pPr>
              <a:t>‹#›</a:t>
            </a:fld>
            <a:endParaRPr lang="en-US" altLang="en-US"/>
          </a:p>
        </p:txBody>
      </p:sp>
    </p:spTree>
    <p:extLst>
      <p:ext uri="{BB962C8B-B14F-4D97-AF65-F5344CB8AC3E}">
        <p14:creationId xmlns:p14="http://schemas.microsoft.com/office/powerpoint/2010/main" val="165909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EDE90B-52ED-4AC2-A5C6-33F8C6DBC48C}" type="datetimeFigureOut">
              <a:rPr lang="en-US" altLang="en-US"/>
              <a:pPr>
                <a:defRPr/>
              </a:pPr>
              <a:t>10/7/2018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654520F-1986-4219-AD79-DC3342C5B7E4}" type="slidenum">
              <a:rPr lang="en-US" altLang="en-US"/>
              <a:pPr>
                <a:defRPr/>
              </a:pPr>
              <a:t>‹#›</a:t>
            </a:fld>
            <a:endParaRPr lang="en-US" altLang="en-US"/>
          </a:p>
        </p:txBody>
      </p:sp>
    </p:spTree>
    <p:extLst>
      <p:ext uri="{BB962C8B-B14F-4D97-AF65-F5344CB8AC3E}">
        <p14:creationId xmlns:p14="http://schemas.microsoft.com/office/powerpoint/2010/main" val="3824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S PGothic" pitchFamily="34" charset="-128"/>
                <a:cs typeface="Arial" pitchFamily="34" charset="0"/>
              </a:defRPr>
            </a:lvl1pPr>
          </a:lstStyle>
          <a:p>
            <a:pPr fontAlgn="base">
              <a:spcBef>
                <a:spcPct val="0"/>
              </a:spcBef>
              <a:spcAft>
                <a:spcPct val="0"/>
              </a:spcAft>
              <a:defRPr/>
            </a:pPr>
            <a:fld id="{1780478D-22E2-4FCE-A130-0C6038A88538}" type="datetimeFigureOut">
              <a:rPr lang="en-US" altLang="en-US"/>
              <a:pPr fontAlgn="base">
                <a:spcBef>
                  <a:spcPct val="0"/>
                </a:spcBef>
                <a:spcAft>
                  <a:spcPct val="0"/>
                </a:spcAft>
                <a:defRPr/>
              </a:pPr>
              <a:t>10/7/2018</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MS PGothic" pitchFamily="34" charset="-128"/>
                <a:cs typeface="Arial" pitchFamily="34" charset="0"/>
              </a:defRPr>
            </a:lvl1pPr>
          </a:lstStyle>
          <a:p>
            <a:pPr fontAlgn="base">
              <a:spcBef>
                <a:spcPct val="0"/>
              </a:spcBef>
              <a:spcAft>
                <a:spcPct val="0"/>
              </a:spcAft>
              <a:defRPr/>
            </a:pPr>
            <a:fld id="{B374E8A0-EFA4-4322-953A-6DDB3CC0BEA3}" type="slidenum">
              <a:rPr lang="en-US" altLang="en-US"/>
              <a:pPr fontAlgn="base">
                <a:spcBef>
                  <a:spcPct val="0"/>
                </a:spcBef>
                <a:spcAft>
                  <a:spcPct val="0"/>
                </a:spcAft>
                <a:defRPr/>
              </a:pPr>
              <a:t>‹#›</a:t>
            </a:fld>
            <a:endParaRPr lang="en-US" altLang="en-US"/>
          </a:p>
        </p:txBody>
      </p:sp>
      <p:pic>
        <p:nvPicPr>
          <p:cNvPr id="1031"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386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charset="0"/>
        </a:defRPr>
      </a:lvl5pPr>
      <a:lvl6pPr marL="457200" algn="ctr" rtl="0" fontAlgn="base">
        <a:spcBef>
          <a:spcPct val="0"/>
        </a:spcBef>
        <a:spcAft>
          <a:spcPct val="0"/>
        </a:spcAft>
        <a:defRPr sz="4400">
          <a:solidFill>
            <a:schemeClr val="tx1"/>
          </a:solidFill>
          <a:latin typeface="Calibri" pitchFamily="-112" charset="0"/>
        </a:defRPr>
      </a:lvl6pPr>
      <a:lvl7pPr marL="914400" algn="ctr" rtl="0" fontAlgn="base">
        <a:spcBef>
          <a:spcPct val="0"/>
        </a:spcBef>
        <a:spcAft>
          <a:spcPct val="0"/>
        </a:spcAft>
        <a:defRPr sz="4400">
          <a:solidFill>
            <a:schemeClr val="tx1"/>
          </a:solidFill>
          <a:latin typeface="Calibri" pitchFamily="-112" charset="0"/>
        </a:defRPr>
      </a:lvl7pPr>
      <a:lvl8pPr marL="1371600" algn="ctr" rtl="0" fontAlgn="base">
        <a:spcBef>
          <a:spcPct val="0"/>
        </a:spcBef>
        <a:spcAft>
          <a:spcPct val="0"/>
        </a:spcAft>
        <a:defRPr sz="4400">
          <a:solidFill>
            <a:schemeClr val="tx1"/>
          </a:solidFill>
          <a:latin typeface="Calibri" pitchFamily="-112" charset="0"/>
        </a:defRPr>
      </a:lvl8pPr>
      <a:lvl9pPr marL="1828800" algn="ctr" rtl="0" fontAlgn="base">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55650" y="1125538"/>
            <a:ext cx="7772400" cy="1470025"/>
          </a:xfrm>
        </p:spPr>
        <p:txBody>
          <a:bodyPr/>
          <a:lstStyle/>
          <a:p>
            <a:r>
              <a:rPr lang="en-US" altLang="en-US" smtClean="0"/>
              <a:t>CHAPTER 3</a:t>
            </a:r>
          </a:p>
        </p:txBody>
      </p:sp>
      <p:sp>
        <p:nvSpPr>
          <p:cNvPr id="3" name="Subtitle 2"/>
          <p:cNvSpPr>
            <a:spLocks noGrp="1"/>
          </p:cNvSpPr>
          <p:nvPr>
            <p:ph type="subTitle" idx="1"/>
          </p:nvPr>
        </p:nvSpPr>
        <p:spPr>
          <a:xfrm>
            <a:off x="755650" y="2924175"/>
            <a:ext cx="7920038" cy="1657350"/>
          </a:xfrm>
        </p:spPr>
        <p:style>
          <a:lnRef idx="2">
            <a:schemeClr val="accent2"/>
          </a:lnRef>
          <a:fillRef idx="1">
            <a:schemeClr val="lt1"/>
          </a:fillRef>
          <a:effectRef idx="0">
            <a:schemeClr val="accent2"/>
          </a:effectRef>
          <a:fontRef idx="minor">
            <a:schemeClr val="dk1"/>
          </a:fontRef>
        </p:style>
        <p:txBody>
          <a:bodyPr rtlCol="0">
            <a:noAutofit/>
          </a:bodyPr>
          <a:lstStyle/>
          <a:p>
            <a:pPr fontAlgn="auto">
              <a:spcAft>
                <a:spcPts val="0"/>
              </a:spcAft>
              <a:defRPr/>
            </a:pPr>
            <a:r>
              <a:rPr lang="en-MY" sz="4400" b="1" dirty="0" smtClean="0">
                <a:solidFill>
                  <a:schemeClr val="tx1"/>
                </a:solidFill>
                <a:effectLst>
                  <a:outerShdw blurRad="38100" dist="38100" dir="2700000" algn="tl">
                    <a:srgbClr val="000000">
                      <a:alpha val="43137"/>
                    </a:srgbClr>
                  </a:outerShdw>
                </a:effectLst>
              </a:rPr>
              <a:t>COUNTING METHODS</a:t>
            </a:r>
          </a:p>
          <a:p>
            <a:pPr fontAlgn="auto">
              <a:spcAft>
                <a:spcPts val="0"/>
              </a:spcAft>
              <a:defRPr/>
            </a:pPr>
            <a:r>
              <a:rPr lang="en-MY" sz="4400" b="1" dirty="0" smtClean="0">
                <a:solidFill>
                  <a:schemeClr val="tx1"/>
                </a:solidFill>
                <a:effectLst>
                  <a:outerShdw blurRad="38100" dist="38100" dir="2700000" algn="tl">
                    <a:srgbClr val="000000">
                      <a:alpha val="43137"/>
                    </a:srgbClr>
                  </a:outerShdw>
                </a:effectLst>
              </a:rPr>
              <a:t>[Part 1]</a:t>
            </a:r>
          </a:p>
          <a:p>
            <a:pPr fontAlgn="auto">
              <a:spcAft>
                <a:spcPts val="0"/>
              </a:spcAft>
              <a:defRPr/>
            </a:pPr>
            <a:endParaRPr lang="en-MY" sz="4400" b="1" dirty="0" smtClean="0">
              <a:solidFill>
                <a:schemeClr val="tx1"/>
              </a:solidFill>
              <a:effectLst>
                <a:outerShdw blurRad="38100" dist="38100" dir="2700000" algn="tl">
                  <a:srgbClr val="000000">
                    <a:alpha val="43137"/>
                  </a:srgbClr>
                </a:outerShdw>
              </a:effectLst>
            </a:endParaRPr>
          </a:p>
        </p:txBody>
      </p:sp>
      <p:sp>
        <p:nvSpPr>
          <p:cNvPr id="4" name="Rectangle 3"/>
          <p:cNvSpPr/>
          <p:nvPr/>
        </p:nvSpPr>
        <p:spPr>
          <a:xfrm>
            <a:off x="2700338" y="188913"/>
            <a:ext cx="5400675"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400" dirty="0">
                <a:solidFill>
                  <a:prstClr val="black"/>
                </a:solidFill>
                <a:latin typeface="American Typewriter"/>
                <a:cs typeface="American Typewriter"/>
              </a:rPr>
              <a:t>SCSI1013: Discrete Structures</a:t>
            </a:r>
          </a:p>
        </p:txBody>
      </p:sp>
      <p:sp>
        <p:nvSpPr>
          <p:cNvPr id="3077" name="TextBox 1"/>
          <p:cNvSpPr txBox="1">
            <a:spLocks noChangeArrowheads="1"/>
          </p:cNvSpPr>
          <p:nvPr/>
        </p:nvSpPr>
        <p:spPr bwMode="auto">
          <a:xfrm>
            <a:off x="2700338" y="6472238"/>
            <a:ext cx="44640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fontAlgn="base" hangingPunct="1">
              <a:spcBef>
                <a:spcPct val="0"/>
              </a:spcBef>
              <a:spcAft>
                <a:spcPct val="0"/>
              </a:spcAft>
              <a:buFontTx/>
              <a:buNone/>
            </a:pPr>
            <a:r>
              <a:rPr lang="en-US" altLang="en-US" sz="1400">
                <a:solidFill>
                  <a:prstClr val="white"/>
                </a:solidFill>
              </a:rPr>
              <a:t>2014/2015 – Sem. 1 </a:t>
            </a:r>
          </a:p>
        </p:txBody>
      </p:sp>
    </p:spTree>
    <p:extLst>
      <p:ext uri="{BB962C8B-B14F-4D97-AF65-F5344CB8AC3E}">
        <p14:creationId xmlns:p14="http://schemas.microsoft.com/office/powerpoint/2010/main" val="3983074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BB57590A-98B8-4A3A-8794-640B61BF2394}" type="slidenum">
              <a:rPr lang="en-US" altLang="en-US" sz="1200" smtClean="0">
                <a:solidFill>
                  <a:srgbClr val="898989"/>
                </a:solidFill>
              </a:rPr>
              <a:pPr algn="ctr" eaLnBrk="1" hangingPunct="1">
                <a:spcBef>
                  <a:spcPct val="0"/>
                </a:spcBef>
                <a:buFontTx/>
                <a:buNone/>
              </a:pPr>
              <a:t>10</a:t>
            </a:fld>
            <a:endParaRPr lang="en-US" altLang="en-US" sz="1200" smtClean="0">
              <a:solidFill>
                <a:srgbClr val="898989"/>
              </a:solidFill>
            </a:endParaRPr>
          </a:p>
        </p:txBody>
      </p:sp>
      <p:sp>
        <p:nvSpPr>
          <p:cNvPr id="8194" name="Rectangle 2"/>
          <p:cNvSpPr>
            <a:spLocks noGrp="1" noChangeArrowheads="1"/>
          </p:cNvSpPr>
          <p:nvPr>
            <p:ph type="title"/>
          </p:nvPr>
        </p:nvSpPr>
        <p:spPr>
          <a:xfrm>
            <a:off x="2555875" y="274638"/>
            <a:ext cx="6130925" cy="561975"/>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1</a:t>
            </a:r>
            <a:endParaRPr lang="en-US" dirty="0">
              <a:solidFill>
                <a:schemeClr val="dk1"/>
              </a:solidFill>
              <a:latin typeface="+mn-lt"/>
              <a:ea typeface="+mn-ea"/>
              <a:cs typeface="+mn-cs"/>
            </a:endParaRPr>
          </a:p>
        </p:txBody>
      </p:sp>
      <p:sp>
        <p:nvSpPr>
          <p:cNvPr id="8195" name="Rectangle 3"/>
          <p:cNvSpPr>
            <a:spLocks noGrp="1" noChangeArrowheads="1"/>
          </p:cNvSpPr>
          <p:nvPr>
            <p:ph type="body" idx="1"/>
          </p:nvPr>
        </p:nvSpPr>
        <p:spPr>
          <a:xfrm>
            <a:off x="468313" y="1125538"/>
            <a:ext cx="8229600" cy="4525962"/>
          </a:xfrm>
        </p:spPr>
        <p:txBody>
          <a:bodyPr/>
          <a:lstStyle/>
          <a:p>
            <a:pPr marL="0" indent="0">
              <a:lnSpc>
                <a:spcPct val="90000"/>
              </a:lnSpc>
              <a:buFont typeface="Arial" charset="0"/>
              <a:buNone/>
              <a:defRPr/>
            </a:pPr>
            <a:r>
              <a:rPr lang="en-US" dirty="0">
                <a:ea typeface="ＭＳ Ｐゴシック" charset="0"/>
              </a:rPr>
              <a:t>We want to find the number of integers between  </a:t>
            </a:r>
            <a:r>
              <a:rPr lang="en-US" dirty="0" smtClean="0">
                <a:ea typeface="ＭＳ Ｐゴシック" charset="0"/>
              </a:rPr>
              <a:t>5 and 50 </a:t>
            </a:r>
            <a:r>
              <a:rPr lang="en-US" dirty="0">
                <a:ea typeface="ＭＳ Ｐゴシック" charset="0"/>
              </a:rPr>
              <a:t>that end with 1</a:t>
            </a:r>
            <a:r>
              <a:rPr lang="en-US" dirty="0" smtClean="0">
                <a:ea typeface="ＭＳ Ｐゴシック" charset="0"/>
              </a:rPr>
              <a:t> </a:t>
            </a:r>
            <a:r>
              <a:rPr lang="en-US" dirty="0">
                <a:ea typeface="ＭＳ Ｐゴシック" charset="0"/>
              </a:rPr>
              <a:t>or </a:t>
            </a:r>
            <a:r>
              <a:rPr lang="en-US" dirty="0" smtClean="0">
                <a:ea typeface="ＭＳ Ｐゴシック" charset="0"/>
              </a:rPr>
              <a:t>7.</a:t>
            </a:r>
          </a:p>
          <a:p>
            <a:pPr>
              <a:lnSpc>
                <a:spcPct val="90000"/>
              </a:lnSpc>
              <a:buFont typeface="Arial" charset="0"/>
              <a:buNone/>
              <a:defRPr/>
            </a:pPr>
            <a:r>
              <a:rPr lang="en-US" dirty="0" smtClean="0">
                <a:solidFill>
                  <a:srgbClr val="0000FF"/>
                </a:solidFill>
                <a:ea typeface="ＭＳ Ｐゴシック" charset="0"/>
              </a:rPr>
              <a:t>Solution:</a:t>
            </a:r>
            <a:endParaRPr lang="en-US" dirty="0">
              <a:solidFill>
                <a:srgbClr val="0000FF"/>
              </a:solidFill>
              <a:ea typeface="ＭＳ Ｐゴシック" charset="0"/>
            </a:endParaRPr>
          </a:p>
          <a:p>
            <a:pPr>
              <a:lnSpc>
                <a:spcPct val="90000"/>
              </a:lnSpc>
              <a:buFont typeface="Arial" charset="0"/>
              <a:buChar char="•"/>
              <a:defRPr/>
            </a:pPr>
            <a:r>
              <a:rPr lang="en-US" dirty="0">
                <a:ea typeface="ＭＳ Ｐゴシック" charset="0"/>
              </a:rPr>
              <a:t>Let </a:t>
            </a:r>
            <a:r>
              <a:rPr lang="en-US" i="1" dirty="0">
                <a:ea typeface="ＭＳ Ｐゴシック" charset="0"/>
              </a:rPr>
              <a:t>T</a:t>
            </a:r>
            <a:r>
              <a:rPr lang="en-US" dirty="0">
                <a:ea typeface="ＭＳ Ｐゴシック" charset="0"/>
              </a:rPr>
              <a:t> denote this task. We divide </a:t>
            </a:r>
            <a:r>
              <a:rPr lang="en-US" i="1" dirty="0">
                <a:ea typeface="ＭＳ Ｐゴシック" charset="0"/>
              </a:rPr>
              <a:t>T</a:t>
            </a:r>
            <a:r>
              <a:rPr lang="en-US" dirty="0">
                <a:ea typeface="ＭＳ Ｐゴシック" charset="0"/>
              </a:rPr>
              <a:t> into the following tasks.</a:t>
            </a:r>
          </a:p>
          <a:p>
            <a:pPr lvl="1">
              <a:lnSpc>
                <a:spcPct val="90000"/>
              </a:lnSpc>
              <a:buFont typeface="Wingdings" pitchFamily="2" charset="2"/>
              <a:buChar char="Ø"/>
              <a:defRPr/>
            </a:pPr>
            <a:r>
              <a:rPr lang="en-US" i="1" dirty="0">
                <a:ea typeface="ＭＳ Ｐゴシック" charset="0"/>
              </a:rPr>
              <a:t>T</a:t>
            </a:r>
            <a:r>
              <a:rPr lang="en-US" i="1" baseline="-25000" dirty="0">
                <a:ea typeface="ＭＳ Ｐゴシック" charset="0"/>
              </a:rPr>
              <a:t>1</a:t>
            </a:r>
            <a:r>
              <a:rPr lang="en-US" dirty="0">
                <a:ea typeface="ＭＳ Ｐゴシック" charset="0"/>
              </a:rPr>
              <a:t>: find all integers between </a:t>
            </a:r>
            <a:r>
              <a:rPr lang="en-US" dirty="0" smtClean="0">
                <a:ea typeface="ＭＳ Ｐゴシック" charset="0"/>
              </a:rPr>
              <a:t>5 </a:t>
            </a:r>
            <a:r>
              <a:rPr lang="en-US" dirty="0">
                <a:ea typeface="ＭＳ Ｐゴシック" charset="0"/>
              </a:rPr>
              <a:t>and </a:t>
            </a:r>
            <a:r>
              <a:rPr lang="en-US" dirty="0" smtClean="0">
                <a:ea typeface="ＭＳ Ｐゴシック" charset="0"/>
              </a:rPr>
              <a:t>50 </a:t>
            </a:r>
            <a:r>
              <a:rPr lang="en-US" dirty="0">
                <a:ea typeface="ＭＳ Ｐゴシック" charset="0"/>
              </a:rPr>
              <a:t>that end with </a:t>
            </a:r>
            <a:r>
              <a:rPr lang="en-US" dirty="0" smtClean="0">
                <a:ea typeface="ＭＳ Ｐゴシック" charset="0"/>
              </a:rPr>
              <a:t>1.</a:t>
            </a:r>
            <a:endParaRPr lang="en-US" dirty="0">
              <a:ea typeface="ＭＳ Ｐゴシック" charset="0"/>
            </a:endParaRPr>
          </a:p>
          <a:p>
            <a:pPr lvl="1">
              <a:lnSpc>
                <a:spcPct val="90000"/>
              </a:lnSpc>
              <a:buFont typeface="Wingdings" pitchFamily="2" charset="2"/>
              <a:buChar char="Ø"/>
              <a:defRPr/>
            </a:pPr>
            <a:r>
              <a:rPr lang="en-US" i="1" dirty="0">
                <a:ea typeface="ＭＳ Ｐゴシック" charset="0"/>
              </a:rPr>
              <a:t>T</a:t>
            </a:r>
            <a:r>
              <a:rPr lang="en-US" i="1" baseline="-25000" dirty="0">
                <a:ea typeface="ＭＳ Ｐゴシック" charset="0"/>
              </a:rPr>
              <a:t>2</a:t>
            </a:r>
            <a:r>
              <a:rPr lang="en-US" dirty="0">
                <a:ea typeface="ＭＳ Ｐゴシック" charset="0"/>
              </a:rPr>
              <a:t>: find all integers between </a:t>
            </a:r>
            <a:r>
              <a:rPr lang="en-US" dirty="0" smtClean="0">
                <a:ea typeface="ＭＳ Ｐゴシック" charset="0"/>
              </a:rPr>
              <a:t>5 </a:t>
            </a:r>
            <a:r>
              <a:rPr lang="en-US" dirty="0">
                <a:ea typeface="ＭＳ Ｐゴシック" charset="0"/>
              </a:rPr>
              <a:t>and 5</a:t>
            </a:r>
            <a:r>
              <a:rPr lang="en-US" dirty="0" smtClean="0">
                <a:ea typeface="ＭＳ Ｐゴシック" charset="0"/>
              </a:rPr>
              <a:t>0 </a:t>
            </a:r>
            <a:r>
              <a:rPr lang="en-US" dirty="0">
                <a:ea typeface="ＭＳ Ｐゴシック" charset="0"/>
              </a:rPr>
              <a:t>that end with </a:t>
            </a:r>
            <a:r>
              <a:rPr lang="en-US" dirty="0" smtClean="0">
                <a:ea typeface="ＭＳ Ｐゴシック" charset="0"/>
              </a:rPr>
              <a:t>7.</a:t>
            </a:r>
            <a:endParaRPr lang="en-US" dirty="0">
              <a:ea typeface="ＭＳ Ｐゴシック" charset="0"/>
            </a:endParaRPr>
          </a:p>
          <a:p>
            <a:pPr>
              <a:lnSpc>
                <a:spcPct val="90000"/>
              </a:lnSpc>
              <a:buFont typeface="Arial" charset="0"/>
              <a:buNone/>
              <a:defRPr/>
            </a:pPr>
            <a:endParaRPr lang="en-US" dirty="0">
              <a:ea typeface="ＭＳ Ｐゴシック" charset="0"/>
            </a:endParaRPr>
          </a:p>
        </p:txBody>
      </p:sp>
    </p:spTree>
    <p:extLst>
      <p:ext uri="{BB962C8B-B14F-4D97-AF65-F5344CB8AC3E}">
        <p14:creationId xmlns:p14="http://schemas.microsoft.com/office/powerpoint/2010/main" val="1015750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B302E420-5C07-437B-989F-7724458E5CD2}" type="slidenum">
              <a:rPr lang="en-US" altLang="en-US" sz="1200" smtClean="0">
                <a:solidFill>
                  <a:srgbClr val="898989"/>
                </a:solidFill>
              </a:rPr>
              <a:pPr algn="ctr" eaLnBrk="1" hangingPunct="1">
                <a:spcBef>
                  <a:spcPct val="0"/>
                </a:spcBef>
                <a:buFontTx/>
                <a:buNone/>
              </a:pPr>
              <a:t>11</a:t>
            </a:fld>
            <a:endParaRPr lang="en-US" altLang="en-US" sz="1200" smtClean="0">
              <a:solidFill>
                <a:srgbClr val="898989"/>
              </a:solidFill>
            </a:endParaRPr>
          </a:p>
        </p:txBody>
      </p:sp>
      <p:sp>
        <p:nvSpPr>
          <p:cNvPr id="9219" name="Rectangle 3"/>
          <p:cNvSpPr>
            <a:spLocks noGrp="1" noChangeArrowheads="1"/>
          </p:cNvSpPr>
          <p:nvPr>
            <p:ph type="body" idx="1"/>
          </p:nvPr>
        </p:nvSpPr>
        <p:spPr/>
        <p:txBody>
          <a:bodyPr/>
          <a:lstStyle/>
          <a:p>
            <a:pPr>
              <a:lnSpc>
                <a:spcPct val="90000"/>
              </a:lnSpc>
              <a:buFont typeface="Arial" charset="0"/>
              <a:buChar char="•"/>
              <a:defRPr/>
            </a:pPr>
            <a:r>
              <a:rPr lang="en-US" i="1" dirty="0">
                <a:ea typeface="ＭＳ Ｐゴシック" charset="0"/>
              </a:rPr>
              <a:t>T</a:t>
            </a:r>
            <a:r>
              <a:rPr lang="en-US" i="1" baseline="-25000" dirty="0">
                <a:ea typeface="ＭＳ Ｐゴシック" charset="0"/>
              </a:rPr>
              <a:t>1</a:t>
            </a:r>
            <a:r>
              <a:rPr lang="en-US" dirty="0">
                <a:ea typeface="ＭＳ Ｐゴシック" charset="0"/>
              </a:rPr>
              <a:t>: find all integers between </a:t>
            </a:r>
            <a:r>
              <a:rPr lang="en-US" dirty="0" smtClean="0">
                <a:ea typeface="ＭＳ Ｐゴシック" charset="0"/>
              </a:rPr>
              <a:t>5 </a:t>
            </a:r>
            <a:r>
              <a:rPr lang="en-US" dirty="0">
                <a:ea typeface="ＭＳ Ｐゴシック" charset="0"/>
              </a:rPr>
              <a:t>and 5</a:t>
            </a:r>
            <a:r>
              <a:rPr lang="en-US" dirty="0" smtClean="0">
                <a:ea typeface="ＭＳ Ｐゴシック" charset="0"/>
              </a:rPr>
              <a:t>0 </a:t>
            </a:r>
            <a:r>
              <a:rPr lang="en-US" dirty="0">
                <a:ea typeface="ＭＳ Ｐゴシック" charset="0"/>
              </a:rPr>
              <a:t>that end with </a:t>
            </a:r>
            <a:r>
              <a:rPr lang="en-US" dirty="0" smtClean="0">
                <a:ea typeface="ＭＳ Ｐゴシック" charset="0"/>
              </a:rPr>
              <a:t>1.</a:t>
            </a:r>
            <a:endParaRPr lang="en-US" dirty="0">
              <a:ea typeface="ＭＳ Ｐゴシック" charset="0"/>
            </a:endParaRPr>
          </a:p>
          <a:p>
            <a:pPr lvl="1">
              <a:lnSpc>
                <a:spcPct val="90000"/>
              </a:lnSpc>
              <a:buFont typeface="Wingdings" charset="0"/>
              <a:buChar char="è"/>
              <a:defRPr/>
            </a:pPr>
            <a:r>
              <a:rPr lang="en-US" dirty="0" smtClean="0">
                <a:ea typeface="ＭＳ Ｐゴシック" charset="0"/>
              </a:rPr>
              <a:t>11, 21, 31, 41  =&gt; 4 ways</a:t>
            </a:r>
            <a:endParaRPr lang="en-US" dirty="0">
              <a:ea typeface="ＭＳ Ｐゴシック" charset="0"/>
            </a:endParaRPr>
          </a:p>
          <a:p>
            <a:pPr>
              <a:lnSpc>
                <a:spcPct val="90000"/>
              </a:lnSpc>
              <a:buFont typeface="Arial" charset="0"/>
              <a:buChar char="•"/>
              <a:defRPr/>
            </a:pPr>
            <a:r>
              <a:rPr lang="en-US" i="1" dirty="0">
                <a:ea typeface="ＭＳ Ｐゴシック" charset="0"/>
              </a:rPr>
              <a:t>T</a:t>
            </a:r>
            <a:r>
              <a:rPr lang="en-US" i="1" baseline="-25000" dirty="0">
                <a:ea typeface="ＭＳ Ｐゴシック" charset="0"/>
              </a:rPr>
              <a:t>2</a:t>
            </a:r>
            <a:r>
              <a:rPr lang="en-US" dirty="0">
                <a:ea typeface="ＭＳ Ｐゴシック" charset="0"/>
              </a:rPr>
              <a:t>: find all integers between </a:t>
            </a:r>
            <a:r>
              <a:rPr lang="en-US" dirty="0" smtClean="0">
                <a:ea typeface="ＭＳ Ｐゴシック" charset="0"/>
              </a:rPr>
              <a:t>5 </a:t>
            </a:r>
            <a:r>
              <a:rPr lang="en-US" dirty="0">
                <a:ea typeface="ＭＳ Ｐゴシック" charset="0"/>
              </a:rPr>
              <a:t>and 5</a:t>
            </a:r>
            <a:r>
              <a:rPr lang="en-US" dirty="0" smtClean="0">
                <a:ea typeface="ＭＳ Ｐゴシック" charset="0"/>
              </a:rPr>
              <a:t>0 </a:t>
            </a:r>
            <a:r>
              <a:rPr lang="en-US" dirty="0">
                <a:ea typeface="ＭＳ Ｐゴシック" charset="0"/>
              </a:rPr>
              <a:t>that end with </a:t>
            </a:r>
            <a:r>
              <a:rPr lang="en-US" dirty="0" smtClean="0">
                <a:ea typeface="ＭＳ Ｐゴシック" charset="0"/>
              </a:rPr>
              <a:t>7.</a:t>
            </a:r>
            <a:endParaRPr lang="en-US" dirty="0">
              <a:ea typeface="ＭＳ Ｐゴシック" charset="0"/>
            </a:endParaRPr>
          </a:p>
          <a:p>
            <a:pPr marL="457200" lvl="1" indent="0">
              <a:lnSpc>
                <a:spcPct val="90000"/>
              </a:lnSpc>
              <a:buFont typeface="Arial" charset="0"/>
              <a:buNone/>
              <a:defRPr/>
            </a:pPr>
            <a:r>
              <a:rPr lang="en-US" dirty="0" smtClean="0">
                <a:ea typeface="ＭＳ Ｐゴシック" charset="0"/>
                <a:sym typeface="Wingdings"/>
              </a:rPr>
              <a:t></a:t>
            </a:r>
            <a:r>
              <a:rPr lang="en-US" dirty="0" smtClean="0">
                <a:ea typeface="ＭＳ Ｐゴシック" charset="0"/>
              </a:rPr>
              <a:t>7, 17, 27, 37, 47  =&gt; 5 ways</a:t>
            </a:r>
            <a:endParaRPr lang="en-US" dirty="0">
              <a:ea typeface="ＭＳ Ｐゴシック" charset="0"/>
            </a:endParaRPr>
          </a:p>
          <a:p>
            <a:pPr marL="457200" lvl="1" indent="0">
              <a:lnSpc>
                <a:spcPct val="90000"/>
              </a:lnSpc>
              <a:buFont typeface="Arial" charset="0"/>
              <a:buNone/>
              <a:defRPr/>
            </a:pPr>
            <a:endParaRPr lang="en-US" dirty="0">
              <a:ea typeface="ＭＳ Ｐゴシック" charset="0"/>
            </a:endParaRPr>
          </a:p>
          <a:p>
            <a:pPr marL="457200" lvl="1" indent="0">
              <a:lnSpc>
                <a:spcPct val="90000"/>
              </a:lnSpc>
              <a:buFont typeface="Arial" charset="0"/>
              <a:buNone/>
              <a:defRPr/>
            </a:pPr>
            <a:r>
              <a:rPr lang="en-US" dirty="0" smtClean="0">
                <a:ea typeface="ＭＳ Ｐゴシック" charset="0"/>
              </a:rPr>
              <a:t>.: n</a:t>
            </a:r>
            <a:r>
              <a:rPr lang="en-US" baseline="-25000" dirty="0" smtClean="0">
                <a:ea typeface="ＭＳ Ｐゴシック" charset="0"/>
              </a:rPr>
              <a:t>1</a:t>
            </a:r>
            <a:r>
              <a:rPr lang="en-US" dirty="0" smtClean="0">
                <a:ea typeface="ＭＳ Ｐゴシック" charset="0"/>
              </a:rPr>
              <a:t>+ n</a:t>
            </a:r>
            <a:r>
              <a:rPr lang="en-US" baseline="-25000" dirty="0" smtClean="0">
                <a:ea typeface="ＭＳ Ｐゴシック" charset="0"/>
              </a:rPr>
              <a:t>2</a:t>
            </a:r>
            <a:r>
              <a:rPr lang="en-US" dirty="0" smtClean="0">
                <a:ea typeface="ＭＳ Ｐゴシック" charset="0"/>
              </a:rPr>
              <a:t> = 4 + 5 = 9 ways.</a:t>
            </a:r>
            <a:endParaRPr lang="en-US" dirty="0">
              <a:ea typeface="ＭＳ Ｐゴシック" charset="0"/>
            </a:endParaRPr>
          </a:p>
          <a:p>
            <a:pPr>
              <a:lnSpc>
                <a:spcPct val="90000"/>
              </a:lnSpc>
              <a:buFont typeface="Arial" charset="0"/>
              <a:buChar char="•"/>
              <a:defRPr/>
            </a:pPr>
            <a:endParaRPr lang="en-US" dirty="0">
              <a:ea typeface="ＭＳ Ｐゴシック" charset="0"/>
            </a:endParaRPr>
          </a:p>
        </p:txBody>
      </p:sp>
    </p:spTree>
    <p:extLst>
      <p:ext uri="{BB962C8B-B14F-4D97-AF65-F5344CB8AC3E}">
        <p14:creationId xmlns:p14="http://schemas.microsoft.com/office/powerpoint/2010/main" val="3584928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6F03F81B-DB80-4DBE-AAB9-190DD953B82F}" type="slidenum">
              <a:rPr lang="en-US" altLang="en-US" sz="1200" smtClean="0">
                <a:solidFill>
                  <a:srgbClr val="898989"/>
                </a:solidFill>
              </a:rPr>
              <a:pPr algn="ctr" eaLnBrk="1" hangingPunct="1">
                <a:spcBef>
                  <a:spcPct val="0"/>
                </a:spcBef>
                <a:buFontTx/>
                <a:buNone/>
              </a:pPr>
              <a:t>12</a:t>
            </a:fld>
            <a:endParaRPr lang="en-US" altLang="en-US" sz="1200" smtClean="0">
              <a:solidFill>
                <a:srgbClr val="898989"/>
              </a:solidFill>
            </a:endParaRPr>
          </a:p>
        </p:txBody>
      </p:sp>
      <p:sp>
        <p:nvSpPr>
          <p:cNvPr id="8194" name="Rectangle 2"/>
          <p:cNvSpPr>
            <a:spLocks noGrp="1" noChangeArrowheads="1"/>
          </p:cNvSpPr>
          <p:nvPr>
            <p:ph type="title"/>
          </p:nvPr>
        </p:nvSpPr>
        <p:spPr>
          <a:xfrm>
            <a:off x="2484438" y="274638"/>
            <a:ext cx="6202362" cy="561975"/>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2</a:t>
            </a:r>
            <a:endParaRPr lang="en-US" dirty="0">
              <a:solidFill>
                <a:schemeClr val="dk1"/>
              </a:solidFill>
              <a:latin typeface="+mn-lt"/>
              <a:ea typeface="+mn-ea"/>
              <a:cs typeface="+mn-cs"/>
            </a:endParaRPr>
          </a:p>
        </p:txBody>
      </p:sp>
      <p:sp>
        <p:nvSpPr>
          <p:cNvPr id="8195" name="Rectangle 3"/>
          <p:cNvSpPr>
            <a:spLocks noGrp="1" noChangeArrowheads="1"/>
          </p:cNvSpPr>
          <p:nvPr>
            <p:ph type="body" idx="1"/>
          </p:nvPr>
        </p:nvSpPr>
        <p:spPr>
          <a:xfrm>
            <a:off x="468313" y="1125538"/>
            <a:ext cx="8229600" cy="4525962"/>
          </a:xfrm>
        </p:spPr>
        <p:txBody>
          <a:bodyPr/>
          <a:lstStyle/>
          <a:p>
            <a:pPr marL="0" indent="0">
              <a:lnSpc>
                <a:spcPct val="90000"/>
              </a:lnSpc>
              <a:buFont typeface="Arial" charset="0"/>
              <a:buNone/>
              <a:defRPr/>
            </a:pPr>
            <a:r>
              <a:rPr lang="en-US" dirty="0" smtClean="0">
                <a:ea typeface="ＭＳ Ｐゴシック" charset="0"/>
              </a:rPr>
              <a:t>We </a:t>
            </a:r>
            <a:r>
              <a:rPr lang="en-US" dirty="0">
                <a:ea typeface="ＭＳ Ｐゴシック" charset="0"/>
              </a:rPr>
              <a:t>want to find the number of integers between </a:t>
            </a:r>
            <a:r>
              <a:rPr lang="en-US" dirty="0" smtClean="0">
                <a:ea typeface="ＭＳ Ｐゴシック" charset="0"/>
              </a:rPr>
              <a:t>4 </a:t>
            </a:r>
            <a:r>
              <a:rPr lang="en-US" dirty="0">
                <a:ea typeface="ＭＳ Ｐゴシック" charset="0"/>
              </a:rPr>
              <a:t>and </a:t>
            </a:r>
            <a:r>
              <a:rPr lang="en-US" dirty="0" smtClean="0">
                <a:ea typeface="ＭＳ Ｐゴシック" charset="0"/>
              </a:rPr>
              <a:t>100 </a:t>
            </a:r>
            <a:r>
              <a:rPr lang="en-US" dirty="0">
                <a:ea typeface="ＭＳ Ｐゴシック" charset="0"/>
              </a:rPr>
              <a:t>that end with </a:t>
            </a:r>
            <a:r>
              <a:rPr lang="en-US" dirty="0" smtClean="0">
                <a:ea typeface="ＭＳ Ｐゴシック" charset="0"/>
              </a:rPr>
              <a:t>3 </a:t>
            </a:r>
            <a:r>
              <a:rPr lang="en-US" dirty="0">
                <a:ea typeface="ＭＳ Ｐゴシック" charset="0"/>
              </a:rPr>
              <a:t>or 5</a:t>
            </a:r>
            <a:r>
              <a:rPr lang="en-US" dirty="0" smtClean="0">
                <a:ea typeface="ＭＳ Ｐゴシック" charset="0"/>
              </a:rPr>
              <a:t>.</a:t>
            </a:r>
          </a:p>
          <a:p>
            <a:pPr>
              <a:lnSpc>
                <a:spcPct val="90000"/>
              </a:lnSpc>
              <a:buFont typeface="Arial" charset="0"/>
              <a:buNone/>
              <a:defRPr/>
            </a:pPr>
            <a:r>
              <a:rPr lang="en-US" dirty="0">
                <a:solidFill>
                  <a:srgbClr val="0000FF"/>
                </a:solidFill>
                <a:ea typeface="ＭＳ Ｐゴシック" charset="0"/>
              </a:rPr>
              <a:t>Solution</a:t>
            </a:r>
            <a:r>
              <a:rPr lang="en-US" dirty="0" smtClean="0">
                <a:solidFill>
                  <a:srgbClr val="0000FF"/>
                </a:solidFill>
                <a:ea typeface="ＭＳ Ｐゴシック" charset="0"/>
              </a:rPr>
              <a:t>:</a:t>
            </a:r>
            <a:endParaRPr lang="en-US" dirty="0">
              <a:ea typeface="ＭＳ Ｐゴシック" charset="0"/>
            </a:endParaRPr>
          </a:p>
          <a:p>
            <a:pPr marL="0" indent="0">
              <a:lnSpc>
                <a:spcPct val="90000"/>
              </a:lnSpc>
              <a:buFont typeface="Arial" charset="0"/>
              <a:buNone/>
              <a:defRPr/>
            </a:pPr>
            <a:r>
              <a:rPr lang="en-US" dirty="0" smtClean="0">
                <a:ea typeface="ＭＳ Ｐゴシック" charset="0"/>
              </a:rPr>
              <a:t>Let </a:t>
            </a:r>
            <a:r>
              <a:rPr lang="en-US" i="1" dirty="0">
                <a:ea typeface="ＭＳ Ｐゴシック" charset="0"/>
              </a:rPr>
              <a:t>T</a:t>
            </a:r>
            <a:r>
              <a:rPr lang="en-US" dirty="0">
                <a:ea typeface="ＭＳ Ｐゴシック" charset="0"/>
              </a:rPr>
              <a:t> denote this task. We divide </a:t>
            </a:r>
            <a:r>
              <a:rPr lang="en-US" i="1" dirty="0">
                <a:ea typeface="ＭＳ Ｐゴシック" charset="0"/>
              </a:rPr>
              <a:t>T</a:t>
            </a:r>
            <a:r>
              <a:rPr lang="en-US" dirty="0">
                <a:ea typeface="ＭＳ Ｐゴシック" charset="0"/>
              </a:rPr>
              <a:t> into the following tasks.</a:t>
            </a:r>
          </a:p>
          <a:p>
            <a:pPr lvl="1">
              <a:lnSpc>
                <a:spcPct val="90000"/>
              </a:lnSpc>
              <a:buFont typeface="Wingdings" pitchFamily="2" charset="2"/>
              <a:buChar char="Ø"/>
              <a:defRPr/>
            </a:pPr>
            <a:r>
              <a:rPr lang="en-US" i="1" dirty="0">
                <a:ea typeface="ＭＳ Ｐゴシック" charset="0"/>
              </a:rPr>
              <a:t>T</a:t>
            </a:r>
            <a:r>
              <a:rPr lang="en-US" i="1" baseline="-25000" dirty="0">
                <a:ea typeface="ＭＳ Ｐゴシック" charset="0"/>
              </a:rPr>
              <a:t>1</a:t>
            </a:r>
            <a:r>
              <a:rPr lang="en-US" dirty="0">
                <a:ea typeface="ＭＳ Ｐゴシック" charset="0"/>
              </a:rPr>
              <a:t>: find all integers between 4 and 100 that end with 3</a:t>
            </a:r>
            <a:r>
              <a:rPr lang="en-US" dirty="0" smtClean="0">
                <a:ea typeface="ＭＳ Ｐゴシック" charset="0"/>
              </a:rPr>
              <a:t>.</a:t>
            </a:r>
          </a:p>
          <a:p>
            <a:pPr marL="457200" lvl="1" indent="0">
              <a:lnSpc>
                <a:spcPct val="90000"/>
              </a:lnSpc>
              <a:buFont typeface="Arial" charset="0"/>
              <a:buNone/>
              <a:defRPr/>
            </a:pPr>
            <a:endParaRPr lang="en-US" dirty="0">
              <a:ea typeface="ＭＳ Ｐゴシック" charset="0"/>
            </a:endParaRPr>
          </a:p>
          <a:p>
            <a:pPr lvl="1">
              <a:lnSpc>
                <a:spcPct val="90000"/>
              </a:lnSpc>
              <a:buFont typeface="Wingdings" pitchFamily="2" charset="2"/>
              <a:buChar char="Ø"/>
              <a:defRPr/>
            </a:pPr>
            <a:r>
              <a:rPr lang="en-US" i="1" dirty="0">
                <a:ea typeface="ＭＳ Ｐゴシック" charset="0"/>
              </a:rPr>
              <a:t>T</a:t>
            </a:r>
            <a:r>
              <a:rPr lang="en-US" i="1" baseline="-25000" dirty="0">
                <a:ea typeface="ＭＳ Ｐゴシック" charset="0"/>
              </a:rPr>
              <a:t>2</a:t>
            </a:r>
            <a:r>
              <a:rPr lang="en-US" dirty="0">
                <a:ea typeface="ＭＳ Ｐゴシック" charset="0"/>
              </a:rPr>
              <a:t>: find all integers between 4 and 100 that end with 5.</a:t>
            </a:r>
          </a:p>
          <a:p>
            <a:pPr>
              <a:lnSpc>
                <a:spcPct val="90000"/>
              </a:lnSpc>
              <a:buFont typeface="Arial" charset="0"/>
              <a:buNone/>
              <a:defRPr/>
            </a:pPr>
            <a:endParaRPr lang="en-US" dirty="0">
              <a:ea typeface="ＭＳ Ｐゴシック" charset="0"/>
            </a:endParaRPr>
          </a:p>
        </p:txBody>
      </p:sp>
    </p:spTree>
    <p:extLst>
      <p:ext uri="{BB962C8B-B14F-4D97-AF65-F5344CB8AC3E}">
        <p14:creationId xmlns:p14="http://schemas.microsoft.com/office/powerpoint/2010/main" val="2745734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2359A708-2DD0-4E18-AD84-CCBFEFBEC4ED}" type="slidenum">
              <a:rPr lang="en-US" altLang="en-US" sz="1200" smtClean="0">
                <a:solidFill>
                  <a:srgbClr val="898989"/>
                </a:solidFill>
              </a:rPr>
              <a:pPr algn="ctr" eaLnBrk="1" hangingPunct="1">
                <a:spcBef>
                  <a:spcPct val="0"/>
                </a:spcBef>
                <a:buFontTx/>
                <a:buNone/>
              </a:pPr>
              <a:t>13</a:t>
            </a:fld>
            <a:endParaRPr lang="en-US" altLang="en-US" sz="1200" smtClean="0">
              <a:solidFill>
                <a:srgbClr val="898989"/>
              </a:solidFill>
            </a:endParaRPr>
          </a:p>
        </p:txBody>
      </p:sp>
      <p:sp>
        <p:nvSpPr>
          <p:cNvPr id="15363" name="Rectangle 3"/>
          <p:cNvSpPr>
            <a:spLocks noGrp="1" noChangeArrowheads="1"/>
          </p:cNvSpPr>
          <p:nvPr>
            <p:ph type="body" idx="1"/>
          </p:nvPr>
        </p:nvSpPr>
        <p:spPr/>
        <p:txBody>
          <a:bodyPr/>
          <a:lstStyle/>
          <a:p>
            <a:pPr>
              <a:lnSpc>
                <a:spcPct val="90000"/>
              </a:lnSpc>
            </a:pPr>
            <a:r>
              <a:rPr lang="en-US" altLang="en-US" i="1" smtClean="0"/>
              <a:t>T</a:t>
            </a:r>
            <a:r>
              <a:rPr lang="en-US" altLang="en-US" i="1" baseline="-25000" smtClean="0"/>
              <a:t>1</a:t>
            </a:r>
            <a:r>
              <a:rPr lang="en-US" altLang="en-US" smtClean="0"/>
              <a:t>: find all integers between 4 and 100 that end with 3.</a:t>
            </a:r>
          </a:p>
          <a:p>
            <a:pPr marL="457200" lvl="1" indent="0">
              <a:lnSpc>
                <a:spcPct val="90000"/>
              </a:lnSpc>
              <a:buFont typeface="Arial" pitchFamily="34" charset="0"/>
              <a:buNone/>
            </a:pPr>
            <a:r>
              <a:rPr lang="en-US" altLang="en-US" smtClean="0"/>
              <a:t>=&gt; 13, 23, 33, 43, 53, 63, 73, 83, 93</a:t>
            </a:r>
          </a:p>
          <a:p>
            <a:pPr marL="457200" lvl="1" indent="0">
              <a:lnSpc>
                <a:spcPct val="90000"/>
              </a:lnSpc>
              <a:buFont typeface="Arial" pitchFamily="34" charset="0"/>
              <a:buNone/>
            </a:pPr>
            <a:r>
              <a:rPr lang="en-US" altLang="en-US" smtClean="0"/>
              <a:t>=&gt; 9 integers</a:t>
            </a:r>
          </a:p>
          <a:p>
            <a:pPr>
              <a:lnSpc>
                <a:spcPct val="90000"/>
              </a:lnSpc>
            </a:pPr>
            <a:r>
              <a:rPr lang="en-US" altLang="en-US" i="1" smtClean="0"/>
              <a:t>T</a:t>
            </a:r>
            <a:r>
              <a:rPr lang="en-US" altLang="en-US" i="1" baseline="-25000" smtClean="0"/>
              <a:t>2</a:t>
            </a:r>
            <a:r>
              <a:rPr lang="en-US" altLang="en-US" smtClean="0"/>
              <a:t>: find all integers between 4 and 100 that end with 5.</a:t>
            </a:r>
          </a:p>
          <a:p>
            <a:pPr marL="457200" lvl="1" indent="0">
              <a:lnSpc>
                <a:spcPct val="90000"/>
              </a:lnSpc>
              <a:buFont typeface="Arial" pitchFamily="34" charset="0"/>
              <a:buNone/>
            </a:pPr>
            <a:r>
              <a:rPr lang="en-US" altLang="en-US" smtClean="0"/>
              <a:t>=&gt; 5, 15, 25, 35, 45, 55, 65, 75, 85, 95</a:t>
            </a:r>
          </a:p>
          <a:p>
            <a:pPr marL="457200" lvl="1" indent="0">
              <a:lnSpc>
                <a:spcPct val="90000"/>
              </a:lnSpc>
              <a:buFont typeface="Arial" pitchFamily="34" charset="0"/>
              <a:buNone/>
            </a:pPr>
            <a:r>
              <a:rPr lang="en-US" altLang="en-US" smtClean="0"/>
              <a:t>=&gt; 10 integers</a:t>
            </a:r>
          </a:p>
          <a:p>
            <a:pPr>
              <a:lnSpc>
                <a:spcPct val="90000"/>
              </a:lnSpc>
            </a:pPr>
            <a:endParaRPr lang="en-US" altLang="en-US" smtClean="0"/>
          </a:p>
        </p:txBody>
      </p:sp>
    </p:spTree>
    <p:extLst>
      <p:ext uri="{BB962C8B-B14F-4D97-AF65-F5344CB8AC3E}">
        <p14:creationId xmlns:p14="http://schemas.microsoft.com/office/powerpoint/2010/main" val="3965334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9B5B0276-D0AF-44AA-87EA-5ACE7A22BF59}" type="slidenum">
              <a:rPr lang="en-US" altLang="en-US" sz="1200" smtClean="0">
                <a:solidFill>
                  <a:srgbClr val="898989"/>
                </a:solidFill>
              </a:rPr>
              <a:pPr algn="ctr" eaLnBrk="1" hangingPunct="1">
                <a:spcBef>
                  <a:spcPct val="0"/>
                </a:spcBef>
                <a:buFontTx/>
                <a:buNone/>
              </a:pPr>
              <a:t>14</a:t>
            </a:fld>
            <a:endParaRPr lang="en-US" altLang="en-US" sz="1200" smtClean="0">
              <a:solidFill>
                <a:srgbClr val="898989"/>
              </a:solidFill>
            </a:endParaRPr>
          </a:p>
        </p:txBody>
      </p:sp>
      <p:sp>
        <p:nvSpPr>
          <p:cNvPr id="16387" name="Rectangle 3"/>
          <p:cNvSpPr>
            <a:spLocks noGrp="1" noChangeArrowheads="1"/>
          </p:cNvSpPr>
          <p:nvPr>
            <p:ph type="body" idx="1"/>
          </p:nvPr>
        </p:nvSpPr>
        <p:spPr/>
        <p:txBody>
          <a:bodyPr/>
          <a:lstStyle/>
          <a:p>
            <a:r>
              <a:rPr lang="en-US" altLang="en-US" smtClean="0"/>
              <a:t>Task </a:t>
            </a:r>
            <a:r>
              <a:rPr lang="en-US" altLang="en-US" i="1" smtClean="0"/>
              <a:t>T</a:t>
            </a:r>
            <a:r>
              <a:rPr lang="en-US" altLang="en-US" i="1" baseline="-25000" smtClean="0"/>
              <a:t>1</a:t>
            </a:r>
            <a:r>
              <a:rPr lang="en-US" altLang="en-US" smtClean="0"/>
              <a:t> can be done in 9 ways.</a:t>
            </a:r>
          </a:p>
          <a:p>
            <a:r>
              <a:rPr lang="en-US" altLang="en-US" smtClean="0"/>
              <a:t>Task </a:t>
            </a:r>
            <a:r>
              <a:rPr lang="en-US" altLang="en-US" i="1" smtClean="0"/>
              <a:t>T</a:t>
            </a:r>
            <a:r>
              <a:rPr lang="en-US" altLang="en-US" i="1" baseline="-25000" smtClean="0"/>
              <a:t>2</a:t>
            </a:r>
            <a:r>
              <a:rPr lang="en-US" altLang="en-US" smtClean="0"/>
              <a:t> can be done in 10 ways.</a:t>
            </a:r>
          </a:p>
          <a:p>
            <a:r>
              <a:rPr lang="en-US" altLang="en-US" smtClean="0"/>
              <a:t>The number of ways to do one of these tasks is,</a:t>
            </a:r>
          </a:p>
          <a:p>
            <a:pPr lvl="1">
              <a:buFont typeface="Arial" pitchFamily="34" charset="0"/>
              <a:buNone/>
            </a:pPr>
            <a:r>
              <a:rPr lang="en-US" altLang="en-US" smtClean="0"/>
              <a:t>       </a:t>
            </a:r>
            <a:r>
              <a:rPr lang="en-US" altLang="en-US" sz="4000" b="1" smtClean="0">
                <a:solidFill>
                  <a:srgbClr val="0070C0"/>
                </a:solidFill>
              </a:rPr>
              <a:t>9+10=19</a:t>
            </a:r>
          </a:p>
          <a:p>
            <a:r>
              <a:rPr lang="en-US" altLang="en-US" smtClean="0"/>
              <a:t>Task </a:t>
            </a:r>
            <a:r>
              <a:rPr lang="en-US" altLang="en-US" i="1" smtClean="0"/>
              <a:t>T</a:t>
            </a:r>
            <a:r>
              <a:rPr lang="en-US" altLang="en-US" smtClean="0"/>
              <a:t> can be completed in 19 ways.</a:t>
            </a:r>
          </a:p>
          <a:p>
            <a:endParaRPr lang="en-US" altLang="en-US" smtClean="0"/>
          </a:p>
        </p:txBody>
      </p:sp>
    </p:spTree>
    <p:extLst>
      <p:ext uri="{BB962C8B-B14F-4D97-AF65-F5344CB8AC3E}">
        <p14:creationId xmlns:p14="http://schemas.microsoft.com/office/powerpoint/2010/main" val="1250243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C6BABDFA-28CC-4B39-8FA5-70F761D21137}" type="slidenum">
              <a:rPr lang="en-US" altLang="en-US" sz="1200" smtClean="0">
                <a:solidFill>
                  <a:srgbClr val="898989"/>
                </a:solidFill>
              </a:rPr>
              <a:pPr eaLnBrk="1" hangingPunct="1">
                <a:spcBef>
                  <a:spcPct val="0"/>
                </a:spcBef>
                <a:buFontTx/>
                <a:buNone/>
              </a:pPr>
              <a:t>15</a:t>
            </a:fld>
            <a:endParaRPr lang="en-US" altLang="en-US" sz="1200" smtClean="0">
              <a:solidFill>
                <a:srgbClr val="898989"/>
              </a:solidFill>
            </a:endParaRPr>
          </a:p>
        </p:txBody>
      </p:sp>
      <p:sp>
        <p:nvSpPr>
          <p:cNvPr id="11266" name="Rectangle 2"/>
          <p:cNvSpPr>
            <a:spLocks noGrp="1" noChangeArrowheads="1"/>
          </p:cNvSpPr>
          <p:nvPr>
            <p:ph type="title"/>
          </p:nvPr>
        </p:nvSpPr>
        <p:spPr>
          <a:xfrm>
            <a:off x="2627313" y="333375"/>
            <a:ext cx="6070600" cy="666750"/>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3</a:t>
            </a:r>
            <a:endParaRPr lang="en-US" dirty="0">
              <a:solidFill>
                <a:schemeClr val="dk1"/>
              </a:solidFill>
              <a:latin typeface="+mn-lt"/>
              <a:ea typeface="+mn-ea"/>
              <a:cs typeface="+mn-cs"/>
            </a:endParaRPr>
          </a:p>
        </p:txBody>
      </p:sp>
      <p:sp>
        <p:nvSpPr>
          <p:cNvPr id="17412" name="Rectangle 7"/>
          <p:cNvSpPr>
            <a:spLocks noGrp="1" noChangeArrowheads="1"/>
          </p:cNvSpPr>
          <p:nvPr>
            <p:ph type="body" sz="half" idx="2"/>
          </p:nvPr>
        </p:nvSpPr>
        <p:spPr>
          <a:xfrm>
            <a:off x="395288" y="3500438"/>
            <a:ext cx="8229600" cy="1866900"/>
          </a:xfrm>
        </p:spPr>
        <p:txBody>
          <a:bodyPr/>
          <a:lstStyle/>
          <a:p>
            <a:r>
              <a:rPr lang="en-US" altLang="en-US" sz="2800" smtClean="0"/>
              <a:t>A student wants to take a book from one of the three boxes.</a:t>
            </a:r>
          </a:p>
          <a:p>
            <a:r>
              <a:rPr lang="en-US" altLang="en-US" sz="2800" smtClean="0"/>
              <a:t>In how many ways can the students do this?</a:t>
            </a:r>
          </a:p>
          <a:p>
            <a:endParaRPr lang="en-US" altLang="en-US" sz="2800" smtClean="0"/>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41438"/>
            <a:ext cx="6732588"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13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A325568E-4361-43D6-87AA-976A6F904630}" type="slidenum">
              <a:rPr lang="en-US" altLang="en-US" sz="1200" smtClean="0">
                <a:solidFill>
                  <a:srgbClr val="898989"/>
                </a:solidFill>
              </a:rPr>
              <a:pPr algn="ctr" eaLnBrk="1" hangingPunct="1">
                <a:spcBef>
                  <a:spcPct val="0"/>
                </a:spcBef>
                <a:buFontTx/>
                <a:buNone/>
              </a:pPr>
              <a:t>16</a:t>
            </a:fld>
            <a:endParaRPr lang="en-US" altLang="en-US" sz="1200" smtClean="0">
              <a:solidFill>
                <a:srgbClr val="898989"/>
              </a:solidFill>
            </a:endParaRPr>
          </a:p>
        </p:txBody>
      </p:sp>
      <p:sp>
        <p:nvSpPr>
          <p:cNvPr id="18435" name="Rectangle 3"/>
          <p:cNvSpPr>
            <a:spLocks noGrp="1" noChangeArrowheads="1"/>
          </p:cNvSpPr>
          <p:nvPr>
            <p:ph type="body" idx="1"/>
          </p:nvPr>
        </p:nvSpPr>
        <p:spPr/>
        <p:txBody>
          <a:bodyPr/>
          <a:lstStyle/>
          <a:p>
            <a:r>
              <a:rPr lang="en-US" altLang="en-US" sz="2800" i="1" smtClean="0"/>
              <a:t>T</a:t>
            </a:r>
            <a:r>
              <a:rPr lang="en-US" altLang="en-US" sz="2800" i="1" baseline="-25000" smtClean="0"/>
              <a:t>1</a:t>
            </a:r>
            <a:r>
              <a:rPr lang="en-US" altLang="en-US" sz="2800" smtClean="0"/>
              <a:t>: choose a mathematics book</a:t>
            </a:r>
          </a:p>
          <a:p>
            <a:pPr lvl="1">
              <a:buFont typeface="Wingdings" pitchFamily="2" charset="2"/>
              <a:buChar char="Ø"/>
            </a:pPr>
            <a:r>
              <a:rPr lang="en-US" altLang="en-US" smtClean="0"/>
              <a:t>4 ways</a:t>
            </a:r>
          </a:p>
          <a:p>
            <a:r>
              <a:rPr lang="en-US" altLang="en-US" sz="2800" i="1" smtClean="0"/>
              <a:t>T</a:t>
            </a:r>
            <a:r>
              <a:rPr lang="en-US" altLang="en-US" sz="2800" i="1" baseline="-25000" smtClean="0"/>
              <a:t>2</a:t>
            </a:r>
            <a:r>
              <a:rPr lang="en-US" altLang="en-US" sz="2800" smtClean="0"/>
              <a:t>: choose a chemistry book</a:t>
            </a:r>
          </a:p>
          <a:p>
            <a:pPr lvl="1">
              <a:buFont typeface="Wingdings" pitchFamily="2" charset="2"/>
              <a:buChar char="Ø"/>
            </a:pPr>
            <a:r>
              <a:rPr lang="en-US" altLang="en-US" smtClean="0"/>
              <a:t>2 ways</a:t>
            </a:r>
          </a:p>
          <a:p>
            <a:r>
              <a:rPr lang="en-US" altLang="en-US" sz="2800" i="1" smtClean="0"/>
              <a:t>T</a:t>
            </a:r>
            <a:r>
              <a:rPr lang="en-US" altLang="en-US" sz="2800" i="1" baseline="-25000" smtClean="0"/>
              <a:t>3</a:t>
            </a:r>
            <a:r>
              <a:rPr lang="en-US" altLang="en-US" sz="2800" smtClean="0"/>
              <a:t>: choose a computer science book.</a:t>
            </a:r>
          </a:p>
          <a:p>
            <a:pPr lvl="1">
              <a:buFont typeface="Wingdings" pitchFamily="2" charset="2"/>
              <a:buChar char="Ø"/>
            </a:pPr>
            <a:r>
              <a:rPr lang="en-US" altLang="en-US" smtClean="0"/>
              <a:t>3 ways</a:t>
            </a:r>
          </a:p>
          <a:p>
            <a:r>
              <a:rPr lang="en-US" altLang="en-US" sz="2800" smtClean="0"/>
              <a:t>The number of ways to do one of these tasks is,</a:t>
            </a:r>
          </a:p>
          <a:p>
            <a:pPr lvl="1">
              <a:buFont typeface="Wingdings" pitchFamily="2" charset="2"/>
              <a:buChar char="Ø"/>
            </a:pPr>
            <a:r>
              <a:rPr lang="en-US" altLang="en-US" smtClean="0"/>
              <a:t>4+2+3=9</a:t>
            </a:r>
          </a:p>
          <a:p>
            <a:endParaRPr lang="en-US" altLang="en-US" sz="2800" smtClean="0"/>
          </a:p>
        </p:txBody>
      </p:sp>
    </p:spTree>
    <p:extLst>
      <p:ext uri="{BB962C8B-B14F-4D97-AF65-F5344CB8AC3E}">
        <p14:creationId xmlns:p14="http://schemas.microsoft.com/office/powerpoint/2010/main" val="2393396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338" y="274638"/>
            <a:ext cx="5986462" cy="777875"/>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a:t>
            </a:r>
            <a:endParaRPr lang="en-US" dirty="0">
              <a:solidFill>
                <a:schemeClr val="dk1"/>
              </a:solidFill>
              <a:latin typeface="+mn-lt"/>
              <a:ea typeface="+mn-ea"/>
              <a:cs typeface="+mn-cs"/>
            </a:endParaRPr>
          </a:p>
        </p:txBody>
      </p:sp>
      <p:sp>
        <p:nvSpPr>
          <p:cNvPr id="19459" name="Content Placeholder 2"/>
          <p:cNvSpPr>
            <a:spLocks noGrp="1"/>
          </p:cNvSpPr>
          <p:nvPr>
            <p:ph idx="1"/>
          </p:nvPr>
        </p:nvSpPr>
        <p:spPr>
          <a:xfrm>
            <a:off x="468313" y="1125538"/>
            <a:ext cx="8229600" cy="4643437"/>
          </a:xfrm>
        </p:spPr>
        <p:txBody>
          <a:bodyPr/>
          <a:lstStyle/>
          <a:p>
            <a:r>
              <a:rPr lang="en-US" altLang="en-US" dirty="0" smtClean="0"/>
              <a:t>There are 8 male students and 21 female students in Discrete Structure class. Among all of them, 7 students are Chinese and the rest are Malay.</a:t>
            </a:r>
          </a:p>
          <a:p>
            <a:pPr lvl="1">
              <a:buFont typeface="Wingdings" pitchFamily="2" charset="2"/>
              <a:buChar char="Ø"/>
            </a:pPr>
            <a:r>
              <a:rPr lang="en-US" altLang="en-US" dirty="0" smtClean="0"/>
              <a:t>In how many ways can we select 1 student - a boy or a girl?</a:t>
            </a:r>
          </a:p>
          <a:p>
            <a:pPr lvl="1">
              <a:buFont typeface="Wingdings" pitchFamily="2" charset="2"/>
              <a:buChar char="Ø"/>
            </a:pPr>
            <a:r>
              <a:rPr lang="en-US" altLang="en-US" dirty="0" smtClean="0"/>
              <a:t>In how many ways can we select 1 student - a Chinese or a Malay?</a:t>
            </a:r>
          </a:p>
          <a:p>
            <a:pPr lvl="1"/>
            <a:endParaRPr lang="en-US" altLang="en-US" dirty="0" smtClean="0"/>
          </a:p>
        </p:txBody>
      </p:sp>
      <p:sp>
        <p:nvSpPr>
          <p:cNvPr id="19460"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9FB38548-961A-42FB-A7CE-779A84682E72}" type="slidenum">
              <a:rPr lang="en-US" altLang="en-US" sz="1200" smtClean="0">
                <a:solidFill>
                  <a:srgbClr val="898989"/>
                </a:solidFill>
              </a:rPr>
              <a:pPr algn="ctr" eaLnBrk="1" hangingPunct="1">
                <a:spcBef>
                  <a:spcPct val="0"/>
                </a:spcBef>
                <a:buFontTx/>
                <a:buNone/>
              </a:pPr>
              <a:t>17</a:t>
            </a:fld>
            <a:endParaRPr lang="en-US" altLang="en-US" sz="1200" smtClean="0">
              <a:solidFill>
                <a:srgbClr val="898989"/>
              </a:solidFill>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l="10986" t="30273" r="40674" b="22852"/>
          <a:stretch>
            <a:fillRect/>
          </a:stretch>
        </p:blipFill>
        <p:spPr bwMode="auto">
          <a:xfrm>
            <a:off x="6084888" y="4645025"/>
            <a:ext cx="2447925"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84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413" y="274638"/>
            <a:ext cx="6275387" cy="633412"/>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 - Solution</a:t>
            </a:r>
            <a:endParaRPr lang="en-US" dirty="0">
              <a:solidFill>
                <a:schemeClr val="dk1"/>
              </a:solidFill>
              <a:latin typeface="+mn-lt"/>
              <a:ea typeface="+mn-ea"/>
              <a:cs typeface="+mn-cs"/>
            </a:endParaRPr>
          </a:p>
        </p:txBody>
      </p:sp>
      <p:sp>
        <p:nvSpPr>
          <p:cNvPr id="3" name="Content Placeholder 2"/>
          <p:cNvSpPr>
            <a:spLocks noGrp="1"/>
          </p:cNvSpPr>
          <p:nvPr>
            <p:ph sz="half" idx="1"/>
          </p:nvPr>
        </p:nvSpPr>
        <p:spPr>
          <a:xfrm>
            <a:off x="395288" y="1341438"/>
            <a:ext cx="4038600" cy="4608512"/>
          </a:xfrm>
          <a:gradFill rotWithShape="1">
            <a:gsLst>
              <a:gs pos="0">
                <a:srgbClr val="F0EAF9"/>
              </a:gs>
              <a:gs pos="64999">
                <a:srgbClr val="D9CBEE"/>
              </a:gs>
              <a:gs pos="100000">
                <a:srgbClr val="C9B5E8"/>
              </a:gs>
            </a:gsLst>
            <a:lin ang="5400000" scaled="1"/>
          </a:gradFill>
          <a:ln cap="flat">
            <a:solidFill>
              <a:srgbClr val="7D60A0"/>
            </a:solidFill>
            <a:miter lim="800000"/>
            <a:headEnd/>
            <a:tailEnd/>
          </a:ln>
          <a:effectLst>
            <a:outerShdw blurRad="40000" dist="20000" dir="5400000" rotWithShape="0">
              <a:srgbClr val="000000">
                <a:alpha val="37999"/>
              </a:srgbClr>
            </a:outerShdw>
          </a:effectLst>
        </p:spPr>
        <p:txBody>
          <a:bodyPr/>
          <a:lstStyle/>
          <a:p>
            <a:pPr marL="342900" lvl="1" indent="-342900">
              <a:buSzPct val="75000"/>
              <a:buFont typeface="Wingdings" pitchFamily="2" charset="2"/>
              <a:buChar char="n"/>
              <a:defRPr/>
            </a:pPr>
            <a:r>
              <a:rPr lang="en-US" dirty="0" smtClean="0">
                <a:solidFill>
                  <a:srgbClr val="FF0000"/>
                </a:solidFill>
                <a:ea typeface="+mn-ea"/>
              </a:rPr>
              <a:t>In how many ways can we select 1 student - a boy or a girl?</a:t>
            </a:r>
          </a:p>
          <a:p>
            <a:pPr lvl="1">
              <a:buFont typeface="Wingdings" pitchFamily="2" charset="2"/>
              <a:buChar char="Ø"/>
              <a:defRPr/>
            </a:pPr>
            <a:r>
              <a:rPr lang="en-US" dirty="0" smtClean="0">
                <a:solidFill>
                  <a:schemeClr val="dk1"/>
                </a:solidFill>
                <a:ea typeface="+mn-ea"/>
              </a:rPr>
              <a:t>To select a boy </a:t>
            </a:r>
          </a:p>
          <a:p>
            <a:pPr lvl="2">
              <a:buFont typeface="Wingdings" pitchFamily="2" charset="2"/>
              <a:buChar char="§"/>
              <a:defRPr/>
            </a:pPr>
            <a:r>
              <a:rPr lang="en-US" dirty="0" smtClean="0">
                <a:solidFill>
                  <a:schemeClr val="dk1"/>
                </a:solidFill>
                <a:ea typeface="+mn-ea"/>
              </a:rPr>
              <a:t>8 ways</a:t>
            </a:r>
          </a:p>
          <a:p>
            <a:pPr lvl="1">
              <a:buFont typeface="Wingdings" pitchFamily="2" charset="2"/>
              <a:buChar char="Ø"/>
              <a:defRPr/>
            </a:pPr>
            <a:r>
              <a:rPr lang="en-US" dirty="0" smtClean="0">
                <a:solidFill>
                  <a:schemeClr val="dk1"/>
                </a:solidFill>
                <a:ea typeface="+mn-ea"/>
              </a:rPr>
              <a:t>To select a girl</a:t>
            </a:r>
          </a:p>
          <a:p>
            <a:pPr lvl="2">
              <a:buFont typeface="Wingdings" pitchFamily="2" charset="2"/>
              <a:buChar char="§"/>
              <a:defRPr/>
            </a:pPr>
            <a:r>
              <a:rPr lang="en-US" dirty="0" smtClean="0">
                <a:solidFill>
                  <a:schemeClr val="dk1"/>
                </a:solidFill>
                <a:ea typeface="+mn-ea"/>
              </a:rPr>
              <a:t>21 ways</a:t>
            </a:r>
          </a:p>
          <a:p>
            <a:pPr lvl="1">
              <a:buFont typeface="Wingdings" pitchFamily="2" charset="2"/>
              <a:buChar char="Ø"/>
              <a:defRPr/>
            </a:pPr>
            <a:r>
              <a:rPr lang="en-US" dirty="0" smtClean="0">
                <a:solidFill>
                  <a:schemeClr val="dk1"/>
                </a:solidFill>
                <a:ea typeface="+mn-ea"/>
              </a:rPr>
              <a:t>The number of ways</a:t>
            </a:r>
          </a:p>
          <a:p>
            <a:pPr lvl="2">
              <a:buFont typeface="Wingdings" pitchFamily="2" charset="2"/>
              <a:buChar char="§"/>
              <a:defRPr/>
            </a:pPr>
            <a:r>
              <a:rPr lang="en-US" b="1" dirty="0" smtClean="0">
                <a:solidFill>
                  <a:schemeClr val="dk1"/>
                </a:solidFill>
                <a:ea typeface="+mn-ea"/>
              </a:rPr>
              <a:t>8+21=29 ways</a:t>
            </a:r>
            <a:endParaRPr lang="en-US" b="1" dirty="0">
              <a:solidFill>
                <a:schemeClr val="dk1"/>
              </a:solidFill>
              <a:ea typeface="+mn-ea"/>
            </a:endParaRPr>
          </a:p>
        </p:txBody>
      </p:sp>
      <p:sp>
        <p:nvSpPr>
          <p:cNvPr id="5" name="Content Placeholder 4"/>
          <p:cNvSpPr>
            <a:spLocks noGrp="1"/>
          </p:cNvSpPr>
          <p:nvPr>
            <p:ph sz="half" idx="2"/>
          </p:nvPr>
        </p:nvSpPr>
        <p:spPr>
          <a:xfrm>
            <a:off x="4643438" y="1341438"/>
            <a:ext cx="4038600" cy="4597400"/>
          </a:xfrm>
          <a:gradFill rotWithShape="1">
            <a:gsLst>
              <a:gs pos="0">
                <a:srgbClr val="FFE5E5"/>
              </a:gs>
              <a:gs pos="64999">
                <a:srgbClr val="FFBEBD"/>
              </a:gs>
              <a:gs pos="100000">
                <a:srgbClr val="FFA2A1"/>
              </a:gs>
            </a:gsLst>
            <a:lin ang="5400000" scaled="1"/>
          </a:gradFill>
          <a:ln cap="flat">
            <a:solidFill>
              <a:srgbClr val="BE4B48"/>
            </a:solidFill>
            <a:miter lim="800000"/>
            <a:headEnd/>
            <a:tailEnd/>
          </a:ln>
          <a:effectLst>
            <a:outerShdw blurRad="40000" dist="20000" dir="5400000" rotWithShape="0">
              <a:srgbClr val="000000">
                <a:alpha val="37999"/>
              </a:srgbClr>
            </a:outerShdw>
          </a:effectLst>
        </p:spPr>
        <p:txBody>
          <a:bodyPr/>
          <a:lstStyle/>
          <a:p>
            <a:pPr marL="342900" lvl="1" indent="-342900">
              <a:buSzPct val="75000"/>
              <a:buFont typeface="Wingdings" pitchFamily="2" charset="2"/>
              <a:buChar char="n"/>
              <a:defRPr/>
            </a:pPr>
            <a:r>
              <a:rPr lang="en-US" dirty="0" smtClean="0">
                <a:solidFill>
                  <a:srgbClr val="FF0000"/>
                </a:solidFill>
                <a:ea typeface="+mn-ea"/>
              </a:rPr>
              <a:t>In how many ways can we select 1 student - a Chinese or a Malay?</a:t>
            </a:r>
          </a:p>
          <a:p>
            <a:pPr lvl="1">
              <a:buFont typeface="Wingdings" pitchFamily="2" charset="2"/>
              <a:buChar char="Ø"/>
              <a:defRPr/>
            </a:pPr>
            <a:r>
              <a:rPr lang="en-US" dirty="0" smtClean="0">
                <a:solidFill>
                  <a:schemeClr val="dk1"/>
                </a:solidFill>
                <a:ea typeface="+mn-ea"/>
              </a:rPr>
              <a:t>To select a Chinese</a:t>
            </a:r>
          </a:p>
          <a:p>
            <a:pPr lvl="2">
              <a:buFont typeface="Wingdings" pitchFamily="2" charset="2"/>
              <a:buChar char="§"/>
              <a:defRPr/>
            </a:pPr>
            <a:r>
              <a:rPr lang="en-US" dirty="0" smtClean="0">
                <a:solidFill>
                  <a:schemeClr val="dk1"/>
                </a:solidFill>
                <a:ea typeface="+mn-ea"/>
              </a:rPr>
              <a:t>7 ways</a:t>
            </a:r>
          </a:p>
          <a:p>
            <a:pPr lvl="1">
              <a:buFont typeface="Wingdings" pitchFamily="2" charset="2"/>
              <a:buChar char="Ø"/>
              <a:defRPr/>
            </a:pPr>
            <a:r>
              <a:rPr lang="en-US" dirty="0" smtClean="0">
                <a:solidFill>
                  <a:schemeClr val="dk1"/>
                </a:solidFill>
                <a:ea typeface="+mn-ea"/>
              </a:rPr>
              <a:t>To select a Malay</a:t>
            </a:r>
          </a:p>
          <a:p>
            <a:pPr lvl="2">
              <a:buFont typeface="Wingdings" pitchFamily="2" charset="2"/>
              <a:buChar char="§"/>
              <a:defRPr/>
            </a:pPr>
            <a:r>
              <a:rPr lang="en-US" dirty="0" smtClean="0">
                <a:solidFill>
                  <a:schemeClr val="dk1"/>
                </a:solidFill>
                <a:ea typeface="+mn-ea"/>
              </a:rPr>
              <a:t>22 ways</a:t>
            </a:r>
          </a:p>
          <a:p>
            <a:pPr lvl="1">
              <a:buFont typeface="Wingdings" pitchFamily="2" charset="2"/>
              <a:buChar char="Ø"/>
              <a:defRPr/>
            </a:pPr>
            <a:r>
              <a:rPr lang="en-US" dirty="0" smtClean="0">
                <a:solidFill>
                  <a:schemeClr val="dk1"/>
                </a:solidFill>
                <a:ea typeface="+mn-ea"/>
              </a:rPr>
              <a:t>The number of ways</a:t>
            </a:r>
          </a:p>
          <a:p>
            <a:pPr lvl="2">
              <a:buFont typeface="Wingdings" pitchFamily="2" charset="2"/>
              <a:buChar char="§"/>
              <a:defRPr/>
            </a:pPr>
            <a:r>
              <a:rPr lang="en-US" b="1" dirty="0" smtClean="0">
                <a:solidFill>
                  <a:schemeClr val="dk1"/>
                </a:solidFill>
                <a:ea typeface="+mn-ea"/>
              </a:rPr>
              <a:t>7+22=29 ways</a:t>
            </a:r>
          </a:p>
          <a:p>
            <a:pPr>
              <a:buFont typeface="Arial" charset="0"/>
              <a:buChar char="•"/>
              <a:defRPr/>
            </a:pPr>
            <a:endParaRPr lang="en-US" dirty="0">
              <a:solidFill>
                <a:schemeClr val="dk1"/>
              </a:solidFill>
              <a:ea typeface="+mn-ea"/>
              <a:cs typeface="+mn-cs"/>
            </a:endParaRPr>
          </a:p>
        </p:txBody>
      </p:sp>
      <p:sp>
        <p:nvSpPr>
          <p:cNvPr id="20485"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1CDC10CD-1731-467C-8DBC-F670A57B0985}" type="slidenum">
              <a:rPr lang="en-US" altLang="en-US" sz="1200" smtClean="0">
                <a:solidFill>
                  <a:srgbClr val="898989"/>
                </a:solidFill>
              </a:rPr>
              <a:pPr algn="ctr" eaLnBrk="1" hangingPunct="1">
                <a:spcBef>
                  <a:spcPct val="0"/>
                </a:spcBef>
                <a:buFontTx/>
                <a:buNone/>
              </a:pPr>
              <a:t>18</a:t>
            </a:fld>
            <a:endParaRPr lang="en-US" altLang="en-US" sz="1200" smtClean="0">
              <a:solidFill>
                <a:srgbClr val="898989"/>
              </a:solidFill>
            </a:endParaRPr>
          </a:p>
        </p:txBody>
      </p:sp>
    </p:spTree>
    <p:extLst>
      <p:ext uri="{BB962C8B-B14F-4D97-AF65-F5344CB8AC3E}">
        <p14:creationId xmlns:p14="http://schemas.microsoft.com/office/powerpoint/2010/main" val="2129852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557E5B1B-D777-4454-9CC1-1563FA51CA54}" type="slidenum">
              <a:rPr lang="en-US" altLang="en-US" sz="1200" smtClean="0">
                <a:solidFill>
                  <a:srgbClr val="898989"/>
                </a:solidFill>
              </a:rPr>
              <a:pPr algn="ctr" eaLnBrk="1" hangingPunct="1">
                <a:spcBef>
                  <a:spcPct val="0"/>
                </a:spcBef>
                <a:buFontTx/>
                <a:buNone/>
              </a:pPr>
              <a:t>19</a:t>
            </a:fld>
            <a:endParaRPr lang="en-US" altLang="en-US" sz="1200" smtClean="0">
              <a:solidFill>
                <a:srgbClr val="898989"/>
              </a:solidFill>
            </a:endParaRPr>
          </a:p>
        </p:txBody>
      </p:sp>
      <p:sp>
        <p:nvSpPr>
          <p:cNvPr id="14338" name="Rectangle 2"/>
          <p:cNvSpPr>
            <a:spLocks noGrp="1" noChangeArrowheads="1"/>
          </p:cNvSpPr>
          <p:nvPr>
            <p:ph type="title"/>
          </p:nvPr>
        </p:nvSpPr>
        <p:spPr>
          <a:xfrm>
            <a:off x="2555875" y="274638"/>
            <a:ext cx="6130925" cy="777875"/>
          </a:xfrm>
        </p:spPr>
        <p:style>
          <a:lnRef idx="2">
            <a:schemeClr val="accent2"/>
          </a:lnRef>
          <a:fillRef idx="1">
            <a:schemeClr val="lt1"/>
          </a:fillRef>
          <a:effectRef idx="0">
            <a:schemeClr val="accent2"/>
          </a:effectRef>
          <a:fontRef idx="minor">
            <a:schemeClr val="dk1"/>
          </a:fontRef>
        </p:style>
        <p:txBody>
          <a:bodyPr/>
          <a:lstStyle/>
          <a:p>
            <a:pPr>
              <a:defRPr/>
            </a:pPr>
            <a:r>
              <a:rPr lang="en-US" dirty="0" smtClean="0"/>
              <a:t>Multiplication </a:t>
            </a:r>
            <a:r>
              <a:rPr lang="en-US" dirty="0"/>
              <a:t>Principle</a:t>
            </a:r>
          </a:p>
        </p:txBody>
      </p:sp>
      <p:sp>
        <p:nvSpPr>
          <p:cNvPr id="21508" name="Rectangle 3"/>
          <p:cNvSpPr>
            <a:spLocks noGrp="1" noChangeArrowheads="1"/>
          </p:cNvSpPr>
          <p:nvPr>
            <p:ph type="body" idx="1"/>
          </p:nvPr>
        </p:nvSpPr>
        <p:spPr/>
        <p:txBody>
          <a:bodyPr/>
          <a:lstStyle/>
          <a:p>
            <a:pPr>
              <a:lnSpc>
                <a:spcPct val="90000"/>
              </a:lnSpc>
              <a:buFont typeface="Wingdings" pitchFamily="2" charset="2"/>
              <a:buChar char="§"/>
            </a:pPr>
            <a:r>
              <a:rPr lang="en-US" altLang="en-US" smtClean="0"/>
              <a:t>A task </a:t>
            </a:r>
            <a:r>
              <a:rPr lang="en-US" altLang="en-US" i="1" smtClean="0"/>
              <a:t>T</a:t>
            </a:r>
            <a:r>
              <a:rPr lang="en-US" altLang="en-US" smtClean="0"/>
              <a:t> can be completed in </a:t>
            </a:r>
            <a:r>
              <a:rPr lang="en-US" altLang="en-US" i="1" smtClean="0"/>
              <a:t>k</a:t>
            </a:r>
            <a:r>
              <a:rPr lang="en-US" altLang="en-US" smtClean="0"/>
              <a:t> successive steps.</a:t>
            </a:r>
          </a:p>
          <a:p>
            <a:pPr>
              <a:lnSpc>
                <a:spcPct val="90000"/>
              </a:lnSpc>
              <a:buFont typeface="Arial" pitchFamily="34" charset="0"/>
              <a:buNone/>
            </a:pPr>
            <a:r>
              <a:rPr lang="en-US" altLang="en-US" smtClean="0"/>
              <a:t>   </a:t>
            </a:r>
            <a:r>
              <a:rPr lang="en-US" altLang="en-US" b="1" smtClean="0">
                <a:solidFill>
                  <a:srgbClr val="0070C0"/>
                </a:solidFill>
              </a:rPr>
              <a:t>Step 1 </a:t>
            </a:r>
            <a:r>
              <a:rPr lang="en-US" altLang="en-US" smtClean="0"/>
              <a:t>can be completed in </a:t>
            </a:r>
            <a:r>
              <a:rPr lang="en-US" altLang="en-US" i="1" smtClean="0"/>
              <a:t>n</a:t>
            </a:r>
            <a:r>
              <a:rPr lang="en-US" altLang="en-US" baseline="-25000" smtClean="0"/>
              <a:t>1</a:t>
            </a:r>
            <a:r>
              <a:rPr lang="en-US" altLang="en-US" smtClean="0"/>
              <a:t> different ways.</a:t>
            </a:r>
          </a:p>
          <a:p>
            <a:pPr>
              <a:lnSpc>
                <a:spcPct val="90000"/>
              </a:lnSpc>
              <a:buFont typeface="Arial" pitchFamily="34" charset="0"/>
              <a:buNone/>
            </a:pPr>
            <a:r>
              <a:rPr lang="en-US" altLang="en-US" b="1" smtClean="0">
                <a:solidFill>
                  <a:srgbClr val="0070C0"/>
                </a:solidFill>
              </a:rPr>
              <a:t>   Step 2 </a:t>
            </a:r>
            <a:r>
              <a:rPr lang="en-US" altLang="en-US" smtClean="0"/>
              <a:t>can be completed in </a:t>
            </a:r>
            <a:r>
              <a:rPr lang="en-US" altLang="en-US" i="1" smtClean="0"/>
              <a:t>n</a:t>
            </a:r>
            <a:r>
              <a:rPr lang="en-US" altLang="en-US" baseline="-25000" smtClean="0"/>
              <a:t>2</a:t>
            </a:r>
            <a:r>
              <a:rPr lang="en-US" altLang="en-US" smtClean="0"/>
              <a:t> different ways.</a:t>
            </a:r>
          </a:p>
          <a:p>
            <a:pPr>
              <a:lnSpc>
                <a:spcPct val="90000"/>
              </a:lnSpc>
              <a:buFont typeface="Arial" pitchFamily="34" charset="0"/>
              <a:buNone/>
            </a:pPr>
            <a:r>
              <a:rPr lang="en-US" altLang="en-US" b="1" smtClean="0">
                <a:solidFill>
                  <a:srgbClr val="0070C0"/>
                </a:solidFill>
              </a:rPr>
              <a:t>   Step </a:t>
            </a:r>
            <a:r>
              <a:rPr lang="en-US" altLang="en-US" b="1" i="1" smtClean="0">
                <a:solidFill>
                  <a:srgbClr val="0070C0"/>
                </a:solidFill>
              </a:rPr>
              <a:t>k</a:t>
            </a:r>
            <a:r>
              <a:rPr lang="en-US" altLang="en-US" b="1" smtClean="0">
                <a:solidFill>
                  <a:srgbClr val="0070C0"/>
                </a:solidFill>
              </a:rPr>
              <a:t> </a:t>
            </a:r>
            <a:r>
              <a:rPr lang="en-US" altLang="en-US" smtClean="0"/>
              <a:t>can be completed in </a:t>
            </a:r>
            <a:r>
              <a:rPr lang="en-US" altLang="en-US" i="1" smtClean="0"/>
              <a:t>n</a:t>
            </a:r>
            <a:r>
              <a:rPr lang="en-US" altLang="en-US" baseline="-25000" smtClean="0"/>
              <a:t>k</a:t>
            </a:r>
            <a:r>
              <a:rPr lang="en-US" altLang="en-US" smtClean="0"/>
              <a:t> different ways.</a:t>
            </a:r>
          </a:p>
          <a:p>
            <a:pPr>
              <a:lnSpc>
                <a:spcPct val="90000"/>
              </a:lnSpc>
            </a:pPr>
            <a:endParaRPr lang="en-US" altLang="en-US" smtClean="0"/>
          </a:p>
          <a:p>
            <a:pPr>
              <a:lnSpc>
                <a:spcPct val="90000"/>
              </a:lnSpc>
              <a:buFont typeface="Wingdings" pitchFamily="2" charset="2"/>
              <a:buChar char="§"/>
            </a:pPr>
            <a:r>
              <a:rPr lang="en-US" altLang="en-US" smtClean="0"/>
              <a:t>Then the task </a:t>
            </a:r>
            <a:r>
              <a:rPr lang="en-US" altLang="en-US" i="1" smtClean="0"/>
              <a:t>T</a:t>
            </a:r>
            <a:r>
              <a:rPr lang="en-US" altLang="en-US" smtClean="0"/>
              <a:t> can be completed in </a:t>
            </a:r>
            <a:r>
              <a:rPr lang="en-US" altLang="en-US" i="1" smtClean="0"/>
              <a:t>n</a:t>
            </a:r>
            <a:r>
              <a:rPr lang="en-US" altLang="en-US" baseline="-25000" smtClean="0"/>
              <a:t>1</a:t>
            </a:r>
            <a:r>
              <a:rPr lang="en-US" altLang="en-US" smtClean="0"/>
              <a:t>.</a:t>
            </a:r>
            <a:r>
              <a:rPr lang="en-US" altLang="en-US" i="1" smtClean="0"/>
              <a:t>n</a:t>
            </a:r>
            <a:r>
              <a:rPr lang="en-US" altLang="en-US" baseline="-25000" smtClean="0"/>
              <a:t>2</a:t>
            </a:r>
            <a:r>
              <a:rPr lang="en-US" altLang="en-US" smtClean="0"/>
              <a:t>…. </a:t>
            </a:r>
            <a:r>
              <a:rPr lang="en-US" altLang="en-US" i="1" smtClean="0"/>
              <a:t>n</a:t>
            </a:r>
            <a:r>
              <a:rPr lang="en-US" altLang="en-US" i="1" baseline="-25000" smtClean="0"/>
              <a:t>k</a:t>
            </a:r>
            <a:r>
              <a:rPr lang="en-US" altLang="en-US" i="1" smtClean="0"/>
              <a:t> </a:t>
            </a:r>
            <a:r>
              <a:rPr lang="en-US" altLang="en-US" smtClean="0"/>
              <a:t>different ways.</a:t>
            </a:r>
          </a:p>
          <a:p>
            <a:pPr>
              <a:lnSpc>
                <a:spcPct val="90000"/>
              </a:lnSpc>
            </a:pPr>
            <a:endParaRPr lang="en-US" altLang="en-US" smtClean="0"/>
          </a:p>
        </p:txBody>
      </p:sp>
    </p:spTree>
    <p:extLst>
      <p:ext uri="{BB962C8B-B14F-4D97-AF65-F5344CB8AC3E}">
        <p14:creationId xmlns:p14="http://schemas.microsoft.com/office/powerpoint/2010/main" val="3109539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4438" y="274638"/>
            <a:ext cx="6202362" cy="706437"/>
          </a:xfrm>
        </p:spPr>
        <p:style>
          <a:lnRef idx="2">
            <a:schemeClr val="accent2"/>
          </a:lnRef>
          <a:fillRef idx="1">
            <a:schemeClr val="lt1"/>
          </a:fillRef>
          <a:effectRef idx="0">
            <a:schemeClr val="accent2"/>
          </a:effectRef>
          <a:fontRef idx="minor">
            <a:schemeClr val="dk1"/>
          </a:fontRef>
        </p:style>
        <p:txBody>
          <a:bodyPr/>
          <a:lstStyle/>
          <a:p>
            <a:pPr>
              <a:defRPr/>
            </a:pPr>
            <a:r>
              <a:rPr lang="en-US" dirty="0" smtClean="0"/>
              <a:t>Basic Counting Principles</a:t>
            </a:r>
            <a:endParaRPr lang="en-US" dirty="0"/>
          </a:p>
        </p:txBody>
      </p:sp>
      <p:sp>
        <p:nvSpPr>
          <p:cNvPr id="4099" name="Content Placeholder 1"/>
          <p:cNvSpPr>
            <a:spLocks noGrp="1"/>
          </p:cNvSpPr>
          <p:nvPr>
            <p:ph idx="1"/>
          </p:nvPr>
        </p:nvSpPr>
        <p:spPr/>
        <p:txBody>
          <a:bodyPr/>
          <a:lstStyle/>
          <a:p>
            <a:pPr algn="just">
              <a:buFont typeface="Wingdings" pitchFamily="2" charset="2"/>
              <a:buChar char="§"/>
            </a:pPr>
            <a:r>
              <a:rPr lang="en-US" altLang="en-US" sz="3600" dirty="0" smtClean="0"/>
              <a:t>Counting principle is all about choices we might make given many possibilities.</a:t>
            </a:r>
          </a:p>
          <a:p>
            <a:pPr algn="just">
              <a:buFont typeface="Wingdings" pitchFamily="2" charset="2"/>
              <a:buChar char="§"/>
            </a:pPr>
            <a:r>
              <a:rPr lang="en-US" altLang="en-US" sz="3600" dirty="0" smtClean="0"/>
              <a:t>It is used to find the number of possible outcomes. </a:t>
            </a:r>
          </a:p>
          <a:p>
            <a:pPr algn="just">
              <a:buFont typeface="Wingdings" pitchFamily="2" charset="2"/>
              <a:buChar char="§"/>
            </a:pPr>
            <a:r>
              <a:rPr lang="en-US" altLang="en-US" sz="3600" dirty="0" smtClean="0"/>
              <a:t>It provides a basis of </a:t>
            </a:r>
            <a:r>
              <a:rPr lang="en-US" altLang="en-US" sz="3600" dirty="0" smtClean="0">
                <a:solidFill>
                  <a:srgbClr val="0000FF"/>
                </a:solidFill>
              </a:rPr>
              <a:t>computing probabilities of discrete events.</a:t>
            </a:r>
          </a:p>
          <a:p>
            <a:pPr>
              <a:buFont typeface="Arial" pitchFamily="34" charset="0"/>
              <a:buNone/>
            </a:pPr>
            <a:endParaRPr lang="en-US" altLang="en-US" dirty="0" smtClean="0"/>
          </a:p>
        </p:txBody>
      </p:sp>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244EBECA-409E-47A1-B0E4-B65ABD23A960}" type="slidenum">
              <a:rPr lang="en-US" altLang="en-US" sz="1200" smtClean="0">
                <a:solidFill>
                  <a:srgbClr val="898989"/>
                </a:solidFill>
              </a:rPr>
              <a:pPr eaLnBrk="1" hangingPunct="1">
                <a:spcBef>
                  <a:spcPct val="0"/>
                </a:spcBef>
                <a:buFontTx/>
                <a:buNone/>
              </a:pPr>
              <a:t>2</a:t>
            </a:fld>
            <a:endParaRPr lang="en-US" altLang="en-US" sz="1200" smtClean="0">
              <a:solidFill>
                <a:srgbClr val="898989"/>
              </a:solidFill>
            </a:endParaRPr>
          </a:p>
        </p:txBody>
      </p:sp>
    </p:spTree>
    <p:extLst>
      <p:ext uri="{BB962C8B-B14F-4D97-AF65-F5344CB8AC3E}">
        <p14:creationId xmlns:p14="http://schemas.microsoft.com/office/powerpoint/2010/main" val="1705556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1600200"/>
            <a:ext cx="8229600" cy="3268663"/>
          </a:xfrm>
        </p:spPr>
        <p:txBody>
          <a:bodyPr/>
          <a:lstStyle/>
          <a:p>
            <a:pPr>
              <a:buFont typeface="Arial" pitchFamily="34" charset="0"/>
              <a:buNone/>
            </a:pPr>
            <a:r>
              <a:rPr lang="en-US" altLang="en-US" smtClean="0"/>
              <a:t>    Suppose that a procedure can be broken down into two successive tasks. If there are </a:t>
            </a:r>
            <a:r>
              <a:rPr lang="en-US" altLang="en-US" i="1" smtClean="0"/>
              <a:t>n</a:t>
            </a:r>
            <a:r>
              <a:rPr lang="en-US" altLang="en-US" i="1" baseline="-25000" smtClean="0"/>
              <a:t>1</a:t>
            </a:r>
            <a:r>
              <a:rPr lang="en-US" altLang="en-US" smtClean="0"/>
              <a:t> ways to do the first task and </a:t>
            </a:r>
            <a:r>
              <a:rPr lang="en-US" altLang="en-US" i="1" smtClean="0"/>
              <a:t>n</a:t>
            </a:r>
            <a:r>
              <a:rPr lang="en-US" altLang="en-US" i="1" baseline="-25000" smtClean="0"/>
              <a:t>2</a:t>
            </a:r>
            <a:r>
              <a:rPr lang="en-US" altLang="en-US" smtClean="0"/>
              <a:t> ways to do the second task after the first task has been done, then there are </a:t>
            </a:r>
            <a:r>
              <a:rPr lang="en-US" altLang="en-US" i="1" smtClean="0">
                <a:solidFill>
                  <a:srgbClr val="FF0000"/>
                </a:solidFill>
              </a:rPr>
              <a:t>n</a:t>
            </a:r>
            <a:r>
              <a:rPr lang="en-US" altLang="en-US" i="1" baseline="-25000" smtClean="0">
                <a:solidFill>
                  <a:srgbClr val="FF0000"/>
                </a:solidFill>
              </a:rPr>
              <a:t>1</a:t>
            </a:r>
            <a:r>
              <a:rPr lang="en-US" altLang="en-US" i="1" smtClean="0">
                <a:solidFill>
                  <a:srgbClr val="0070C0"/>
                </a:solidFill>
              </a:rPr>
              <a:t>n</a:t>
            </a:r>
            <a:r>
              <a:rPr lang="en-US" altLang="en-US" i="1" baseline="-25000" smtClean="0">
                <a:solidFill>
                  <a:srgbClr val="0070C0"/>
                </a:solidFill>
              </a:rPr>
              <a:t>2</a:t>
            </a:r>
            <a:r>
              <a:rPr lang="en-US" altLang="en-US" smtClean="0"/>
              <a:t> ways to do the procedure.</a:t>
            </a:r>
          </a:p>
        </p:txBody>
      </p:sp>
      <p:sp>
        <p:nvSpPr>
          <p:cNvPr id="225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0DBA9CD1-8EB4-414D-83D7-DD2BE076530D}" type="slidenum">
              <a:rPr lang="en-US" altLang="en-US" sz="1200" smtClean="0">
                <a:solidFill>
                  <a:srgbClr val="898989"/>
                </a:solidFill>
              </a:rPr>
              <a:pPr eaLnBrk="1" hangingPunct="1">
                <a:spcBef>
                  <a:spcPct val="0"/>
                </a:spcBef>
                <a:buFontTx/>
                <a:buNone/>
              </a:pPr>
              <a:t>20</a:t>
            </a:fld>
            <a:endParaRPr lang="en-US" altLang="en-US" sz="1200" smtClean="0">
              <a:solidFill>
                <a:srgbClr val="898989"/>
              </a:solidFill>
            </a:endParaRPr>
          </a:p>
        </p:txBody>
      </p:sp>
    </p:spTree>
    <p:extLst>
      <p:ext uri="{BB962C8B-B14F-4D97-AF65-F5344CB8AC3E}">
        <p14:creationId xmlns:p14="http://schemas.microsoft.com/office/powerpoint/2010/main" val="2050839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55875" y="142875"/>
            <a:ext cx="6130925" cy="622300"/>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4</a:t>
            </a:r>
            <a:endParaRPr lang="en-US" dirty="0">
              <a:solidFill>
                <a:schemeClr val="dk1"/>
              </a:solidFill>
              <a:latin typeface="+mn-lt"/>
              <a:ea typeface="+mn-ea"/>
              <a:cs typeface="+mn-cs"/>
            </a:endParaRPr>
          </a:p>
        </p:txBody>
      </p:sp>
      <p:sp>
        <p:nvSpPr>
          <p:cNvPr id="23555" name="Content Placeholder 1"/>
          <p:cNvSpPr>
            <a:spLocks noGrp="1"/>
          </p:cNvSpPr>
          <p:nvPr>
            <p:ph idx="1"/>
          </p:nvPr>
        </p:nvSpPr>
        <p:spPr>
          <a:xfrm>
            <a:off x="468313" y="1052513"/>
            <a:ext cx="8229600" cy="2995612"/>
          </a:xfrm>
        </p:spPr>
        <p:txBody>
          <a:bodyPr/>
          <a:lstStyle/>
          <a:p>
            <a:pPr algn="just"/>
            <a:r>
              <a:rPr lang="en-US" altLang="en-US" sz="2000" smtClean="0"/>
              <a:t>Morgan is a lead actor in a new movie. She needs to shoot a scene in the morning in studio A and an afternoon scene in studio C. She looks at the map and finds that there is no direct route from studio A to studio C. Studio B is located between studios A and C. Morgan’s friends Brad and Jennifer are shooting a movie in studio B. There are three roads, say </a:t>
            </a:r>
            <a:r>
              <a:rPr lang="en-US" altLang="en-US" sz="2000" i="1" smtClean="0"/>
              <a:t>A</a:t>
            </a:r>
            <a:r>
              <a:rPr lang="en-US" altLang="en-US" sz="2000" baseline="-25000" smtClean="0"/>
              <a:t>1</a:t>
            </a:r>
            <a:r>
              <a:rPr lang="en-US" altLang="en-US" sz="2000" smtClean="0"/>
              <a:t>, </a:t>
            </a:r>
            <a:r>
              <a:rPr lang="en-US" altLang="en-US" sz="2000" i="1" smtClean="0"/>
              <a:t>A</a:t>
            </a:r>
            <a:r>
              <a:rPr lang="en-US" altLang="en-US" sz="2000" baseline="-25000" smtClean="0"/>
              <a:t>2</a:t>
            </a:r>
            <a:r>
              <a:rPr lang="en-US" altLang="en-US" sz="2000" smtClean="0"/>
              <a:t>, and </a:t>
            </a:r>
            <a:r>
              <a:rPr lang="en-US" altLang="en-US" sz="2000" i="1" smtClean="0"/>
              <a:t>A</a:t>
            </a:r>
            <a:r>
              <a:rPr lang="en-US" altLang="en-US" sz="2000" baseline="-25000" smtClean="0"/>
              <a:t>3</a:t>
            </a:r>
            <a:r>
              <a:rPr lang="en-US" altLang="en-US" sz="2000" smtClean="0"/>
              <a:t>, from studio A to studio B and four roads, say </a:t>
            </a:r>
            <a:r>
              <a:rPr lang="en-US" altLang="en-US" sz="2000" i="1" smtClean="0"/>
              <a:t>B</a:t>
            </a:r>
            <a:r>
              <a:rPr lang="en-US" altLang="en-US" sz="2000" baseline="-25000" smtClean="0"/>
              <a:t>1</a:t>
            </a:r>
            <a:r>
              <a:rPr lang="en-US" altLang="en-US" sz="2000" smtClean="0"/>
              <a:t>, </a:t>
            </a:r>
            <a:r>
              <a:rPr lang="en-US" altLang="en-US" sz="2000" i="1" smtClean="0"/>
              <a:t>B</a:t>
            </a:r>
            <a:r>
              <a:rPr lang="en-US" altLang="en-US" sz="2000" baseline="-25000" smtClean="0"/>
              <a:t>2</a:t>
            </a:r>
            <a:r>
              <a:rPr lang="en-US" altLang="en-US" sz="2000" smtClean="0"/>
              <a:t>, </a:t>
            </a:r>
            <a:r>
              <a:rPr lang="en-US" altLang="en-US" sz="2000" i="1" smtClean="0"/>
              <a:t>B</a:t>
            </a:r>
            <a:r>
              <a:rPr lang="en-US" altLang="en-US" sz="2000" baseline="-25000" smtClean="0"/>
              <a:t>3</a:t>
            </a:r>
            <a:r>
              <a:rPr lang="en-US" altLang="en-US" sz="2000" smtClean="0"/>
              <a:t>, and </a:t>
            </a:r>
            <a:r>
              <a:rPr lang="en-US" altLang="en-US" sz="2000" i="1" smtClean="0"/>
              <a:t>B</a:t>
            </a:r>
            <a:r>
              <a:rPr lang="en-US" altLang="en-US" sz="2000" baseline="-25000" smtClean="0"/>
              <a:t>4</a:t>
            </a:r>
            <a:r>
              <a:rPr lang="en-US" altLang="en-US" sz="2000" smtClean="0"/>
              <a:t>, from studio B to studio C. In how many ways can Morgan go from studio A to studio C and have lunch with Brad and Jennifer at Studio B?</a:t>
            </a:r>
          </a:p>
          <a:p>
            <a:pPr algn="just"/>
            <a:endParaRPr lang="en-US" altLang="en-US" sz="2000" smtClean="0"/>
          </a:p>
        </p:txBody>
      </p:sp>
      <p:pic>
        <p:nvPicPr>
          <p:cNvPr id="2355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644900"/>
            <a:ext cx="792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A9A4ECAD-A5D0-48DB-B3C8-5B9A1C8B5417}" type="slidenum">
              <a:rPr lang="en-US" altLang="en-US" sz="1200" smtClean="0">
                <a:solidFill>
                  <a:srgbClr val="898989"/>
                </a:solidFill>
              </a:rPr>
              <a:pPr eaLnBrk="1" hangingPunct="1">
                <a:spcBef>
                  <a:spcPct val="0"/>
                </a:spcBef>
                <a:buFontTx/>
                <a:buNone/>
              </a:pPr>
              <a:t>21</a:t>
            </a:fld>
            <a:endParaRPr lang="en-US" altLang="en-US" sz="1200" smtClean="0">
              <a:solidFill>
                <a:srgbClr val="898989"/>
              </a:solidFill>
            </a:endParaRPr>
          </a:p>
        </p:txBody>
      </p:sp>
    </p:spTree>
    <p:extLst>
      <p:ext uri="{BB962C8B-B14F-4D97-AF65-F5344CB8AC3E}">
        <p14:creationId xmlns:p14="http://schemas.microsoft.com/office/powerpoint/2010/main" val="676694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468313" y="1268413"/>
            <a:ext cx="8229600" cy="4233862"/>
          </a:xfrm>
        </p:spPr>
        <p:txBody>
          <a:bodyPr/>
          <a:lstStyle/>
          <a:p>
            <a:r>
              <a:rPr lang="en-US" altLang="en-US" smtClean="0"/>
              <a:t>There are 3 ways to go from studio </a:t>
            </a:r>
            <a:r>
              <a:rPr lang="en-US" altLang="en-US" i="1" smtClean="0"/>
              <a:t>A</a:t>
            </a:r>
            <a:r>
              <a:rPr lang="en-US" altLang="en-US" smtClean="0"/>
              <a:t> to studio </a:t>
            </a:r>
            <a:r>
              <a:rPr lang="en-US" altLang="en-US" i="1" smtClean="0"/>
              <a:t>B</a:t>
            </a:r>
            <a:r>
              <a:rPr lang="en-US" altLang="en-US" smtClean="0"/>
              <a:t> and 4 ways to go from studio </a:t>
            </a:r>
            <a:r>
              <a:rPr lang="en-US" altLang="en-US" i="1" smtClean="0"/>
              <a:t>B</a:t>
            </a:r>
            <a:r>
              <a:rPr lang="en-US" altLang="en-US" smtClean="0"/>
              <a:t> to studio </a:t>
            </a:r>
            <a:r>
              <a:rPr lang="en-US" altLang="en-US" i="1" smtClean="0"/>
              <a:t>C</a:t>
            </a:r>
            <a:r>
              <a:rPr lang="en-US" altLang="en-US" smtClean="0"/>
              <a:t>. </a:t>
            </a:r>
          </a:p>
          <a:p>
            <a:pPr lvl="1">
              <a:buFont typeface="Wingdings" pitchFamily="2" charset="2"/>
              <a:buChar char="Ø"/>
            </a:pPr>
            <a:r>
              <a:rPr lang="en-US" altLang="en-US" smtClean="0"/>
              <a:t>T1 = 3</a:t>
            </a:r>
          </a:p>
          <a:p>
            <a:pPr lvl="1">
              <a:buFont typeface="Wingdings" pitchFamily="2" charset="2"/>
              <a:buChar char="Ø"/>
            </a:pPr>
            <a:r>
              <a:rPr lang="en-US" altLang="en-US" smtClean="0"/>
              <a:t>T2 = 4</a:t>
            </a:r>
          </a:p>
          <a:p>
            <a:r>
              <a:rPr lang="en-US" altLang="en-US" smtClean="0"/>
              <a:t>The number of ways to go from studio </a:t>
            </a:r>
            <a:r>
              <a:rPr lang="en-US" altLang="en-US" i="1" smtClean="0"/>
              <a:t>A</a:t>
            </a:r>
            <a:r>
              <a:rPr lang="en-US" altLang="en-US" smtClean="0"/>
              <a:t> to studio </a:t>
            </a:r>
            <a:r>
              <a:rPr lang="en-US" altLang="en-US" i="1" smtClean="0"/>
              <a:t>C</a:t>
            </a:r>
            <a:r>
              <a:rPr lang="en-US" altLang="en-US" smtClean="0"/>
              <a:t> via studio </a:t>
            </a:r>
            <a:r>
              <a:rPr lang="en-US" altLang="en-US" i="1" smtClean="0"/>
              <a:t>B</a:t>
            </a:r>
            <a:r>
              <a:rPr lang="en-US" altLang="en-US" smtClean="0"/>
              <a:t> is 3 × 4 = 12</a:t>
            </a:r>
            <a:r>
              <a:rPr lang="en-US" altLang="en-US" i="1" smtClean="0"/>
              <a:t>.</a:t>
            </a:r>
            <a:endParaRPr lang="en-US" altLang="en-US" smtClean="0"/>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5E15D38A-ACA9-4F29-A94E-BC922AB1AF46}" type="slidenum">
              <a:rPr lang="en-US" altLang="en-US" sz="1200" smtClean="0">
                <a:solidFill>
                  <a:srgbClr val="898989"/>
                </a:solidFill>
              </a:rPr>
              <a:pPr eaLnBrk="1" hangingPunct="1">
                <a:spcBef>
                  <a:spcPct val="0"/>
                </a:spcBef>
                <a:buFontTx/>
                <a:buNone/>
              </a:pPr>
              <a:t>22</a:t>
            </a:fld>
            <a:endParaRPr lang="en-US" altLang="en-US" sz="1200" smtClean="0">
              <a:solidFill>
                <a:srgbClr val="898989"/>
              </a:solidFill>
            </a:endParaRPr>
          </a:p>
        </p:txBody>
      </p:sp>
    </p:spTree>
    <p:extLst>
      <p:ext uri="{BB962C8B-B14F-4D97-AF65-F5344CB8AC3E}">
        <p14:creationId xmlns:p14="http://schemas.microsoft.com/office/powerpoint/2010/main" val="904695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B014C5C1-E210-4256-8AA2-540075828869}" type="slidenum">
              <a:rPr lang="en-US" altLang="en-US" sz="1200" smtClean="0">
                <a:solidFill>
                  <a:srgbClr val="898989"/>
                </a:solidFill>
              </a:rPr>
              <a:pPr algn="ctr" eaLnBrk="1" hangingPunct="1">
                <a:spcBef>
                  <a:spcPct val="0"/>
                </a:spcBef>
                <a:buFontTx/>
                <a:buNone/>
              </a:pPr>
              <a:t>23</a:t>
            </a:fld>
            <a:endParaRPr lang="en-US" altLang="en-US" sz="1200" smtClean="0">
              <a:solidFill>
                <a:srgbClr val="898989"/>
              </a:solidFill>
            </a:endParaRPr>
          </a:p>
        </p:txBody>
      </p:sp>
      <p:sp>
        <p:nvSpPr>
          <p:cNvPr id="15362" name="Rectangle 2"/>
          <p:cNvSpPr>
            <a:spLocks noGrp="1" noChangeArrowheads="1"/>
          </p:cNvSpPr>
          <p:nvPr>
            <p:ph type="title"/>
          </p:nvPr>
        </p:nvSpPr>
        <p:spPr>
          <a:xfrm>
            <a:off x="2555875" y="274638"/>
            <a:ext cx="6130925" cy="777875"/>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5</a:t>
            </a:r>
            <a:endParaRPr lang="en-US" dirty="0">
              <a:solidFill>
                <a:schemeClr val="dk1"/>
              </a:solidFill>
              <a:latin typeface="+mn-lt"/>
              <a:ea typeface="+mn-ea"/>
              <a:cs typeface="+mn-cs"/>
            </a:endParaRPr>
          </a:p>
        </p:txBody>
      </p:sp>
      <p:sp>
        <p:nvSpPr>
          <p:cNvPr id="25604" name="Rectangle 3"/>
          <p:cNvSpPr>
            <a:spLocks noGrp="1" noChangeArrowheads="1"/>
          </p:cNvSpPr>
          <p:nvPr>
            <p:ph type="body" idx="1"/>
          </p:nvPr>
        </p:nvSpPr>
        <p:spPr/>
        <p:txBody>
          <a:bodyPr/>
          <a:lstStyle/>
          <a:p>
            <a:r>
              <a:rPr lang="en-US" altLang="en-US" smtClean="0"/>
              <a:t>The letters </a:t>
            </a:r>
            <a:r>
              <a:rPr lang="en-US" altLang="en-US" i="1" smtClean="0"/>
              <a:t>A, B, C, D</a:t>
            </a:r>
            <a:r>
              <a:rPr lang="en-US" altLang="en-US" smtClean="0"/>
              <a:t>, and </a:t>
            </a:r>
            <a:r>
              <a:rPr lang="en-US" altLang="en-US" i="1" smtClean="0"/>
              <a:t>E </a:t>
            </a:r>
            <a:r>
              <a:rPr lang="en-US" altLang="en-US" smtClean="0"/>
              <a:t>are to be used to form strings of length 4.</a:t>
            </a:r>
          </a:p>
          <a:p>
            <a:r>
              <a:rPr lang="en-US" altLang="en-US" smtClean="0"/>
              <a:t>How many strings can be formed if we do not allow repetitions?</a:t>
            </a:r>
          </a:p>
          <a:p>
            <a:r>
              <a:rPr lang="en-US" altLang="en-US" smtClean="0"/>
              <a:t>For example:</a:t>
            </a:r>
          </a:p>
          <a:p>
            <a:pPr lvl="1"/>
            <a:r>
              <a:rPr lang="en-US" altLang="en-US" i="1" smtClean="0"/>
              <a:t>BADE, ACBD, AEBC </a:t>
            </a:r>
            <a:r>
              <a:rPr lang="en-US" altLang="en-US" smtClean="0"/>
              <a:t>..</a:t>
            </a:r>
          </a:p>
          <a:p>
            <a:endParaRPr lang="en-US" altLang="en-US" smtClean="0"/>
          </a:p>
        </p:txBody>
      </p:sp>
    </p:spTree>
    <p:extLst>
      <p:ext uri="{BB962C8B-B14F-4D97-AF65-F5344CB8AC3E}">
        <p14:creationId xmlns:p14="http://schemas.microsoft.com/office/powerpoint/2010/main" val="3444294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F0CF2301-EAE7-442A-9312-E87BC20BAEC0}" type="slidenum">
              <a:rPr lang="en-US" altLang="en-US" sz="1200" smtClean="0">
                <a:solidFill>
                  <a:srgbClr val="898989"/>
                </a:solidFill>
              </a:rPr>
              <a:pPr algn="ctr" eaLnBrk="1" hangingPunct="1">
                <a:spcBef>
                  <a:spcPct val="0"/>
                </a:spcBef>
                <a:buFontTx/>
                <a:buNone/>
              </a:pPr>
              <a:t>24</a:t>
            </a:fld>
            <a:endParaRPr lang="en-US" altLang="en-US" sz="1200" smtClean="0">
              <a:solidFill>
                <a:srgbClr val="898989"/>
              </a:solidFill>
            </a:endParaRPr>
          </a:p>
        </p:txBody>
      </p:sp>
      <p:sp>
        <p:nvSpPr>
          <p:cNvPr id="26627" name="Rectangle 3"/>
          <p:cNvSpPr>
            <a:spLocks noGrp="1" noChangeArrowheads="1"/>
          </p:cNvSpPr>
          <p:nvPr>
            <p:ph type="body" idx="1"/>
          </p:nvPr>
        </p:nvSpPr>
        <p:spPr>
          <a:xfrm>
            <a:off x="457200" y="1600200"/>
            <a:ext cx="8229600" cy="2981325"/>
          </a:xfrm>
        </p:spPr>
        <p:txBody>
          <a:bodyPr/>
          <a:lstStyle/>
          <a:p>
            <a:pPr>
              <a:lnSpc>
                <a:spcPct val="80000"/>
              </a:lnSpc>
            </a:pPr>
            <a:r>
              <a:rPr lang="en-US" altLang="en-US" sz="3600" i="1" smtClean="0"/>
              <a:t>T</a:t>
            </a:r>
            <a:r>
              <a:rPr lang="en-US" altLang="en-US" sz="3600" i="1" baseline="-25000" smtClean="0"/>
              <a:t>1</a:t>
            </a:r>
            <a:r>
              <a:rPr lang="en-US" altLang="en-US" sz="3600" smtClean="0"/>
              <a:t>: choose the first letter </a:t>
            </a:r>
            <a:r>
              <a:rPr lang="en-US" altLang="en-US" sz="3600" smtClean="0">
                <a:sym typeface="Wingdings" pitchFamily="2" charset="2"/>
              </a:rPr>
              <a:t> </a:t>
            </a:r>
            <a:r>
              <a:rPr lang="en-US" altLang="en-US" sz="3600" smtClean="0"/>
              <a:t>5 ways</a:t>
            </a:r>
          </a:p>
          <a:p>
            <a:pPr>
              <a:lnSpc>
                <a:spcPct val="80000"/>
              </a:lnSpc>
            </a:pPr>
            <a:r>
              <a:rPr lang="en-US" altLang="en-US" sz="3600" i="1" smtClean="0"/>
              <a:t>T</a:t>
            </a:r>
            <a:r>
              <a:rPr lang="en-US" altLang="en-US" sz="3600" i="1" baseline="-25000" smtClean="0"/>
              <a:t>2</a:t>
            </a:r>
            <a:r>
              <a:rPr lang="en-US" altLang="en-US" sz="3600" smtClean="0"/>
              <a:t>: choose the second letter </a:t>
            </a:r>
            <a:r>
              <a:rPr lang="en-US" altLang="en-US" sz="3600" smtClean="0">
                <a:sym typeface="Wingdings" pitchFamily="2" charset="2"/>
              </a:rPr>
              <a:t> </a:t>
            </a:r>
            <a:r>
              <a:rPr lang="en-US" altLang="en-US" sz="3600" smtClean="0"/>
              <a:t>4 ways</a:t>
            </a:r>
          </a:p>
          <a:p>
            <a:pPr>
              <a:lnSpc>
                <a:spcPct val="80000"/>
              </a:lnSpc>
            </a:pPr>
            <a:r>
              <a:rPr lang="en-US" altLang="en-US" sz="3600" i="1" smtClean="0"/>
              <a:t>T</a:t>
            </a:r>
            <a:r>
              <a:rPr lang="en-US" altLang="en-US" sz="3600" i="1" baseline="-25000" smtClean="0"/>
              <a:t>3</a:t>
            </a:r>
            <a:r>
              <a:rPr lang="en-US" altLang="en-US" sz="3600" smtClean="0"/>
              <a:t>: choose the third letter </a:t>
            </a:r>
            <a:r>
              <a:rPr lang="en-US" altLang="en-US" sz="3600" smtClean="0">
                <a:sym typeface="Wingdings" pitchFamily="2" charset="2"/>
              </a:rPr>
              <a:t> </a:t>
            </a:r>
            <a:r>
              <a:rPr lang="en-US" altLang="en-US" sz="3600" smtClean="0"/>
              <a:t>3 ways</a:t>
            </a:r>
          </a:p>
          <a:p>
            <a:pPr>
              <a:lnSpc>
                <a:spcPct val="80000"/>
              </a:lnSpc>
            </a:pPr>
            <a:r>
              <a:rPr lang="en-US" altLang="en-US" sz="3600" i="1" smtClean="0"/>
              <a:t>T</a:t>
            </a:r>
            <a:r>
              <a:rPr lang="en-US" altLang="en-US" sz="3600" i="1" baseline="-25000" smtClean="0"/>
              <a:t>4</a:t>
            </a:r>
            <a:r>
              <a:rPr lang="en-US" altLang="en-US" sz="3600" smtClean="0"/>
              <a:t>: choose the fourth letter </a:t>
            </a:r>
            <a:r>
              <a:rPr lang="en-US" altLang="en-US" sz="3600" smtClean="0">
                <a:sym typeface="Wingdings" pitchFamily="2" charset="2"/>
              </a:rPr>
              <a:t> </a:t>
            </a:r>
            <a:r>
              <a:rPr lang="en-US" altLang="en-US" sz="3600" smtClean="0"/>
              <a:t>2 ways</a:t>
            </a:r>
          </a:p>
          <a:p>
            <a:pPr>
              <a:lnSpc>
                <a:spcPct val="80000"/>
              </a:lnSpc>
            </a:pPr>
            <a:r>
              <a:rPr lang="en-US" altLang="en-US" sz="3600" smtClean="0"/>
              <a:t>There are 5.4.3.2= 120 strings.</a:t>
            </a:r>
          </a:p>
          <a:p>
            <a:pPr>
              <a:lnSpc>
                <a:spcPct val="80000"/>
              </a:lnSpc>
              <a:buFont typeface="Arial" pitchFamily="34" charset="0"/>
              <a:buNone/>
            </a:pPr>
            <a:endParaRPr lang="en-US" altLang="en-US" sz="3600" smtClean="0"/>
          </a:p>
        </p:txBody>
      </p:sp>
    </p:spTree>
    <p:extLst>
      <p:ext uri="{BB962C8B-B14F-4D97-AF65-F5344CB8AC3E}">
        <p14:creationId xmlns:p14="http://schemas.microsoft.com/office/powerpoint/2010/main" val="3147839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CD99FF7D-DDB6-4FBF-B2B0-5F4E9C078703}" type="slidenum">
              <a:rPr lang="en-US" altLang="en-US" sz="1200" smtClean="0">
                <a:solidFill>
                  <a:srgbClr val="898989"/>
                </a:solidFill>
              </a:rPr>
              <a:pPr algn="ctr" eaLnBrk="1" hangingPunct="1">
                <a:spcBef>
                  <a:spcPct val="0"/>
                </a:spcBef>
                <a:buFontTx/>
                <a:buNone/>
              </a:pPr>
              <a:t>25</a:t>
            </a:fld>
            <a:endParaRPr lang="en-US" altLang="en-US" sz="1200" smtClean="0">
              <a:solidFill>
                <a:srgbClr val="898989"/>
              </a:solidFill>
            </a:endParaRPr>
          </a:p>
        </p:txBody>
      </p:sp>
      <p:sp>
        <p:nvSpPr>
          <p:cNvPr id="18434" name="Rectangle 2"/>
          <p:cNvSpPr>
            <a:spLocks noGrp="1" noChangeArrowheads="1"/>
          </p:cNvSpPr>
          <p:nvPr>
            <p:ph type="title"/>
          </p:nvPr>
        </p:nvSpPr>
        <p:spPr>
          <a:xfrm>
            <a:off x="2555875" y="274638"/>
            <a:ext cx="6130925" cy="706437"/>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6</a:t>
            </a:r>
            <a:endParaRPr lang="en-US" dirty="0">
              <a:solidFill>
                <a:schemeClr val="dk1"/>
              </a:solidFill>
              <a:latin typeface="+mn-lt"/>
              <a:ea typeface="+mn-ea"/>
              <a:cs typeface="+mn-cs"/>
            </a:endParaRPr>
          </a:p>
        </p:txBody>
      </p:sp>
      <p:sp>
        <p:nvSpPr>
          <p:cNvPr id="27652" name="Rectangle 3"/>
          <p:cNvSpPr>
            <a:spLocks noGrp="1" noChangeArrowheads="1"/>
          </p:cNvSpPr>
          <p:nvPr>
            <p:ph type="body" idx="1"/>
          </p:nvPr>
        </p:nvSpPr>
        <p:spPr/>
        <p:txBody>
          <a:bodyPr/>
          <a:lstStyle/>
          <a:p>
            <a:r>
              <a:rPr lang="en-US" altLang="en-US" smtClean="0"/>
              <a:t>The letters </a:t>
            </a:r>
            <a:r>
              <a:rPr lang="en-US" altLang="en-US" i="1" smtClean="0"/>
              <a:t>A, B, C, D</a:t>
            </a:r>
            <a:r>
              <a:rPr lang="en-US" altLang="en-US" smtClean="0"/>
              <a:t>, and </a:t>
            </a:r>
            <a:r>
              <a:rPr lang="en-US" altLang="en-US" i="1" smtClean="0"/>
              <a:t>E </a:t>
            </a:r>
            <a:r>
              <a:rPr lang="en-US" altLang="en-US" smtClean="0"/>
              <a:t>are to be used to form strings of length 4.</a:t>
            </a:r>
          </a:p>
          <a:p>
            <a:r>
              <a:rPr lang="en-US" altLang="en-US" smtClean="0"/>
              <a:t>How many strings can be formed if we allow repetitions?</a:t>
            </a:r>
          </a:p>
          <a:p>
            <a:r>
              <a:rPr lang="en-US" altLang="en-US" smtClean="0"/>
              <a:t>For example:</a:t>
            </a:r>
          </a:p>
          <a:p>
            <a:pPr lvl="1"/>
            <a:r>
              <a:rPr lang="en-US" altLang="en-US" i="1" smtClean="0"/>
              <a:t>BABB, AABB, ACEE </a:t>
            </a:r>
            <a:r>
              <a:rPr lang="en-US" altLang="en-US" smtClean="0"/>
              <a:t>..</a:t>
            </a:r>
          </a:p>
          <a:p>
            <a:endParaRPr lang="en-US" altLang="en-US" smtClean="0"/>
          </a:p>
        </p:txBody>
      </p:sp>
    </p:spTree>
    <p:extLst>
      <p:ext uri="{BB962C8B-B14F-4D97-AF65-F5344CB8AC3E}">
        <p14:creationId xmlns:p14="http://schemas.microsoft.com/office/powerpoint/2010/main" val="3907258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4E10EFF7-2FFB-4479-9CF6-F762229518AD}" type="slidenum">
              <a:rPr lang="en-US" altLang="en-US" sz="1200" smtClean="0">
                <a:solidFill>
                  <a:srgbClr val="898989"/>
                </a:solidFill>
              </a:rPr>
              <a:pPr algn="ctr" eaLnBrk="1" hangingPunct="1">
                <a:spcBef>
                  <a:spcPct val="0"/>
                </a:spcBef>
                <a:buFontTx/>
                <a:buNone/>
              </a:pPr>
              <a:t>26</a:t>
            </a:fld>
            <a:endParaRPr lang="en-US" altLang="en-US" sz="1200" smtClean="0">
              <a:solidFill>
                <a:srgbClr val="898989"/>
              </a:solidFill>
            </a:endParaRPr>
          </a:p>
        </p:txBody>
      </p:sp>
      <p:sp>
        <p:nvSpPr>
          <p:cNvPr id="28675" name="Rectangle 3"/>
          <p:cNvSpPr>
            <a:spLocks noGrp="1" noChangeArrowheads="1"/>
          </p:cNvSpPr>
          <p:nvPr>
            <p:ph type="body" idx="1"/>
          </p:nvPr>
        </p:nvSpPr>
        <p:spPr>
          <a:xfrm>
            <a:off x="457200" y="1600200"/>
            <a:ext cx="8229600" cy="2692400"/>
          </a:xfrm>
        </p:spPr>
        <p:txBody>
          <a:bodyPr/>
          <a:lstStyle/>
          <a:p>
            <a:pPr>
              <a:lnSpc>
                <a:spcPct val="80000"/>
              </a:lnSpc>
            </a:pPr>
            <a:r>
              <a:rPr lang="en-US" altLang="en-US" i="1" smtClean="0"/>
              <a:t>T</a:t>
            </a:r>
            <a:r>
              <a:rPr lang="en-US" altLang="en-US" i="1" baseline="-25000" smtClean="0"/>
              <a:t>1</a:t>
            </a:r>
            <a:r>
              <a:rPr lang="en-US" altLang="en-US" smtClean="0"/>
              <a:t>: choose the first letter </a:t>
            </a:r>
            <a:r>
              <a:rPr lang="en-US" altLang="en-US" smtClean="0">
                <a:sym typeface="Wingdings" pitchFamily="2" charset="2"/>
              </a:rPr>
              <a:t> </a:t>
            </a:r>
            <a:r>
              <a:rPr lang="en-US" altLang="en-US" smtClean="0"/>
              <a:t>5 ways</a:t>
            </a:r>
          </a:p>
          <a:p>
            <a:pPr>
              <a:lnSpc>
                <a:spcPct val="80000"/>
              </a:lnSpc>
            </a:pPr>
            <a:r>
              <a:rPr lang="en-US" altLang="en-US" i="1" smtClean="0"/>
              <a:t>T</a:t>
            </a:r>
            <a:r>
              <a:rPr lang="en-US" altLang="en-US" i="1" baseline="-25000" smtClean="0"/>
              <a:t>2</a:t>
            </a:r>
            <a:r>
              <a:rPr lang="en-US" altLang="en-US" smtClean="0"/>
              <a:t>: choose the second letter </a:t>
            </a:r>
            <a:r>
              <a:rPr lang="en-US" altLang="en-US" smtClean="0">
                <a:sym typeface="Wingdings" pitchFamily="2" charset="2"/>
              </a:rPr>
              <a:t> </a:t>
            </a:r>
            <a:r>
              <a:rPr lang="en-US" altLang="en-US" smtClean="0"/>
              <a:t>5 ways</a:t>
            </a:r>
          </a:p>
          <a:p>
            <a:pPr>
              <a:lnSpc>
                <a:spcPct val="80000"/>
              </a:lnSpc>
            </a:pPr>
            <a:r>
              <a:rPr lang="en-US" altLang="en-US" i="1" smtClean="0"/>
              <a:t>T</a:t>
            </a:r>
            <a:r>
              <a:rPr lang="en-US" altLang="en-US" i="1" baseline="-25000" smtClean="0"/>
              <a:t>3</a:t>
            </a:r>
            <a:r>
              <a:rPr lang="en-US" altLang="en-US" smtClean="0"/>
              <a:t>: choose the third letter </a:t>
            </a:r>
            <a:r>
              <a:rPr lang="en-US" altLang="en-US" smtClean="0">
                <a:sym typeface="Wingdings" pitchFamily="2" charset="2"/>
              </a:rPr>
              <a:t> </a:t>
            </a:r>
            <a:r>
              <a:rPr lang="en-US" altLang="en-US" smtClean="0"/>
              <a:t>5 ways</a:t>
            </a:r>
          </a:p>
          <a:p>
            <a:pPr>
              <a:lnSpc>
                <a:spcPct val="80000"/>
              </a:lnSpc>
            </a:pPr>
            <a:r>
              <a:rPr lang="en-US" altLang="en-US" i="1" smtClean="0"/>
              <a:t>T</a:t>
            </a:r>
            <a:r>
              <a:rPr lang="en-US" altLang="en-US" i="1" baseline="-25000" smtClean="0"/>
              <a:t>4</a:t>
            </a:r>
            <a:r>
              <a:rPr lang="en-US" altLang="en-US" smtClean="0"/>
              <a:t>: choose the fourth letter </a:t>
            </a:r>
            <a:r>
              <a:rPr lang="en-US" altLang="en-US" smtClean="0">
                <a:sym typeface="Wingdings" pitchFamily="2" charset="2"/>
              </a:rPr>
              <a:t> </a:t>
            </a:r>
            <a:r>
              <a:rPr lang="en-US" altLang="en-US" smtClean="0"/>
              <a:t>5 ways</a:t>
            </a:r>
          </a:p>
          <a:p>
            <a:pPr>
              <a:lnSpc>
                <a:spcPct val="80000"/>
              </a:lnSpc>
            </a:pPr>
            <a:r>
              <a:rPr lang="en-US" altLang="en-US" smtClean="0"/>
              <a:t>There are 5.5.5.5= 625 strings.</a:t>
            </a:r>
          </a:p>
          <a:p>
            <a:pPr>
              <a:lnSpc>
                <a:spcPct val="80000"/>
              </a:lnSpc>
              <a:buFont typeface="Arial" pitchFamily="34" charset="0"/>
              <a:buNone/>
            </a:pPr>
            <a:endParaRPr lang="en-US" altLang="en-US" sz="2800" smtClean="0"/>
          </a:p>
        </p:txBody>
      </p:sp>
    </p:spTree>
    <p:extLst>
      <p:ext uri="{BB962C8B-B14F-4D97-AF65-F5344CB8AC3E}">
        <p14:creationId xmlns:p14="http://schemas.microsoft.com/office/powerpoint/2010/main" val="3467229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FBE2F4B5-E00C-4E4C-A9B7-C87F958BA38A}" type="slidenum">
              <a:rPr lang="en-US" altLang="en-US" sz="1200" smtClean="0">
                <a:solidFill>
                  <a:srgbClr val="898989"/>
                </a:solidFill>
              </a:rPr>
              <a:pPr algn="ctr" eaLnBrk="1" hangingPunct="1">
                <a:spcBef>
                  <a:spcPct val="0"/>
                </a:spcBef>
                <a:buFontTx/>
                <a:buNone/>
              </a:pPr>
              <a:t>27</a:t>
            </a:fld>
            <a:endParaRPr lang="en-US" altLang="en-US" sz="1200" smtClean="0">
              <a:solidFill>
                <a:srgbClr val="898989"/>
              </a:solidFill>
            </a:endParaRPr>
          </a:p>
        </p:txBody>
      </p:sp>
      <p:sp>
        <p:nvSpPr>
          <p:cNvPr id="20482" name="Rectangle 2"/>
          <p:cNvSpPr>
            <a:spLocks noGrp="1" noChangeArrowheads="1"/>
          </p:cNvSpPr>
          <p:nvPr>
            <p:ph type="title"/>
          </p:nvPr>
        </p:nvSpPr>
        <p:spPr>
          <a:xfrm>
            <a:off x="2843213" y="274638"/>
            <a:ext cx="5843587" cy="706437"/>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7</a:t>
            </a:r>
            <a:endParaRPr lang="en-US" dirty="0">
              <a:solidFill>
                <a:schemeClr val="dk1"/>
              </a:solidFill>
              <a:latin typeface="+mn-lt"/>
              <a:ea typeface="+mn-ea"/>
              <a:cs typeface="+mn-cs"/>
            </a:endParaRPr>
          </a:p>
        </p:txBody>
      </p:sp>
      <p:sp>
        <p:nvSpPr>
          <p:cNvPr id="29700" name="Rectangle 3"/>
          <p:cNvSpPr>
            <a:spLocks noGrp="1" noChangeArrowheads="1"/>
          </p:cNvSpPr>
          <p:nvPr>
            <p:ph type="body" idx="1"/>
          </p:nvPr>
        </p:nvSpPr>
        <p:spPr/>
        <p:txBody>
          <a:bodyPr/>
          <a:lstStyle/>
          <a:p>
            <a:r>
              <a:rPr lang="en-US" altLang="en-US" smtClean="0"/>
              <a:t>The letters </a:t>
            </a:r>
            <a:r>
              <a:rPr lang="en-US" altLang="en-US" i="1" smtClean="0"/>
              <a:t>A, B, C, D</a:t>
            </a:r>
            <a:r>
              <a:rPr lang="en-US" altLang="en-US" smtClean="0"/>
              <a:t>, and </a:t>
            </a:r>
            <a:r>
              <a:rPr lang="en-US" altLang="en-US" i="1" smtClean="0"/>
              <a:t>E </a:t>
            </a:r>
            <a:r>
              <a:rPr lang="en-US" altLang="en-US" smtClean="0"/>
              <a:t>are to be used to form strings of length 4.</a:t>
            </a:r>
          </a:p>
          <a:p>
            <a:r>
              <a:rPr lang="en-US" altLang="en-US" smtClean="0"/>
              <a:t>How many strings begin with </a:t>
            </a:r>
            <a:r>
              <a:rPr lang="en-US" altLang="en-US" i="1" smtClean="0"/>
              <a:t>A</a:t>
            </a:r>
            <a:r>
              <a:rPr lang="en-US" altLang="en-US" smtClean="0"/>
              <a:t>, if repetitions are not allowed?</a:t>
            </a:r>
          </a:p>
          <a:p>
            <a:r>
              <a:rPr lang="en-US" altLang="en-US" smtClean="0"/>
              <a:t>For example:</a:t>
            </a:r>
          </a:p>
          <a:p>
            <a:pPr lvl="1"/>
            <a:r>
              <a:rPr lang="en-US" altLang="en-US" i="1" smtClean="0"/>
              <a:t>ADEC, ACBD, AEBC </a:t>
            </a:r>
            <a:r>
              <a:rPr lang="en-US" altLang="en-US" smtClean="0"/>
              <a:t>..</a:t>
            </a:r>
          </a:p>
          <a:p>
            <a:endParaRPr lang="en-US" altLang="en-US" smtClean="0"/>
          </a:p>
        </p:txBody>
      </p:sp>
    </p:spTree>
    <p:extLst>
      <p:ext uri="{BB962C8B-B14F-4D97-AF65-F5344CB8AC3E}">
        <p14:creationId xmlns:p14="http://schemas.microsoft.com/office/powerpoint/2010/main" val="4118386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BC573A80-9703-4424-96EC-13C589A492EC}" type="slidenum">
              <a:rPr lang="en-US" altLang="en-US" sz="1200" smtClean="0">
                <a:solidFill>
                  <a:srgbClr val="898989"/>
                </a:solidFill>
              </a:rPr>
              <a:pPr algn="ctr" eaLnBrk="1" hangingPunct="1">
                <a:spcBef>
                  <a:spcPct val="0"/>
                </a:spcBef>
                <a:buFontTx/>
                <a:buNone/>
              </a:pPr>
              <a:t>28</a:t>
            </a:fld>
            <a:endParaRPr lang="en-US" altLang="en-US" sz="1200" smtClean="0">
              <a:solidFill>
                <a:srgbClr val="898989"/>
              </a:solidFill>
            </a:endParaRPr>
          </a:p>
        </p:txBody>
      </p:sp>
      <p:sp>
        <p:nvSpPr>
          <p:cNvPr id="30723" name="Rectangle 3"/>
          <p:cNvSpPr>
            <a:spLocks noGrp="1" noChangeArrowheads="1"/>
          </p:cNvSpPr>
          <p:nvPr>
            <p:ph type="body" idx="1"/>
          </p:nvPr>
        </p:nvSpPr>
        <p:spPr>
          <a:xfrm>
            <a:off x="457200" y="1600200"/>
            <a:ext cx="8229600" cy="2476500"/>
          </a:xfrm>
        </p:spPr>
        <p:txBody>
          <a:bodyPr/>
          <a:lstStyle/>
          <a:p>
            <a:pPr>
              <a:lnSpc>
                <a:spcPct val="80000"/>
              </a:lnSpc>
            </a:pPr>
            <a:r>
              <a:rPr lang="en-US" altLang="en-US" i="1" smtClean="0"/>
              <a:t>T</a:t>
            </a:r>
            <a:r>
              <a:rPr lang="en-US" altLang="en-US" i="1" baseline="-25000" smtClean="0"/>
              <a:t>1</a:t>
            </a:r>
            <a:r>
              <a:rPr lang="en-US" altLang="en-US" smtClean="0"/>
              <a:t>: choose the first letter </a:t>
            </a:r>
            <a:r>
              <a:rPr lang="en-US" altLang="en-US" smtClean="0">
                <a:sym typeface="Wingdings" pitchFamily="2" charset="2"/>
              </a:rPr>
              <a:t> </a:t>
            </a:r>
            <a:r>
              <a:rPr lang="en-US" altLang="en-US" i="1" smtClean="0"/>
              <a:t>A </a:t>
            </a:r>
            <a:r>
              <a:rPr lang="en-US" altLang="en-US" smtClean="0"/>
              <a:t>(1 way)</a:t>
            </a:r>
          </a:p>
          <a:p>
            <a:pPr>
              <a:lnSpc>
                <a:spcPct val="80000"/>
              </a:lnSpc>
            </a:pPr>
            <a:r>
              <a:rPr lang="en-US" altLang="en-US" i="1" smtClean="0"/>
              <a:t>T</a:t>
            </a:r>
            <a:r>
              <a:rPr lang="en-US" altLang="en-US" i="1" baseline="-25000" smtClean="0"/>
              <a:t>2</a:t>
            </a:r>
            <a:r>
              <a:rPr lang="en-US" altLang="en-US" smtClean="0"/>
              <a:t>: choose the second letter </a:t>
            </a:r>
            <a:r>
              <a:rPr lang="en-US" altLang="en-US" smtClean="0">
                <a:sym typeface="Wingdings" pitchFamily="2" charset="2"/>
              </a:rPr>
              <a:t> </a:t>
            </a:r>
            <a:r>
              <a:rPr lang="en-US" altLang="en-US" smtClean="0"/>
              <a:t>4 ways</a:t>
            </a:r>
          </a:p>
          <a:p>
            <a:pPr>
              <a:lnSpc>
                <a:spcPct val="80000"/>
              </a:lnSpc>
            </a:pPr>
            <a:r>
              <a:rPr lang="en-US" altLang="en-US" i="1" smtClean="0"/>
              <a:t>T</a:t>
            </a:r>
            <a:r>
              <a:rPr lang="en-US" altLang="en-US" i="1" baseline="-25000" smtClean="0"/>
              <a:t>3</a:t>
            </a:r>
            <a:r>
              <a:rPr lang="en-US" altLang="en-US" smtClean="0"/>
              <a:t>: choose the third letter </a:t>
            </a:r>
            <a:r>
              <a:rPr lang="en-US" altLang="en-US" smtClean="0">
                <a:sym typeface="Wingdings" pitchFamily="2" charset="2"/>
              </a:rPr>
              <a:t> </a:t>
            </a:r>
            <a:r>
              <a:rPr lang="en-US" altLang="en-US" smtClean="0"/>
              <a:t>3 ways</a:t>
            </a:r>
          </a:p>
          <a:p>
            <a:pPr>
              <a:lnSpc>
                <a:spcPct val="80000"/>
              </a:lnSpc>
            </a:pPr>
            <a:r>
              <a:rPr lang="en-US" altLang="en-US" i="1" smtClean="0"/>
              <a:t>T</a:t>
            </a:r>
            <a:r>
              <a:rPr lang="en-US" altLang="en-US" i="1" baseline="-25000" smtClean="0"/>
              <a:t>4</a:t>
            </a:r>
            <a:r>
              <a:rPr lang="en-US" altLang="en-US" smtClean="0"/>
              <a:t>: choose the fourth letter </a:t>
            </a:r>
            <a:r>
              <a:rPr lang="en-US" altLang="en-US" smtClean="0">
                <a:sym typeface="Wingdings" pitchFamily="2" charset="2"/>
              </a:rPr>
              <a:t> </a:t>
            </a:r>
            <a:r>
              <a:rPr lang="en-US" altLang="en-US" smtClean="0"/>
              <a:t>2 ways</a:t>
            </a:r>
          </a:p>
          <a:p>
            <a:pPr>
              <a:lnSpc>
                <a:spcPct val="80000"/>
              </a:lnSpc>
            </a:pPr>
            <a:r>
              <a:rPr lang="en-US" altLang="en-US" smtClean="0"/>
              <a:t>There are 1.4.3.2= 24 strings.</a:t>
            </a:r>
          </a:p>
          <a:p>
            <a:pPr>
              <a:lnSpc>
                <a:spcPct val="80000"/>
              </a:lnSpc>
            </a:pPr>
            <a:endParaRPr lang="en-US" altLang="en-US" sz="2800" smtClean="0"/>
          </a:p>
        </p:txBody>
      </p:sp>
    </p:spTree>
    <p:extLst>
      <p:ext uri="{BB962C8B-B14F-4D97-AF65-F5344CB8AC3E}">
        <p14:creationId xmlns:p14="http://schemas.microsoft.com/office/powerpoint/2010/main" val="1863971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875" y="274638"/>
            <a:ext cx="6130925" cy="706437"/>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a:t>
            </a:r>
            <a:endParaRPr lang="en-US" dirty="0">
              <a:solidFill>
                <a:schemeClr val="dk1"/>
              </a:solidFill>
              <a:latin typeface="+mn-lt"/>
              <a:ea typeface="+mn-ea"/>
              <a:cs typeface="+mn-cs"/>
            </a:endParaRPr>
          </a:p>
        </p:txBody>
      </p:sp>
      <p:sp>
        <p:nvSpPr>
          <p:cNvPr id="31747" name="Content Placeholder 2"/>
          <p:cNvSpPr>
            <a:spLocks noGrp="1"/>
          </p:cNvSpPr>
          <p:nvPr>
            <p:ph idx="1"/>
          </p:nvPr>
        </p:nvSpPr>
        <p:spPr>
          <a:xfrm>
            <a:off x="539750" y="1196975"/>
            <a:ext cx="8229600" cy="4643438"/>
          </a:xfrm>
        </p:spPr>
        <p:txBody>
          <a:bodyPr/>
          <a:lstStyle/>
          <a:p>
            <a:r>
              <a:rPr lang="en-US" altLang="en-US" smtClean="0"/>
              <a:t>Danial, Kenny and Joseph are fighting over a turn to play a game that can only has 2 players at a time. In how many ways can we select 2 players at a time?</a:t>
            </a:r>
          </a:p>
          <a:p>
            <a:r>
              <a:rPr lang="en-US" altLang="en-US" smtClean="0"/>
              <a:t>Diana, Sherry, Devi and Mary are going to DSI using a  motorcycle. In how many ways can we select 2 peoples to ride the motorcycle?</a:t>
            </a:r>
          </a:p>
          <a:p>
            <a:pPr marL="457200" lvl="1" indent="0">
              <a:buFont typeface="Arial" pitchFamily="34" charset="0"/>
              <a:buNone/>
            </a:pPr>
            <a:endParaRPr lang="en-US" altLang="en-US" smtClean="0"/>
          </a:p>
        </p:txBody>
      </p:sp>
      <p:sp>
        <p:nvSpPr>
          <p:cNvPr id="31748"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B3713A9F-E179-4494-90C9-F7F8B8CA7CA7}" type="slidenum">
              <a:rPr lang="en-US" altLang="en-US" sz="1200" smtClean="0">
                <a:solidFill>
                  <a:srgbClr val="898989"/>
                </a:solidFill>
              </a:rPr>
              <a:pPr algn="ctr" eaLnBrk="1" hangingPunct="1">
                <a:spcBef>
                  <a:spcPct val="0"/>
                </a:spcBef>
                <a:buFontTx/>
                <a:buNone/>
              </a:pPr>
              <a:t>29</a:t>
            </a:fld>
            <a:endParaRPr lang="en-US" altLang="en-US" sz="1200" smtClean="0">
              <a:solidFill>
                <a:srgbClr val="898989"/>
              </a:solidFill>
            </a:endParaRPr>
          </a:p>
        </p:txBody>
      </p:sp>
    </p:spTree>
    <p:extLst>
      <p:ext uri="{BB962C8B-B14F-4D97-AF65-F5344CB8AC3E}">
        <p14:creationId xmlns:p14="http://schemas.microsoft.com/office/powerpoint/2010/main" val="500271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a:xfrm>
            <a:off x="468313" y="1125538"/>
            <a:ext cx="8229600" cy="4519612"/>
          </a:xfrm>
        </p:spPr>
        <p:txBody>
          <a:bodyPr/>
          <a:lstStyle/>
          <a:p>
            <a:pPr>
              <a:buFont typeface="Arial" pitchFamily="34" charset="0"/>
              <a:buNone/>
            </a:pPr>
            <a:r>
              <a:rPr lang="en-US" altLang="en-US" b="1" dirty="0" smtClean="0">
                <a:solidFill>
                  <a:srgbClr val="0070C0"/>
                </a:solidFill>
              </a:rPr>
              <a:t>Some sample of counting problems:</a:t>
            </a:r>
          </a:p>
          <a:p>
            <a:pPr>
              <a:buFont typeface="Arial" pitchFamily="34" charset="0"/>
              <a:buNone/>
            </a:pPr>
            <a:endParaRPr lang="en-US" altLang="en-US" u="sng" dirty="0" smtClean="0"/>
          </a:p>
          <a:p>
            <a:r>
              <a:rPr lang="en-US" altLang="en-US" sz="2800" u="sng" dirty="0" smtClean="0"/>
              <a:t>Problem 1</a:t>
            </a:r>
            <a:r>
              <a:rPr lang="en-US" altLang="en-US" sz="2800" dirty="0" smtClean="0"/>
              <a:t> - How many ways are there to seat </a:t>
            </a:r>
            <a:r>
              <a:rPr lang="en-US" altLang="en-US" sz="2800" i="1" dirty="0" smtClean="0">
                <a:solidFill>
                  <a:srgbClr val="0000FF"/>
                </a:solidFill>
              </a:rPr>
              <a:t>n</a:t>
            </a:r>
            <a:r>
              <a:rPr lang="en-US" altLang="en-US" sz="2800" dirty="0" smtClean="0"/>
              <a:t> couples at a round table, such that each couple sits together?</a:t>
            </a:r>
          </a:p>
          <a:p>
            <a:pPr>
              <a:buFont typeface="Arial" pitchFamily="34" charset="0"/>
              <a:buNone/>
            </a:pPr>
            <a:endParaRPr lang="en-US" altLang="en-US" sz="2800" dirty="0" smtClean="0"/>
          </a:p>
          <a:p>
            <a:r>
              <a:rPr lang="en-US" altLang="en-US" sz="2800" u="sng" dirty="0" smtClean="0"/>
              <a:t>Problem 2</a:t>
            </a:r>
            <a:r>
              <a:rPr lang="en-US" altLang="en-US" sz="2800" dirty="0" smtClean="0"/>
              <a:t>- How many ways are there to express a positive integer </a:t>
            </a:r>
            <a:r>
              <a:rPr lang="en-US" altLang="en-US" sz="2800" i="1" dirty="0" smtClean="0">
                <a:solidFill>
                  <a:srgbClr val="0000FF"/>
                </a:solidFill>
              </a:rPr>
              <a:t>n</a:t>
            </a:r>
            <a:r>
              <a:rPr lang="en-US" altLang="en-US" sz="2800" dirty="0" smtClean="0"/>
              <a:t> as a sum of positive integers?</a:t>
            </a:r>
          </a:p>
        </p:txBody>
      </p:sp>
      <p:sp>
        <p:nvSpPr>
          <p:cNvPr id="51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2C9B4E4B-A24F-4796-BB80-B20B9BE53EF0}" type="slidenum">
              <a:rPr lang="en-US" altLang="en-US" sz="1200" smtClean="0">
                <a:solidFill>
                  <a:srgbClr val="898989"/>
                </a:solidFill>
              </a:rPr>
              <a:pPr eaLnBrk="1" hangingPunct="1">
                <a:spcBef>
                  <a:spcPct val="0"/>
                </a:spcBef>
                <a:buFontTx/>
                <a:buNone/>
              </a:pPr>
              <a:t>3</a:t>
            </a:fld>
            <a:endParaRPr lang="en-US" altLang="en-US" sz="1200" smtClean="0">
              <a:solidFill>
                <a:srgbClr val="898989"/>
              </a:solidFill>
            </a:endParaRPr>
          </a:p>
        </p:txBody>
      </p:sp>
      <p:sp>
        <p:nvSpPr>
          <p:cNvPr id="5" name="Title 2"/>
          <p:cNvSpPr>
            <a:spLocks noGrp="1"/>
          </p:cNvSpPr>
          <p:nvPr>
            <p:ph type="title"/>
          </p:nvPr>
        </p:nvSpPr>
        <p:spPr>
          <a:xfrm>
            <a:off x="2484438" y="274638"/>
            <a:ext cx="6202362" cy="706437"/>
          </a:xfrm>
        </p:spPr>
        <p:style>
          <a:lnRef idx="2">
            <a:schemeClr val="accent2"/>
          </a:lnRef>
          <a:fillRef idx="1">
            <a:schemeClr val="lt1"/>
          </a:fillRef>
          <a:effectRef idx="0">
            <a:schemeClr val="accent2"/>
          </a:effectRef>
          <a:fontRef idx="minor">
            <a:schemeClr val="dk1"/>
          </a:fontRef>
        </p:style>
        <p:txBody>
          <a:bodyPr/>
          <a:lstStyle/>
          <a:p>
            <a:pPr>
              <a:defRPr/>
            </a:pPr>
            <a:r>
              <a:rPr lang="en-US" dirty="0" smtClean="0"/>
              <a:t>Basic Counting Principles</a:t>
            </a:r>
            <a:endParaRPr lang="en-US" dirty="0"/>
          </a:p>
        </p:txBody>
      </p:sp>
    </p:spTree>
    <p:extLst>
      <p:ext uri="{BB962C8B-B14F-4D97-AF65-F5344CB8AC3E}">
        <p14:creationId xmlns:p14="http://schemas.microsoft.com/office/powerpoint/2010/main" val="990767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875" y="260350"/>
            <a:ext cx="6142038" cy="504825"/>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 - Solution</a:t>
            </a:r>
            <a:endParaRPr lang="en-US" dirty="0">
              <a:solidFill>
                <a:schemeClr val="dk1"/>
              </a:solidFill>
              <a:latin typeface="+mn-lt"/>
              <a:ea typeface="+mn-ea"/>
              <a:cs typeface="+mn-cs"/>
            </a:endParaRPr>
          </a:p>
        </p:txBody>
      </p:sp>
      <p:sp>
        <p:nvSpPr>
          <p:cNvPr id="3" name="Content Placeholder 2"/>
          <p:cNvSpPr>
            <a:spLocks noGrp="1"/>
          </p:cNvSpPr>
          <p:nvPr>
            <p:ph sz="half" idx="1"/>
          </p:nvPr>
        </p:nvSpPr>
        <p:spPr>
          <a:xfrm>
            <a:off x="468313" y="1341438"/>
            <a:ext cx="4038600" cy="4525962"/>
          </a:xfrm>
          <a:gradFill rotWithShape="1">
            <a:gsLst>
              <a:gs pos="0">
                <a:srgbClr val="FFE5E5"/>
              </a:gs>
              <a:gs pos="64999">
                <a:srgbClr val="FFBEBD"/>
              </a:gs>
              <a:gs pos="100000">
                <a:srgbClr val="FFA2A1"/>
              </a:gs>
            </a:gsLst>
            <a:lin ang="5400000" scaled="1"/>
          </a:gradFill>
          <a:ln cap="flat">
            <a:solidFill>
              <a:srgbClr val="BE4B48"/>
            </a:solidFill>
            <a:miter lim="800000"/>
            <a:headEnd/>
            <a:tailEnd/>
          </a:ln>
          <a:effectLst>
            <a:outerShdw blurRad="40000" dist="20000" dir="5400000" rotWithShape="0">
              <a:srgbClr val="000000">
                <a:alpha val="37999"/>
              </a:srgbClr>
            </a:outerShdw>
          </a:effectLst>
        </p:spPr>
        <p:txBody>
          <a:bodyPr/>
          <a:lstStyle/>
          <a:p>
            <a:pPr marL="342900" lvl="1" indent="-342900">
              <a:buSzPct val="75000"/>
              <a:buFont typeface="Wingdings" pitchFamily="2" charset="2"/>
              <a:buChar char="n"/>
              <a:defRPr/>
            </a:pPr>
            <a:r>
              <a:rPr lang="en-US" altLang="en-US" smtClean="0">
                <a:solidFill>
                  <a:srgbClr val="000000"/>
                </a:solidFill>
                <a:ea typeface="MS PGothic" pitchFamily="34" charset="-128"/>
              </a:rPr>
              <a:t>In how many ways can we select 2 players at a time? </a:t>
            </a:r>
          </a:p>
          <a:p>
            <a:pPr marL="342900" lvl="1" indent="-342900">
              <a:buFont typeface="Wingdings" pitchFamily="2" charset="2"/>
              <a:buChar char="Ø"/>
              <a:defRPr/>
            </a:pPr>
            <a:r>
              <a:rPr lang="en-US" altLang="en-US" smtClean="0">
                <a:solidFill>
                  <a:srgbClr val="000000"/>
                </a:solidFill>
                <a:ea typeface="MS PGothic" pitchFamily="34" charset="-128"/>
              </a:rPr>
              <a:t>To select 1</a:t>
            </a:r>
            <a:r>
              <a:rPr lang="en-US" altLang="en-US" baseline="30000" smtClean="0">
                <a:solidFill>
                  <a:srgbClr val="000000"/>
                </a:solidFill>
                <a:ea typeface="MS PGothic" pitchFamily="34" charset="-128"/>
              </a:rPr>
              <a:t>st</a:t>
            </a:r>
            <a:r>
              <a:rPr lang="en-US" altLang="en-US" smtClean="0">
                <a:solidFill>
                  <a:srgbClr val="000000"/>
                </a:solidFill>
                <a:ea typeface="MS PGothic" pitchFamily="34" charset="-128"/>
              </a:rPr>
              <a:t> player</a:t>
            </a:r>
          </a:p>
          <a:p>
            <a:pPr lvl="2">
              <a:defRPr/>
            </a:pPr>
            <a:r>
              <a:rPr lang="en-US" altLang="en-US" smtClean="0">
                <a:solidFill>
                  <a:srgbClr val="000000"/>
                </a:solidFill>
                <a:ea typeface="MS PGothic" pitchFamily="34" charset="-128"/>
              </a:rPr>
              <a:t>3 ways</a:t>
            </a:r>
          </a:p>
          <a:p>
            <a:pPr marL="342900" lvl="1" indent="-342900">
              <a:buFont typeface="Wingdings" pitchFamily="2" charset="2"/>
              <a:buChar char="Ø"/>
              <a:defRPr/>
            </a:pPr>
            <a:r>
              <a:rPr lang="en-US" altLang="en-US" smtClean="0">
                <a:solidFill>
                  <a:srgbClr val="000000"/>
                </a:solidFill>
                <a:ea typeface="MS PGothic" pitchFamily="34" charset="-128"/>
              </a:rPr>
              <a:t>To select 2</a:t>
            </a:r>
            <a:r>
              <a:rPr lang="en-US" altLang="en-US" baseline="30000" smtClean="0">
                <a:solidFill>
                  <a:srgbClr val="000000"/>
                </a:solidFill>
                <a:ea typeface="MS PGothic" pitchFamily="34" charset="-128"/>
              </a:rPr>
              <a:t>nd</a:t>
            </a:r>
            <a:r>
              <a:rPr lang="en-US" altLang="en-US" smtClean="0">
                <a:solidFill>
                  <a:srgbClr val="000000"/>
                </a:solidFill>
                <a:ea typeface="MS PGothic" pitchFamily="34" charset="-128"/>
              </a:rPr>
              <a:t> player</a:t>
            </a:r>
          </a:p>
          <a:p>
            <a:pPr lvl="2">
              <a:defRPr/>
            </a:pPr>
            <a:r>
              <a:rPr lang="en-US" altLang="en-US" smtClean="0">
                <a:solidFill>
                  <a:srgbClr val="000000"/>
                </a:solidFill>
                <a:ea typeface="MS PGothic" pitchFamily="34" charset="-128"/>
              </a:rPr>
              <a:t>2 ways</a:t>
            </a:r>
          </a:p>
          <a:p>
            <a:pPr marL="342900" lvl="1" indent="-342900">
              <a:buFont typeface="Wingdings" pitchFamily="2" charset="2"/>
              <a:buChar char="Ø"/>
              <a:defRPr/>
            </a:pPr>
            <a:r>
              <a:rPr lang="en-US" altLang="en-US" smtClean="0">
                <a:solidFill>
                  <a:srgbClr val="000000"/>
                </a:solidFill>
                <a:ea typeface="MS PGothic" pitchFamily="34" charset="-128"/>
              </a:rPr>
              <a:t>The number of ways</a:t>
            </a:r>
          </a:p>
          <a:p>
            <a:pPr lvl="2">
              <a:defRPr/>
            </a:pPr>
            <a:r>
              <a:rPr lang="en-US" altLang="en-US" smtClean="0">
                <a:solidFill>
                  <a:srgbClr val="000000"/>
                </a:solidFill>
                <a:ea typeface="MS PGothic" pitchFamily="34" charset="-128"/>
                <a:cs typeface="Lucida Sans Unicode" pitchFamily="34" charset="0"/>
              </a:rPr>
              <a:t>3•2</a:t>
            </a:r>
            <a:r>
              <a:rPr lang="en-US" altLang="en-US" smtClean="0">
                <a:solidFill>
                  <a:srgbClr val="000000"/>
                </a:solidFill>
                <a:ea typeface="MS PGothic" pitchFamily="34" charset="-128"/>
              </a:rPr>
              <a:t>=6 ways</a:t>
            </a:r>
          </a:p>
        </p:txBody>
      </p:sp>
      <p:sp>
        <p:nvSpPr>
          <p:cNvPr id="5" name="Content Placeholder 4"/>
          <p:cNvSpPr>
            <a:spLocks noGrp="1"/>
          </p:cNvSpPr>
          <p:nvPr>
            <p:ph sz="half" idx="2"/>
          </p:nvPr>
        </p:nvSpPr>
        <p:spPr>
          <a:xfrm>
            <a:off x="4643438" y="2420938"/>
            <a:ext cx="4038600" cy="3522662"/>
          </a:xfrm>
          <a:gradFill rotWithShape="1">
            <a:gsLst>
              <a:gs pos="0">
                <a:srgbClr val="EDEDED"/>
              </a:gs>
              <a:gs pos="64999">
                <a:srgbClr val="D0D0D0"/>
              </a:gs>
              <a:gs pos="100000">
                <a:srgbClr val="BCBCBC"/>
              </a:gs>
            </a:gsLst>
            <a:lin ang="5400000" scaled="1"/>
          </a:gradFill>
          <a:ln cap="flat">
            <a:solidFill>
              <a:srgbClr val="000000"/>
            </a:solidFill>
            <a:miter lim="800000"/>
            <a:headEnd/>
            <a:tailEnd/>
          </a:ln>
          <a:effectLst>
            <a:outerShdw blurRad="40000" dist="20000" dir="5400000" rotWithShape="0">
              <a:srgbClr val="000000">
                <a:alpha val="37999"/>
              </a:srgbClr>
            </a:outerShdw>
          </a:effectLst>
        </p:spPr>
        <p:txBody>
          <a:bodyPr/>
          <a:lstStyle/>
          <a:p>
            <a:pPr>
              <a:buFont typeface="Arial" charset="0"/>
              <a:buChar char="•"/>
              <a:defRPr/>
            </a:pPr>
            <a:r>
              <a:rPr lang="en-US" dirty="0" smtClean="0">
                <a:solidFill>
                  <a:schemeClr val="dk1"/>
                </a:solidFill>
                <a:ea typeface="+mn-ea"/>
                <a:cs typeface="+mn-cs"/>
              </a:rPr>
              <a:t>The possible order:</a:t>
            </a:r>
          </a:p>
          <a:p>
            <a:pPr>
              <a:buFont typeface="Arial" charset="0"/>
              <a:buChar char="•"/>
              <a:defRPr/>
            </a:pPr>
            <a:endParaRPr lang="en-US" dirty="0" smtClean="0">
              <a:solidFill>
                <a:schemeClr val="dk1"/>
              </a:solidFill>
              <a:ea typeface="+mn-ea"/>
              <a:cs typeface="+mn-cs"/>
            </a:endParaRPr>
          </a:p>
        </p:txBody>
      </p:sp>
      <p:sp>
        <p:nvSpPr>
          <p:cNvPr id="33797"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D3F6D651-56AF-4494-9F62-FC311D311BB6}" type="slidenum">
              <a:rPr lang="en-US" altLang="en-US" sz="1200" smtClean="0">
                <a:solidFill>
                  <a:srgbClr val="898989"/>
                </a:solidFill>
              </a:rPr>
              <a:pPr algn="ctr" eaLnBrk="1" hangingPunct="1">
                <a:spcBef>
                  <a:spcPct val="0"/>
                </a:spcBef>
                <a:buFontTx/>
                <a:buNone/>
              </a:pPr>
              <a:t>30</a:t>
            </a:fld>
            <a:endParaRPr lang="en-US" altLang="en-US" sz="1200" smtClean="0">
              <a:solidFill>
                <a:srgbClr val="898989"/>
              </a:solidFill>
            </a:endParaRPr>
          </a:p>
        </p:txBody>
      </p:sp>
      <p:pic>
        <p:nvPicPr>
          <p:cNvPr id="33798" name="Picture 3"/>
          <p:cNvPicPr>
            <a:picLocks noChangeAspect="1" noChangeArrowheads="1"/>
          </p:cNvPicPr>
          <p:nvPr/>
        </p:nvPicPr>
        <p:blipFill>
          <a:blip r:embed="rId2">
            <a:extLst>
              <a:ext uri="{28A0092B-C50C-407E-A947-70E740481C1C}">
                <a14:useLocalDpi xmlns:a14="http://schemas.microsoft.com/office/drawing/2010/main" val="0"/>
              </a:ext>
            </a:extLst>
          </a:blip>
          <a:srcRect l="22900" t="38281" r="55127" b="28516"/>
          <a:stretch>
            <a:fillRect/>
          </a:stretch>
        </p:blipFill>
        <p:spPr bwMode="auto">
          <a:xfrm>
            <a:off x="7451725" y="827088"/>
            <a:ext cx="1533525"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nvGraphicFramePr>
        <p:xfrm>
          <a:off x="4859338" y="2997200"/>
          <a:ext cx="3619500" cy="2560635"/>
        </p:xfrm>
        <a:graphic>
          <a:graphicData uri="http://schemas.openxmlformats.org/drawingml/2006/table">
            <a:tbl>
              <a:tblPr firstRow="1" bandRow="1">
                <a:tableStyleId>{5C22544A-7EE6-4342-B048-85BDC9FD1C3A}</a:tableStyleId>
              </a:tblPr>
              <a:tblGrid>
                <a:gridCol w="1809750"/>
                <a:gridCol w="1809750"/>
              </a:tblGrid>
              <a:tr h="365805">
                <a:tc>
                  <a:txBody>
                    <a:bodyPr/>
                    <a:lstStyle/>
                    <a:p>
                      <a:pPr algn="ctr"/>
                      <a:r>
                        <a:rPr lang="en-US" sz="1800" dirty="0" smtClean="0"/>
                        <a:t>Player 1</a:t>
                      </a:r>
                      <a:endParaRPr lang="en-US" sz="1800" dirty="0"/>
                    </a:p>
                  </a:txBody>
                  <a:tcPr marT="45726" marB="45726"/>
                </a:tc>
                <a:tc>
                  <a:txBody>
                    <a:bodyPr/>
                    <a:lstStyle/>
                    <a:p>
                      <a:pPr algn="ctr"/>
                      <a:r>
                        <a:rPr lang="en-US" sz="1800" dirty="0" smtClean="0"/>
                        <a:t>Player 2</a:t>
                      </a:r>
                      <a:endParaRPr lang="en-US" sz="1800" dirty="0"/>
                    </a:p>
                  </a:txBody>
                  <a:tcPr marT="45726" marB="45726"/>
                </a:tc>
              </a:tr>
              <a:tr h="365805">
                <a:tc>
                  <a:txBody>
                    <a:bodyPr/>
                    <a:lstStyle/>
                    <a:p>
                      <a:pPr algn="ctr"/>
                      <a:r>
                        <a:rPr lang="en-US" sz="1800" dirty="0" err="1" smtClean="0"/>
                        <a:t>Danial</a:t>
                      </a:r>
                      <a:endParaRPr lang="en-US" sz="1800" dirty="0"/>
                    </a:p>
                  </a:txBody>
                  <a:tcPr marT="45726" marB="45726"/>
                </a:tc>
                <a:tc>
                  <a:txBody>
                    <a:bodyPr/>
                    <a:lstStyle/>
                    <a:p>
                      <a:pPr algn="ctr"/>
                      <a:r>
                        <a:rPr lang="en-US" sz="1800" dirty="0" smtClean="0"/>
                        <a:t>Kenny </a:t>
                      </a:r>
                      <a:endParaRPr lang="en-US" sz="1800" dirty="0"/>
                    </a:p>
                  </a:txBody>
                  <a:tcPr marT="45726" marB="45726"/>
                </a:tc>
              </a:tr>
              <a:tr h="365805">
                <a:tc>
                  <a:txBody>
                    <a:bodyPr/>
                    <a:lstStyle/>
                    <a:p>
                      <a:pPr algn="ctr"/>
                      <a:r>
                        <a:rPr lang="en-US" sz="1800" dirty="0" err="1" smtClean="0"/>
                        <a:t>Danial</a:t>
                      </a:r>
                      <a:endParaRPr lang="en-US" sz="1800" dirty="0"/>
                    </a:p>
                  </a:txBody>
                  <a:tcPr marT="45726" marB="45726"/>
                </a:tc>
                <a:tc>
                  <a:txBody>
                    <a:bodyPr/>
                    <a:lstStyle/>
                    <a:p>
                      <a:pPr algn="ctr"/>
                      <a:r>
                        <a:rPr lang="en-US" sz="1800" dirty="0" smtClean="0"/>
                        <a:t>Joseph </a:t>
                      </a:r>
                      <a:endParaRPr lang="en-US" sz="1800" dirty="0"/>
                    </a:p>
                  </a:txBody>
                  <a:tcPr marT="45726" marB="45726"/>
                </a:tc>
              </a:tr>
              <a:tr h="365805">
                <a:tc>
                  <a:txBody>
                    <a:bodyPr/>
                    <a:lstStyle/>
                    <a:p>
                      <a:pPr algn="ctr"/>
                      <a:r>
                        <a:rPr lang="en-US" sz="1800" dirty="0" smtClean="0"/>
                        <a:t>Kenny </a:t>
                      </a:r>
                      <a:endParaRPr lang="en-US" sz="1800" dirty="0"/>
                    </a:p>
                  </a:txBody>
                  <a:tcPr marT="45726" marB="45726"/>
                </a:tc>
                <a:tc>
                  <a:txBody>
                    <a:bodyPr/>
                    <a:lstStyle/>
                    <a:p>
                      <a:pPr algn="ctr"/>
                      <a:r>
                        <a:rPr lang="en-US" sz="1800" dirty="0" smtClean="0"/>
                        <a:t>Joseph </a:t>
                      </a:r>
                      <a:endParaRPr lang="en-US" sz="1800" dirty="0"/>
                    </a:p>
                  </a:txBody>
                  <a:tcPr marT="45726" marB="45726"/>
                </a:tc>
              </a:tr>
              <a:tr h="365805">
                <a:tc>
                  <a:txBody>
                    <a:bodyPr/>
                    <a:lstStyle/>
                    <a:p>
                      <a:pPr algn="ctr"/>
                      <a:r>
                        <a:rPr lang="en-US" sz="1800" dirty="0" smtClean="0"/>
                        <a:t>Kenny </a:t>
                      </a:r>
                      <a:endParaRPr lang="en-US" sz="1800" dirty="0"/>
                    </a:p>
                  </a:txBody>
                  <a:tcPr marT="45726" marB="45726"/>
                </a:tc>
                <a:tc>
                  <a:txBody>
                    <a:bodyPr/>
                    <a:lstStyle/>
                    <a:p>
                      <a:pPr algn="ctr"/>
                      <a:r>
                        <a:rPr lang="en-US" sz="1800" dirty="0" err="1" smtClean="0"/>
                        <a:t>Danial</a:t>
                      </a:r>
                      <a:endParaRPr lang="en-US" sz="1800" dirty="0"/>
                    </a:p>
                  </a:txBody>
                  <a:tcPr marT="45726" marB="45726"/>
                </a:tc>
              </a:tr>
              <a:tr h="365805">
                <a:tc>
                  <a:txBody>
                    <a:bodyPr/>
                    <a:lstStyle/>
                    <a:p>
                      <a:pPr algn="ctr"/>
                      <a:r>
                        <a:rPr lang="en-US" sz="1800" dirty="0" smtClean="0"/>
                        <a:t>Joseph </a:t>
                      </a:r>
                      <a:endParaRPr lang="en-US" sz="1800" dirty="0"/>
                    </a:p>
                  </a:txBody>
                  <a:tcPr marT="45726" marB="45726"/>
                </a:tc>
                <a:tc>
                  <a:txBody>
                    <a:bodyPr/>
                    <a:lstStyle/>
                    <a:p>
                      <a:pPr algn="ctr"/>
                      <a:r>
                        <a:rPr lang="en-US" sz="1800" dirty="0" smtClean="0"/>
                        <a:t>Kenny </a:t>
                      </a:r>
                      <a:endParaRPr lang="en-US" sz="1800" dirty="0"/>
                    </a:p>
                  </a:txBody>
                  <a:tcPr marT="45726" marB="45726"/>
                </a:tc>
              </a:tr>
              <a:tr h="365805">
                <a:tc>
                  <a:txBody>
                    <a:bodyPr/>
                    <a:lstStyle/>
                    <a:p>
                      <a:pPr algn="ctr"/>
                      <a:r>
                        <a:rPr lang="en-US" sz="1800" dirty="0" smtClean="0"/>
                        <a:t>Joseph </a:t>
                      </a:r>
                      <a:endParaRPr lang="en-US" sz="1800" dirty="0"/>
                    </a:p>
                  </a:txBody>
                  <a:tcPr marT="45726" marB="45726"/>
                </a:tc>
                <a:tc>
                  <a:txBody>
                    <a:bodyPr/>
                    <a:lstStyle/>
                    <a:p>
                      <a:pPr algn="ctr"/>
                      <a:r>
                        <a:rPr lang="en-US" sz="1800" dirty="0" err="1" smtClean="0"/>
                        <a:t>Danial</a:t>
                      </a:r>
                      <a:endParaRPr lang="en-US" sz="1800" dirty="0"/>
                    </a:p>
                  </a:txBody>
                  <a:tcPr marT="45726" marB="45726"/>
                </a:tc>
              </a:tr>
            </a:tbl>
          </a:graphicData>
        </a:graphic>
      </p:graphicFrame>
    </p:spTree>
    <p:extLst>
      <p:ext uri="{BB962C8B-B14F-4D97-AF65-F5344CB8AC3E}">
        <p14:creationId xmlns:p14="http://schemas.microsoft.com/office/powerpoint/2010/main" val="1771870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468313" y="1412875"/>
            <a:ext cx="4038600" cy="4537075"/>
          </a:xfrm>
          <a:gradFill rotWithShape="1">
            <a:gsLst>
              <a:gs pos="0">
                <a:srgbClr val="FFE5E5"/>
              </a:gs>
              <a:gs pos="64999">
                <a:srgbClr val="FFBEBD"/>
              </a:gs>
              <a:gs pos="100000">
                <a:srgbClr val="FFA2A1"/>
              </a:gs>
            </a:gsLst>
            <a:lin ang="5400000" scaled="1"/>
          </a:gradFill>
          <a:ln cap="flat">
            <a:solidFill>
              <a:srgbClr val="BE4B48"/>
            </a:solidFill>
            <a:miter lim="800000"/>
            <a:headEnd/>
            <a:tailEnd/>
          </a:ln>
          <a:effectLst>
            <a:outerShdw blurRad="40000" dist="20000" dir="5400000" rotWithShape="0">
              <a:srgbClr val="000000">
                <a:alpha val="37999"/>
              </a:srgbClr>
            </a:outerShdw>
          </a:effectLst>
        </p:spPr>
        <p:txBody>
          <a:bodyPr/>
          <a:lstStyle/>
          <a:p>
            <a:pPr marL="342900" lvl="1" indent="-342900">
              <a:buSzPct val="75000"/>
              <a:buFont typeface="Wingdings" pitchFamily="2" charset="2"/>
              <a:buChar char="n"/>
              <a:defRPr/>
            </a:pPr>
            <a:r>
              <a:rPr lang="en-US" altLang="en-US" dirty="0" smtClean="0">
                <a:solidFill>
                  <a:srgbClr val="000000"/>
                </a:solidFill>
                <a:ea typeface="MS PGothic" pitchFamily="34" charset="-128"/>
              </a:rPr>
              <a:t>In how many ways can we select 2 peoples to ride the motorcycle? </a:t>
            </a:r>
          </a:p>
          <a:p>
            <a:pPr marL="742950" lvl="2" indent="-342900">
              <a:buSzPct val="75000"/>
              <a:buFont typeface="Wingdings" pitchFamily="2" charset="2"/>
              <a:buChar char="Ø"/>
              <a:defRPr/>
            </a:pPr>
            <a:r>
              <a:rPr lang="en-US" altLang="en-US" dirty="0" smtClean="0">
                <a:solidFill>
                  <a:srgbClr val="000000"/>
                </a:solidFill>
                <a:ea typeface="MS PGothic" pitchFamily="34" charset="-128"/>
              </a:rPr>
              <a:t>To select 1</a:t>
            </a:r>
            <a:r>
              <a:rPr lang="en-US" altLang="en-US" baseline="30000" dirty="0" smtClean="0">
                <a:solidFill>
                  <a:srgbClr val="000000"/>
                </a:solidFill>
                <a:ea typeface="MS PGothic" pitchFamily="34" charset="-128"/>
              </a:rPr>
              <a:t>st</a:t>
            </a:r>
            <a:r>
              <a:rPr lang="en-US" altLang="en-US" dirty="0" smtClean="0">
                <a:solidFill>
                  <a:srgbClr val="000000"/>
                </a:solidFill>
                <a:ea typeface="MS PGothic" pitchFamily="34" charset="-128"/>
              </a:rPr>
              <a:t> rider</a:t>
            </a:r>
          </a:p>
          <a:p>
            <a:pPr marL="742950" lvl="2" indent="-342900">
              <a:defRPr/>
            </a:pPr>
            <a:r>
              <a:rPr lang="en-US" altLang="en-US" dirty="0" smtClean="0">
                <a:solidFill>
                  <a:srgbClr val="000000"/>
                </a:solidFill>
                <a:ea typeface="MS PGothic" pitchFamily="34" charset="-128"/>
              </a:rPr>
              <a:t>4 ways</a:t>
            </a:r>
          </a:p>
          <a:p>
            <a:pPr marL="342900" lvl="1" indent="-342900">
              <a:buFont typeface="Wingdings" pitchFamily="2" charset="2"/>
              <a:buChar char="Ø"/>
              <a:defRPr/>
            </a:pPr>
            <a:r>
              <a:rPr lang="en-US" altLang="en-US" dirty="0" smtClean="0">
                <a:solidFill>
                  <a:srgbClr val="000000"/>
                </a:solidFill>
                <a:ea typeface="MS PGothic" pitchFamily="34" charset="-128"/>
              </a:rPr>
              <a:t>To select 2</a:t>
            </a:r>
            <a:r>
              <a:rPr lang="en-US" altLang="en-US" baseline="30000" dirty="0" smtClean="0">
                <a:solidFill>
                  <a:srgbClr val="000000"/>
                </a:solidFill>
                <a:ea typeface="MS PGothic" pitchFamily="34" charset="-128"/>
              </a:rPr>
              <a:t>nd</a:t>
            </a:r>
            <a:r>
              <a:rPr lang="en-US" altLang="en-US" dirty="0" smtClean="0">
                <a:solidFill>
                  <a:srgbClr val="000000"/>
                </a:solidFill>
                <a:ea typeface="MS PGothic" pitchFamily="34" charset="-128"/>
              </a:rPr>
              <a:t> rider</a:t>
            </a:r>
          </a:p>
          <a:p>
            <a:pPr marL="742950" lvl="2" indent="-342900">
              <a:defRPr/>
            </a:pPr>
            <a:r>
              <a:rPr lang="en-US" altLang="en-US" dirty="0" smtClean="0">
                <a:solidFill>
                  <a:srgbClr val="000000"/>
                </a:solidFill>
                <a:ea typeface="MS PGothic" pitchFamily="34" charset="-128"/>
              </a:rPr>
              <a:t>3 ways</a:t>
            </a:r>
          </a:p>
          <a:p>
            <a:pPr marL="342900" lvl="1" indent="-342900">
              <a:buFont typeface="Wingdings" pitchFamily="2" charset="2"/>
              <a:buChar char="Ø"/>
              <a:defRPr/>
            </a:pPr>
            <a:r>
              <a:rPr lang="en-US" altLang="en-US" dirty="0" smtClean="0">
                <a:solidFill>
                  <a:srgbClr val="000000"/>
                </a:solidFill>
                <a:ea typeface="MS PGothic" pitchFamily="34" charset="-128"/>
              </a:rPr>
              <a:t>The number of ways</a:t>
            </a:r>
          </a:p>
          <a:p>
            <a:pPr marL="742950" lvl="2" indent="-342900">
              <a:defRPr/>
            </a:pPr>
            <a:r>
              <a:rPr lang="en-US" altLang="en-US" dirty="0" smtClean="0">
                <a:solidFill>
                  <a:srgbClr val="000000"/>
                </a:solidFill>
                <a:ea typeface="MS PGothic" pitchFamily="34" charset="-128"/>
                <a:cs typeface="Lucida Sans Unicode" pitchFamily="34" charset="0"/>
              </a:rPr>
              <a:t>4•3</a:t>
            </a:r>
            <a:r>
              <a:rPr lang="en-US" altLang="en-US" dirty="0" smtClean="0">
                <a:solidFill>
                  <a:srgbClr val="000000"/>
                </a:solidFill>
                <a:ea typeface="MS PGothic" pitchFamily="34" charset="-128"/>
              </a:rPr>
              <a:t>=12 ways</a:t>
            </a:r>
          </a:p>
          <a:p>
            <a:pPr>
              <a:defRPr/>
            </a:pPr>
            <a:endParaRPr lang="en-US" altLang="en-US" dirty="0" smtClean="0">
              <a:solidFill>
                <a:srgbClr val="000000"/>
              </a:solidFill>
              <a:ea typeface="MS PGothic" pitchFamily="34" charset="-128"/>
            </a:endParaRPr>
          </a:p>
        </p:txBody>
      </p:sp>
      <p:sp>
        <p:nvSpPr>
          <p:cNvPr id="34819"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1BC54C27-5874-429E-A56D-22612F9BBDC2}" type="slidenum">
              <a:rPr lang="en-US" altLang="en-US" sz="1200" smtClean="0">
                <a:solidFill>
                  <a:srgbClr val="898989"/>
                </a:solidFill>
              </a:rPr>
              <a:pPr algn="ctr" eaLnBrk="1" hangingPunct="1">
                <a:spcBef>
                  <a:spcPct val="0"/>
                </a:spcBef>
                <a:buFontTx/>
                <a:buNone/>
              </a:pPr>
              <a:t>31</a:t>
            </a:fld>
            <a:endParaRPr lang="en-US" altLang="en-US" sz="1200" smtClean="0">
              <a:solidFill>
                <a:srgbClr val="898989"/>
              </a:solidFill>
            </a:endParaRPr>
          </a:p>
        </p:txBody>
      </p:sp>
      <p:pic>
        <p:nvPicPr>
          <p:cNvPr id="348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3916" t="26367" r="45068" b="19922"/>
          <a:stretch>
            <a:fillRect/>
          </a:stretch>
        </p:blipFill>
        <p:spPr bwMode="auto">
          <a:xfrm>
            <a:off x="7092950" y="333375"/>
            <a:ext cx="1674813"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Content Placeholder 4"/>
          <p:cNvSpPr>
            <a:spLocks noGrp="1"/>
          </p:cNvSpPr>
          <p:nvPr>
            <p:ph sz="half" idx="2"/>
          </p:nvPr>
        </p:nvSpPr>
        <p:spPr>
          <a:xfrm>
            <a:off x="4643438" y="1773238"/>
            <a:ext cx="4038600" cy="571500"/>
          </a:xfrm>
        </p:spPr>
        <p:txBody>
          <a:bodyPr/>
          <a:lstStyle/>
          <a:p>
            <a:r>
              <a:rPr lang="en-US" altLang="en-US" smtClean="0"/>
              <a:t>The possible order</a:t>
            </a:r>
          </a:p>
          <a:p>
            <a:endParaRPr lang="en-US" altLang="en-US" smtClean="0"/>
          </a:p>
        </p:txBody>
      </p:sp>
      <p:graphicFrame>
        <p:nvGraphicFramePr>
          <p:cNvPr id="9" name="Table 8"/>
          <p:cNvGraphicFramePr>
            <a:graphicFrameLocks noGrp="1"/>
          </p:cNvGraphicFramePr>
          <p:nvPr/>
        </p:nvGraphicFramePr>
        <p:xfrm>
          <a:off x="5076825" y="2349500"/>
          <a:ext cx="3619500" cy="4029087"/>
        </p:xfrm>
        <a:graphic>
          <a:graphicData uri="http://schemas.openxmlformats.org/drawingml/2006/table">
            <a:tbl>
              <a:tblPr firstRow="1" bandRow="1">
                <a:tableStyleId>{5C22544A-7EE6-4342-B048-85BDC9FD1C3A}</a:tableStyleId>
              </a:tblPr>
              <a:tblGrid>
                <a:gridCol w="1809750"/>
                <a:gridCol w="1809750"/>
              </a:tblGrid>
              <a:tr h="338520">
                <a:tc>
                  <a:txBody>
                    <a:bodyPr/>
                    <a:lstStyle/>
                    <a:p>
                      <a:pPr algn="ctr"/>
                      <a:r>
                        <a:rPr lang="en-US" sz="1400" dirty="0" smtClean="0"/>
                        <a:t>Rider 1</a:t>
                      </a:r>
                      <a:endParaRPr lang="en-US" sz="1400" dirty="0"/>
                    </a:p>
                  </a:txBody>
                  <a:tcPr marT="45693" marB="45693"/>
                </a:tc>
                <a:tc>
                  <a:txBody>
                    <a:bodyPr/>
                    <a:lstStyle/>
                    <a:p>
                      <a:pPr algn="ctr"/>
                      <a:r>
                        <a:rPr lang="en-US" sz="1400" dirty="0" smtClean="0"/>
                        <a:t>Rider 2</a:t>
                      </a:r>
                      <a:endParaRPr lang="en-US" sz="1400" dirty="0"/>
                    </a:p>
                  </a:txBody>
                  <a:tcPr marT="45693" marB="45693"/>
                </a:tc>
              </a:tr>
              <a:tr h="304744">
                <a:tc>
                  <a:txBody>
                    <a:bodyPr/>
                    <a:lstStyle/>
                    <a:p>
                      <a:pPr algn="ctr"/>
                      <a:r>
                        <a:rPr lang="en-US" sz="1400" dirty="0" smtClean="0"/>
                        <a:t>Diana</a:t>
                      </a:r>
                      <a:endParaRPr lang="en-US" sz="1400" dirty="0"/>
                    </a:p>
                  </a:txBody>
                  <a:tcPr marT="45693" marB="45693"/>
                </a:tc>
                <a:tc>
                  <a:txBody>
                    <a:bodyPr/>
                    <a:lstStyle/>
                    <a:p>
                      <a:pPr algn="ctr"/>
                      <a:r>
                        <a:rPr lang="en-US" sz="1400" dirty="0" smtClean="0"/>
                        <a:t>Sherry</a:t>
                      </a:r>
                      <a:endParaRPr lang="en-US" sz="1400" dirty="0"/>
                    </a:p>
                  </a:txBody>
                  <a:tcPr marT="45693" marB="45693"/>
                </a:tc>
              </a:tr>
              <a:tr h="304744">
                <a:tc>
                  <a:txBody>
                    <a:bodyPr/>
                    <a:lstStyle/>
                    <a:p>
                      <a:pPr algn="ctr"/>
                      <a:r>
                        <a:rPr lang="en-US" sz="1400" dirty="0" smtClean="0"/>
                        <a:t>Diana</a:t>
                      </a:r>
                      <a:endParaRPr lang="en-US" sz="1400" dirty="0"/>
                    </a:p>
                  </a:txBody>
                  <a:tcPr marT="45693" marB="45693"/>
                </a:tc>
                <a:tc>
                  <a:txBody>
                    <a:bodyPr/>
                    <a:lstStyle/>
                    <a:p>
                      <a:pPr algn="ctr"/>
                      <a:r>
                        <a:rPr lang="en-US" sz="1400" dirty="0" smtClean="0"/>
                        <a:t>Devi </a:t>
                      </a:r>
                      <a:endParaRPr lang="en-US" sz="1400" dirty="0"/>
                    </a:p>
                  </a:txBody>
                  <a:tcPr marT="45693" marB="45693"/>
                </a:tc>
              </a:tr>
              <a:tr h="304744">
                <a:tc>
                  <a:txBody>
                    <a:bodyPr/>
                    <a:lstStyle/>
                    <a:p>
                      <a:pPr algn="ctr"/>
                      <a:r>
                        <a:rPr lang="en-US" sz="1400" dirty="0" smtClean="0"/>
                        <a:t>Diana</a:t>
                      </a:r>
                      <a:endParaRPr lang="en-US" sz="1400" dirty="0"/>
                    </a:p>
                  </a:txBody>
                  <a:tcPr marT="45693" marB="45693"/>
                </a:tc>
                <a:tc>
                  <a:txBody>
                    <a:bodyPr/>
                    <a:lstStyle/>
                    <a:p>
                      <a:pPr algn="ctr"/>
                      <a:r>
                        <a:rPr lang="en-US" sz="1400" dirty="0" smtClean="0"/>
                        <a:t>Mary </a:t>
                      </a:r>
                      <a:endParaRPr lang="en-US" sz="1400" dirty="0"/>
                    </a:p>
                  </a:txBody>
                  <a:tcPr marT="45693" marB="45693"/>
                </a:tc>
              </a:tr>
              <a:tr h="306921">
                <a:tc>
                  <a:txBody>
                    <a:bodyPr/>
                    <a:lstStyle/>
                    <a:p>
                      <a:pPr algn="ctr"/>
                      <a:r>
                        <a:rPr lang="en-US" sz="1400" dirty="0" smtClean="0"/>
                        <a:t>Sherry</a:t>
                      </a:r>
                      <a:endParaRPr lang="en-US" sz="1400" dirty="0"/>
                    </a:p>
                  </a:txBody>
                  <a:tcPr marT="45693" marB="45693"/>
                </a:tc>
                <a:tc>
                  <a:txBody>
                    <a:bodyPr/>
                    <a:lstStyle/>
                    <a:p>
                      <a:pPr algn="ctr"/>
                      <a:r>
                        <a:rPr lang="en-US" sz="1400" dirty="0" smtClean="0"/>
                        <a:t>Diana</a:t>
                      </a:r>
                      <a:endParaRPr lang="en-US" sz="1400" dirty="0"/>
                    </a:p>
                  </a:txBody>
                  <a:tcPr marT="45693" marB="45693"/>
                </a:tc>
              </a:tr>
              <a:tr h="304744">
                <a:tc>
                  <a:txBody>
                    <a:bodyPr/>
                    <a:lstStyle/>
                    <a:p>
                      <a:pPr algn="ctr"/>
                      <a:r>
                        <a:rPr lang="en-US" sz="1400" dirty="0" smtClean="0"/>
                        <a:t>Sherry</a:t>
                      </a:r>
                      <a:endParaRPr lang="en-US" sz="1400" dirty="0"/>
                    </a:p>
                  </a:txBody>
                  <a:tcPr marT="45693" marB="45693"/>
                </a:tc>
                <a:tc>
                  <a:txBody>
                    <a:bodyPr/>
                    <a:lstStyle/>
                    <a:p>
                      <a:pPr algn="ctr"/>
                      <a:r>
                        <a:rPr lang="en-US" sz="1400" dirty="0" smtClean="0"/>
                        <a:t>Devi </a:t>
                      </a:r>
                      <a:endParaRPr lang="en-US" sz="1400" dirty="0"/>
                    </a:p>
                  </a:txBody>
                  <a:tcPr marT="45693" marB="45693"/>
                </a:tc>
              </a:tr>
              <a:tr h="304744">
                <a:tc>
                  <a:txBody>
                    <a:bodyPr/>
                    <a:lstStyle/>
                    <a:p>
                      <a:pPr algn="ctr"/>
                      <a:r>
                        <a:rPr lang="en-US" sz="1400" dirty="0" smtClean="0"/>
                        <a:t>Sherry</a:t>
                      </a:r>
                      <a:endParaRPr lang="en-US" sz="1400" dirty="0"/>
                    </a:p>
                  </a:txBody>
                  <a:tcPr marT="45693" marB="45693"/>
                </a:tc>
                <a:tc>
                  <a:txBody>
                    <a:bodyPr/>
                    <a:lstStyle/>
                    <a:p>
                      <a:pPr algn="ctr"/>
                      <a:r>
                        <a:rPr lang="en-US" sz="1400" dirty="0" smtClean="0"/>
                        <a:t>Mary </a:t>
                      </a:r>
                      <a:endParaRPr lang="en-US" sz="1400" dirty="0"/>
                    </a:p>
                  </a:txBody>
                  <a:tcPr marT="45693" marB="45693"/>
                </a:tc>
              </a:tr>
              <a:tr h="320466">
                <a:tc>
                  <a:txBody>
                    <a:bodyPr/>
                    <a:lstStyle/>
                    <a:p>
                      <a:pPr algn="ctr"/>
                      <a:r>
                        <a:rPr lang="en-US" sz="1400" dirty="0" smtClean="0"/>
                        <a:t>Devi </a:t>
                      </a:r>
                      <a:endParaRPr lang="en-US" sz="1400" dirty="0"/>
                    </a:p>
                  </a:txBody>
                  <a:tcPr marT="45693" marB="45693"/>
                </a:tc>
                <a:tc>
                  <a:txBody>
                    <a:bodyPr/>
                    <a:lstStyle/>
                    <a:p>
                      <a:pPr algn="ctr"/>
                      <a:r>
                        <a:rPr lang="en-US" sz="1400" dirty="0" smtClean="0"/>
                        <a:t>Diana</a:t>
                      </a:r>
                      <a:endParaRPr lang="en-US" sz="1400" dirty="0"/>
                    </a:p>
                  </a:txBody>
                  <a:tcPr marT="45693" marB="45693"/>
                </a:tc>
              </a:tr>
              <a:tr h="304744">
                <a:tc>
                  <a:txBody>
                    <a:bodyPr/>
                    <a:lstStyle/>
                    <a:p>
                      <a:pPr algn="ctr"/>
                      <a:r>
                        <a:rPr lang="en-US" sz="1400" dirty="0" smtClean="0"/>
                        <a:t>Devi </a:t>
                      </a:r>
                      <a:endParaRPr lang="en-US" sz="1400" dirty="0"/>
                    </a:p>
                  </a:txBody>
                  <a:tcPr marT="45693" marB="45693"/>
                </a:tc>
                <a:tc>
                  <a:txBody>
                    <a:bodyPr/>
                    <a:lstStyle/>
                    <a:p>
                      <a:pPr algn="ctr"/>
                      <a:r>
                        <a:rPr lang="en-US" sz="1400" dirty="0" smtClean="0"/>
                        <a:t>Sherry</a:t>
                      </a:r>
                      <a:endParaRPr lang="en-US" sz="1400" dirty="0"/>
                    </a:p>
                  </a:txBody>
                  <a:tcPr marT="45693" marB="45693"/>
                </a:tc>
              </a:tr>
              <a:tr h="320466">
                <a:tc>
                  <a:txBody>
                    <a:bodyPr/>
                    <a:lstStyle/>
                    <a:p>
                      <a:pPr algn="ctr"/>
                      <a:r>
                        <a:rPr lang="en-US" sz="1400" dirty="0" smtClean="0"/>
                        <a:t>Devi </a:t>
                      </a:r>
                      <a:endParaRPr lang="en-US" sz="1400" dirty="0"/>
                    </a:p>
                  </a:txBody>
                  <a:tcPr marT="45693" marB="45693"/>
                </a:tc>
                <a:tc>
                  <a:txBody>
                    <a:bodyPr/>
                    <a:lstStyle/>
                    <a:p>
                      <a:pPr algn="ctr"/>
                      <a:r>
                        <a:rPr lang="en-US" sz="1400" dirty="0" smtClean="0"/>
                        <a:t>Mary </a:t>
                      </a:r>
                      <a:endParaRPr lang="en-US" sz="1400" dirty="0"/>
                    </a:p>
                  </a:txBody>
                  <a:tcPr marT="45693" marB="45693"/>
                </a:tc>
              </a:tr>
              <a:tr h="304744">
                <a:tc>
                  <a:txBody>
                    <a:bodyPr/>
                    <a:lstStyle/>
                    <a:p>
                      <a:pPr algn="ctr"/>
                      <a:r>
                        <a:rPr lang="en-US" sz="1400" dirty="0" smtClean="0"/>
                        <a:t>Mary </a:t>
                      </a:r>
                      <a:endParaRPr lang="en-US" sz="1400" dirty="0"/>
                    </a:p>
                  </a:txBody>
                  <a:tcPr marT="45693" marB="45693"/>
                </a:tc>
                <a:tc>
                  <a:txBody>
                    <a:bodyPr/>
                    <a:lstStyle/>
                    <a:p>
                      <a:pPr algn="ctr"/>
                      <a:r>
                        <a:rPr lang="en-US" sz="1400" dirty="0" smtClean="0"/>
                        <a:t>Diana</a:t>
                      </a:r>
                      <a:endParaRPr lang="en-US" sz="1400" dirty="0"/>
                    </a:p>
                  </a:txBody>
                  <a:tcPr marT="45693" marB="45693"/>
                </a:tc>
              </a:tr>
              <a:tr h="304744">
                <a:tc>
                  <a:txBody>
                    <a:bodyPr/>
                    <a:lstStyle/>
                    <a:p>
                      <a:pPr algn="ctr"/>
                      <a:r>
                        <a:rPr lang="en-US" sz="1400" dirty="0" smtClean="0"/>
                        <a:t>Mary </a:t>
                      </a:r>
                      <a:endParaRPr lang="en-US" sz="1400" dirty="0"/>
                    </a:p>
                  </a:txBody>
                  <a:tcPr marT="45693" marB="45693"/>
                </a:tc>
                <a:tc>
                  <a:txBody>
                    <a:bodyPr/>
                    <a:lstStyle/>
                    <a:p>
                      <a:pPr algn="ctr"/>
                      <a:r>
                        <a:rPr lang="en-US" sz="1400" dirty="0" smtClean="0"/>
                        <a:t>Sherry</a:t>
                      </a:r>
                      <a:endParaRPr lang="en-US" sz="1400" dirty="0"/>
                    </a:p>
                  </a:txBody>
                  <a:tcPr marT="45693" marB="45693"/>
                </a:tc>
              </a:tr>
              <a:tr h="304744">
                <a:tc>
                  <a:txBody>
                    <a:bodyPr/>
                    <a:lstStyle/>
                    <a:p>
                      <a:pPr algn="ctr"/>
                      <a:r>
                        <a:rPr lang="en-US" sz="1400" dirty="0" smtClean="0"/>
                        <a:t>Mary </a:t>
                      </a:r>
                      <a:endParaRPr lang="en-US" sz="1400" dirty="0"/>
                    </a:p>
                  </a:txBody>
                  <a:tcPr marT="45693" marB="45693"/>
                </a:tc>
                <a:tc>
                  <a:txBody>
                    <a:bodyPr/>
                    <a:lstStyle/>
                    <a:p>
                      <a:pPr algn="ctr"/>
                      <a:r>
                        <a:rPr lang="en-US" sz="1400" dirty="0" smtClean="0"/>
                        <a:t>Devi </a:t>
                      </a:r>
                      <a:endParaRPr lang="en-US" sz="1400" dirty="0"/>
                    </a:p>
                  </a:txBody>
                  <a:tcPr marT="45693" marB="45693"/>
                </a:tc>
              </a:tr>
            </a:tbl>
          </a:graphicData>
        </a:graphic>
      </p:graphicFrame>
    </p:spTree>
    <p:extLst>
      <p:ext uri="{BB962C8B-B14F-4D97-AF65-F5344CB8AC3E}">
        <p14:creationId xmlns:p14="http://schemas.microsoft.com/office/powerpoint/2010/main" val="2629661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338" y="274638"/>
            <a:ext cx="5986462" cy="777875"/>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a:t>
            </a:r>
            <a:endParaRPr lang="en-US" dirty="0">
              <a:solidFill>
                <a:schemeClr val="dk1"/>
              </a:solidFill>
              <a:latin typeface="+mn-lt"/>
              <a:ea typeface="+mn-ea"/>
              <a:cs typeface="+mn-cs"/>
            </a:endParaRPr>
          </a:p>
        </p:txBody>
      </p:sp>
      <p:sp>
        <p:nvSpPr>
          <p:cNvPr id="19459" name="Content Placeholder 2"/>
          <p:cNvSpPr>
            <a:spLocks noGrp="1"/>
          </p:cNvSpPr>
          <p:nvPr>
            <p:ph idx="1"/>
          </p:nvPr>
        </p:nvSpPr>
        <p:spPr>
          <a:xfrm>
            <a:off x="468313" y="1125538"/>
            <a:ext cx="8229600" cy="4643437"/>
          </a:xfrm>
        </p:spPr>
        <p:txBody>
          <a:bodyPr/>
          <a:lstStyle/>
          <a:p>
            <a:r>
              <a:rPr lang="en-US" altLang="en-US" dirty="0" smtClean="0"/>
              <a:t>There are 8 male students and 21 female students in Discrete Structure class. Among all of them, 7 students are Chinese and the rest are Malay.</a:t>
            </a:r>
          </a:p>
          <a:p>
            <a:pPr lvl="1">
              <a:buFont typeface="Wingdings" pitchFamily="2" charset="2"/>
              <a:buChar char="Ø"/>
            </a:pPr>
            <a:r>
              <a:rPr lang="en-US" altLang="en-US" dirty="0" smtClean="0"/>
              <a:t>In how many ways can we select 2 students - a boy and a girl?</a:t>
            </a:r>
          </a:p>
          <a:p>
            <a:pPr lvl="1">
              <a:buFont typeface="Wingdings" pitchFamily="2" charset="2"/>
              <a:buChar char="Ø"/>
            </a:pPr>
            <a:r>
              <a:rPr lang="en-US" altLang="en-US" dirty="0" smtClean="0"/>
              <a:t>In how many ways can we select 2 students - a Chinese and a Malay?</a:t>
            </a:r>
          </a:p>
          <a:p>
            <a:pPr lvl="1"/>
            <a:endParaRPr lang="en-US" altLang="en-US" dirty="0" smtClean="0"/>
          </a:p>
        </p:txBody>
      </p:sp>
      <p:sp>
        <p:nvSpPr>
          <p:cNvPr id="19460"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9FB38548-961A-42FB-A7CE-779A84682E72}" type="slidenum">
              <a:rPr lang="en-US" altLang="en-US" sz="1200" smtClean="0">
                <a:solidFill>
                  <a:srgbClr val="898989"/>
                </a:solidFill>
              </a:rPr>
              <a:pPr algn="ctr" eaLnBrk="1" hangingPunct="1">
                <a:spcBef>
                  <a:spcPct val="0"/>
                </a:spcBef>
                <a:buFontTx/>
                <a:buNone/>
              </a:pPr>
              <a:t>32</a:t>
            </a:fld>
            <a:endParaRPr lang="en-US" altLang="en-US" sz="1200" smtClean="0">
              <a:solidFill>
                <a:srgbClr val="898989"/>
              </a:solidFill>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l="10986" t="30273" r="40674" b="22852"/>
          <a:stretch>
            <a:fillRect/>
          </a:stretch>
        </p:blipFill>
        <p:spPr bwMode="auto">
          <a:xfrm>
            <a:off x="6084888" y="4645025"/>
            <a:ext cx="2447925"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0333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413" y="274638"/>
            <a:ext cx="6275387" cy="633412"/>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 - Solution</a:t>
            </a:r>
            <a:endParaRPr lang="en-US" dirty="0">
              <a:solidFill>
                <a:schemeClr val="dk1"/>
              </a:solidFill>
              <a:latin typeface="+mn-lt"/>
              <a:ea typeface="+mn-ea"/>
              <a:cs typeface="+mn-cs"/>
            </a:endParaRPr>
          </a:p>
        </p:txBody>
      </p:sp>
      <p:sp>
        <p:nvSpPr>
          <p:cNvPr id="3" name="Content Placeholder 2"/>
          <p:cNvSpPr>
            <a:spLocks noGrp="1"/>
          </p:cNvSpPr>
          <p:nvPr>
            <p:ph sz="half" idx="1"/>
          </p:nvPr>
        </p:nvSpPr>
        <p:spPr>
          <a:xfrm>
            <a:off x="395288" y="1341438"/>
            <a:ext cx="4038600" cy="4608512"/>
          </a:xfrm>
          <a:gradFill rotWithShape="1">
            <a:gsLst>
              <a:gs pos="0">
                <a:srgbClr val="F0EAF9"/>
              </a:gs>
              <a:gs pos="64999">
                <a:srgbClr val="D9CBEE"/>
              </a:gs>
              <a:gs pos="100000">
                <a:srgbClr val="C9B5E8"/>
              </a:gs>
            </a:gsLst>
            <a:lin ang="5400000" scaled="1"/>
          </a:gradFill>
          <a:ln cap="flat">
            <a:solidFill>
              <a:srgbClr val="7D60A0"/>
            </a:solidFill>
            <a:miter lim="800000"/>
            <a:headEnd/>
            <a:tailEnd/>
          </a:ln>
          <a:effectLst>
            <a:outerShdw blurRad="40000" dist="20000" dir="5400000" rotWithShape="0">
              <a:srgbClr val="000000">
                <a:alpha val="37999"/>
              </a:srgbClr>
            </a:outerShdw>
          </a:effectLst>
        </p:spPr>
        <p:txBody>
          <a:bodyPr/>
          <a:lstStyle/>
          <a:p>
            <a:pPr marL="342900" lvl="1" indent="-342900">
              <a:buSzPct val="75000"/>
              <a:buFont typeface="Wingdings" pitchFamily="2" charset="2"/>
              <a:buChar char="n"/>
              <a:defRPr/>
            </a:pPr>
            <a:r>
              <a:rPr lang="en-US" dirty="0" smtClean="0">
                <a:solidFill>
                  <a:srgbClr val="FF0000"/>
                </a:solidFill>
                <a:ea typeface="+mn-ea"/>
              </a:rPr>
              <a:t>In how many ways can we select 2 students - a boy and a girl?</a:t>
            </a:r>
          </a:p>
          <a:p>
            <a:pPr lvl="1">
              <a:buFont typeface="Wingdings" pitchFamily="2" charset="2"/>
              <a:buChar char="Ø"/>
              <a:defRPr/>
            </a:pPr>
            <a:r>
              <a:rPr lang="en-US" dirty="0" smtClean="0">
                <a:solidFill>
                  <a:schemeClr val="dk1"/>
                </a:solidFill>
                <a:ea typeface="+mn-ea"/>
              </a:rPr>
              <a:t>To select a boy </a:t>
            </a:r>
          </a:p>
          <a:p>
            <a:pPr lvl="2">
              <a:buFont typeface="Wingdings" pitchFamily="2" charset="2"/>
              <a:buChar char="§"/>
              <a:defRPr/>
            </a:pPr>
            <a:r>
              <a:rPr lang="en-US" dirty="0" smtClean="0">
                <a:solidFill>
                  <a:schemeClr val="dk1"/>
                </a:solidFill>
                <a:ea typeface="+mn-ea"/>
              </a:rPr>
              <a:t>8 ways</a:t>
            </a:r>
          </a:p>
          <a:p>
            <a:pPr lvl="1">
              <a:buFont typeface="Wingdings" pitchFamily="2" charset="2"/>
              <a:buChar char="Ø"/>
              <a:defRPr/>
            </a:pPr>
            <a:r>
              <a:rPr lang="en-US" dirty="0" smtClean="0">
                <a:solidFill>
                  <a:schemeClr val="dk1"/>
                </a:solidFill>
                <a:ea typeface="+mn-ea"/>
              </a:rPr>
              <a:t>To select a girl</a:t>
            </a:r>
          </a:p>
          <a:p>
            <a:pPr lvl="2">
              <a:buFont typeface="Wingdings" pitchFamily="2" charset="2"/>
              <a:buChar char="§"/>
              <a:defRPr/>
            </a:pPr>
            <a:r>
              <a:rPr lang="en-US" dirty="0" smtClean="0">
                <a:solidFill>
                  <a:schemeClr val="dk1"/>
                </a:solidFill>
                <a:ea typeface="+mn-ea"/>
              </a:rPr>
              <a:t>21 ways</a:t>
            </a:r>
          </a:p>
          <a:p>
            <a:pPr lvl="1">
              <a:buFont typeface="Wingdings" pitchFamily="2" charset="2"/>
              <a:buChar char="Ø"/>
              <a:defRPr/>
            </a:pPr>
            <a:r>
              <a:rPr lang="en-US" dirty="0" smtClean="0">
                <a:solidFill>
                  <a:schemeClr val="dk1"/>
                </a:solidFill>
                <a:ea typeface="+mn-ea"/>
              </a:rPr>
              <a:t>The number of ways</a:t>
            </a:r>
          </a:p>
          <a:p>
            <a:pPr lvl="2">
              <a:buFont typeface="Wingdings" pitchFamily="2" charset="2"/>
              <a:buChar char="§"/>
              <a:defRPr/>
            </a:pPr>
            <a:r>
              <a:rPr lang="en-US" b="1" dirty="0" smtClean="0">
                <a:solidFill>
                  <a:schemeClr val="dk1"/>
                </a:solidFill>
                <a:ea typeface="+mn-ea"/>
              </a:rPr>
              <a:t>8</a:t>
            </a:r>
            <a:r>
              <a:rPr lang="en-US" altLang="en-US" dirty="0" smtClean="0">
                <a:solidFill>
                  <a:srgbClr val="000000"/>
                </a:solidFill>
                <a:ea typeface="MS PGothic" pitchFamily="34" charset="-128"/>
                <a:cs typeface="Lucida Sans Unicode" pitchFamily="34" charset="0"/>
              </a:rPr>
              <a:t>•</a:t>
            </a:r>
            <a:r>
              <a:rPr lang="en-US" b="1" dirty="0" smtClean="0">
                <a:solidFill>
                  <a:schemeClr val="dk1"/>
                </a:solidFill>
                <a:ea typeface="+mn-ea"/>
              </a:rPr>
              <a:t>21=168 ways</a:t>
            </a:r>
            <a:endParaRPr lang="en-US" b="1" dirty="0">
              <a:solidFill>
                <a:schemeClr val="dk1"/>
              </a:solidFill>
              <a:ea typeface="+mn-ea"/>
            </a:endParaRPr>
          </a:p>
        </p:txBody>
      </p:sp>
      <p:sp>
        <p:nvSpPr>
          <p:cNvPr id="5" name="Content Placeholder 4"/>
          <p:cNvSpPr>
            <a:spLocks noGrp="1"/>
          </p:cNvSpPr>
          <p:nvPr>
            <p:ph sz="half" idx="2"/>
          </p:nvPr>
        </p:nvSpPr>
        <p:spPr>
          <a:xfrm>
            <a:off x="4643438" y="1341438"/>
            <a:ext cx="4038600" cy="4597400"/>
          </a:xfrm>
          <a:gradFill rotWithShape="1">
            <a:gsLst>
              <a:gs pos="0">
                <a:srgbClr val="FFE5E5"/>
              </a:gs>
              <a:gs pos="64999">
                <a:srgbClr val="FFBEBD"/>
              </a:gs>
              <a:gs pos="100000">
                <a:srgbClr val="FFA2A1"/>
              </a:gs>
            </a:gsLst>
            <a:lin ang="5400000" scaled="1"/>
          </a:gradFill>
          <a:ln cap="flat">
            <a:solidFill>
              <a:srgbClr val="BE4B48"/>
            </a:solidFill>
            <a:miter lim="800000"/>
            <a:headEnd/>
            <a:tailEnd/>
          </a:ln>
          <a:effectLst>
            <a:outerShdw blurRad="40000" dist="20000" dir="5400000" rotWithShape="0">
              <a:srgbClr val="000000">
                <a:alpha val="37999"/>
              </a:srgbClr>
            </a:outerShdw>
          </a:effectLst>
        </p:spPr>
        <p:txBody>
          <a:bodyPr/>
          <a:lstStyle/>
          <a:p>
            <a:pPr marL="342900" lvl="1" indent="-342900">
              <a:buSzPct val="75000"/>
              <a:buFont typeface="Wingdings" pitchFamily="2" charset="2"/>
              <a:buChar char="n"/>
              <a:defRPr/>
            </a:pPr>
            <a:r>
              <a:rPr lang="en-US" dirty="0" smtClean="0">
                <a:solidFill>
                  <a:srgbClr val="FF0000"/>
                </a:solidFill>
                <a:ea typeface="+mn-ea"/>
              </a:rPr>
              <a:t>In how many ways can we select 2 students - a Chinese and a Malay?</a:t>
            </a:r>
          </a:p>
          <a:p>
            <a:pPr lvl="1">
              <a:buFont typeface="Wingdings" pitchFamily="2" charset="2"/>
              <a:buChar char="Ø"/>
              <a:defRPr/>
            </a:pPr>
            <a:r>
              <a:rPr lang="en-US" dirty="0" smtClean="0">
                <a:solidFill>
                  <a:schemeClr val="dk1"/>
                </a:solidFill>
                <a:ea typeface="+mn-ea"/>
              </a:rPr>
              <a:t>To select a Chinese</a:t>
            </a:r>
          </a:p>
          <a:p>
            <a:pPr lvl="2">
              <a:buFont typeface="Wingdings" pitchFamily="2" charset="2"/>
              <a:buChar char="§"/>
              <a:defRPr/>
            </a:pPr>
            <a:r>
              <a:rPr lang="en-US" dirty="0" smtClean="0">
                <a:solidFill>
                  <a:schemeClr val="dk1"/>
                </a:solidFill>
                <a:ea typeface="+mn-ea"/>
              </a:rPr>
              <a:t>7 ways</a:t>
            </a:r>
          </a:p>
          <a:p>
            <a:pPr lvl="1">
              <a:buFont typeface="Wingdings" pitchFamily="2" charset="2"/>
              <a:buChar char="Ø"/>
              <a:defRPr/>
            </a:pPr>
            <a:r>
              <a:rPr lang="en-US" dirty="0" smtClean="0">
                <a:solidFill>
                  <a:schemeClr val="dk1"/>
                </a:solidFill>
                <a:ea typeface="+mn-ea"/>
              </a:rPr>
              <a:t>To select a Malay</a:t>
            </a:r>
          </a:p>
          <a:p>
            <a:pPr lvl="2">
              <a:buFont typeface="Wingdings" pitchFamily="2" charset="2"/>
              <a:buChar char="§"/>
              <a:defRPr/>
            </a:pPr>
            <a:r>
              <a:rPr lang="en-US" dirty="0" smtClean="0">
                <a:solidFill>
                  <a:schemeClr val="dk1"/>
                </a:solidFill>
                <a:ea typeface="+mn-ea"/>
              </a:rPr>
              <a:t>22 ways</a:t>
            </a:r>
          </a:p>
          <a:p>
            <a:pPr lvl="1">
              <a:buFont typeface="Wingdings" pitchFamily="2" charset="2"/>
              <a:buChar char="Ø"/>
              <a:defRPr/>
            </a:pPr>
            <a:r>
              <a:rPr lang="en-US" dirty="0" smtClean="0">
                <a:solidFill>
                  <a:schemeClr val="dk1"/>
                </a:solidFill>
                <a:ea typeface="+mn-ea"/>
              </a:rPr>
              <a:t>The number of ways</a:t>
            </a:r>
          </a:p>
          <a:p>
            <a:pPr lvl="2">
              <a:buFont typeface="Wingdings" pitchFamily="2" charset="2"/>
              <a:buChar char="§"/>
              <a:defRPr/>
            </a:pPr>
            <a:r>
              <a:rPr lang="en-US" b="1" dirty="0" smtClean="0">
                <a:solidFill>
                  <a:schemeClr val="dk1"/>
                </a:solidFill>
                <a:ea typeface="+mn-ea"/>
              </a:rPr>
              <a:t>7</a:t>
            </a:r>
            <a:r>
              <a:rPr lang="en-US" altLang="en-US" dirty="0" smtClean="0">
                <a:solidFill>
                  <a:srgbClr val="000000"/>
                </a:solidFill>
                <a:ea typeface="MS PGothic" pitchFamily="34" charset="-128"/>
                <a:cs typeface="Lucida Sans Unicode" pitchFamily="34" charset="0"/>
              </a:rPr>
              <a:t>•</a:t>
            </a:r>
            <a:r>
              <a:rPr lang="en-US" b="1" dirty="0" smtClean="0">
                <a:solidFill>
                  <a:schemeClr val="dk1"/>
                </a:solidFill>
                <a:ea typeface="+mn-ea"/>
              </a:rPr>
              <a:t>22=154 ways</a:t>
            </a:r>
          </a:p>
          <a:p>
            <a:pPr>
              <a:buFont typeface="Arial" charset="0"/>
              <a:buChar char="•"/>
              <a:defRPr/>
            </a:pPr>
            <a:endParaRPr lang="en-US" dirty="0">
              <a:solidFill>
                <a:schemeClr val="dk1"/>
              </a:solidFill>
              <a:ea typeface="+mn-ea"/>
              <a:cs typeface="+mn-cs"/>
            </a:endParaRPr>
          </a:p>
        </p:txBody>
      </p:sp>
      <p:sp>
        <p:nvSpPr>
          <p:cNvPr id="20485"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1CDC10CD-1731-467C-8DBC-F670A57B0985}" type="slidenum">
              <a:rPr lang="en-US" altLang="en-US" sz="1200" smtClean="0">
                <a:solidFill>
                  <a:srgbClr val="898989"/>
                </a:solidFill>
              </a:rPr>
              <a:pPr algn="ctr" eaLnBrk="1" hangingPunct="1">
                <a:spcBef>
                  <a:spcPct val="0"/>
                </a:spcBef>
                <a:buFontTx/>
                <a:buNone/>
              </a:pPr>
              <a:t>33</a:t>
            </a:fld>
            <a:endParaRPr lang="en-US" altLang="en-US" sz="1200" smtClean="0">
              <a:solidFill>
                <a:srgbClr val="898989"/>
              </a:solidFill>
            </a:endParaRPr>
          </a:p>
        </p:txBody>
      </p:sp>
    </p:spTree>
    <p:extLst>
      <p:ext uri="{BB962C8B-B14F-4D97-AF65-F5344CB8AC3E}">
        <p14:creationId xmlns:p14="http://schemas.microsoft.com/office/powerpoint/2010/main" val="4173492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AU" dirty="0" smtClean="0">
                <a:ea typeface="MS PGothic" pitchFamily="34" charset="-128"/>
              </a:rPr>
              <a:t>Suppose that, in order to declare a variable name in a computer language, the name must have five characters.  The first character must be a letter, and the remaining characters can be letters or digits.  How many different variable names are possible?</a:t>
            </a:r>
            <a:endParaRPr lang="en-US" altLang="en-US" dirty="0" smtClean="0">
              <a:ea typeface="MS PGothic" pitchFamily="34" charset="-128"/>
            </a:endParaRPr>
          </a:p>
          <a:p>
            <a:pPr marL="0" indent="0">
              <a:buFont typeface="Arial" pitchFamily="34" charset="0"/>
              <a:buNone/>
              <a:defRPr/>
            </a:pPr>
            <a:endParaRPr lang="en-AU" dirty="0">
              <a:ea typeface="MS PGothic" pitchFamily="34" charset="-128"/>
            </a:endParaRPr>
          </a:p>
        </p:txBody>
      </p:sp>
      <p:sp>
        <p:nvSpPr>
          <p:cNvPr id="4" name="Title 1"/>
          <p:cNvSpPr txBox="1">
            <a:spLocks/>
          </p:cNvSpPr>
          <p:nvPr/>
        </p:nvSpPr>
        <p:spPr bwMode="auto">
          <a:xfrm>
            <a:off x="1835150" y="660400"/>
            <a:ext cx="6130925" cy="706438"/>
          </a:xfrm>
          <a:prstGeom prst="rect">
            <a:avLst/>
          </a:prstGeo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nchor="ct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pitchFamily="-112"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pitchFamily="-112"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pitchFamily="-112"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pitchFamily="-112"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pitchFamily="-112" charset="0"/>
              </a:defRPr>
            </a:lvl6pPr>
            <a:lvl7pPr marL="914400" algn="ctr" rtl="0" fontAlgn="base">
              <a:spcBef>
                <a:spcPct val="0"/>
              </a:spcBef>
              <a:spcAft>
                <a:spcPct val="0"/>
              </a:spcAft>
              <a:defRPr sz="4400">
                <a:solidFill>
                  <a:schemeClr val="tx1"/>
                </a:solidFill>
                <a:latin typeface="Calibri" pitchFamily="-112" charset="0"/>
              </a:defRPr>
            </a:lvl7pPr>
            <a:lvl8pPr marL="1371600" algn="ctr" rtl="0" fontAlgn="base">
              <a:spcBef>
                <a:spcPct val="0"/>
              </a:spcBef>
              <a:spcAft>
                <a:spcPct val="0"/>
              </a:spcAft>
              <a:defRPr sz="4400">
                <a:solidFill>
                  <a:schemeClr val="tx1"/>
                </a:solidFill>
                <a:latin typeface="Calibri" pitchFamily="-112" charset="0"/>
              </a:defRPr>
            </a:lvl8pPr>
            <a:lvl9pPr marL="1828800" algn="ctr" rtl="0" fontAlgn="base">
              <a:spcBef>
                <a:spcPct val="0"/>
              </a:spcBef>
              <a:spcAft>
                <a:spcPct val="0"/>
              </a:spcAft>
              <a:defRPr sz="4400">
                <a:solidFill>
                  <a:schemeClr val="tx1"/>
                </a:solidFill>
                <a:latin typeface="Calibri" pitchFamily="-112" charset="0"/>
              </a:defRPr>
            </a:lvl9pPr>
          </a:lstStyle>
          <a:p>
            <a:pPr>
              <a:defRPr/>
            </a:pPr>
            <a:r>
              <a:rPr lang="en-US" dirty="0" smtClean="0">
                <a:solidFill>
                  <a:prstClr val="black"/>
                </a:solidFill>
                <a:cs typeface="+mn-cs"/>
              </a:rPr>
              <a:t>Exercise</a:t>
            </a:r>
            <a:endParaRPr lang="en-US" dirty="0">
              <a:solidFill>
                <a:prstClr val="black"/>
              </a:solidFill>
              <a:cs typeface="+mn-cs"/>
            </a:endParaRPr>
          </a:p>
        </p:txBody>
      </p:sp>
    </p:spTree>
    <p:extLst>
      <p:ext uri="{BB962C8B-B14F-4D97-AF65-F5344CB8AC3E}">
        <p14:creationId xmlns:p14="http://schemas.microsoft.com/office/powerpoint/2010/main" val="2528002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975" y="549275"/>
            <a:ext cx="6408738" cy="719138"/>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 - Solution</a:t>
            </a:r>
            <a:endParaRPr lang="en-US" dirty="0">
              <a:solidFill>
                <a:schemeClr val="dk1"/>
              </a:solidFill>
              <a:latin typeface="+mn-lt"/>
              <a:ea typeface="+mn-ea"/>
              <a:cs typeface="+mn-cs"/>
            </a:endParaRPr>
          </a:p>
        </p:txBody>
      </p:sp>
      <p:sp>
        <p:nvSpPr>
          <p:cNvPr id="5" name="Content Placeholder 4"/>
          <p:cNvSpPr>
            <a:spLocks noGrp="1"/>
          </p:cNvSpPr>
          <p:nvPr>
            <p:ph idx="1"/>
          </p:nvPr>
        </p:nvSpPr>
        <p:spPr>
          <a:gradFill rotWithShape="1">
            <a:gsLst>
              <a:gs pos="0">
                <a:srgbClr val="FFE5E5"/>
              </a:gs>
              <a:gs pos="64999">
                <a:srgbClr val="FFBEBD"/>
              </a:gs>
              <a:gs pos="100000">
                <a:srgbClr val="FFA2A1"/>
              </a:gs>
            </a:gsLst>
            <a:lin ang="5400000" scaled="1"/>
          </a:gradFill>
          <a:ln cap="flat">
            <a:solidFill>
              <a:srgbClr val="BE4B48"/>
            </a:solidFill>
            <a:miter lim="800000"/>
            <a:headEnd/>
            <a:tailEnd/>
          </a:ln>
          <a:effectLst>
            <a:outerShdw blurRad="40000" dist="20000" dir="5400000" rotWithShape="0">
              <a:srgbClr val="000000">
                <a:alpha val="37999"/>
              </a:srgbClr>
            </a:outerShdw>
          </a:effectLst>
        </p:spPr>
        <p:txBody>
          <a:bodyPr/>
          <a:lstStyle/>
          <a:p>
            <a:pPr>
              <a:defRPr/>
            </a:pPr>
            <a:r>
              <a:rPr lang="en-AU" sz="2800" dirty="0" smtClean="0">
                <a:ea typeface="MS PGothic" pitchFamily="34" charset="-128"/>
              </a:rPr>
              <a:t>How many different variable names are possible?</a:t>
            </a:r>
            <a:endParaRPr lang="en-US" altLang="en-US" sz="2800" dirty="0" smtClean="0">
              <a:ea typeface="MS PGothic" pitchFamily="34" charset="-128"/>
            </a:endParaRPr>
          </a:p>
          <a:p>
            <a:pPr marL="742950" lvl="2" indent="-342900">
              <a:buSzPct val="75000"/>
              <a:buFont typeface="Wingdings" pitchFamily="2" charset="2"/>
              <a:buChar char="Ø"/>
              <a:defRPr/>
            </a:pPr>
            <a:r>
              <a:rPr lang="en-US" altLang="en-US" sz="1600" dirty="0" smtClean="0">
                <a:solidFill>
                  <a:srgbClr val="000000"/>
                </a:solidFill>
                <a:ea typeface="MS PGothic" pitchFamily="34" charset="-128"/>
              </a:rPr>
              <a:t>To select 1</a:t>
            </a:r>
            <a:r>
              <a:rPr lang="en-US" altLang="en-US" sz="1600" baseline="30000" dirty="0" smtClean="0">
                <a:solidFill>
                  <a:srgbClr val="000000"/>
                </a:solidFill>
                <a:ea typeface="MS PGothic" pitchFamily="34" charset="-128"/>
              </a:rPr>
              <a:t>st</a:t>
            </a:r>
            <a:r>
              <a:rPr lang="en-US" altLang="en-US" sz="1600" dirty="0" smtClean="0">
                <a:solidFill>
                  <a:srgbClr val="000000"/>
                </a:solidFill>
                <a:ea typeface="MS PGothic" pitchFamily="34" charset="-128"/>
              </a:rPr>
              <a:t> character</a:t>
            </a:r>
          </a:p>
          <a:p>
            <a:pPr marL="742950" lvl="2" indent="-342900">
              <a:defRPr/>
            </a:pPr>
            <a:r>
              <a:rPr lang="en-US" altLang="en-US" sz="1600" dirty="0" smtClean="0">
                <a:solidFill>
                  <a:srgbClr val="000000"/>
                </a:solidFill>
                <a:ea typeface="MS PGothic" pitchFamily="34" charset="-128"/>
              </a:rPr>
              <a:t>26 ways ( 26 alphabets)</a:t>
            </a:r>
          </a:p>
          <a:p>
            <a:pPr marL="742950" lvl="2" indent="-342900">
              <a:buFont typeface="Wingdings" pitchFamily="2" charset="2"/>
              <a:buChar char="Ø"/>
              <a:defRPr/>
            </a:pPr>
            <a:r>
              <a:rPr lang="en-US" altLang="en-US" sz="1600" dirty="0" smtClean="0">
                <a:solidFill>
                  <a:srgbClr val="000000"/>
                </a:solidFill>
                <a:ea typeface="MS PGothic" pitchFamily="34" charset="-128"/>
              </a:rPr>
              <a:t>To select 2</a:t>
            </a:r>
            <a:r>
              <a:rPr lang="en-US" altLang="en-US" sz="1600" baseline="30000" dirty="0" smtClean="0">
                <a:solidFill>
                  <a:srgbClr val="000000"/>
                </a:solidFill>
                <a:ea typeface="MS PGothic" pitchFamily="34" charset="-128"/>
              </a:rPr>
              <a:t>nd</a:t>
            </a:r>
            <a:r>
              <a:rPr lang="en-US" altLang="en-US" sz="1600" dirty="0" smtClean="0">
                <a:solidFill>
                  <a:srgbClr val="000000"/>
                </a:solidFill>
                <a:ea typeface="MS PGothic" pitchFamily="34" charset="-128"/>
              </a:rPr>
              <a:t> </a:t>
            </a:r>
            <a:r>
              <a:rPr lang="en-US" altLang="en-US" sz="1600" dirty="0">
                <a:solidFill>
                  <a:srgbClr val="000000"/>
                </a:solidFill>
                <a:ea typeface="MS PGothic" pitchFamily="34" charset="-128"/>
              </a:rPr>
              <a:t>character</a:t>
            </a:r>
            <a:endParaRPr lang="en-US" altLang="en-US" sz="1600" dirty="0" smtClean="0">
              <a:solidFill>
                <a:srgbClr val="000000"/>
              </a:solidFill>
              <a:ea typeface="MS PGothic" pitchFamily="34" charset="-128"/>
            </a:endParaRPr>
          </a:p>
          <a:p>
            <a:pPr marL="742950" lvl="2" indent="-342900">
              <a:defRPr/>
            </a:pPr>
            <a:r>
              <a:rPr lang="en-US" altLang="en-US" sz="1600" dirty="0" smtClean="0">
                <a:solidFill>
                  <a:srgbClr val="000000"/>
                </a:solidFill>
                <a:ea typeface="MS PGothic" pitchFamily="34" charset="-128"/>
              </a:rPr>
              <a:t>36 ways (26 alphabets + 10 numbers)</a:t>
            </a:r>
          </a:p>
          <a:p>
            <a:pPr marL="742950" lvl="2" indent="-342900">
              <a:buSzPct val="75000"/>
              <a:buFont typeface="Wingdings" pitchFamily="2" charset="2"/>
              <a:buChar char="Ø"/>
              <a:defRPr/>
            </a:pPr>
            <a:r>
              <a:rPr lang="en-US" altLang="en-US" sz="1600" dirty="0">
                <a:solidFill>
                  <a:srgbClr val="000000"/>
                </a:solidFill>
                <a:ea typeface="MS PGothic" pitchFamily="34" charset="-128"/>
              </a:rPr>
              <a:t>To select </a:t>
            </a:r>
            <a:r>
              <a:rPr lang="en-US" altLang="en-US" sz="1600" dirty="0" smtClean="0">
                <a:solidFill>
                  <a:srgbClr val="000000"/>
                </a:solidFill>
                <a:ea typeface="MS PGothic" pitchFamily="34" charset="-128"/>
              </a:rPr>
              <a:t>3</a:t>
            </a:r>
            <a:r>
              <a:rPr lang="en-US" altLang="en-US" sz="1600" baseline="30000" dirty="0" smtClean="0">
                <a:solidFill>
                  <a:srgbClr val="000000"/>
                </a:solidFill>
                <a:ea typeface="MS PGothic" pitchFamily="34" charset="-128"/>
              </a:rPr>
              <a:t>rd</a:t>
            </a:r>
            <a:r>
              <a:rPr lang="en-US" altLang="en-US" sz="1600" dirty="0" smtClean="0">
                <a:solidFill>
                  <a:srgbClr val="000000"/>
                </a:solidFill>
                <a:ea typeface="MS PGothic" pitchFamily="34" charset="-128"/>
              </a:rPr>
              <a:t> </a:t>
            </a:r>
            <a:r>
              <a:rPr lang="en-US" altLang="en-US" sz="1600" dirty="0">
                <a:solidFill>
                  <a:srgbClr val="000000"/>
                </a:solidFill>
                <a:ea typeface="MS PGothic" pitchFamily="34" charset="-128"/>
              </a:rPr>
              <a:t>character</a:t>
            </a:r>
          </a:p>
          <a:p>
            <a:pPr marL="742950" lvl="2" indent="-342900">
              <a:defRPr/>
            </a:pPr>
            <a:r>
              <a:rPr lang="en-US" altLang="en-US" sz="1600" dirty="0">
                <a:solidFill>
                  <a:srgbClr val="000000"/>
                </a:solidFill>
                <a:ea typeface="MS PGothic" pitchFamily="34" charset="-128"/>
              </a:rPr>
              <a:t>36 ways (26 alphabets + 10 numbers)</a:t>
            </a:r>
          </a:p>
          <a:p>
            <a:pPr marL="742950" lvl="2" indent="-342900">
              <a:buFont typeface="Wingdings" pitchFamily="2" charset="2"/>
              <a:buChar char="Ø"/>
              <a:defRPr/>
            </a:pPr>
            <a:r>
              <a:rPr lang="en-US" altLang="en-US" sz="1600" dirty="0" smtClean="0">
                <a:solidFill>
                  <a:srgbClr val="000000"/>
                </a:solidFill>
                <a:ea typeface="MS PGothic" pitchFamily="34" charset="-128"/>
              </a:rPr>
              <a:t>To </a:t>
            </a:r>
            <a:r>
              <a:rPr lang="en-US" altLang="en-US" sz="1600" dirty="0">
                <a:solidFill>
                  <a:srgbClr val="000000"/>
                </a:solidFill>
                <a:ea typeface="MS PGothic" pitchFamily="34" charset="-128"/>
              </a:rPr>
              <a:t>select </a:t>
            </a:r>
            <a:r>
              <a:rPr lang="en-US" altLang="en-US" sz="1600" dirty="0" smtClean="0">
                <a:solidFill>
                  <a:srgbClr val="000000"/>
                </a:solidFill>
                <a:ea typeface="MS PGothic" pitchFamily="34" charset="-128"/>
              </a:rPr>
              <a:t>4</a:t>
            </a:r>
            <a:r>
              <a:rPr lang="en-US" altLang="en-US" sz="1600" baseline="30000" dirty="0" smtClean="0">
                <a:solidFill>
                  <a:srgbClr val="000000"/>
                </a:solidFill>
                <a:ea typeface="MS PGothic" pitchFamily="34" charset="-128"/>
              </a:rPr>
              <a:t>th</a:t>
            </a:r>
            <a:r>
              <a:rPr lang="en-US" altLang="en-US" sz="1600" dirty="0" smtClean="0">
                <a:solidFill>
                  <a:srgbClr val="000000"/>
                </a:solidFill>
                <a:ea typeface="MS PGothic" pitchFamily="34" charset="-128"/>
              </a:rPr>
              <a:t> </a:t>
            </a:r>
            <a:r>
              <a:rPr lang="en-US" altLang="en-US" sz="1600" dirty="0">
                <a:solidFill>
                  <a:srgbClr val="000000"/>
                </a:solidFill>
                <a:ea typeface="MS PGothic" pitchFamily="34" charset="-128"/>
              </a:rPr>
              <a:t>character</a:t>
            </a:r>
          </a:p>
          <a:p>
            <a:pPr marL="742950" lvl="2" indent="-342900">
              <a:defRPr/>
            </a:pPr>
            <a:r>
              <a:rPr lang="en-US" altLang="en-US" sz="1600" dirty="0">
                <a:solidFill>
                  <a:srgbClr val="000000"/>
                </a:solidFill>
                <a:ea typeface="MS PGothic" pitchFamily="34" charset="-128"/>
              </a:rPr>
              <a:t>36 ways (26 alphabets + 10 numbers</a:t>
            </a:r>
            <a:r>
              <a:rPr lang="en-US" altLang="en-US" sz="1600" dirty="0" smtClean="0">
                <a:solidFill>
                  <a:srgbClr val="000000"/>
                </a:solidFill>
                <a:ea typeface="MS PGothic" pitchFamily="34" charset="-128"/>
              </a:rPr>
              <a:t>)</a:t>
            </a:r>
          </a:p>
          <a:p>
            <a:pPr marL="742950" lvl="2" indent="-342900">
              <a:buSzPct val="75000"/>
              <a:buFont typeface="Wingdings" pitchFamily="2" charset="2"/>
              <a:buChar char="Ø"/>
              <a:defRPr/>
            </a:pPr>
            <a:r>
              <a:rPr lang="en-US" altLang="en-US" sz="1600" dirty="0">
                <a:solidFill>
                  <a:srgbClr val="000000"/>
                </a:solidFill>
                <a:ea typeface="MS PGothic" pitchFamily="34" charset="-128"/>
              </a:rPr>
              <a:t>To select </a:t>
            </a:r>
            <a:r>
              <a:rPr lang="en-US" altLang="en-US" sz="1600" dirty="0" smtClean="0">
                <a:solidFill>
                  <a:srgbClr val="000000"/>
                </a:solidFill>
                <a:ea typeface="MS PGothic" pitchFamily="34" charset="-128"/>
              </a:rPr>
              <a:t>5</a:t>
            </a:r>
            <a:r>
              <a:rPr lang="en-US" altLang="en-US" sz="1600" baseline="30000" dirty="0" smtClean="0">
                <a:solidFill>
                  <a:srgbClr val="000000"/>
                </a:solidFill>
                <a:ea typeface="MS PGothic" pitchFamily="34" charset="-128"/>
              </a:rPr>
              <a:t>th</a:t>
            </a:r>
            <a:r>
              <a:rPr lang="en-US" altLang="en-US" sz="1600" dirty="0" smtClean="0">
                <a:solidFill>
                  <a:srgbClr val="000000"/>
                </a:solidFill>
                <a:ea typeface="MS PGothic" pitchFamily="34" charset="-128"/>
              </a:rPr>
              <a:t>  </a:t>
            </a:r>
            <a:r>
              <a:rPr lang="en-US" altLang="en-US" sz="1600" dirty="0">
                <a:solidFill>
                  <a:srgbClr val="000000"/>
                </a:solidFill>
                <a:ea typeface="MS PGothic" pitchFamily="34" charset="-128"/>
              </a:rPr>
              <a:t>character</a:t>
            </a:r>
          </a:p>
          <a:p>
            <a:pPr marL="742950" lvl="2" indent="-342900">
              <a:defRPr/>
            </a:pPr>
            <a:r>
              <a:rPr lang="en-US" altLang="en-US" sz="1600" dirty="0">
                <a:solidFill>
                  <a:srgbClr val="000000"/>
                </a:solidFill>
                <a:ea typeface="MS PGothic" pitchFamily="34" charset="-128"/>
              </a:rPr>
              <a:t>36 ways (26 alphabets + 10 numbers</a:t>
            </a:r>
            <a:r>
              <a:rPr lang="en-US" altLang="en-US" sz="1600" dirty="0" smtClean="0">
                <a:solidFill>
                  <a:srgbClr val="000000"/>
                </a:solidFill>
                <a:ea typeface="MS PGothic" pitchFamily="34" charset="-128"/>
              </a:rPr>
              <a:t>))</a:t>
            </a:r>
            <a:endParaRPr lang="en-US" altLang="en-US" sz="1600" dirty="0">
              <a:solidFill>
                <a:srgbClr val="000000"/>
              </a:solidFill>
              <a:ea typeface="MS PGothic" pitchFamily="34" charset="-128"/>
            </a:endParaRPr>
          </a:p>
          <a:p>
            <a:pPr marL="342900" lvl="1" indent="-342900">
              <a:buFont typeface="Wingdings" pitchFamily="2" charset="2"/>
              <a:buChar char="Ø"/>
              <a:defRPr/>
            </a:pPr>
            <a:r>
              <a:rPr lang="en-US" altLang="en-US" dirty="0" smtClean="0">
                <a:solidFill>
                  <a:srgbClr val="000000"/>
                </a:solidFill>
                <a:ea typeface="MS PGothic" pitchFamily="34" charset="-128"/>
              </a:rPr>
              <a:t>The number of ways</a:t>
            </a:r>
          </a:p>
          <a:p>
            <a:pPr marL="400050" lvl="2" indent="0">
              <a:buFont typeface="Arial" pitchFamily="34" charset="0"/>
              <a:buNone/>
              <a:defRPr/>
            </a:pPr>
            <a:r>
              <a:rPr lang="en-US" altLang="en-US" sz="2800" dirty="0" smtClean="0">
                <a:solidFill>
                  <a:srgbClr val="000000"/>
                </a:solidFill>
                <a:ea typeface="MS PGothic" pitchFamily="34" charset="-128"/>
                <a:cs typeface="Lucida Sans Unicode" pitchFamily="34" charset="0"/>
              </a:rPr>
              <a:t>26•36•36•36•36</a:t>
            </a:r>
            <a:r>
              <a:rPr lang="en-US" altLang="en-US" sz="2800" dirty="0" smtClean="0">
                <a:solidFill>
                  <a:srgbClr val="000000"/>
                </a:solidFill>
                <a:ea typeface="MS PGothic" pitchFamily="34" charset="-128"/>
              </a:rPr>
              <a:t>=</a:t>
            </a:r>
            <a:r>
              <a:rPr lang="en-AU" sz="2800" dirty="0">
                <a:ea typeface="MS PGothic" pitchFamily="34" charset="-128"/>
              </a:rPr>
              <a:t>43,670,016</a:t>
            </a:r>
            <a:r>
              <a:rPr lang="en-US" altLang="en-US" sz="2800" dirty="0" smtClean="0">
                <a:solidFill>
                  <a:srgbClr val="000000"/>
                </a:solidFill>
                <a:ea typeface="MS PGothic" pitchFamily="34" charset="-128"/>
              </a:rPr>
              <a:t> ways</a:t>
            </a:r>
          </a:p>
          <a:p>
            <a:pPr>
              <a:defRPr/>
            </a:pPr>
            <a:endParaRPr lang="en-US" altLang="en-US" dirty="0" smtClean="0">
              <a:solidFill>
                <a:srgbClr val="000000"/>
              </a:solidFill>
              <a:ea typeface="MS PGothic" pitchFamily="34" charset="-128"/>
            </a:endParaRPr>
          </a:p>
        </p:txBody>
      </p:sp>
    </p:spTree>
    <p:extLst>
      <p:ext uri="{BB962C8B-B14F-4D97-AF65-F5344CB8AC3E}">
        <p14:creationId xmlns:p14="http://schemas.microsoft.com/office/powerpoint/2010/main" val="432354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85CF640D-90C8-4EA8-AECA-E8A7777B33C7}" type="slidenum">
              <a:rPr lang="en-US" altLang="en-US" sz="1200" smtClean="0">
                <a:solidFill>
                  <a:srgbClr val="898989"/>
                </a:solidFill>
              </a:rPr>
              <a:pPr algn="ctr" eaLnBrk="1" hangingPunct="1">
                <a:spcBef>
                  <a:spcPct val="0"/>
                </a:spcBef>
                <a:buFontTx/>
                <a:buNone/>
              </a:pPr>
              <a:t>36</a:t>
            </a:fld>
            <a:endParaRPr lang="en-US" altLang="en-US" sz="1200" smtClean="0">
              <a:solidFill>
                <a:srgbClr val="898989"/>
              </a:solidFill>
            </a:endParaRPr>
          </a:p>
        </p:txBody>
      </p:sp>
      <p:sp>
        <p:nvSpPr>
          <p:cNvPr id="22530" name="Rectangle 2"/>
          <p:cNvSpPr>
            <a:spLocks noGrp="1" noChangeArrowheads="1"/>
          </p:cNvSpPr>
          <p:nvPr>
            <p:ph type="title"/>
          </p:nvPr>
        </p:nvSpPr>
        <p:spPr>
          <a:xfrm>
            <a:off x="2411413" y="274638"/>
            <a:ext cx="6275387" cy="777875"/>
          </a:xfrm>
        </p:spPr>
        <p:style>
          <a:lnRef idx="2">
            <a:schemeClr val="accent2"/>
          </a:lnRef>
          <a:fillRef idx="1">
            <a:schemeClr val="lt1"/>
          </a:fillRef>
          <a:effectRef idx="0">
            <a:schemeClr val="accent2"/>
          </a:effectRef>
          <a:fontRef idx="minor">
            <a:schemeClr val="dk1"/>
          </a:fontRef>
        </p:style>
        <p:txBody>
          <a:bodyPr/>
          <a:lstStyle/>
          <a:p>
            <a:pPr>
              <a:defRPr/>
            </a:pPr>
            <a:r>
              <a:rPr lang="en-US" dirty="0"/>
              <a:t>Basic </a:t>
            </a:r>
            <a:r>
              <a:rPr lang="en-US" dirty="0" smtClean="0"/>
              <a:t>Counting Principles</a:t>
            </a:r>
            <a:endParaRPr lang="en-US" dirty="0"/>
          </a:p>
        </p:txBody>
      </p:sp>
      <p:sp>
        <p:nvSpPr>
          <p:cNvPr id="36868" name="Rectangle 3"/>
          <p:cNvSpPr>
            <a:spLocks noGrp="1" noChangeArrowheads="1"/>
          </p:cNvSpPr>
          <p:nvPr>
            <p:ph type="body" idx="1"/>
          </p:nvPr>
        </p:nvSpPr>
        <p:spPr/>
        <p:txBody>
          <a:bodyPr/>
          <a:lstStyle/>
          <a:p>
            <a:r>
              <a:rPr lang="en-US" altLang="en-US" smtClean="0"/>
              <a:t>The counting problem that we have considered so far involved either the addition principle or the multiplication principle.</a:t>
            </a:r>
          </a:p>
          <a:p>
            <a:r>
              <a:rPr lang="en-US" altLang="en-US" smtClean="0"/>
              <a:t>Sometimes, however, we need to use both of these counting principles to solve a particular problem.</a:t>
            </a:r>
          </a:p>
          <a:p>
            <a:endParaRPr lang="en-US" altLang="en-US" smtClean="0"/>
          </a:p>
        </p:txBody>
      </p:sp>
    </p:spTree>
    <p:extLst>
      <p:ext uri="{BB962C8B-B14F-4D97-AF65-F5344CB8AC3E}">
        <p14:creationId xmlns:p14="http://schemas.microsoft.com/office/powerpoint/2010/main" val="3606248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45A7AF51-5068-4D7D-AA58-62F14DD84C58}" type="slidenum">
              <a:rPr lang="en-US" altLang="en-US" sz="1200" smtClean="0">
                <a:solidFill>
                  <a:srgbClr val="898989"/>
                </a:solidFill>
              </a:rPr>
              <a:pPr algn="ctr" eaLnBrk="1" hangingPunct="1">
                <a:spcBef>
                  <a:spcPct val="0"/>
                </a:spcBef>
                <a:buFontTx/>
                <a:buNone/>
              </a:pPr>
              <a:t>37</a:t>
            </a:fld>
            <a:endParaRPr lang="en-US" altLang="en-US" sz="1200" smtClean="0">
              <a:solidFill>
                <a:srgbClr val="898989"/>
              </a:solidFill>
            </a:endParaRPr>
          </a:p>
        </p:txBody>
      </p:sp>
      <p:sp>
        <p:nvSpPr>
          <p:cNvPr id="23554" name="Rectangle 2"/>
          <p:cNvSpPr>
            <a:spLocks noGrp="1" noChangeArrowheads="1"/>
          </p:cNvSpPr>
          <p:nvPr>
            <p:ph type="title"/>
          </p:nvPr>
        </p:nvSpPr>
        <p:spPr>
          <a:xfrm>
            <a:off x="2268538" y="274638"/>
            <a:ext cx="6418262" cy="706437"/>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8</a:t>
            </a:r>
            <a:endParaRPr lang="en-US" dirty="0">
              <a:solidFill>
                <a:schemeClr val="dk1"/>
              </a:solidFill>
              <a:latin typeface="+mn-lt"/>
              <a:ea typeface="+mn-ea"/>
              <a:cs typeface="+mn-cs"/>
            </a:endParaRPr>
          </a:p>
        </p:txBody>
      </p:sp>
      <p:sp>
        <p:nvSpPr>
          <p:cNvPr id="37892" name="Rectangle 3"/>
          <p:cNvSpPr>
            <a:spLocks noGrp="1" noChangeArrowheads="1"/>
          </p:cNvSpPr>
          <p:nvPr>
            <p:ph type="body" idx="1"/>
          </p:nvPr>
        </p:nvSpPr>
        <p:spPr>
          <a:xfrm>
            <a:off x="395288" y="1268413"/>
            <a:ext cx="8229600" cy="4525962"/>
          </a:xfrm>
        </p:spPr>
        <p:txBody>
          <a:bodyPr/>
          <a:lstStyle/>
          <a:p>
            <a:r>
              <a:rPr lang="en-US" altLang="en-US" sz="3600" smtClean="0"/>
              <a:t>How many 8-bit strings begin either 101 or 111?</a:t>
            </a:r>
          </a:p>
          <a:p>
            <a:pPr lvl="1">
              <a:buFont typeface="Wingdings" pitchFamily="2" charset="2"/>
              <a:buChar char="§"/>
            </a:pPr>
            <a:r>
              <a:rPr lang="en-US" altLang="en-US" sz="3600" u="sng" smtClean="0"/>
              <a:t>1</a:t>
            </a:r>
            <a:r>
              <a:rPr lang="en-US" altLang="en-US" sz="3600" smtClean="0"/>
              <a:t> </a:t>
            </a:r>
            <a:r>
              <a:rPr lang="en-US" altLang="en-US" sz="3600" u="sng" smtClean="0"/>
              <a:t>0</a:t>
            </a:r>
            <a:r>
              <a:rPr lang="en-US" altLang="en-US" sz="3600" smtClean="0"/>
              <a:t> </a:t>
            </a:r>
            <a:r>
              <a:rPr lang="en-US" altLang="en-US" sz="3600" u="sng" smtClean="0"/>
              <a:t>1</a:t>
            </a:r>
            <a:r>
              <a:rPr lang="en-US" altLang="en-US" sz="3600" smtClean="0"/>
              <a:t> _ _ _ _ _ </a:t>
            </a:r>
            <a:r>
              <a:rPr lang="en-US" altLang="en-US" sz="3600" smtClean="0">
                <a:sym typeface="Wingdings" pitchFamily="2" charset="2"/>
              </a:rPr>
              <a:t> </a:t>
            </a:r>
            <a:r>
              <a:rPr lang="en-US" altLang="en-US" sz="3600" smtClean="0"/>
              <a:t>2. 2. 2. 2. 2 = 32</a:t>
            </a:r>
          </a:p>
          <a:p>
            <a:pPr lvl="1">
              <a:buFont typeface="Arial" pitchFamily="34" charset="0"/>
              <a:buNone/>
            </a:pPr>
            <a:endParaRPr lang="en-US" altLang="en-US" sz="3600" smtClean="0"/>
          </a:p>
          <a:p>
            <a:pPr lvl="1">
              <a:buFont typeface="Wingdings" pitchFamily="2" charset="2"/>
              <a:buChar char="§"/>
            </a:pPr>
            <a:r>
              <a:rPr lang="en-US" altLang="en-US" sz="3600" u="sng" smtClean="0"/>
              <a:t>1</a:t>
            </a:r>
            <a:r>
              <a:rPr lang="en-US" altLang="en-US" sz="3600" smtClean="0"/>
              <a:t> </a:t>
            </a:r>
            <a:r>
              <a:rPr lang="en-US" altLang="en-US" sz="3600" u="sng" smtClean="0"/>
              <a:t>1</a:t>
            </a:r>
            <a:r>
              <a:rPr lang="en-US" altLang="en-US" sz="3600" smtClean="0"/>
              <a:t> </a:t>
            </a:r>
            <a:r>
              <a:rPr lang="en-US" altLang="en-US" sz="3600" u="sng" smtClean="0"/>
              <a:t>1</a:t>
            </a:r>
            <a:r>
              <a:rPr lang="en-US" altLang="en-US" sz="3600" smtClean="0"/>
              <a:t> _ _ _ _ _ </a:t>
            </a:r>
            <a:r>
              <a:rPr lang="en-US" altLang="en-US" sz="3600" smtClean="0">
                <a:sym typeface="Wingdings" pitchFamily="2" charset="2"/>
              </a:rPr>
              <a:t> </a:t>
            </a:r>
            <a:r>
              <a:rPr lang="en-US" altLang="en-US" sz="3600" smtClean="0"/>
              <a:t>2. 2. 2. 2. 2 = 32</a:t>
            </a:r>
          </a:p>
          <a:p>
            <a:pPr lvl="1">
              <a:buFont typeface="Arial" pitchFamily="34" charset="0"/>
              <a:buNone/>
            </a:pPr>
            <a:endParaRPr lang="en-US" altLang="en-US" sz="3600" smtClean="0"/>
          </a:p>
          <a:p>
            <a:pPr lvl="1">
              <a:buFont typeface="Wingdings" pitchFamily="2" charset="2"/>
              <a:buChar char="§"/>
            </a:pPr>
            <a:r>
              <a:rPr lang="en-US" altLang="en-US" sz="3600" smtClean="0"/>
              <a:t>32 + 32 =64</a:t>
            </a:r>
          </a:p>
          <a:p>
            <a:pPr>
              <a:buFont typeface="Arial" pitchFamily="34" charset="0"/>
              <a:buNone/>
            </a:pPr>
            <a:endParaRPr lang="en-US" altLang="en-US" smtClean="0"/>
          </a:p>
        </p:txBody>
      </p:sp>
    </p:spTree>
    <p:extLst>
      <p:ext uri="{BB962C8B-B14F-4D97-AF65-F5344CB8AC3E}">
        <p14:creationId xmlns:p14="http://schemas.microsoft.com/office/powerpoint/2010/main" val="3579263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AU" dirty="0"/>
          </a:p>
        </p:txBody>
      </p:sp>
      <p:sp>
        <p:nvSpPr>
          <p:cNvPr id="3" name="Content Placeholder 2"/>
          <p:cNvSpPr>
            <a:spLocks noGrp="1"/>
          </p:cNvSpPr>
          <p:nvPr>
            <p:ph idx="1"/>
          </p:nvPr>
        </p:nvSpPr>
        <p:spPr/>
        <p:txBody>
          <a:bodyPr/>
          <a:lstStyle/>
          <a:p>
            <a:pPr marL="0" indent="0">
              <a:spcBef>
                <a:spcPct val="0"/>
              </a:spcBef>
              <a:buNone/>
            </a:pPr>
            <a:r>
              <a:rPr lang="en-US" altLang="en-US" sz="2800" dirty="0">
                <a:sym typeface="Symbol" pitchFamily="18" charset="2"/>
              </a:rPr>
              <a:t>How many bit strings of length 8 either </a:t>
            </a:r>
            <a:r>
              <a:rPr lang="en-US" altLang="en-US" sz="2800" dirty="0">
                <a:solidFill>
                  <a:srgbClr val="0000FF"/>
                </a:solidFill>
                <a:sym typeface="Symbol" pitchFamily="18" charset="2"/>
              </a:rPr>
              <a:t>start with a 1 or end with 00</a:t>
            </a:r>
            <a:r>
              <a:rPr lang="en-US" altLang="en-US" sz="2800" dirty="0" smtClean="0">
                <a:sym typeface="Symbol" pitchFamily="18" charset="2"/>
              </a:rPr>
              <a:t>?</a:t>
            </a:r>
            <a:endParaRPr lang="en-US" altLang="en-US" sz="2800" dirty="0">
              <a:sym typeface="Symbol" pitchFamily="18" charset="2"/>
            </a:endParaRPr>
          </a:p>
          <a:p>
            <a:pPr marL="0" indent="0">
              <a:spcBef>
                <a:spcPct val="0"/>
              </a:spcBef>
              <a:buNone/>
            </a:pPr>
            <a:r>
              <a:rPr lang="en-US" altLang="en-US" sz="2800" b="1" dirty="0">
                <a:solidFill>
                  <a:srgbClr val="00FFFF"/>
                </a:solidFill>
                <a:sym typeface="Symbol" pitchFamily="18" charset="2"/>
              </a:rPr>
              <a:t>Task 1:</a:t>
            </a:r>
            <a:r>
              <a:rPr lang="en-US" altLang="en-US" sz="2800" dirty="0">
                <a:sym typeface="Symbol" pitchFamily="18" charset="2"/>
              </a:rPr>
              <a:t> Construct a string of length 8 that starts with </a:t>
            </a:r>
            <a:r>
              <a:rPr lang="en-US" altLang="en-US" sz="2800" dirty="0" smtClean="0">
                <a:sym typeface="Symbol" pitchFamily="18" charset="2"/>
              </a:rPr>
              <a:t>a 1.</a:t>
            </a:r>
            <a:endParaRPr lang="en-US" altLang="en-US" sz="2800" dirty="0">
              <a:sym typeface="Symbol" pitchFamily="18" charset="2"/>
            </a:endParaRPr>
          </a:p>
          <a:p>
            <a:pPr marL="0" indent="0">
              <a:spcBef>
                <a:spcPct val="0"/>
              </a:spcBef>
              <a:buNone/>
            </a:pPr>
            <a:r>
              <a:rPr lang="en-US" altLang="en-US" sz="2800" dirty="0">
                <a:sym typeface="Symbol" pitchFamily="18" charset="2"/>
              </a:rPr>
              <a:t>There is one way to pick the first bit (1), </a:t>
            </a:r>
          </a:p>
          <a:p>
            <a:pPr marL="0" indent="0">
              <a:spcBef>
                <a:spcPct val="0"/>
              </a:spcBef>
              <a:buNone/>
            </a:pPr>
            <a:r>
              <a:rPr lang="en-US" altLang="en-US" sz="2800" dirty="0">
                <a:sym typeface="Symbol" pitchFamily="18" charset="2"/>
              </a:rPr>
              <a:t>two ways to pick the second bit (0 or 1),</a:t>
            </a:r>
          </a:p>
          <a:p>
            <a:pPr marL="0" indent="0">
              <a:spcBef>
                <a:spcPct val="0"/>
              </a:spcBef>
              <a:buNone/>
            </a:pPr>
            <a:r>
              <a:rPr lang="en-US" altLang="en-US" sz="2800" dirty="0">
                <a:sym typeface="Symbol" pitchFamily="18" charset="2"/>
              </a:rPr>
              <a:t>two ways to pick the third bit (0 or 1),</a:t>
            </a:r>
          </a:p>
          <a:p>
            <a:pPr marL="0" indent="0">
              <a:lnSpc>
                <a:spcPct val="60000"/>
              </a:lnSpc>
              <a:spcBef>
                <a:spcPct val="0"/>
              </a:spcBef>
              <a:buNone/>
            </a:pPr>
            <a:r>
              <a:rPr lang="en-US" altLang="en-US" sz="2800" dirty="0">
                <a:sym typeface="Symbol" pitchFamily="18" charset="2"/>
              </a:rPr>
              <a:t>.</a:t>
            </a:r>
          </a:p>
          <a:p>
            <a:pPr marL="0" indent="0">
              <a:lnSpc>
                <a:spcPct val="60000"/>
              </a:lnSpc>
              <a:spcBef>
                <a:spcPct val="0"/>
              </a:spcBef>
              <a:buNone/>
            </a:pPr>
            <a:r>
              <a:rPr lang="en-US" altLang="en-US" sz="2800" dirty="0">
                <a:sym typeface="Symbol" pitchFamily="18" charset="2"/>
              </a:rPr>
              <a:t>.</a:t>
            </a:r>
          </a:p>
          <a:p>
            <a:pPr marL="0" indent="0">
              <a:lnSpc>
                <a:spcPct val="60000"/>
              </a:lnSpc>
              <a:spcBef>
                <a:spcPct val="0"/>
              </a:spcBef>
              <a:buNone/>
            </a:pPr>
            <a:r>
              <a:rPr lang="en-US" altLang="en-US" sz="2800" dirty="0">
                <a:sym typeface="Symbol" pitchFamily="18" charset="2"/>
              </a:rPr>
              <a:t>.</a:t>
            </a:r>
          </a:p>
          <a:p>
            <a:pPr marL="0" indent="0">
              <a:lnSpc>
                <a:spcPct val="90000"/>
              </a:lnSpc>
              <a:spcBef>
                <a:spcPct val="0"/>
              </a:spcBef>
              <a:buNone/>
            </a:pPr>
            <a:r>
              <a:rPr lang="en-US" altLang="en-US" sz="2800" dirty="0">
                <a:sym typeface="Symbol" pitchFamily="18" charset="2"/>
              </a:rPr>
              <a:t>two ways to pick the eighth bit (0 or 1).</a:t>
            </a:r>
          </a:p>
          <a:p>
            <a:pPr marL="0" indent="0">
              <a:lnSpc>
                <a:spcPct val="90000"/>
              </a:lnSpc>
              <a:spcBef>
                <a:spcPct val="0"/>
              </a:spcBef>
            </a:pPr>
            <a:endParaRPr lang="en-US" altLang="en-US" sz="2800" dirty="0">
              <a:sym typeface="Symbol" pitchFamily="18" charset="2"/>
            </a:endParaRPr>
          </a:p>
          <a:p>
            <a:pPr marL="0" indent="0">
              <a:lnSpc>
                <a:spcPct val="90000"/>
              </a:lnSpc>
              <a:spcBef>
                <a:spcPct val="0"/>
              </a:spcBef>
            </a:pPr>
            <a:r>
              <a:rPr lang="en-US" altLang="en-US" sz="2800" b="1" dirty="0">
                <a:solidFill>
                  <a:srgbClr val="00FFFF"/>
                </a:solidFill>
                <a:sym typeface="Symbol" pitchFamily="18" charset="2"/>
              </a:rPr>
              <a:t>Product rule:</a:t>
            </a:r>
            <a:r>
              <a:rPr lang="en-US" altLang="en-US" sz="2800" dirty="0">
                <a:sym typeface="Symbol" pitchFamily="18" charset="2"/>
              </a:rPr>
              <a:t> Task 1 can be done in 12</a:t>
            </a:r>
            <a:r>
              <a:rPr lang="en-US" altLang="en-US" sz="2800" baseline="30000" dirty="0">
                <a:sym typeface="Symbol" pitchFamily="18" charset="2"/>
              </a:rPr>
              <a:t>7</a:t>
            </a:r>
            <a:r>
              <a:rPr lang="en-US" altLang="en-US" sz="2800" dirty="0">
                <a:sym typeface="Symbol" pitchFamily="18" charset="2"/>
              </a:rPr>
              <a:t> = 128 ways.</a:t>
            </a:r>
          </a:p>
          <a:p>
            <a:endParaRPr lang="en-AU" dirty="0"/>
          </a:p>
        </p:txBody>
      </p:sp>
    </p:spTree>
    <p:extLst>
      <p:ext uri="{BB962C8B-B14F-4D97-AF65-F5344CB8AC3E}">
        <p14:creationId xmlns:p14="http://schemas.microsoft.com/office/powerpoint/2010/main" val="2716808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(cont.)</a:t>
            </a:r>
            <a:endParaRPr lang="en-AU" dirty="0"/>
          </a:p>
        </p:txBody>
      </p:sp>
      <p:sp>
        <p:nvSpPr>
          <p:cNvPr id="3" name="Content Placeholder 2"/>
          <p:cNvSpPr>
            <a:spLocks noGrp="1"/>
          </p:cNvSpPr>
          <p:nvPr>
            <p:ph idx="1"/>
          </p:nvPr>
        </p:nvSpPr>
        <p:spPr/>
        <p:txBody>
          <a:bodyPr/>
          <a:lstStyle/>
          <a:p>
            <a:pPr marL="0" indent="0">
              <a:spcBef>
                <a:spcPct val="0"/>
              </a:spcBef>
              <a:buNone/>
            </a:pPr>
            <a:r>
              <a:rPr lang="en-US" altLang="en-US" sz="2800" b="1" dirty="0">
                <a:solidFill>
                  <a:srgbClr val="00FFFF"/>
                </a:solidFill>
                <a:sym typeface="Symbol" pitchFamily="18" charset="2"/>
              </a:rPr>
              <a:t>Task 2:</a:t>
            </a:r>
            <a:r>
              <a:rPr lang="en-US" altLang="en-US" sz="2800" dirty="0">
                <a:sym typeface="Symbol" pitchFamily="18" charset="2"/>
              </a:rPr>
              <a:t> Construct a string of length 8 that ends with 00</a:t>
            </a:r>
            <a:r>
              <a:rPr lang="en-US" altLang="en-US" sz="2800" dirty="0" smtClean="0">
                <a:sym typeface="Symbol" pitchFamily="18" charset="2"/>
              </a:rPr>
              <a:t>.</a:t>
            </a:r>
            <a:endParaRPr lang="en-US" altLang="en-US" sz="2800" dirty="0">
              <a:sym typeface="Symbol" pitchFamily="18" charset="2"/>
            </a:endParaRPr>
          </a:p>
          <a:p>
            <a:pPr marL="0" indent="0">
              <a:spcBef>
                <a:spcPct val="0"/>
              </a:spcBef>
              <a:buNone/>
            </a:pPr>
            <a:r>
              <a:rPr lang="en-US" altLang="en-US" sz="2800" dirty="0">
                <a:sym typeface="Symbol" pitchFamily="18" charset="2"/>
              </a:rPr>
              <a:t>There are two ways to pick the first bit (0 or 1), </a:t>
            </a:r>
          </a:p>
          <a:p>
            <a:pPr marL="0" indent="0">
              <a:spcBef>
                <a:spcPct val="0"/>
              </a:spcBef>
              <a:buNone/>
            </a:pPr>
            <a:r>
              <a:rPr lang="en-US" altLang="en-US" sz="2800" dirty="0">
                <a:sym typeface="Symbol" pitchFamily="18" charset="2"/>
              </a:rPr>
              <a:t>two ways to pick the second bit (0 or 1),</a:t>
            </a:r>
          </a:p>
          <a:p>
            <a:pPr marL="0" indent="0">
              <a:lnSpc>
                <a:spcPct val="60000"/>
              </a:lnSpc>
              <a:spcBef>
                <a:spcPct val="0"/>
              </a:spcBef>
              <a:buNone/>
            </a:pPr>
            <a:r>
              <a:rPr lang="en-US" altLang="en-US" sz="2800" dirty="0">
                <a:sym typeface="Symbol" pitchFamily="18" charset="2"/>
              </a:rPr>
              <a:t>.</a:t>
            </a:r>
          </a:p>
          <a:p>
            <a:pPr marL="0" indent="0">
              <a:lnSpc>
                <a:spcPct val="60000"/>
              </a:lnSpc>
              <a:spcBef>
                <a:spcPct val="0"/>
              </a:spcBef>
              <a:buNone/>
            </a:pPr>
            <a:r>
              <a:rPr lang="en-US" altLang="en-US" sz="2800" dirty="0">
                <a:sym typeface="Symbol" pitchFamily="18" charset="2"/>
              </a:rPr>
              <a:t>.</a:t>
            </a:r>
          </a:p>
          <a:p>
            <a:pPr marL="0" indent="0">
              <a:lnSpc>
                <a:spcPct val="60000"/>
              </a:lnSpc>
              <a:spcBef>
                <a:spcPct val="0"/>
              </a:spcBef>
              <a:buNone/>
            </a:pPr>
            <a:r>
              <a:rPr lang="en-US" altLang="en-US" sz="2800" dirty="0">
                <a:sym typeface="Symbol" pitchFamily="18" charset="2"/>
              </a:rPr>
              <a:t>.</a:t>
            </a:r>
          </a:p>
          <a:p>
            <a:pPr marL="0" indent="0">
              <a:spcBef>
                <a:spcPct val="0"/>
              </a:spcBef>
              <a:buNone/>
            </a:pPr>
            <a:r>
              <a:rPr lang="en-US" altLang="en-US" sz="2800" dirty="0">
                <a:sym typeface="Symbol" pitchFamily="18" charset="2"/>
              </a:rPr>
              <a:t>two ways to pick the sixth bit (0 or 1),</a:t>
            </a:r>
          </a:p>
          <a:p>
            <a:pPr marL="0" indent="0">
              <a:spcBef>
                <a:spcPct val="0"/>
              </a:spcBef>
              <a:buNone/>
            </a:pPr>
            <a:r>
              <a:rPr lang="en-US" altLang="en-US" sz="2800" dirty="0">
                <a:sym typeface="Symbol" pitchFamily="18" charset="2"/>
              </a:rPr>
              <a:t>one way to pick the seventh bit (0), and</a:t>
            </a:r>
          </a:p>
          <a:p>
            <a:pPr marL="0" indent="0">
              <a:spcBef>
                <a:spcPct val="0"/>
              </a:spcBef>
              <a:buNone/>
            </a:pPr>
            <a:r>
              <a:rPr lang="en-US" altLang="en-US" sz="2800" dirty="0">
                <a:sym typeface="Symbol" pitchFamily="18" charset="2"/>
              </a:rPr>
              <a:t>one way to pick the eighth bit (0</a:t>
            </a:r>
            <a:r>
              <a:rPr lang="en-US" altLang="en-US" sz="2800" dirty="0" smtClean="0">
                <a:sym typeface="Symbol" pitchFamily="18" charset="2"/>
              </a:rPr>
              <a:t>).</a:t>
            </a:r>
            <a:endParaRPr lang="en-US" altLang="en-US" sz="2800" dirty="0">
              <a:sym typeface="Symbol" pitchFamily="18" charset="2"/>
            </a:endParaRPr>
          </a:p>
          <a:p>
            <a:pPr marL="0" indent="0">
              <a:spcBef>
                <a:spcPct val="0"/>
              </a:spcBef>
              <a:buNone/>
            </a:pPr>
            <a:r>
              <a:rPr lang="en-US" altLang="en-US" sz="2800" b="1" dirty="0">
                <a:solidFill>
                  <a:srgbClr val="00FFFF"/>
                </a:solidFill>
                <a:sym typeface="Symbol" pitchFamily="18" charset="2"/>
              </a:rPr>
              <a:t>Product rule:</a:t>
            </a:r>
            <a:r>
              <a:rPr lang="en-US" altLang="en-US" sz="2800" dirty="0">
                <a:sym typeface="Symbol" pitchFamily="18" charset="2"/>
              </a:rPr>
              <a:t> Task 2 can be done in 2</a:t>
            </a:r>
            <a:r>
              <a:rPr lang="en-US" altLang="en-US" sz="2800" baseline="30000" dirty="0">
                <a:sym typeface="Symbol" pitchFamily="18" charset="2"/>
              </a:rPr>
              <a:t>6</a:t>
            </a:r>
            <a:r>
              <a:rPr lang="en-US" altLang="en-US" sz="2800" dirty="0">
                <a:sym typeface="Symbol" pitchFamily="18" charset="2"/>
              </a:rPr>
              <a:t> = 64 ways.</a:t>
            </a:r>
          </a:p>
          <a:p>
            <a:endParaRPr lang="en-AU" dirty="0"/>
          </a:p>
        </p:txBody>
      </p:sp>
    </p:spTree>
    <p:extLst>
      <p:ext uri="{BB962C8B-B14F-4D97-AF65-F5344CB8AC3E}">
        <p14:creationId xmlns:p14="http://schemas.microsoft.com/office/powerpoint/2010/main" val="316388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68313" y="1412875"/>
            <a:ext cx="8229600" cy="4643438"/>
          </a:xfrm>
        </p:spPr>
        <p:txBody>
          <a:bodyPr/>
          <a:lstStyle/>
          <a:p>
            <a:pPr marL="411163" lvl="1" indent="-342900" algn="just">
              <a:spcBef>
                <a:spcPts val="700"/>
              </a:spcBef>
              <a:buClr>
                <a:schemeClr val="tx2"/>
              </a:buClr>
              <a:buSzPct val="95000"/>
              <a:buFont typeface="Wingdings" pitchFamily="2" charset="2"/>
              <a:buChar char=""/>
            </a:pPr>
            <a:r>
              <a:rPr lang="en-US" altLang="en-US" sz="3200" u="sng" smtClean="0"/>
              <a:t>Problem 3</a:t>
            </a:r>
            <a:r>
              <a:rPr lang="en-US" altLang="en-US" sz="3200" smtClean="0"/>
              <a:t> - There are three boxes containing books. The first box contains 15 mathematics books by different authors, the second box contains 12 chemistry books by different authors, and the third box contains 10 computer science books by different authors. A student wants to take a book from one of the three boxes. In how many ways can the student do this?</a:t>
            </a:r>
          </a:p>
          <a:p>
            <a:pPr algn="just">
              <a:buFont typeface="Arial" pitchFamily="34" charset="0"/>
              <a:buNone/>
            </a:pPr>
            <a:endParaRPr lang="en-US" altLang="en-US" smtClean="0"/>
          </a:p>
        </p:txBody>
      </p:sp>
      <p:sp>
        <p:nvSpPr>
          <p:cNvPr id="61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489448C9-9B4E-47BD-BCAB-F74FE1180BC4}" type="slidenum">
              <a:rPr lang="en-US" altLang="en-US" sz="1200" smtClean="0">
                <a:solidFill>
                  <a:srgbClr val="898989"/>
                </a:solidFill>
              </a:rPr>
              <a:pPr eaLnBrk="1" hangingPunct="1">
                <a:spcBef>
                  <a:spcPct val="0"/>
                </a:spcBef>
                <a:buFontTx/>
                <a:buNone/>
              </a:pPr>
              <a:t>4</a:t>
            </a:fld>
            <a:endParaRPr lang="en-US" altLang="en-US" sz="1200" smtClean="0">
              <a:solidFill>
                <a:srgbClr val="898989"/>
              </a:solidFill>
            </a:endParaRPr>
          </a:p>
        </p:txBody>
      </p:sp>
      <p:sp>
        <p:nvSpPr>
          <p:cNvPr id="4" name="Title 2"/>
          <p:cNvSpPr>
            <a:spLocks noGrp="1"/>
          </p:cNvSpPr>
          <p:nvPr>
            <p:ph type="title"/>
          </p:nvPr>
        </p:nvSpPr>
        <p:spPr>
          <a:xfrm>
            <a:off x="2484438" y="274638"/>
            <a:ext cx="6202362" cy="706437"/>
          </a:xfrm>
        </p:spPr>
        <p:style>
          <a:lnRef idx="2">
            <a:schemeClr val="accent2"/>
          </a:lnRef>
          <a:fillRef idx="1">
            <a:schemeClr val="lt1"/>
          </a:fillRef>
          <a:effectRef idx="0">
            <a:schemeClr val="accent2"/>
          </a:effectRef>
          <a:fontRef idx="minor">
            <a:schemeClr val="dk1"/>
          </a:fontRef>
        </p:style>
        <p:txBody>
          <a:bodyPr/>
          <a:lstStyle/>
          <a:p>
            <a:pPr>
              <a:defRPr/>
            </a:pPr>
            <a:r>
              <a:rPr lang="en-US" dirty="0" smtClean="0"/>
              <a:t>Basic Counting Principles</a:t>
            </a:r>
            <a:endParaRPr lang="en-US" dirty="0"/>
          </a:p>
        </p:txBody>
      </p:sp>
    </p:spTree>
    <p:extLst>
      <p:ext uri="{BB962C8B-B14F-4D97-AF65-F5344CB8AC3E}">
        <p14:creationId xmlns:p14="http://schemas.microsoft.com/office/powerpoint/2010/main" val="1733276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(cont.)</a:t>
            </a:r>
            <a:endParaRPr lang="en-AU" dirty="0"/>
          </a:p>
        </p:txBody>
      </p:sp>
      <p:sp>
        <p:nvSpPr>
          <p:cNvPr id="3" name="Content Placeholder 2"/>
          <p:cNvSpPr>
            <a:spLocks noGrp="1"/>
          </p:cNvSpPr>
          <p:nvPr>
            <p:ph idx="1"/>
          </p:nvPr>
        </p:nvSpPr>
        <p:spPr/>
        <p:txBody>
          <a:bodyPr/>
          <a:lstStyle/>
          <a:p>
            <a:pPr marL="0" indent="0">
              <a:spcBef>
                <a:spcPct val="0"/>
              </a:spcBef>
              <a:buNone/>
            </a:pPr>
            <a:r>
              <a:rPr lang="en-US" altLang="en-US" sz="2800" dirty="0">
                <a:sym typeface="Symbol" pitchFamily="18" charset="2"/>
              </a:rPr>
              <a:t>Since there are </a:t>
            </a:r>
            <a:r>
              <a:rPr lang="en-US" altLang="en-US" sz="2800" dirty="0">
                <a:solidFill>
                  <a:srgbClr val="0000FF"/>
                </a:solidFill>
                <a:sym typeface="Symbol" pitchFamily="18" charset="2"/>
              </a:rPr>
              <a:t>128 ways</a:t>
            </a:r>
            <a:r>
              <a:rPr lang="en-US" altLang="en-US" sz="2800" dirty="0">
                <a:sym typeface="Symbol" pitchFamily="18" charset="2"/>
              </a:rPr>
              <a:t> to do </a:t>
            </a:r>
            <a:r>
              <a:rPr lang="en-US" altLang="en-US" sz="2800" dirty="0">
                <a:solidFill>
                  <a:srgbClr val="0000FF"/>
                </a:solidFill>
                <a:sym typeface="Symbol" pitchFamily="18" charset="2"/>
              </a:rPr>
              <a:t>Task 1 </a:t>
            </a:r>
            <a:r>
              <a:rPr lang="en-US" altLang="en-US" sz="2800" dirty="0">
                <a:sym typeface="Symbol" pitchFamily="18" charset="2"/>
              </a:rPr>
              <a:t>and </a:t>
            </a:r>
            <a:r>
              <a:rPr lang="en-US" altLang="en-US" sz="2800" dirty="0">
                <a:solidFill>
                  <a:srgbClr val="0000FF"/>
                </a:solidFill>
                <a:sym typeface="Symbol" pitchFamily="18" charset="2"/>
              </a:rPr>
              <a:t>64 ways </a:t>
            </a:r>
            <a:r>
              <a:rPr lang="en-US" altLang="en-US" sz="2800" dirty="0">
                <a:sym typeface="Symbol" pitchFamily="18" charset="2"/>
              </a:rPr>
              <a:t>to do </a:t>
            </a:r>
            <a:r>
              <a:rPr lang="en-US" altLang="en-US" sz="2800" dirty="0">
                <a:solidFill>
                  <a:srgbClr val="0000FF"/>
                </a:solidFill>
                <a:sym typeface="Symbol" pitchFamily="18" charset="2"/>
              </a:rPr>
              <a:t>Task 2</a:t>
            </a:r>
            <a:r>
              <a:rPr lang="en-US" altLang="en-US" sz="2800" dirty="0">
                <a:sym typeface="Symbol" pitchFamily="18" charset="2"/>
              </a:rPr>
              <a:t>, does this mean that there are 192 bit strings either starting with 1 or ending with 00 ?</a:t>
            </a:r>
          </a:p>
          <a:p>
            <a:pPr marL="0" indent="0">
              <a:spcBef>
                <a:spcPct val="0"/>
              </a:spcBef>
              <a:buNone/>
            </a:pPr>
            <a:r>
              <a:rPr lang="en-US" altLang="en-US" sz="2800" dirty="0" smtClean="0">
                <a:sym typeface="Symbol" pitchFamily="18" charset="2"/>
              </a:rPr>
              <a:t>No</a:t>
            </a:r>
            <a:r>
              <a:rPr lang="en-US" altLang="en-US" sz="2800" dirty="0">
                <a:sym typeface="Symbol" pitchFamily="18" charset="2"/>
              </a:rPr>
              <a:t>, because here </a:t>
            </a:r>
            <a:r>
              <a:rPr lang="en-US" altLang="en-US" sz="2800" dirty="0">
                <a:solidFill>
                  <a:srgbClr val="0000FF"/>
                </a:solidFill>
                <a:sym typeface="Symbol" pitchFamily="18" charset="2"/>
              </a:rPr>
              <a:t>Task 1</a:t>
            </a:r>
            <a:r>
              <a:rPr lang="en-US" altLang="en-US" sz="2800" dirty="0">
                <a:sym typeface="Symbol" pitchFamily="18" charset="2"/>
              </a:rPr>
              <a:t> and </a:t>
            </a:r>
            <a:r>
              <a:rPr lang="en-US" altLang="en-US" sz="2800" dirty="0">
                <a:solidFill>
                  <a:srgbClr val="0000FF"/>
                </a:solidFill>
                <a:sym typeface="Symbol" pitchFamily="18" charset="2"/>
              </a:rPr>
              <a:t>Task 2</a:t>
            </a:r>
            <a:r>
              <a:rPr lang="en-US" altLang="en-US" sz="2800" dirty="0">
                <a:sym typeface="Symbol" pitchFamily="18" charset="2"/>
              </a:rPr>
              <a:t> can be done </a:t>
            </a:r>
            <a:r>
              <a:rPr lang="en-US" altLang="en-US" sz="2800" b="1" dirty="0">
                <a:solidFill>
                  <a:srgbClr val="0000FF"/>
                </a:solidFill>
                <a:sym typeface="Symbol" pitchFamily="18" charset="2"/>
              </a:rPr>
              <a:t>at the same time</a:t>
            </a:r>
            <a:r>
              <a:rPr lang="en-US" altLang="en-US" sz="2800" dirty="0">
                <a:solidFill>
                  <a:srgbClr val="0000FF"/>
                </a:solidFill>
                <a:sym typeface="Symbol" pitchFamily="18" charset="2"/>
              </a:rPr>
              <a:t>.</a:t>
            </a:r>
          </a:p>
          <a:p>
            <a:pPr marL="0" indent="0">
              <a:spcBef>
                <a:spcPct val="0"/>
              </a:spcBef>
              <a:buNone/>
            </a:pPr>
            <a:r>
              <a:rPr lang="en-US" altLang="en-US" sz="2800" dirty="0" smtClean="0">
                <a:sym typeface="Symbol" pitchFamily="18" charset="2"/>
              </a:rPr>
              <a:t>When </a:t>
            </a:r>
            <a:r>
              <a:rPr lang="en-US" altLang="en-US" sz="2800" dirty="0">
                <a:sym typeface="Symbol" pitchFamily="18" charset="2"/>
              </a:rPr>
              <a:t>we carry out </a:t>
            </a:r>
            <a:r>
              <a:rPr lang="en-US" altLang="en-US" sz="2800" dirty="0">
                <a:solidFill>
                  <a:srgbClr val="0000FF"/>
                </a:solidFill>
                <a:sym typeface="Symbol" pitchFamily="18" charset="2"/>
              </a:rPr>
              <a:t>Task 1</a:t>
            </a:r>
            <a:r>
              <a:rPr lang="en-US" altLang="en-US" sz="2800" dirty="0">
                <a:sym typeface="Symbol" pitchFamily="18" charset="2"/>
              </a:rPr>
              <a:t> and create strings starting with 1, some of these strings end with 00.</a:t>
            </a:r>
          </a:p>
          <a:p>
            <a:pPr marL="0" indent="0">
              <a:spcBef>
                <a:spcPct val="0"/>
              </a:spcBef>
              <a:buNone/>
            </a:pPr>
            <a:endParaRPr lang="en-US" altLang="en-US" sz="2800" dirty="0" smtClean="0">
              <a:sym typeface="Symbol" pitchFamily="18" charset="2"/>
            </a:endParaRPr>
          </a:p>
          <a:p>
            <a:pPr marL="0" indent="0">
              <a:spcBef>
                <a:spcPct val="0"/>
              </a:spcBef>
              <a:buNone/>
            </a:pPr>
            <a:r>
              <a:rPr lang="en-US" altLang="en-US" sz="2800" dirty="0" smtClean="0">
                <a:sym typeface="Symbol" pitchFamily="18" charset="2"/>
              </a:rPr>
              <a:t>Therefore</a:t>
            </a:r>
            <a:r>
              <a:rPr lang="en-US" altLang="en-US" sz="2800" dirty="0">
                <a:sym typeface="Symbol" pitchFamily="18" charset="2"/>
              </a:rPr>
              <a:t>, we sometimes do Tasks 1 and 2 at the same time, so </a:t>
            </a:r>
            <a:r>
              <a:rPr lang="en-US" altLang="en-US" sz="2800" b="1" dirty="0">
                <a:solidFill>
                  <a:srgbClr val="FF0000"/>
                </a:solidFill>
                <a:sym typeface="Symbol" pitchFamily="18" charset="2"/>
              </a:rPr>
              <a:t>the sum rule does not apply</a:t>
            </a:r>
            <a:r>
              <a:rPr lang="en-US" altLang="en-US" sz="2800" dirty="0">
                <a:sym typeface="Symbol" pitchFamily="18" charset="2"/>
              </a:rPr>
              <a:t>.</a:t>
            </a:r>
          </a:p>
          <a:p>
            <a:endParaRPr lang="en-AU" dirty="0"/>
          </a:p>
        </p:txBody>
      </p:sp>
    </p:spTree>
    <p:extLst>
      <p:ext uri="{BB962C8B-B14F-4D97-AF65-F5344CB8AC3E}">
        <p14:creationId xmlns:p14="http://schemas.microsoft.com/office/powerpoint/2010/main" val="1873944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a:t>
            </a:r>
            <a:r>
              <a:rPr lang="en-AU" dirty="0" err="1" smtClean="0"/>
              <a:t>cont</a:t>
            </a:r>
            <a:r>
              <a:rPr lang="en-AU" dirty="0" smtClean="0"/>
              <a:t>)</a:t>
            </a:r>
            <a:endParaRPr lang="en-AU" dirty="0"/>
          </a:p>
        </p:txBody>
      </p:sp>
      <p:sp>
        <p:nvSpPr>
          <p:cNvPr id="3" name="Content Placeholder 2"/>
          <p:cNvSpPr>
            <a:spLocks noGrp="1"/>
          </p:cNvSpPr>
          <p:nvPr>
            <p:ph idx="1"/>
          </p:nvPr>
        </p:nvSpPr>
        <p:spPr/>
        <p:txBody>
          <a:bodyPr/>
          <a:lstStyle/>
          <a:p>
            <a:pPr marL="0" indent="0">
              <a:spcBef>
                <a:spcPct val="0"/>
              </a:spcBef>
              <a:buNone/>
            </a:pPr>
            <a:r>
              <a:rPr lang="en-US" altLang="en-US" sz="2800" dirty="0">
                <a:sym typeface="Symbol" pitchFamily="18" charset="2"/>
              </a:rPr>
              <a:t>If we want to use the sum rule in such a case, we have to subtract the cases when </a:t>
            </a:r>
            <a:r>
              <a:rPr lang="en-US" altLang="en-US" sz="2800" dirty="0">
                <a:solidFill>
                  <a:srgbClr val="0000FF"/>
                </a:solidFill>
                <a:sym typeface="Symbol" pitchFamily="18" charset="2"/>
              </a:rPr>
              <a:t>Tasks 1</a:t>
            </a:r>
            <a:r>
              <a:rPr lang="en-US" altLang="en-US" sz="2800" dirty="0">
                <a:sym typeface="Symbol" pitchFamily="18" charset="2"/>
              </a:rPr>
              <a:t> and </a:t>
            </a:r>
            <a:r>
              <a:rPr lang="en-US" altLang="en-US" sz="2800" dirty="0">
                <a:solidFill>
                  <a:srgbClr val="0000FF"/>
                </a:solidFill>
                <a:sym typeface="Symbol" pitchFamily="18" charset="2"/>
              </a:rPr>
              <a:t>2 </a:t>
            </a:r>
            <a:r>
              <a:rPr lang="en-US" altLang="en-US" sz="2800" dirty="0">
                <a:sym typeface="Symbol" pitchFamily="18" charset="2"/>
              </a:rPr>
              <a:t>are done at the same time.</a:t>
            </a:r>
          </a:p>
          <a:p>
            <a:pPr marL="0" indent="0">
              <a:spcBef>
                <a:spcPct val="0"/>
              </a:spcBef>
              <a:buNone/>
            </a:pPr>
            <a:r>
              <a:rPr lang="en-US" altLang="en-US" sz="2800" dirty="0" smtClean="0">
                <a:sym typeface="Symbol" pitchFamily="18" charset="2"/>
              </a:rPr>
              <a:t>How </a:t>
            </a:r>
            <a:r>
              <a:rPr lang="en-US" altLang="en-US" sz="2800" dirty="0">
                <a:sym typeface="Symbol" pitchFamily="18" charset="2"/>
              </a:rPr>
              <a:t>many cases are there, that is, how many strings </a:t>
            </a:r>
            <a:r>
              <a:rPr lang="en-US" altLang="en-US" sz="2800" dirty="0">
                <a:solidFill>
                  <a:srgbClr val="0000FF"/>
                </a:solidFill>
                <a:sym typeface="Symbol" pitchFamily="18" charset="2"/>
              </a:rPr>
              <a:t>start with 1 </a:t>
            </a:r>
            <a:r>
              <a:rPr lang="en-US" altLang="en-US" sz="2800" b="1" dirty="0">
                <a:solidFill>
                  <a:srgbClr val="0000FF"/>
                </a:solidFill>
                <a:sym typeface="Symbol" pitchFamily="18" charset="2"/>
              </a:rPr>
              <a:t>and</a:t>
            </a:r>
            <a:r>
              <a:rPr lang="en-US" altLang="en-US" sz="2800" dirty="0">
                <a:solidFill>
                  <a:srgbClr val="0000FF"/>
                </a:solidFill>
                <a:sym typeface="Symbol" pitchFamily="18" charset="2"/>
              </a:rPr>
              <a:t> end with 00</a:t>
            </a:r>
            <a:r>
              <a:rPr lang="en-US" altLang="en-US" sz="2800" dirty="0">
                <a:sym typeface="Symbol" pitchFamily="18" charset="2"/>
              </a:rPr>
              <a:t>?</a:t>
            </a:r>
          </a:p>
          <a:p>
            <a:pPr marL="0" indent="0">
              <a:spcBef>
                <a:spcPct val="0"/>
              </a:spcBef>
              <a:buNone/>
            </a:pPr>
            <a:r>
              <a:rPr lang="en-US" altLang="en-US" sz="2800" dirty="0" smtClean="0">
                <a:sym typeface="Symbol" pitchFamily="18" charset="2"/>
              </a:rPr>
              <a:t>There </a:t>
            </a:r>
            <a:r>
              <a:rPr lang="en-US" altLang="en-US" sz="2800" dirty="0">
                <a:sym typeface="Symbol" pitchFamily="18" charset="2"/>
              </a:rPr>
              <a:t>is one way to pick the first bit (1), </a:t>
            </a:r>
          </a:p>
          <a:p>
            <a:pPr marL="0" indent="0">
              <a:spcBef>
                <a:spcPct val="0"/>
              </a:spcBef>
              <a:buNone/>
            </a:pPr>
            <a:r>
              <a:rPr lang="en-US" altLang="en-US" sz="2800" dirty="0">
                <a:sym typeface="Symbol" pitchFamily="18" charset="2"/>
              </a:rPr>
              <a:t>two ways for the second, …, sixth bit (0 or 1),</a:t>
            </a:r>
          </a:p>
          <a:p>
            <a:pPr marL="0" indent="0">
              <a:spcBef>
                <a:spcPct val="0"/>
              </a:spcBef>
              <a:buNone/>
            </a:pPr>
            <a:r>
              <a:rPr lang="en-US" altLang="en-US" sz="2800" dirty="0">
                <a:sym typeface="Symbol" pitchFamily="18" charset="2"/>
              </a:rPr>
              <a:t>one way for the seventh, eighth bit (0</a:t>
            </a:r>
            <a:r>
              <a:rPr lang="en-US" altLang="en-US" sz="2800" dirty="0" smtClean="0">
                <a:sym typeface="Symbol" pitchFamily="18" charset="2"/>
              </a:rPr>
              <a:t>).</a:t>
            </a:r>
            <a:endParaRPr lang="en-US" altLang="en-US" sz="2800" dirty="0">
              <a:sym typeface="Symbol" pitchFamily="18" charset="2"/>
            </a:endParaRPr>
          </a:p>
          <a:p>
            <a:pPr marL="0" indent="0">
              <a:spcBef>
                <a:spcPct val="0"/>
              </a:spcBef>
              <a:buNone/>
            </a:pPr>
            <a:r>
              <a:rPr lang="en-US" altLang="en-US" sz="2800" b="1" dirty="0">
                <a:solidFill>
                  <a:srgbClr val="FF0000"/>
                </a:solidFill>
                <a:sym typeface="Symbol" pitchFamily="18" charset="2"/>
              </a:rPr>
              <a:t>Product rule:</a:t>
            </a:r>
            <a:r>
              <a:rPr lang="en-US" altLang="en-US" sz="2800" dirty="0">
                <a:solidFill>
                  <a:srgbClr val="FF0000"/>
                </a:solidFill>
                <a:sym typeface="Symbol" pitchFamily="18" charset="2"/>
              </a:rPr>
              <a:t> </a:t>
            </a:r>
            <a:r>
              <a:rPr lang="en-US" altLang="en-US" sz="2800" dirty="0">
                <a:sym typeface="Symbol" pitchFamily="18" charset="2"/>
              </a:rPr>
              <a:t>In 2</a:t>
            </a:r>
            <a:r>
              <a:rPr lang="en-US" altLang="en-US" sz="2800" baseline="30000" dirty="0">
                <a:sym typeface="Symbol" pitchFamily="18" charset="2"/>
              </a:rPr>
              <a:t>5</a:t>
            </a:r>
            <a:r>
              <a:rPr lang="en-US" altLang="en-US" sz="2800" dirty="0">
                <a:sym typeface="Symbol" pitchFamily="18" charset="2"/>
              </a:rPr>
              <a:t> = 32 cases, Tasks 1 and 2 are carried out at the same time.</a:t>
            </a:r>
          </a:p>
          <a:p>
            <a:endParaRPr lang="en-AU" sz="2800" dirty="0"/>
          </a:p>
        </p:txBody>
      </p:sp>
    </p:spTree>
    <p:extLst>
      <p:ext uri="{BB962C8B-B14F-4D97-AF65-F5344CB8AC3E}">
        <p14:creationId xmlns:p14="http://schemas.microsoft.com/office/powerpoint/2010/main" val="276361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a:t>
            </a:r>
            <a:r>
              <a:rPr lang="en-AU" dirty="0" err="1" smtClean="0"/>
              <a:t>cont</a:t>
            </a:r>
            <a:r>
              <a:rPr lang="en-AU" dirty="0" smtClean="0"/>
              <a:t>)</a:t>
            </a:r>
            <a:endParaRPr lang="en-AU" dirty="0"/>
          </a:p>
        </p:txBody>
      </p:sp>
      <p:sp>
        <p:nvSpPr>
          <p:cNvPr id="3" name="Content Placeholder 2"/>
          <p:cNvSpPr>
            <a:spLocks noGrp="1"/>
          </p:cNvSpPr>
          <p:nvPr>
            <p:ph idx="1"/>
          </p:nvPr>
        </p:nvSpPr>
        <p:spPr/>
        <p:txBody>
          <a:bodyPr/>
          <a:lstStyle/>
          <a:p>
            <a:pPr marL="0" indent="0">
              <a:spcBef>
                <a:spcPct val="0"/>
              </a:spcBef>
              <a:buNone/>
            </a:pPr>
            <a:r>
              <a:rPr lang="en-US" altLang="en-US" sz="2800" dirty="0">
                <a:sym typeface="Symbol" pitchFamily="18" charset="2"/>
              </a:rPr>
              <a:t>Since there are </a:t>
            </a:r>
            <a:r>
              <a:rPr lang="en-US" altLang="en-US" sz="2800" dirty="0">
                <a:solidFill>
                  <a:srgbClr val="0000FF"/>
                </a:solidFill>
                <a:sym typeface="Symbol" pitchFamily="18" charset="2"/>
              </a:rPr>
              <a:t>128 ways</a:t>
            </a:r>
            <a:r>
              <a:rPr lang="en-US" altLang="en-US" sz="2800" dirty="0">
                <a:sym typeface="Symbol" pitchFamily="18" charset="2"/>
              </a:rPr>
              <a:t> to complete </a:t>
            </a:r>
            <a:r>
              <a:rPr lang="en-US" altLang="en-US" sz="2800" dirty="0">
                <a:solidFill>
                  <a:srgbClr val="0000FF"/>
                </a:solidFill>
                <a:sym typeface="Symbol" pitchFamily="18" charset="2"/>
              </a:rPr>
              <a:t>Task 1</a:t>
            </a:r>
            <a:r>
              <a:rPr lang="en-US" altLang="en-US" sz="2800" dirty="0">
                <a:sym typeface="Symbol" pitchFamily="18" charset="2"/>
              </a:rPr>
              <a:t> and </a:t>
            </a:r>
            <a:r>
              <a:rPr lang="en-US" altLang="en-US" sz="2800" dirty="0">
                <a:solidFill>
                  <a:srgbClr val="0000FF"/>
                </a:solidFill>
                <a:sym typeface="Symbol" pitchFamily="18" charset="2"/>
              </a:rPr>
              <a:t>64 ways</a:t>
            </a:r>
            <a:r>
              <a:rPr lang="en-US" altLang="en-US" sz="2800" dirty="0">
                <a:sym typeface="Symbol" pitchFamily="18" charset="2"/>
              </a:rPr>
              <a:t> to complete </a:t>
            </a:r>
            <a:r>
              <a:rPr lang="en-US" altLang="en-US" sz="2800" dirty="0">
                <a:solidFill>
                  <a:srgbClr val="0000FF"/>
                </a:solidFill>
                <a:sym typeface="Symbol" pitchFamily="18" charset="2"/>
              </a:rPr>
              <a:t>Task 2</a:t>
            </a:r>
            <a:r>
              <a:rPr lang="en-US" altLang="en-US" sz="2800" dirty="0">
                <a:sym typeface="Symbol" pitchFamily="18" charset="2"/>
              </a:rPr>
              <a:t>, and in </a:t>
            </a:r>
            <a:r>
              <a:rPr lang="en-US" altLang="en-US" sz="2800" dirty="0">
                <a:solidFill>
                  <a:srgbClr val="0000FF"/>
                </a:solidFill>
                <a:sym typeface="Symbol" pitchFamily="18" charset="2"/>
              </a:rPr>
              <a:t>32</a:t>
            </a:r>
            <a:r>
              <a:rPr lang="en-US" altLang="en-US" sz="2800" dirty="0">
                <a:sym typeface="Symbol" pitchFamily="18" charset="2"/>
              </a:rPr>
              <a:t> of these cases </a:t>
            </a:r>
            <a:r>
              <a:rPr lang="en-US" altLang="en-US" sz="2800" dirty="0">
                <a:solidFill>
                  <a:srgbClr val="0000FF"/>
                </a:solidFill>
                <a:sym typeface="Symbol" pitchFamily="18" charset="2"/>
              </a:rPr>
              <a:t>Tasks 1 and 2 </a:t>
            </a:r>
            <a:r>
              <a:rPr lang="en-US" altLang="en-US" sz="2800" dirty="0">
                <a:sym typeface="Symbol" pitchFamily="18" charset="2"/>
              </a:rPr>
              <a:t>are completed at the same time, there are</a:t>
            </a:r>
          </a:p>
          <a:p>
            <a:pPr marL="0" indent="0">
              <a:spcBef>
                <a:spcPct val="0"/>
              </a:spcBef>
            </a:pPr>
            <a:endParaRPr lang="en-US" altLang="en-US" sz="2800" dirty="0">
              <a:sym typeface="Symbol" pitchFamily="18" charset="2"/>
            </a:endParaRPr>
          </a:p>
          <a:p>
            <a:pPr marL="0" indent="0">
              <a:spcBef>
                <a:spcPct val="0"/>
              </a:spcBef>
              <a:buNone/>
            </a:pPr>
            <a:r>
              <a:rPr lang="en-US" altLang="en-US" sz="2800" dirty="0">
                <a:sym typeface="Symbol" pitchFamily="18" charset="2"/>
              </a:rPr>
              <a:t>128 + 64 – 32 = 160 ways to do either task.</a:t>
            </a:r>
          </a:p>
          <a:p>
            <a:endParaRPr lang="en-AU" dirty="0"/>
          </a:p>
        </p:txBody>
      </p:sp>
    </p:spTree>
    <p:extLst>
      <p:ext uri="{BB962C8B-B14F-4D97-AF65-F5344CB8AC3E}">
        <p14:creationId xmlns:p14="http://schemas.microsoft.com/office/powerpoint/2010/main" val="580521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3E78380A-7A48-4C09-BBD2-23C795709C49}" type="slidenum">
              <a:rPr lang="en-US" altLang="en-US" sz="1200" smtClean="0">
                <a:solidFill>
                  <a:srgbClr val="898989"/>
                </a:solidFill>
              </a:rPr>
              <a:pPr algn="ctr" eaLnBrk="1" hangingPunct="1">
                <a:spcBef>
                  <a:spcPct val="0"/>
                </a:spcBef>
                <a:buFontTx/>
                <a:buNone/>
              </a:pPr>
              <a:t>43</a:t>
            </a:fld>
            <a:endParaRPr lang="en-US" altLang="en-US" sz="1200" smtClean="0">
              <a:solidFill>
                <a:srgbClr val="898989"/>
              </a:solidFill>
            </a:endParaRPr>
          </a:p>
        </p:txBody>
      </p:sp>
      <p:sp>
        <p:nvSpPr>
          <p:cNvPr id="24578" name="Rectangle 2"/>
          <p:cNvSpPr>
            <a:spLocks noGrp="1" noChangeArrowheads="1"/>
          </p:cNvSpPr>
          <p:nvPr>
            <p:ph type="title"/>
          </p:nvPr>
        </p:nvSpPr>
        <p:spPr>
          <a:xfrm>
            <a:off x="2555875" y="274638"/>
            <a:ext cx="6130925" cy="633412"/>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9</a:t>
            </a:r>
            <a:endParaRPr lang="en-US" dirty="0">
              <a:solidFill>
                <a:schemeClr val="dk1"/>
              </a:solidFill>
              <a:latin typeface="+mn-lt"/>
              <a:ea typeface="+mn-ea"/>
              <a:cs typeface="+mn-cs"/>
            </a:endParaRPr>
          </a:p>
        </p:txBody>
      </p:sp>
      <p:sp>
        <p:nvSpPr>
          <p:cNvPr id="38916" name="Rectangle 3"/>
          <p:cNvSpPr>
            <a:spLocks noGrp="1" noChangeArrowheads="1"/>
          </p:cNvSpPr>
          <p:nvPr>
            <p:ph type="body" idx="1"/>
          </p:nvPr>
        </p:nvSpPr>
        <p:spPr>
          <a:xfrm>
            <a:off x="468313" y="1196975"/>
            <a:ext cx="8229600" cy="4525963"/>
          </a:xfrm>
        </p:spPr>
        <p:txBody>
          <a:bodyPr/>
          <a:lstStyle/>
          <a:p>
            <a:pPr>
              <a:lnSpc>
                <a:spcPct val="90000"/>
              </a:lnSpc>
            </a:pPr>
            <a:r>
              <a:rPr lang="en-US" altLang="en-US" smtClean="0"/>
              <a:t>The following items are available for breakfast.</a:t>
            </a:r>
          </a:p>
          <a:p>
            <a:pPr lvl="1">
              <a:lnSpc>
                <a:spcPct val="90000"/>
              </a:lnSpc>
              <a:buFont typeface="Wingdings" pitchFamily="2" charset="2"/>
              <a:buChar char="Ø"/>
            </a:pPr>
            <a:r>
              <a:rPr lang="en-US" altLang="en-US" smtClean="0"/>
              <a:t>4 types of cereal</a:t>
            </a:r>
          </a:p>
          <a:p>
            <a:pPr lvl="1">
              <a:lnSpc>
                <a:spcPct val="90000"/>
              </a:lnSpc>
              <a:buFont typeface="Wingdings" pitchFamily="2" charset="2"/>
              <a:buChar char="Ø"/>
            </a:pPr>
            <a:r>
              <a:rPr lang="en-US" altLang="en-US" smtClean="0"/>
              <a:t>2 types of juice</a:t>
            </a:r>
          </a:p>
          <a:p>
            <a:pPr lvl="1">
              <a:lnSpc>
                <a:spcPct val="90000"/>
              </a:lnSpc>
              <a:buFont typeface="Wingdings" pitchFamily="2" charset="2"/>
              <a:buChar char="Ø"/>
            </a:pPr>
            <a:r>
              <a:rPr lang="en-US" altLang="en-US" smtClean="0"/>
              <a:t>3 types of bread</a:t>
            </a:r>
          </a:p>
          <a:p>
            <a:pPr lvl="1">
              <a:lnSpc>
                <a:spcPct val="90000"/>
              </a:lnSpc>
              <a:buFont typeface="Arial" pitchFamily="34" charset="0"/>
              <a:buNone/>
            </a:pPr>
            <a:endParaRPr lang="en-US" altLang="en-US" smtClean="0"/>
          </a:p>
          <a:p>
            <a:pPr>
              <a:lnSpc>
                <a:spcPct val="90000"/>
              </a:lnSpc>
            </a:pPr>
            <a:r>
              <a:rPr lang="en-US" altLang="en-US" smtClean="0"/>
              <a:t>How many ways a breakfast can be prepared if exactly 2 items are selected from 2 different groups?</a:t>
            </a:r>
          </a:p>
          <a:p>
            <a:pPr>
              <a:lnSpc>
                <a:spcPct val="90000"/>
              </a:lnSpc>
              <a:buFont typeface="Arial" pitchFamily="34" charset="0"/>
              <a:buNone/>
            </a:pPr>
            <a:endParaRPr lang="en-US" altLang="en-US" smtClean="0"/>
          </a:p>
        </p:txBody>
      </p:sp>
    </p:spTree>
    <p:extLst>
      <p:ext uri="{BB962C8B-B14F-4D97-AF65-F5344CB8AC3E}">
        <p14:creationId xmlns:p14="http://schemas.microsoft.com/office/powerpoint/2010/main" val="37627593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6ECB061D-F176-47D8-B3B3-79FA42C39526}" type="slidenum">
              <a:rPr lang="en-US" altLang="en-US" sz="1200" smtClean="0">
                <a:solidFill>
                  <a:srgbClr val="898989"/>
                </a:solidFill>
              </a:rPr>
              <a:pPr algn="ctr" eaLnBrk="1" hangingPunct="1">
                <a:spcBef>
                  <a:spcPct val="0"/>
                </a:spcBef>
                <a:buFontTx/>
                <a:buNone/>
              </a:pPr>
              <a:t>44</a:t>
            </a:fld>
            <a:endParaRPr lang="en-US" altLang="en-US" sz="1200" smtClean="0">
              <a:solidFill>
                <a:srgbClr val="898989"/>
              </a:solidFill>
            </a:endParaRPr>
          </a:p>
        </p:txBody>
      </p:sp>
      <p:sp>
        <p:nvSpPr>
          <p:cNvPr id="25603" name="Rectangle 3"/>
          <p:cNvSpPr>
            <a:spLocks noGrp="1" noChangeArrowheads="1"/>
          </p:cNvSpPr>
          <p:nvPr>
            <p:ph type="body" idx="1"/>
          </p:nvPr>
        </p:nvSpPr>
        <p:spPr>
          <a:xfrm>
            <a:off x="539750" y="1196975"/>
            <a:ext cx="8229600" cy="4525963"/>
          </a:xfrm>
        </p:spPr>
        <p:txBody>
          <a:bodyPr/>
          <a:lstStyle/>
          <a:p>
            <a:pPr>
              <a:buFont typeface="Arial" charset="0"/>
              <a:buChar char="•"/>
              <a:defRPr/>
            </a:pPr>
            <a:r>
              <a:rPr lang="en-US" sz="2800" dirty="0">
                <a:ea typeface="ＭＳ Ｐゴシック" charset="0"/>
              </a:rPr>
              <a:t>A breakfast can be prepared in either of the following 3 ways:</a:t>
            </a:r>
          </a:p>
          <a:p>
            <a:pPr lvl="1">
              <a:buFont typeface="Wingdings" pitchFamily="2" charset="2"/>
              <a:buChar char="Ø"/>
              <a:defRPr/>
            </a:pPr>
            <a:r>
              <a:rPr lang="en-US" dirty="0">
                <a:ea typeface="ＭＳ Ｐゴシック" charset="0"/>
              </a:rPr>
              <a:t>A cereal &amp; a juice</a:t>
            </a:r>
          </a:p>
          <a:p>
            <a:pPr lvl="2">
              <a:buFont typeface="Arial" charset="0"/>
              <a:buChar char="•"/>
              <a:defRPr/>
            </a:pPr>
            <a:r>
              <a:rPr lang="en-US" sz="2800" dirty="0">
                <a:ea typeface="ＭＳ Ｐゴシック" charset="0"/>
              </a:rPr>
              <a:t>4. 2 = 8</a:t>
            </a:r>
          </a:p>
          <a:p>
            <a:pPr lvl="1">
              <a:buFont typeface="Wingdings" pitchFamily="2" charset="2"/>
              <a:buChar char="Ø"/>
              <a:defRPr/>
            </a:pPr>
            <a:r>
              <a:rPr lang="en-US" dirty="0">
                <a:ea typeface="ＭＳ Ｐゴシック" charset="0"/>
              </a:rPr>
              <a:t>A cereal &amp; a bread</a:t>
            </a:r>
          </a:p>
          <a:p>
            <a:pPr lvl="2">
              <a:buFont typeface="Arial" charset="0"/>
              <a:buChar char="•"/>
              <a:defRPr/>
            </a:pPr>
            <a:r>
              <a:rPr lang="en-US" sz="2800" dirty="0">
                <a:ea typeface="ＭＳ Ｐゴシック" charset="0"/>
              </a:rPr>
              <a:t>4. 3 =12</a:t>
            </a:r>
          </a:p>
          <a:p>
            <a:pPr lvl="1">
              <a:buFont typeface="Wingdings" pitchFamily="2" charset="2"/>
              <a:buChar char="Ø"/>
              <a:defRPr/>
            </a:pPr>
            <a:r>
              <a:rPr lang="en-US" dirty="0">
                <a:ea typeface="ＭＳ Ｐゴシック" charset="0"/>
              </a:rPr>
              <a:t>A juice &amp; a bread</a:t>
            </a:r>
          </a:p>
          <a:p>
            <a:pPr lvl="2">
              <a:buFont typeface="Arial" charset="0"/>
              <a:buChar char="•"/>
              <a:defRPr/>
            </a:pPr>
            <a:r>
              <a:rPr lang="en-US" sz="2800" dirty="0">
                <a:ea typeface="ＭＳ Ｐゴシック" charset="0"/>
              </a:rPr>
              <a:t>2. 3 = 6</a:t>
            </a:r>
          </a:p>
          <a:p>
            <a:pPr lvl="1">
              <a:buFont typeface="Wingdings" pitchFamily="2" charset="2"/>
              <a:buChar char="Ø"/>
              <a:defRPr/>
            </a:pPr>
            <a:r>
              <a:rPr lang="en-US" dirty="0">
                <a:ea typeface="ＭＳ Ｐゴシック" charset="0"/>
              </a:rPr>
              <a:t>8+12+6=26 ways</a:t>
            </a:r>
          </a:p>
          <a:p>
            <a:pPr marL="0" indent="0">
              <a:buFont typeface="Arial" charset="0"/>
              <a:buNone/>
              <a:defRPr/>
            </a:pPr>
            <a:endParaRPr lang="en-US" sz="2800" dirty="0">
              <a:ea typeface="ＭＳ Ｐゴシック" charset="0"/>
            </a:endParaRPr>
          </a:p>
        </p:txBody>
      </p:sp>
    </p:spTree>
    <p:extLst>
      <p:ext uri="{BB962C8B-B14F-4D97-AF65-F5344CB8AC3E}">
        <p14:creationId xmlns:p14="http://schemas.microsoft.com/office/powerpoint/2010/main" val="2883346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2"/>
          </p:nvPr>
        </p:nvSpPr>
        <p:spPr bwMode="auto">
          <a:xfrm>
            <a:off x="3124200" y="644842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D4F864CC-E370-44D1-B61F-9C9553F495A0}" type="slidenum">
              <a:rPr lang="en-US" altLang="en-US" sz="1200" smtClean="0">
                <a:solidFill>
                  <a:srgbClr val="898989"/>
                </a:solidFill>
              </a:rPr>
              <a:pPr algn="ctr" eaLnBrk="1" hangingPunct="1">
                <a:spcBef>
                  <a:spcPct val="0"/>
                </a:spcBef>
                <a:buFontTx/>
                <a:buNone/>
              </a:pPr>
              <a:t>45</a:t>
            </a:fld>
            <a:endParaRPr lang="en-US" altLang="en-US" sz="1200" smtClean="0">
              <a:solidFill>
                <a:srgbClr val="898989"/>
              </a:solidFill>
            </a:endParaRPr>
          </a:p>
        </p:txBody>
      </p:sp>
      <p:grpSp>
        <p:nvGrpSpPr>
          <p:cNvPr id="40963" name="Group 84"/>
          <p:cNvGrpSpPr>
            <a:grpSpLocks/>
          </p:cNvGrpSpPr>
          <p:nvPr/>
        </p:nvGrpSpPr>
        <p:grpSpPr bwMode="auto">
          <a:xfrm>
            <a:off x="1000125" y="908050"/>
            <a:ext cx="7143750" cy="5156200"/>
            <a:chOff x="1000100" y="1357298"/>
            <a:chExt cx="7143800" cy="5155678"/>
          </a:xfrm>
        </p:grpSpPr>
        <p:sp>
          <p:nvSpPr>
            <p:cNvPr id="4" name="TextBox 3"/>
            <p:cNvSpPr txBox="1"/>
            <p:nvPr/>
          </p:nvSpPr>
          <p:spPr>
            <a:xfrm>
              <a:off x="1142976" y="2357322"/>
              <a:ext cx="1857388"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Cereal</a:t>
              </a:r>
            </a:p>
          </p:txBody>
        </p:sp>
        <p:sp>
          <p:nvSpPr>
            <p:cNvPr id="5" name="TextBox 4"/>
            <p:cNvSpPr txBox="1"/>
            <p:nvPr/>
          </p:nvSpPr>
          <p:spPr>
            <a:xfrm>
              <a:off x="3357555" y="2357322"/>
              <a:ext cx="1857388"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Juice</a:t>
              </a:r>
            </a:p>
          </p:txBody>
        </p:sp>
        <p:sp>
          <p:nvSpPr>
            <p:cNvPr id="6" name="TextBox 5"/>
            <p:cNvSpPr txBox="1"/>
            <p:nvPr/>
          </p:nvSpPr>
          <p:spPr>
            <a:xfrm>
              <a:off x="5643571" y="2357322"/>
              <a:ext cx="1857388"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Bread</a:t>
              </a:r>
            </a:p>
          </p:txBody>
        </p:sp>
        <p:sp>
          <p:nvSpPr>
            <p:cNvPr id="7" name="TextBox 6"/>
            <p:cNvSpPr txBox="1"/>
            <p:nvPr/>
          </p:nvSpPr>
          <p:spPr>
            <a:xfrm>
              <a:off x="1000100" y="3785927"/>
              <a:ext cx="500067"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1</a:t>
              </a:r>
            </a:p>
          </p:txBody>
        </p:sp>
        <p:sp>
          <p:nvSpPr>
            <p:cNvPr id="11" name="TextBox 10"/>
            <p:cNvSpPr txBox="1"/>
            <p:nvPr/>
          </p:nvSpPr>
          <p:spPr>
            <a:xfrm>
              <a:off x="1571604" y="3785927"/>
              <a:ext cx="500067"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2</a:t>
              </a:r>
            </a:p>
          </p:txBody>
        </p:sp>
        <p:sp>
          <p:nvSpPr>
            <p:cNvPr id="12" name="TextBox 11"/>
            <p:cNvSpPr txBox="1"/>
            <p:nvPr/>
          </p:nvSpPr>
          <p:spPr>
            <a:xfrm>
              <a:off x="2143108" y="3785927"/>
              <a:ext cx="500067"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p>
          </p:txBody>
        </p:sp>
        <p:sp>
          <p:nvSpPr>
            <p:cNvPr id="13" name="TextBox 12"/>
            <p:cNvSpPr txBox="1"/>
            <p:nvPr/>
          </p:nvSpPr>
          <p:spPr>
            <a:xfrm>
              <a:off x="2714612" y="3785927"/>
              <a:ext cx="500067"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4</a:t>
              </a:r>
            </a:p>
          </p:txBody>
        </p:sp>
        <p:sp>
          <p:nvSpPr>
            <p:cNvPr id="14" name="TextBox 13"/>
            <p:cNvSpPr txBox="1"/>
            <p:nvPr/>
          </p:nvSpPr>
          <p:spPr>
            <a:xfrm>
              <a:off x="3714744" y="3785927"/>
              <a:ext cx="500067"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1</a:t>
              </a:r>
            </a:p>
          </p:txBody>
        </p:sp>
        <p:sp>
          <p:nvSpPr>
            <p:cNvPr id="15" name="TextBox 14"/>
            <p:cNvSpPr txBox="1"/>
            <p:nvPr/>
          </p:nvSpPr>
          <p:spPr>
            <a:xfrm>
              <a:off x="4286248" y="3785927"/>
              <a:ext cx="500067"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2</a:t>
              </a:r>
            </a:p>
          </p:txBody>
        </p:sp>
        <p:sp>
          <p:nvSpPr>
            <p:cNvPr id="16" name="TextBox 15"/>
            <p:cNvSpPr txBox="1"/>
            <p:nvPr/>
          </p:nvSpPr>
          <p:spPr>
            <a:xfrm>
              <a:off x="5786447" y="3785927"/>
              <a:ext cx="500065"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B</a:t>
              </a:r>
              <a:r>
                <a:rPr lang="en-US" baseline="-25000" dirty="0">
                  <a:solidFill>
                    <a:prstClr val="black"/>
                  </a:solidFill>
                </a:rPr>
                <a:t>1</a:t>
              </a:r>
            </a:p>
          </p:txBody>
        </p:sp>
        <p:sp>
          <p:nvSpPr>
            <p:cNvPr id="17" name="TextBox 16"/>
            <p:cNvSpPr txBox="1"/>
            <p:nvPr/>
          </p:nvSpPr>
          <p:spPr>
            <a:xfrm>
              <a:off x="6357951" y="3785927"/>
              <a:ext cx="500065"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B</a:t>
              </a:r>
              <a:r>
                <a:rPr lang="en-US" baseline="-25000" dirty="0">
                  <a:solidFill>
                    <a:prstClr val="black"/>
                  </a:solidFill>
                </a:rPr>
                <a:t>2</a:t>
              </a:r>
            </a:p>
          </p:txBody>
        </p:sp>
        <p:sp>
          <p:nvSpPr>
            <p:cNvPr id="18" name="TextBox 17"/>
            <p:cNvSpPr txBox="1"/>
            <p:nvPr/>
          </p:nvSpPr>
          <p:spPr>
            <a:xfrm>
              <a:off x="6929455" y="3785927"/>
              <a:ext cx="500065"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B</a:t>
              </a:r>
              <a:r>
                <a:rPr lang="en-US" baseline="-25000" dirty="0">
                  <a:solidFill>
                    <a:prstClr val="black"/>
                  </a:solidFill>
                </a:rPr>
                <a:t>3</a:t>
              </a:r>
            </a:p>
          </p:txBody>
        </p:sp>
        <p:cxnSp>
          <p:nvCxnSpPr>
            <p:cNvPr id="20" name="Straight Connector 19"/>
            <p:cNvCxnSpPr>
              <a:stCxn id="4" idx="2"/>
              <a:endCxn id="7" idx="0"/>
            </p:cNvCxnSpPr>
            <p:nvPr/>
          </p:nvCxnSpPr>
          <p:spPr bwMode="auto">
            <a:xfrm rot="5400000">
              <a:off x="1131921" y="2846178"/>
              <a:ext cx="1058755" cy="820744"/>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22" name="Straight Connector 21"/>
            <p:cNvCxnSpPr>
              <a:stCxn id="4" idx="2"/>
              <a:endCxn id="11" idx="0"/>
            </p:cNvCxnSpPr>
            <p:nvPr/>
          </p:nvCxnSpPr>
          <p:spPr bwMode="auto">
            <a:xfrm rot="5400000">
              <a:off x="1417673" y="3131930"/>
              <a:ext cx="1058755" cy="249240"/>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24" name="Straight Connector 23"/>
            <p:cNvCxnSpPr>
              <a:stCxn id="4" idx="2"/>
              <a:endCxn id="12" idx="0"/>
            </p:cNvCxnSpPr>
            <p:nvPr/>
          </p:nvCxnSpPr>
          <p:spPr bwMode="auto">
            <a:xfrm rot="16200000" flipH="1">
              <a:off x="1702632" y="3096211"/>
              <a:ext cx="1058755" cy="320677"/>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26" name="Straight Connector 25"/>
            <p:cNvCxnSpPr>
              <a:stCxn id="4" idx="2"/>
              <a:endCxn id="13" idx="0"/>
            </p:cNvCxnSpPr>
            <p:nvPr/>
          </p:nvCxnSpPr>
          <p:spPr bwMode="auto">
            <a:xfrm rot="16200000" flipH="1">
              <a:off x="1988384" y="2810459"/>
              <a:ext cx="1058755" cy="892181"/>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28" name="Straight Connector 27"/>
            <p:cNvCxnSpPr>
              <a:stCxn id="5" idx="2"/>
              <a:endCxn id="14" idx="0"/>
            </p:cNvCxnSpPr>
            <p:nvPr/>
          </p:nvCxnSpPr>
          <p:spPr bwMode="auto">
            <a:xfrm rot="5400000">
              <a:off x="3596532" y="3096211"/>
              <a:ext cx="1058755" cy="320677"/>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30" name="Straight Connector 29"/>
            <p:cNvCxnSpPr>
              <a:stCxn id="5" idx="2"/>
              <a:endCxn id="15" idx="0"/>
            </p:cNvCxnSpPr>
            <p:nvPr/>
          </p:nvCxnSpPr>
          <p:spPr bwMode="auto">
            <a:xfrm rot="16200000" flipH="1">
              <a:off x="3881490" y="3131930"/>
              <a:ext cx="1058755" cy="249240"/>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32" name="Straight Connector 31"/>
            <p:cNvCxnSpPr>
              <a:stCxn id="6" idx="2"/>
              <a:endCxn id="16" idx="0"/>
            </p:cNvCxnSpPr>
            <p:nvPr/>
          </p:nvCxnSpPr>
          <p:spPr bwMode="auto">
            <a:xfrm rot="5400000">
              <a:off x="5775392" y="2989054"/>
              <a:ext cx="1058755" cy="534991"/>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34" name="Straight Connector 33"/>
            <p:cNvCxnSpPr>
              <a:stCxn id="6" idx="2"/>
              <a:endCxn id="17" idx="0"/>
            </p:cNvCxnSpPr>
            <p:nvPr/>
          </p:nvCxnSpPr>
          <p:spPr bwMode="auto">
            <a:xfrm rot="16200000" flipH="1">
              <a:off x="6060350" y="3239087"/>
              <a:ext cx="1058755" cy="34925"/>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36" name="Straight Connector 35"/>
            <p:cNvCxnSpPr>
              <a:stCxn id="6" idx="2"/>
              <a:endCxn id="18" idx="0"/>
            </p:cNvCxnSpPr>
            <p:nvPr/>
          </p:nvCxnSpPr>
          <p:spPr bwMode="auto">
            <a:xfrm rot="16200000" flipH="1">
              <a:off x="6346102" y="2953335"/>
              <a:ext cx="1058755" cy="606429"/>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38" name="Straight Connector 37"/>
            <p:cNvCxnSpPr>
              <a:stCxn id="4" idx="0"/>
            </p:cNvCxnSpPr>
            <p:nvPr/>
          </p:nvCxnSpPr>
          <p:spPr bwMode="auto">
            <a:xfrm rot="5400000" flipH="1" flipV="1">
              <a:off x="2678947" y="750022"/>
              <a:ext cx="1000024" cy="2214577"/>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40" name="Straight Connector 39"/>
            <p:cNvCxnSpPr>
              <a:stCxn id="5" idx="0"/>
            </p:cNvCxnSpPr>
            <p:nvPr/>
          </p:nvCxnSpPr>
          <p:spPr bwMode="auto">
            <a:xfrm rot="5400000" flipH="1" flipV="1">
              <a:off x="3786237" y="1857310"/>
              <a:ext cx="1000024" cy="3175"/>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42" name="Straight Connector 41"/>
            <p:cNvCxnSpPr>
              <a:stCxn id="6" idx="0"/>
            </p:cNvCxnSpPr>
            <p:nvPr/>
          </p:nvCxnSpPr>
          <p:spPr bwMode="auto">
            <a:xfrm rot="16200000" flipV="1">
              <a:off x="4929244" y="714302"/>
              <a:ext cx="1000024" cy="2286016"/>
            </a:xfrm>
            <a:prstGeom prst="lin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52" name="TextBox 51"/>
            <p:cNvSpPr txBox="1"/>
            <p:nvPr/>
          </p:nvSpPr>
          <p:spPr>
            <a:xfrm>
              <a:off x="1500167" y="4785951"/>
              <a:ext cx="642941"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1</a:t>
              </a:r>
              <a:r>
                <a:rPr lang="en-US" dirty="0">
                  <a:solidFill>
                    <a:prstClr val="black"/>
                  </a:solidFill>
                </a:rPr>
                <a:t>J</a:t>
              </a:r>
              <a:r>
                <a:rPr lang="en-US" baseline="-25000" dirty="0">
                  <a:solidFill>
                    <a:prstClr val="black"/>
                  </a:solidFill>
                </a:rPr>
                <a:t>1</a:t>
              </a:r>
            </a:p>
          </p:txBody>
        </p:sp>
        <p:sp>
          <p:nvSpPr>
            <p:cNvPr id="53" name="TextBox 52"/>
            <p:cNvSpPr txBox="1"/>
            <p:nvPr/>
          </p:nvSpPr>
          <p:spPr>
            <a:xfrm>
              <a:off x="2214547" y="4785951"/>
              <a:ext cx="642941"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1</a:t>
              </a:r>
              <a:r>
                <a:rPr lang="en-US" dirty="0">
                  <a:solidFill>
                    <a:prstClr val="black"/>
                  </a:solidFill>
                </a:rPr>
                <a:t>J</a:t>
              </a:r>
              <a:r>
                <a:rPr lang="en-US" baseline="-25000" dirty="0">
                  <a:solidFill>
                    <a:prstClr val="black"/>
                  </a:solidFill>
                </a:rPr>
                <a:t>2</a:t>
              </a:r>
            </a:p>
          </p:txBody>
        </p:sp>
        <p:sp>
          <p:nvSpPr>
            <p:cNvPr id="54" name="TextBox 53"/>
            <p:cNvSpPr txBox="1"/>
            <p:nvPr/>
          </p:nvSpPr>
          <p:spPr>
            <a:xfrm>
              <a:off x="3286116" y="4785951"/>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1</a:t>
              </a:r>
              <a:r>
                <a:rPr lang="en-US" dirty="0">
                  <a:solidFill>
                    <a:prstClr val="black"/>
                  </a:solidFill>
                </a:rPr>
                <a:t>B</a:t>
              </a:r>
              <a:r>
                <a:rPr lang="en-US" baseline="-25000" dirty="0">
                  <a:solidFill>
                    <a:prstClr val="black"/>
                  </a:solidFill>
                </a:rPr>
                <a:t>1</a:t>
              </a:r>
            </a:p>
          </p:txBody>
        </p:sp>
        <p:sp>
          <p:nvSpPr>
            <p:cNvPr id="56" name="TextBox 55"/>
            <p:cNvSpPr txBox="1"/>
            <p:nvPr/>
          </p:nvSpPr>
          <p:spPr>
            <a:xfrm>
              <a:off x="4071935" y="4785951"/>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1</a:t>
              </a:r>
              <a:r>
                <a:rPr lang="en-US" dirty="0">
                  <a:solidFill>
                    <a:prstClr val="black"/>
                  </a:solidFill>
                </a:rPr>
                <a:t>B</a:t>
              </a:r>
              <a:r>
                <a:rPr lang="en-US" baseline="-25000" dirty="0">
                  <a:solidFill>
                    <a:prstClr val="black"/>
                  </a:solidFill>
                </a:rPr>
                <a:t>2</a:t>
              </a:r>
            </a:p>
          </p:txBody>
        </p:sp>
        <p:sp>
          <p:nvSpPr>
            <p:cNvPr id="57" name="TextBox 56"/>
            <p:cNvSpPr txBox="1"/>
            <p:nvPr/>
          </p:nvSpPr>
          <p:spPr>
            <a:xfrm>
              <a:off x="4857752" y="4785951"/>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1</a:t>
              </a:r>
              <a:r>
                <a:rPr lang="en-US" dirty="0">
                  <a:solidFill>
                    <a:prstClr val="black"/>
                  </a:solidFill>
                </a:rPr>
                <a:t>B</a:t>
              </a:r>
              <a:r>
                <a:rPr lang="en-US" baseline="-25000" dirty="0">
                  <a:solidFill>
                    <a:prstClr val="black"/>
                  </a:solidFill>
                </a:rPr>
                <a:t>3</a:t>
              </a:r>
            </a:p>
          </p:txBody>
        </p:sp>
        <p:sp>
          <p:nvSpPr>
            <p:cNvPr id="58" name="TextBox 57"/>
            <p:cNvSpPr txBox="1"/>
            <p:nvPr/>
          </p:nvSpPr>
          <p:spPr>
            <a:xfrm>
              <a:off x="1500167" y="5214532"/>
              <a:ext cx="642941"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2</a:t>
              </a:r>
              <a:r>
                <a:rPr lang="en-US" dirty="0">
                  <a:solidFill>
                    <a:prstClr val="black"/>
                  </a:solidFill>
                </a:rPr>
                <a:t>J</a:t>
              </a:r>
              <a:r>
                <a:rPr lang="en-US" baseline="-25000" dirty="0">
                  <a:solidFill>
                    <a:prstClr val="black"/>
                  </a:solidFill>
                </a:rPr>
                <a:t>1</a:t>
              </a:r>
            </a:p>
          </p:txBody>
        </p:sp>
        <p:sp>
          <p:nvSpPr>
            <p:cNvPr id="59" name="TextBox 58"/>
            <p:cNvSpPr txBox="1"/>
            <p:nvPr/>
          </p:nvSpPr>
          <p:spPr>
            <a:xfrm>
              <a:off x="2214547" y="5214532"/>
              <a:ext cx="642941"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2</a:t>
              </a:r>
              <a:r>
                <a:rPr lang="en-US" dirty="0">
                  <a:solidFill>
                    <a:prstClr val="black"/>
                  </a:solidFill>
                </a:rPr>
                <a:t>J</a:t>
              </a:r>
              <a:r>
                <a:rPr lang="en-US" baseline="-25000" dirty="0">
                  <a:solidFill>
                    <a:prstClr val="black"/>
                  </a:solidFill>
                </a:rPr>
                <a:t>2</a:t>
              </a:r>
            </a:p>
          </p:txBody>
        </p:sp>
        <p:sp>
          <p:nvSpPr>
            <p:cNvPr id="60" name="TextBox 59"/>
            <p:cNvSpPr txBox="1"/>
            <p:nvPr/>
          </p:nvSpPr>
          <p:spPr>
            <a:xfrm>
              <a:off x="3286116" y="5214532"/>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2</a:t>
              </a:r>
              <a:r>
                <a:rPr lang="en-US" dirty="0">
                  <a:solidFill>
                    <a:prstClr val="black"/>
                  </a:solidFill>
                </a:rPr>
                <a:t>B</a:t>
              </a:r>
              <a:r>
                <a:rPr lang="en-US" baseline="-25000" dirty="0">
                  <a:solidFill>
                    <a:prstClr val="black"/>
                  </a:solidFill>
                </a:rPr>
                <a:t>1</a:t>
              </a:r>
            </a:p>
          </p:txBody>
        </p:sp>
        <p:sp>
          <p:nvSpPr>
            <p:cNvPr id="61" name="TextBox 60"/>
            <p:cNvSpPr txBox="1"/>
            <p:nvPr/>
          </p:nvSpPr>
          <p:spPr>
            <a:xfrm>
              <a:off x="4071935" y="5214532"/>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2</a:t>
              </a:r>
              <a:r>
                <a:rPr lang="en-US" dirty="0">
                  <a:solidFill>
                    <a:prstClr val="black"/>
                  </a:solidFill>
                </a:rPr>
                <a:t>B</a:t>
              </a:r>
              <a:r>
                <a:rPr lang="en-US" baseline="-25000" dirty="0">
                  <a:solidFill>
                    <a:prstClr val="black"/>
                  </a:solidFill>
                </a:rPr>
                <a:t>2</a:t>
              </a:r>
            </a:p>
          </p:txBody>
        </p:sp>
        <p:sp>
          <p:nvSpPr>
            <p:cNvPr id="62" name="TextBox 61"/>
            <p:cNvSpPr txBox="1"/>
            <p:nvPr/>
          </p:nvSpPr>
          <p:spPr>
            <a:xfrm>
              <a:off x="4857752" y="5214532"/>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2</a:t>
              </a:r>
              <a:r>
                <a:rPr lang="en-US" dirty="0">
                  <a:solidFill>
                    <a:prstClr val="black"/>
                  </a:solidFill>
                </a:rPr>
                <a:t>B</a:t>
              </a:r>
              <a:r>
                <a:rPr lang="en-US" baseline="-25000" dirty="0">
                  <a:solidFill>
                    <a:prstClr val="black"/>
                  </a:solidFill>
                </a:rPr>
                <a:t>3</a:t>
              </a:r>
            </a:p>
          </p:txBody>
        </p:sp>
        <p:sp>
          <p:nvSpPr>
            <p:cNvPr id="63" name="TextBox 62"/>
            <p:cNvSpPr txBox="1"/>
            <p:nvPr/>
          </p:nvSpPr>
          <p:spPr>
            <a:xfrm>
              <a:off x="1500167" y="5655813"/>
              <a:ext cx="642941"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r>
                <a:rPr lang="en-US" dirty="0">
                  <a:solidFill>
                    <a:prstClr val="black"/>
                  </a:solidFill>
                </a:rPr>
                <a:t>J</a:t>
              </a:r>
              <a:r>
                <a:rPr lang="en-US" baseline="-25000" dirty="0">
                  <a:solidFill>
                    <a:prstClr val="black"/>
                  </a:solidFill>
                </a:rPr>
                <a:t>1</a:t>
              </a:r>
            </a:p>
          </p:txBody>
        </p:sp>
        <p:sp>
          <p:nvSpPr>
            <p:cNvPr id="64" name="TextBox 63"/>
            <p:cNvSpPr txBox="1"/>
            <p:nvPr/>
          </p:nvSpPr>
          <p:spPr>
            <a:xfrm>
              <a:off x="2214547" y="5655813"/>
              <a:ext cx="642941"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r>
                <a:rPr lang="en-US" dirty="0">
                  <a:solidFill>
                    <a:prstClr val="black"/>
                  </a:solidFill>
                </a:rPr>
                <a:t>J</a:t>
              </a:r>
              <a:r>
                <a:rPr lang="en-US" baseline="-25000" dirty="0">
                  <a:solidFill>
                    <a:prstClr val="black"/>
                  </a:solidFill>
                </a:rPr>
                <a:t>2</a:t>
              </a:r>
            </a:p>
          </p:txBody>
        </p:sp>
        <p:sp>
          <p:nvSpPr>
            <p:cNvPr id="65" name="TextBox 64"/>
            <p:cNvSpPr txBox="1"/>
            <p:nvPr/>
          </p:nvSpPr>
          <p:spPr>
            <a:xfrm>
              <a:off x="1500167" y="6143126"/>
              <a:ext cx="642941" cy="369850"/>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r>
                <a:rPr lang="en-US" dirty="0">
                  <a:solidFill>
                    <a:prstClr val="black"/>
                  </a:solidFill>
                </a:rPr>
                <a:t>J</a:t>
              </a:r>
              <a:r>
                <a:rPr lang="en-US" baseline="-25000" dirty="0">
                  <a:solidFill>
                    <a:prstClr val="black"/>
                  </a:solidFill>
                </a:rPr>
                <a:t>1</a:t>
              </a:r>
            </a:p>
          </p:txBody>
        </p:sp>
        <p:sp>
          <p:nvSpPr>
            <p:cNvPr id="66" name="TextBox 65"/>
            <p:cNvSpPr txBox="1"/>
            <p:nvPr/>
          </p:nvSpPr>
          <p:spPr>
            <a:xfrm>
              <a:off x="2214547" y="6143126"/>
              <a:ext cx="642941" cy="369850"/>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r>
                <a:rPr lang="en-US" dirty="0">
                  <a:solidFill>
                    <a:prstClr val="black"/>
                  </a:solidFill>
                </a:rPr>
                <a:t>J</a:t>
              </a:r>
              <a:r>
                <a:rPr lang="en-US" baseline="-25000" dirty="0">
                  <a:solidFill>
                    <a:prstClr val="black"/>
                  </a:solidFill>
                </a:rPr>
                <a:t>2</a:t>
              </a:r>
            </a:p>
          </p:txBody>
        </p:sp>
        <p:sp>
          <p:nvSpPr>
            <p:cNvPr id="67" name="TextBox 66"/>
            <p:cNvSpPr txBox="1"/>
            <p:nvPr/>
          </p:nvSpPr>
          <p:spPr>
            <a:xfrm>
              <a:off x="3286116" y="5643114"/>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r>
                <a:rPr lang="en-US" dirty="0">
                  <a:solidFill>
                    <a:prstClr val="black"/>
                  </a:solidFill>
                </a:rPr>
                <a:t>B</a:t>
              </a:r>
              <a:r>
                <a:rPr lang="en-US" baseline="-25000" dirty="0">
                  <a:solidFill>
                    <a:prstClr val="black"/>
                  </a:solidFill>
                </a:rPr>
                <a:t>1</a:t>
              </a:r>
            </a:p>
          </p:txBody>
        </p:sp>
        <p:sp>
          <p:nvSpPr>
            <p:cNvPr id="68" name="TextBox 67"/>
            <p:cNvSpPr txBox="1"/>
            <p:nvPr/>
          </p:nvSpPr>
          <p:spPr>
            <a:xfrm>
              <a:off x="4071935" y="5643114"/>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r>
                <a:rPr lang="en-US" dirty="0">
                  <a:solidFill>
                    <a:prstClr val="black"/>
                  </a:solidFill>
                </a:rPr>
                <a:t>B</a:t>
              </a:r>
              <a:r>
                <a:rPr lang="en-US" baseline="-25000" dirty="0">
                  <a:solidFill>
                    <a:prstClr val="black"/>
                  </a:solidFill>
                </a:rPr>
                <a:t>2</a:t>
              </a:r>
            </a:p>
          </p:txBody>
        </p:sp>
        <p:sp>
          <p:nvSpPr>
            <p:cNvPr id="69" name="TextBox 68"/>
            <p:cNvSpPr txBox="1"/>
            <p:nvPr/>
          </p:nvSpPr>
          <p:spPr>
            <a:xfrm>
              <a:off x="4857752" y="5643114"/>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3</a:t>
              </a:r>
              <a:r>
                <a:rPr lang="en-US" dirty="0">
                  <a:solidFill>
                    <a:prstClr val="black"/>
                  </a:solidFill>
                </a:rPr>
                <a:t>B</a:t>
              </a:r>
              <a:r>
                <a:rPr lang="en-US" baseline="-25000" dirty="0">
                  <a:solidFill>
                    <a:prstClr val="black"/>
                  </a:solidFill>
                </a:rPr>
                <a:t>3</a:t>
              </a:r>
            </a:p>
          </p:txBody>
        </p:sp>
        <p:sp>
          <p:nvSpPr>
            <p:cNvPr id="70" name="TextBox 69"/>
            <p:cNvSpPr txBox="1"/>
            <p:nvPr/>
          </p:nvSpPr>
          <p:spPr>
            <a:xfrm>
              <a:off x="3286116" y="6071696"/>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4</a:t>
              </a:r>
              <a:r>
                <a:rPr lang="en-US" dirty="0">
                  <a:solidFill>
                    <a:prstClr val="black"/>
                  </a:solidFill>
                </a:rPr>
                <a:t>B</a:t>
              </a:r>
              <a:r>
                <a:rPr lang="en-US" baseline="-25000" dirty="0">
                  <a:solidFill>
                    <a:prstClr val="black"/>
                  </a:solidFill>
                </a:rPr>
                <a:t>1</a:t>
              </a:r>
            </a:p>
          </p:txBody>
        </p:sp>
        <p:sp>
          <p:nvSpPr>
            <p:cNvPr id="71" name="TextBox 70"/>
            <p:cNvSpPr txBox="1"/>
            <p:nvPr/>
          </p:nvSpPr>
          <p:spPr>
            <a:xfrm>
              <a:off x="4071935" y="6071696"/>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4</a:t>
              </a:r>
              <a:r>
                <a:rPr lang="en-US" dirty="0">
                  <a:solidFill>
                    <a:prstClr val="black"/>
                  </a:solidFill>
                </a:rPr>
                <a:t>B</a:t>
              </a:r>
              <a:r>
                <a:rPr lang="en-US" baseline="-25000" dirty="0">
                  <a:solidFill>
                    <a:prstClr val="black"/>
                  </a:solidFill>
                </a:rPr>
                <a:t>2</a:t>
              </a:r>
            </a:p>
          </p:txBody>
        </p:sp>
        <p:sp>
          <p:nvSpPr>
            <p:cNvPr id="72" name="TextBox 71"/>
            <p:cNvSpPr txBox="1"/>
            <p:nvPr/>
          </p:nvSpPr>
          <p:spPr>
            <a:xfrm>
              <a:off x="4857752" y="6071696"/>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C</a:t>
              </a:r>
              <a:r>
                <a:rPr lang="en-US" baseline="-25000" dirty="0">
                  <a:solidFill>
                    <a:prstClr val="black"/>
                  </a:solidFill>
                </a:rPr>
                <a:t>4</a:t>
              </a:r>
              <a:r>
                <a:rPr lang="en-US" dirty="0">
                  <a:solidFill>
                    <a:prstClr val="black"/>
                  </a:solidFill>
                </a:rPr>
                <a:t>B</a:t>
              </a:r>
              <a:r>
                <a:rPr lang="en-US" baseline="-25000" dirty="0">
                  <a:solidFill>
                    <a:prstClr val="black"/>
                  </a:solidFill>
                </a:rPr>
                <a:t>3</a:t>
              </a:r>
            </a:p>
          </p:txBody>
        </p:sp>
        <p:sp>
          <p:nvSpPr>
            <p:cNvPr id="73" name="TextBox 72"/>
            <p:cNvSpPr txBox="1"/>
            <p:nvPr/>
          </p:nvSpPr>
          <p:spPr>
            <a:xfrm>
              <a:off x="5857884" y="4785951"/>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1</a:t>
              </a:r>
              <a:r>
                <a:rPr lang="en-US" dirty="0">
                  <a:solidFill>
                    <a:prstClr val="black"/>
                  </a:solidFill>
                </a:rPr>
                <a:t>B</a:t>
              </a:r>
              <a:r>
                <a:rPr lang="en-US" baseline="-25000" dirty="0">
                  <a:solidFill>
                    <a:prstClr val="black"/>
                  </a:solidFill>
                </a:rPr>
                <a:t>1</a:t>
              </a:r>
            </a:p>
          </p:txBody>
        </p:sp>
        <p:sp>
          <p:nvSpPr>
            <p:cNvPr id="74" name="TextBox 73"/>
            <p:cNvSpPr txBox="1"/>
            <p:nvPr/>
          </p:nvSpPr>
          <p:spPr>
            <a:xfrm>
              <a:off x="6643703" y="4785951"/>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1</a:t>
              </a:r>
              <a:r>
                <a:rPr lang="en-US" dirty="0">
                  <a:solidFill>
                    <a:prstClr val="black"/>
                  </a:solidFill>
                </a:rPr>
                <a:t>B</a:t>
              </a:r>
              <a:r>
                <a:rPr lang="en-US" baseline="-25000" dirty="0">
                  <a:solidFill>
                    <a:prstClr val="black"/>
                  </a:solidFill>
                </a:rPr>
                <a:t>2</a:t>
              </a:r>
            </a:p>
          </p:txBody>
        </p:sp>
        <p:sp>
          <p:nvSpPr>
            <p:cNvPr id="75" name="TextBox 74"/>
            <p:cNvSpPr txBox="1"/>
            <p:nvPr/>
          </p:nvSpPr>
          <p:spPr>
            <a:xfrm>
              <a:off x="7429520" y="4785951"/>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1</a:t>
              </a:r>
              <a:r>
                <a:rPr lang="en-US" dirty="0">
                  <a:solidFill>
                    <a:prstClr val="black"/>
                  </a:solidFill>
                </a:rPr>
                <a:t>B</a:t>
              </a:r>
              <a:r>
                <a:rPr lang="en-US" baseline="-25000" dirty="0">
                  <a:solidFill>
                    <a:prstClr val="black"/>
                  </a:solidFill>
                </a:rPr>
                <a:t>3</a:t>
              </a:r>
            </a:p>
          </p:txBody>
        </p:sp>
        <p:sp>
          <p:nvSpPr>
            <p:cNvPr id="76" name="TextBox 75"/>
            <p:cNvSpPr txBox="1"/>
            <p:nvPr/>
          </p:nvSpPr>
          <p:spPr>
            <a:xfrm>
              <a:off x="5857884" y="5214532"/>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2</a:t>
              </a:r>
              <a:r>
                <a:rPr lang="en-US" dirty="0">
                  <a:solidFill>
                    <a:prstClr val="black"/>
                  </a:solidFill>
                </a:rPr>
                <a:t>B</a:t>
              </a:r>
              <a:r>
                <a:rPr lang="en-US" baseline="-25000" dirty="0">
                  <a:solidFill>
                    <a:prstClr val="black"/>
                  </a:solidFill>
                </a:rPr>
                <a:t>1</a:t>
              </a:r>
            </a:p>
          </p:txBody>
        </p:sp>
        <p:sp>
          <p:nvSpPr>
            <p:cNvPr id="77" name="TextBox 76"/>
            <p:cNvSpPr txBox="1"/>
            <p:nvPr/>
          </p:nvSpPr>
          <p:spPr>
            <a:xfrm>
              <a:off x="6643703" y="5214532"/>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2</a:t>
              </a:r>
              <a:r>
                <a:rPr lang="en-US" dirty="0">
                  <a:solidFill>
                    <a:prstClr val="black"/>
                  </a:solidFill>
                </a:rPr>
                <a:t>B</a:t>
              </a:r>
              <a:r>
                <a:rPr lang="en-US" baseline="-25000" dirty="0">
                  <a:solidFill>
                    <a:prstClr val="black"/>
                  </a:solidFill>
                </a:rPr>
                <a:t>2</a:t>
              </a:r>
            </a:p>
          </p:txBody>
        </p:sp>
        <p:sp>
          <p:nvSpPr>
            <p:cNvPr id="78" name="TextBox 77"/>
            <p:cNvSpPr txBox="1"/>
            <p:nvPr/>
          </p:nvSpPr>
          <p:spPr>
            <a:xfrm>
              <a:off x="7429520" y="5214532"/>
              <a:ext cx="714380" cy="369851"/>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p>
              <a:pPr algn="ctr" fontAlgn="base">
                <a:spcBef>
                  <a:spcPct val="0"/>
                </a:spcBef>
                <a:spcAft>
                  <a:spcPct val="0"/>
                </a:spcAft>
                <a:defRPr/>
              </a:pPr>
              <a:r>
                <a:rPr lang="en-US" dirty="0">
                  <a:solidFill>
                    <a:prstClr val="black"/>
                  </a:solidFill>
                </a:rPr>
                <a:t>J</a:t>
              </a:r>
              <a:r>
                <a:rPr lang="en-US" baseline="-25000" dirty="0">
                  <a:solidFill>
                    <a:prstClr val="black"/>
                  </a:solidFill>
                </a:rPr>
                <a:t>2</a:t>
              </a:r>
              <a:r>
                <a:rPr lang="en-US" dirty="0">
                  <a:solidFill>
                    <a:prstClr val="black"/>
                  </a:solidFill>
                </a:rPr>
                <a:t>B</a:t>
              </a:r>
              <a:r>
                <a:rPr lang="en-US" baseline="-25000" dirty="0">
                  <a:solidFill>
                    <a:prstClr val="black"/>
                  </a:solidFill>
                </a:rPr>
                <a:t>3</a:t>
              </a:r>
            </a:p>
          </p:txBody>
        </p:sp>
      </p:grpSp>
    </p:spTree>
    <p:extLst>
      <p:ext uri="{BB962C8B-B14F-4D97-AF65-F5344CB8AC3E}">
        <p14:creationId xmlns:p14="http://schemas.microsoft.com/office/powerpoint/2010/main" val="3291624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85068CD8-6477-4B37-85D6-F2A9D2EF2B06}" type="slidenum">
              <a:rPr lang="en-US" altLang="en-US" sz="1200" smtClean="0">
                <a:solidFill>
                  <a:srgbClr val="898989"/>
                </a:solidFill>
              </a:rPr>
              <a:pPr algn="ctr" eaLnBrk="1" hangingPunct="1">
                <a:spcBef>
                  <a:spcPct val="0"/>
                </a:spcBef>
                <a:buFontTx/>
                <a:buNone/>
              </a:pPr>
              <a:t>46</a:t>
            </a:fld>
            <a:endParaRPr lang="en-US" altLang="en-US" sz="1200" smtClean="0">
              <a:solidFill>
                <a:srgbClr val="898989"/>
              </a:solidFill>
            </a:endParaRPr>
          </a:p>
        </p:txBody>
      </p:sp>
      <p:sp>
        <p:nvSpPr>
          <p:cNvPr id="26626" name="Rectangle 2"/>
          <p:cNvSpPr>
            <a:spLocks noGrp="1" noChangeArrowheads="1"/>
          </p:cNvSpPr>
          <p:nvPr>
            <p:ph type="title"/>
          </p:nvPr>
        </p:nvSpPr>
        <p:spPr>
          <a:xfrm>
            <a:off x="2627313" y="274638"/>
            <a:ext cx="6059487" cy="633412"/>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10</a:t>
            </a:r>
            <a:endParaRPr lang="en-US" dirty="0">
              <a:solidFill>
                <a:schemeClr val="dk1"/>
              </a:solidFill>
              <a:latin typeface="+mn-lt"/>
              <a:ea typeface="+mn-ea"/>
              <a:cs typeface="+mn-cs"/>
            </a:endParaRPr>
          </a:p>
        </p:txBody>
      </p:sp>
      <p:sp>
        <p:nvSpPr>
          <p:cNvPr id="41988" name="Rectangle 3"/>
          <p:cNvSpPr>
            <a:spLocks noGrp="1" noChangeArrowheads="1"/>
          </p:cNvSpPr>
          <p:nvPr>
            <p:ph type="body" idx="1"/>
          </p:nvPr>
        </p:nvSpPr>
        <p:spPr>
          <a:xfrm>
            <a:off x="395288" y="981075"/>
            <a:ext cx="8229600" cy="1828800"/>
          </a:xfrm>
        </p:spPr>
        <p:txBody>
          <a:bodyPr/>
          <a:lstStyle/>
          <a:p>
            <a:pPr>
              <a:buFont typeface="Arial" pitchFamily="34" charset="0"/>
              <a:buNone/>
            </a:pPr>
            <a:r>
              <a:rPr lang="en-US" altLang="en-US" sz="2800" smtClean="0"/>
              <a:t>    A six-person committee composed of Aina, Wan, Chan, Tan, Syed and Helmi is to be selected to hold as a chairperson, secretary, and treasurer.</a:t>
            </a:r>
          </a:p>
          <a:p>
            <a:endParaRPr lang="en-US" altLang="en-US" sz="2800" smtClean="0"/>
          </a:p>
        </p:txBody>
      </p:sp>
      <p:sp>
        <p:nvSpPr>
          <p:cNvPr id="5" name="Rectangle 4"/>
          <p:cNvSpPr/>
          <p:nvPr/>
        </p:nvSpPr>
        <p:spPr>
          <a:xfrm>
            <a:off x="900113" y="2708275"/>
            <a:ext cx="7632700" cy="3109913"/>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fontAlgn="base">
              <a:spcBef>
                <a:spcPct val="0"/>
              </a:spcBef>
              <a:spcAft>
                <a:spcPct val="0"/>
              </a:spcAft>
              <a:buFont typeface="Wingdings" pitchFamily="2" charset="2"/>
              <a:buChar char="§"/>
              <a:defRPr/>
            </a:pPr>
            <a:r>
              <a:rPr lang="en-US" sz="2800" dirty="0">
                <a:solidFill>
                  <a:prstClr val="black"/>
                </a:solidFill>
              </a:rPr>
              <a:t>In how many ways can this be done?</a:t>
            </a:r>
          </a:p>
          <a:p>
            <a:pPr fontAlgn="base">
              <a:spcBef>
                <a:spcPct val="0"/>
              </a:spcBef>
              <a:spcAft>
                <a:spcPct val="0"/>
              </a:spcAft>
              <a:buFont typeface="Wingdings" pitchFamily="2" charset="2"/>
              <a:buChar char="§"/>
              <a:defRPr/>
            </a:pPr>
            <a:r>
              <a:rPr lang="en-US" sz="2800" dirty="0">
                <a:solidFill>
                  <a:prstClr val="black"/>
                </a:solidFill>
              </a:rPr>
              <a:t>In how many ways can this be done if either </a:t>
            </a:r>
            <a:r>
              <a:rPr lang="en-US" sz="2800" dirty="0" err="1">
                <a:solidFill>
                  <a:prstClr val="black"/>
                </a:solidFill>
              </a:rPr>
              <a:t>Aina</a:t>
            </a:r>
            <a:r>
              <a:rPr lang="en-US" sz="2800" dirty="0">
                <a:solidFill>
                  <a:prstClr val="black"/>
                </a:solidFill>
              </a:rPr>
              <a:t> or Wan must be chairperson?</a:t>
            </a:r>
          </a:p>
          <a:p>
            <a:pPr fontAlgn="base">
              <a:spcBef>
                <a:spcPct val="0"/>
              </a:spcBef>
              <a:spcAft>
                <a:spcPct val="0"/>
              </a:spcAft>
              <a:buFont typeface="Wingdings" pitchFamily="2" charset="2"/>
              <a:buChar char="§"/>
              <a:defRPr/>
            </a:pPr>
            <a:r>
              <a:rPr lang="en-US" sz="2800" dirty="0">
                <a:solidFill>
                  <a:prstClr val="black"/>
                </a:solidFill>
              </a:rPr>
              <a:t>In how many ways can this be done if Syed must hold one of the position?</a:t>
            </a:r>
          </a:p>
          <a:p>
            <a:pPr fontAlgn="base">
              <a:spcBef>
                <a:spcPct val="0"/>
              </a:spcBef>
              <a:spcAft>
                <a:spcPct val="0"/>
              </a:spcAft>
              <a:buFont typeface="Wingdings" pitchFamily="2" charset="2"/>
              <a:buChar char="§"/>
              <a:defRPr/>
            </a:pPr>
            <a:r>
              <a:rPr lang="en-US" sz="2800" dirty="0">
                <a:solidFill>
                  <a:prstClr val="black"/>
                </a:solidFill>
              </a:rPr>
              <a:t>In how many ways can this be done if Tan and </a:t>
            </a:r>
            <a:r>
              <a:rPr lang="en-US" sz="2800" dirty="0" err="1">
                <a:solidFill>
                  <a:prstClr val="black"/>
                </a:solidFill>
              </a:rPr>
              <a:t>Helmi</a:t>
            </a:r>
            <a:r>
              <a:rPr lang="en-US" sz="2800" dirty="0">
                <a:solidFill>
                  <a:prstClr val="black"/>
                </a:solidFill>
              </a:rPr>
              <a:t> must hold any position?</a:t>
            </a:r>
          </a:p>
        </p:txBody>
      </p:sp>
    </p:spTree>
    <p:extLst>
      <p:ext uri="{BB962C8B-B14F-4D97-AF65-F5344CB8AC3E}">
        <p14:creationId xmlns:p14="http://schemas.microsoft.com/office/powerpoint/2010/main" val="3313241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FA3E8D5E-660B-42EE-AA30-08C5C2C69548}" type="slidenum">
              <a:rPr lang="en-US" altLang="en-US" sz="1200" smtClean="0">
                <a:solidFill>
                  <a:srgbClr val="898989"/>
                </a:solidFill>
              </a:rPr>
              <a:pPr algn="ctr" eaLnBrk="1" hangingPunct="1">
                <a:spcBef>
                  <a:spcPct val="0"/>
                </a:spcBef>
                <a:buFontTx/>
                <a:buNone/>
              </a:pPr>
              <a:t>47</a:t>
            </a:fld>
            <a:endParaRPr lang="en-US" altLang="en-US" sz="1200" smtClean="0">
              <a:solidFill>
                <a:srgbClr val="898989"/>
              </a:solidFill>
            </a:endParaRPr>
          </a:p>
        </p:txBody>
      </p:sp>
      <p:sp>
        <p:nvSpPr>
          <p:cNvPr id="28674" name="Rectangle 2"/>
          <p:cNvSpPr>
            <a:spLocks noGrp="1" noChangeArrowheads="1"/>
          </p:cNvSpPr>
          <p:nvPr>
            <p:ph type="title"/>
          </p:nvPr>
        </p:nvSpPr>
        <p:spPr>
          <a:xfrm>
            <a:off x="2484438" y="274638"/>
            <a:ext cx="6202362" cy="850900"/>
          </a:xfrm>
          <a:gradFill rotWithShape="1">
            <a:gsLst>
              <a:gs pos="0">
                <a:srgbClr val="F5FFE6"/>
              </a:gs>
              <a:gs pos="64999">
                <a:srgbClr val="E4FDC2"/>
              </a:gs>
              <a:gs pos="100000">
                <a:srgbClr val="DAFDA7"/>
              </a:gs>
            </a:gsLst>
            <a:lin ang="5400000" scaled="1"/>
          </a:gradFill>
          <a:ln cap="flat">
            <a:solidFill>
              <a:srgbClr val="98B954"/>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Example 10 - Solution</a:t>
            </a:r>
            <a:endParaRPr lang="en-US" dirty="0">
              <a:solidFill>
                <a:schemeClr val="dk1"/>
              </a:solidFill>
              <a:latin typeface="+mn-lt"/>
              <a:ea typeface="+mn-ea"/>
              <a:cs typeface="+mn-cs"/>
            </a:endParaRPr>
          </a:p>
        </p:txBody>
      </p:sp>
      <p:sp>
        <p:nvSpPr>
          <p:cNvPr id="43012" name="Rectangle 3"/>
          <p:cNvSpPr>
            <a:spLocks noGrp="1" noChangeArrowheads="1"/>
          </p:cNvSpPr>
          <p:nvPr>
            <p:ph type="body" idx="1"/>
          </p:nvPr>
        </p:nvSpPr>
        <p:spPr>
          <a:xfrm>
            <a:off x="395288" y="1341438"/>
            <a:ext cx="8229600" cy="3167062"/>
          </a:xfrm>
        </p:spPr>
        <p:txBody>
          <a:bodyPr/>
          <a:lstStyle/>
          <a:p>
            <a:r>
              <a:rPr lang="en-US" altLang="en-US" sz="3600" smtClean="0"/>
              <a:t>In how many ways can this be done?</a:t>
            </a:r>
          </a:p>
          <a:p>
            <a:pPr lvl="1">
              <a:buFont typeface="Wingdings" pitchFamily="2" charset="2"/>
              <a:buChar char="Ø"/>
            </a:pPr>
            <a:r>
              <a:rPr lang="en-US" altLang="en-US" sz="3600" smtClean="0"/>
              <a:t> Select the chairperson (6 ways)</a:t>
            </a:r>
          </a:p>
          <a:p>
            <a:pPr lvl="1">
              <a:buFont typeface="Wingdings" pitchFamily="2" charset="2"/>
              <a:buChar char="Ø"/>
            </a:pPr>
            <a:r>
              <a:rPr lang="en-US" altLang="en-US" sz="3600" smtClean="0"/>
              <a:t> Select the secretary (5 ways)</a:t>
            </a:r>
          </a:p>
          <a:p>
            <a:pPr lvl="1">
              <a:buFont typeface="Wingdings" pitchFamily="2" charset="2"/>
              <a:buChar char="Ø"/>
            </a:pPr>
            <a:r>
              <a:rPr lang="en-US" altLang="en-US" sz="3600" smtClean="0"/>
              <a:t> Select the treasurer (4 ways)</a:t>
            </a:r>
          </a:p>
          <a:p>
            <a:pPr lvl="1">
              <a:buFont typeface="Wingdings" pitchFamily="2" charset="2"/>
              <a:buChar char="Ø"/>
            </a:pPr>
            <a:r>
              <a:rPr lang="en-US" altLang="en-US" sz="3600" smtClean="0"/>
              <a:t> 6. 5. 4 =120</a:t>
            </a:r>
          </a:p>
          <a:p>
            <a:pPr>
              <a:buFont typeface="Arial" pitchFamily="34" charset="0"/>
              <a:buNone/>
            </a:pPr>
            <a:endParaRPr lang="en-US" altLang="en-US" smtClean="0"/>
          </a:p>
        </p:txBody>
      </p:sp>
    </p:spTree>
    <p:extLst>
      <p:ext uri="{BB962C8B-B14F-4D97-AF65-F5344CB8AC3E}">
        <p14:creationId xmlns:p14="http://schemas.microsoft.com/office/powerpoint/2010/main" val="19638688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5F5058CA-5392-4474-A9BB-861C7D513217}" type="slidenum">
              <a:rPr lang="en-US" altLang="en-US" sz="1200" smtClean="0">
                <a:solidFill>
                  <a:srgbClr val="898989"/>
                </a:solidFill>
              </a:rPr>
              <a:pPr algn="ctr" eaLnBrk="1" hangingPunct="1">
                <a:spcBef>
                  <a:spcPct val="0"/>
                </a:spcBef>
                <a:buFontTx/>
                <a:buNone/>
              </a:pPr>
              <a:t>48</a:t>
            </a:fld>
            <a:endParaRPr lang="en-US" altLang="en-US" sz="1200" smtClean="0">
              <a:solidFill>
                <a:srgbClr val="898989"/>
              </a:solidFill>
            </a:endParaRPr>
          </a:p>
        </p:txBody>
      </p:sp>
      <p:sp>
        <p:nvSpPr>
          <p:cNvPr id="44035" name="Rectangle 3"/>
          <p:cNvSpPr>
            <a:spLocks noGrp="1" noChangeArrowheads="1"/>
          </p:cNvSpPr>
          <p:nvPr>
            <p:ph type="body" idx="1"/>
          </p:nvPr>
        </p:nvSpPr>
        <p:spPr/>
        <p:txBody>
          <a:bodyPr/>
          <a:lstStyle/>
          <a:p>
            <a:r>
              <a:rPr lang="en-US" altLang="en-US" smtClean="0"/>
              <a:t>In how many ways can this be done if either Aina or Wan must be chairperson?</a:t>
            </a:r>
          </a:p>
          <a:p>
            <a:pPr lvl="1">
              <a:buFont typeface="Wingdings" pitchFamily="2" charset="2"/>
              <a:buChar char="Ø"/>
            </a:pPr>
            <a:r>
              <a:rPr lang="en-US" altLang="en-US" sz="3200" smtClean="0"/>
              <a:t>If Aina is chairperson 5. 4 =20</a:t>
            </a:r>
          </a:p>
          <a:p>
            <a:pPr lvl="1">
              <a:buFont typeface="Wingdings" pitchFamily="2" charset="2"/>
              <a:buChar char="Ø"/>
            </a:pPr>
            <a:r>
              <a:rPr lang="en-US" altLang="en-US" sz="3200" smtClean="0"/>
              <a:t>If Wan is chairperson 5. 4 =20</a:t>
            </a:r>
          </a:p>
          <a:p>
            <a:pPr lvl="1">
              <a:buFont typeface="Wingdings" pitchFamily="2" charset="2"/>
              <a:buChar char="Ø"/>
            </a:pPr>
            <a:r>
              <a:rPr lang="en-US" altLang="en-US" sz="3200" smtClean="0"/>
              <a:t>20+20 =40</a:t>
            </a:r>
          </a:p>
          <a:p>
            <a:pPr>
              <a:buFont typeface="Arial" pitchFamily="34" charset="0"/>
              <a:buNone/>
            </a:pPr>
            <a:endParaRPr lang="en-US" altLang="en-US" smtClean="0"/>
          </a:p>
        </p:txBody>
      </p:sp>
    </p:spTree>
    <p:extLst>
      <p:ext uri="{BB962C8B-B14F-4D97-AF65-F5344CB8AC3E}">
        <p14:creationId xmlns:p14="http://schemas.microsoft.com/office/powerpoint/2010/main" val="1047906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043CC4D6-FE7A-4B8F-8899-BE34BBF42B7A}" type="slidenum">
              <a:rPr lang="en-US" altLang="en-US" sz="1200" smtClean="0">
                <a:solidFill>
                  <a:srgbClr val="898989"/>
                </a:solidFill>
              </a:rPr>
              <a:pPr algn="ctr" eaLnBrk="1" hangingPunct="1">
                <a:spcBef>
                  <a:spcPct val="0"/>
                </a:spcBef>
                <a:buFontTx/>
                <a:buNone/>
              </a:pPr>
              <a:t>49</a:t>
            </a:fld>
            <a:endParaRPr lang="en-US" altLang="en-US" sz="1200" smtClean="0">
              <a:solidFill>
                <a:srgbClr val="898989"/>
              </a:solidFill>
            </a:endParaRPr>
          </a:p>
        </p:txBody>
      </p:sp>
      <p:sp>
        <p:nvSpPr>
          <p:cNvPr id="45059" name="Rectangle 3"/>
          <p:cNvSpPr>
            <a:spLocks noGrp="1" noChangeArrowheads="1"/>
          </p:cNvSpPr>
          <p:nvPr>
            <p:ph type="body" idx="1"/>
          </p:nvPr>
        </p:nvSpPr>
        <p:spPr/>
        <p:txBody>
          <a:bodyPr/>
          <a:lstStyle/>
          <a:p>
            <a:r>
              <a:rPr lang="en-US" altLang="en-US" smtClean="0"/>
              <a:t>OR</a:t>
            </a:r>
          </a:p>
          <a:p>
            <a:pPr lvl="1">
              <a:buFont typeface="Wingdings" pitchFamily="2" charset="2"/>
              <a:buChar char="ü"/>
            </a:pPr>
            <a:r>
              <a:rPr lang="en-US" altLang="en-US" smtClean="0"/>
              <a:t>Select the chairperson (2 ways)</a:t>
            </a:r>
          </a:p>
          <a:p>
            <a:pPr lvl="1">
              <a:buFont typeface="Wingdings" pitchFamily="2" charset="2"/>
              <a:buChar char="ü"/>
            </a:pPr>
            <a:r>
              <a:rPr lang="en-US" altLang="en-US" smtClean="0"/>
              <a:t>Select the secretary (5 ways)</a:t>
            </a:r>
          </a:p>
          <a:p>
            <a:pPr lvl="1">
              <a:buFont typeface="Wingdings" pitchFamily="2" charset="2"/>
              <a:buChar char="ü"/>
            </a:pPr>
            <a:r>
              <a:rPr lang="en-US" altLang="en-US" smtClean="0"/>
              <a:t>Select the treasurer (4 ways)</a:t>
            </a:r>
          </a:p>
          <a:p>
            <a:pPr lvl="1">
              <a:buFont typeface="Wingdings" pitchFamily="2" charset="2"/>
              <a:buChar char="ü"/>
            </a:pPr>
            <a:r>
              <a:rPr lang="en-US" altLang="en-US" smtClean="0"/>
              <a:t>2. 5. 4 =40</a:t>
            </a:r>
          </a:p>
          <a:p>
            <a:endParaRPr lang="en-US" altLang="en-US" smtClean="0"/>
          </a:p>
        </p:txBody>
      </p:sp>
    </p:spTree>
    <p:extLst>
      <p:ext uri="{BB962C8B-B14F-4D97-AF65-F5344CB8AC3E}">
        <p14:creationId xmlns:p14="http://schemas.microsoft.com/office/powerpoint/2010/main" val="131457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611188" y="1628775"/>
            <a:ext cx="77771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just" eaLnBrk="1" fontAlgn="base" hangingPunct="1">
              <a:spcBef>
                <a:spcPct val="0"/>
              </a:spcBef>
              <a:spcAft>
                <a:spcPct val="0"/>
              </a:spcAft>
              <a:buFontTx/>
              <a:buNone/>
            </a:pPr>
            <a:r>
              <a:rPr lang="en-US" altLang="en-US" sz="3600" u="sng">
                <a:solidFill>
                  <a:prstClr val="black"/>
                </a:solidFill>
              </a:rPr>
              <a:t>Problem 4 </a:t>
            </a:r>
            <a:r>
              <a:rPr lang="en-US" altLang="en-US" sz="3600">
                <a:solidFill>
                  <a:prstClr val="black"/>
                </a:solidFill>
              </a:rPr>
              <a:t>- The department will award a free computer to either a CS student or a CS professor. How many different choices are there, if there are 530 students and 15 professors?</a:t>
            </a:r>
          </a:p>
        </p:txBody>
      </p:sp>
      <p:sp>
        <p:nvSpPr>
          <p:cNvPr id="3" name="Title 2"/>
          <p:cNvSpPr txBox="1">
            <a:spLocks/>
          </p:cNvSpPr>
          <p:nvPr/>
        </p:nvSpPr>
        <p:spPr>
          <a:xfrm>
            <a:off x="2484438" y="274638"/>
            <a:ext cx="6202362" cy="706437"/>
          </a:xfrm>
          <a:prstGeom prst="rect">
            <a:avLst/>
          </a:prstGeom>
        </p:spPr>
        <p:style>
          <a:lnRef idx="2">
            <a:schemeClr val="accent2"/>
          </a:lnRef>
          <a:fillRef idx="1">
            <a:schemeClr val="lt1"/>
          </a:fillRef>
          <a:effectRef idx="0">
            <a:schemeClr val="accent2"/>
          </a:effectRef>
          <a:fontRef idx="minor">
            <a:schemeClr val="dk1"/>
          </a:fontRef>
        </p:style>
        <p:txBody>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mtClean="0">
                <a:solidFill>
                  <a:prstClr val="black"/>
                </a:solidFill>
              </a:rPr>
              <a:t>Basic Counting Principles</a:t>
            </a:r>
            <a:endParaRPr lang="en-US" dirty="0">
              <a:solidFill>
                <a:prstClr val="black"/>
              </a:solidFill>
            </a:endParaRPr>
          </a:p>
        </p:txBody>
      </p:sp>
    </p:spTree>
    <p:extLst>
      <p:ext uri="{BB962C8B-B14F-4D97-AF65-F5344CB8AC3E}">
        <p14:creationId xmlns:p14="http://schemas.microsoft.com/office/powerpoint/2010/main" val="4263591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8FC3DB93-3434-4968-BD07-5D7A3635544F}" type="slidenum">
              <a:rPr lang="en-US" altLang="en-US" sz="1200" smtClean="0">
                <a:solidFill>
                  <a:srgbClr val="898989"/>
                </a:solidFill>
              </a:rPr>
              <a:pPr algn="ctr" eaLnBrk="1" hangingPunct="1">
                <a:spcBef>
                  <a:spcPct val="0"/>
                </a:spcBef>
                <a:buFontTx/>
                <a:buNone/>
              </a:pPr>
              <a:t>50</a:t>
            </a:fld>
            <a:endParaRPr lang="en-US" altLang="en-US" sz="1200" smtClean="0">
              <a:solidFill>
                <a:srgbClr val="898989"/>
              </a:solidFill>
            </a:endParaRPr>
          </a:p>
        </p:txBody>
      </p:sp>
      <p:sp>
        <p:nvSpPr>
          <p:cNvPr id="46083" name="Rectangle 3"/>
          <p:cNvSpPr>
            <a:spLocks noGrp="1" noChangeArrowheads="1"/>
          </p:cNvSpPr>
          <p:nvPr>
            <p:ph type="body" idx="1"/>
          </p:nvPr>
        </p:nvSpPr>
        <p:spPr/>
        <p:txBody>
          <a:bodyPr/>
          <a:lstStyle/>
          <a:p>
            <a:r>
              <a:rPr lang="en-US" altLang="en-US" smtClean="0"/>
              <a:t>In how many ways can this be done if Syed must hold one of the position?</a:t>
            </a:r>
          </a:p>
          <a:p>
            <a:pPr lvl="1">
              <a:buFont typeface="Wingdings" pitchFamily="2" charset="2"/>
              <a:buChar char="Ø"/>
            </a:pPr>
            <a:r>
              <a:rPr lang="en-US" altLang="en-US" sz="3200" smtClean="0"/>
              <a:t> If Syed is chairperson 5. 4 =20</a:t>
            </a:r>
          </a:p>
          <a:p>
            <a:pPr lvl="1">
              <a:buFont typeface="Wingdings" pitchFamily="2" charset="2"/>
              <a:buChar char="Ø"/>
            </a:pPr>
            <a:r>
              <a:rPr lang="en-US" altLang="en-US" sz="3200" smtClean="0"/>
              <a:t> If Syed is secretary 5. 4 =20</a:t>
            </a:r>
          </a:p>
          <a:p>
            <a:pPr lvl="1">
              <a:buFont typeface="Wingdings" pitchFamily="2" charset="2"/>
              <a:buChar char="Ø"/>
            </a:pPr>
            <a:r>
              <a:rPr lang="en-US" altLang="en-US" sz="3200" smtClean="0"/>
              <a:t> If Syed is treasurer 5. 4 =20</a:t>
            </a:r>
          </a:p>
          <a:p>
            <a:pPr lvl="1">
              <a:buFont typeface="Wingdings" pitchFamily="2" charset="2"/>
              <a:buChar char="Ø"/>
            </a:pPr>
            <a:r>
              <a:rPr lang="en-US" altLang="en-US" sz="3200" smtClean="0"/>
              <a:t> 20+20+20 =60</a:t>
            </a:r>
          </a:p>
          <a:p>
            <a:endParaRPr lang="en-US" altLang="en-US" smtClean="0"/>
          </a:p>
        </p:txBody>
      </p:sp>
    </p:spTree>
    <p:extLst>
      <p:ext uri="{BB962C8B-B14F-4D97-AF65-F5344CB8AC3E}">
        <p14:creationId xmlns:p14="http://schemas.microsoft.com/office/powerpoint/2010/main" val="11964012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1A4792A9-BA58-413E-A6CC-9B00626D3D41}" type="slidenum">
              <a:rPr lang="en-US" altLang="en-US" sz="1200" smtClean="0">
                <a:solidFill>
                  <a:srgbClr val="898989"/>
                </a:solidFill>
              </a:rPr>
              <a:pPr algn="ctr" eaLnBrk="1" hangingPunct="1">
                <a:spcBef>
                  <a:spcPct val="0"/>
                </a:spcBef>
                <a:buFontTx/>
                <a:buNone/>
              </a:pPr>
              <a:t>51</a:t>
            </a:fld>
            <a:endParaRPr lang="en-US" altLang="en-US" sz="1200" smtClean="0">
              <a:solidFill>
                <a:srgbClr val="898989"/>
              </a:solidFill>
            </a:endParaRPr>
          </a:p>
        </p:txBody>
      </p:sp>
      <p:sp>
        <p:nvSpPr>
          <p:cNvPr id="47107" name="Rectangle 3"/>
          <p:cNvSpPr>
            <a:spLocks noGrp="1" noChangeArrowheads="1"/>
          </p:cNvSpPr>
          <p:nvPr>
            <p:ph type="body" idx="1"/>
          </p:nvPr>
        </p:nvSpPr>
        <p:spPr/>
        <p:txBody>
          <a:bodyPr/>
          <a:lstStyle/>
          <a:p>
            <a:r>
              <a:rPr lang="en-US" altLang="en-US" sz="3600" smtClean="0"/>
              <a:t>OR</a:t>
            </a:r>
          </a:p>
          <a:p>
            <a:pPr lvl="1">
              <a:buFont typeface="Wingdings" pitchFamily="2" charset="2"/>
              <a:buChar char="Ø"/>
            </a:pPr>
            <a:r>
              <a:rPr lang="en-US" altLang="en-US" sz="3600" smtClean="0"/>
              <a:t>Assign Syed for any position is 3 ways</a:t>
            </a:r>
          </a:p>
          <a:p>
            <a:pPr lvl="1">
              <a:buFont typeface="Wingdings" pitchFamily="2" charset="2"/>
              <a:buChar char="Ø"/>
            </a:pPr>
            <a:r>
              <a:rPr lang="en-US" altLang="en-US" sz="3600" smtClean="0"/>
              <a:t>Fill the highest remaining position is 5 ways</a:t>
            </a:r>
          </a:p>
          <a:p>
            <a:pPr lvl="1">
              <a:buFont typeface="Wingdings" pitchFamily="2" charset="2"/>
              <a:buChar char="Ø"/>
            </a:pPr>
            <a:r>
              <a:rPr lang="en-US" altLang="en-US" sz="3600" smtClean="0"/>
              <a:t>Fill the last position is 4 ways</a:t>
            </a:r>
          </a:p>
          <a:p>
            <a:pPr lvl="1">
              <a:buFont typeface="Wingdings" pitchFamily="2" charset="2"/>
              <a:buChar char="Ø"/>
            </a:pPr>
            <a:r>
              <a:rPr lang="en-US" altLang="en-US" sz="3600" smtClean="0"/>
              <a:t>3. 5. 4 =60</a:t>
            </a:r>
          </a:p>
          <a:p>
            <a:endParaRPr lang="en-US" altLang="en-US" smtClean="0"/>
          </a:p>
        </p:txBody>
      </p:sp>
    </p:spTree>
    <p:extLst>
      <p:ext uri="{BB962C8B-B14F-4D97-AF65-F5344CB8AC3E}">
        <p14:creationId xmlns:p14="http://schemas.microsoft.com/office/powerpoint/2010/main" val="1822963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1FCC15C2-6F06-4FEF-995E-438AD3A0951E}" type="slidenum">
              <a:rPr lang="en-US" altLang="en-US" sz="1200" smtClean="0">
                <a:solidFill>
                  <a:srgbClr val="898989"/>
                </a:solidFill>
              </a:rPr>
              <a:pPr algn="ctr" eaLnBrk="1" hangingPunct="1">
                <a:spcBef>
                  <a:spcPct val="0"/>
                </a:spcBef>
                <a:buFontTx/>
                <a:buNone/>
              </a:pPr>
              <a:t>52</a:t>
            </a:fld>
            <a:endParaRPr lang="en-US" altLang="en-US" sz="1200" smtClean="0">
              <a:solidFill>
                <a:srgbClr val="898989"/>
              </a:solidFill>
            </a:endParaRPr>
          </a:p>
        </p:txBody>
      </p:sp>
      <p:sp>
        <p:nvSpPr>
          <p:cNvPr id="33795" name="Rectangle 3"/>
          <p:cNvSpPr>
            <a:spLocks noGrp="1" noChangeArrowheads="1"/>
          </p:cNvSpPr>
          <p:nvPr>
            <p:ph type="body" idx="1"/>
          </p:nvPr>
        </p:nvSpPr>
        <p:spPr/>
        <p:txBody>
          <a:bodyPr/>
          <a:lstStyle/>
          <a:p>
            <a:pPr>
              <a:buFont typeface="Arial" charset="0"/>
              <a:buChar char="•"/>
              <a:defRPr/>
            </a:pPr>
            <a:r>
              <a:rPr lang="en-US" dirty="0">
                <a:ea typeface="ＭＳ Ｐゴシック" charset="0"/>
              </a:rPr>
              <a:t>In how many ways can this be done if </a:t>
            </a:r>
            <a:r>
              <a:rPr lang="en-US" dirty="0" smtClean="0">
                <a:ea typeface="ＭＳ Ｐゴシック" charset="0"/>
              </a:rPr>
              <a:t>Tan </a:t>
            </a:r>
            <a:r>
              <a:rPr lang="en-US" dirty="0">
                <a:ea typeface="ＭＳ Ｐゴシック" charset="0"/>
              </a:rPr>
              <a:t>and </a:t>
            </a:r>
            <a:r>
              <a:rPr lang="en-US" dirty="0" err="1">
                <a:ea typeface="ＭＳ Ｐゴシック" charset="0"/>
              </a:rPr>
              <a:t>Helmi</a:t>
            </a:r>
            <a:r>
              <a:rPr lang="en-US" dirty="0">
                <a:ea typeface="ＭＳ Ｐゴシック" charset="0"/>
              </a:rPr>
              <a:t> must hold </a:t>
            </a:r>
            <a:r>
              <a:rPr lang="en-US" dirty="0" smtClean="0">
                <a:ea typeface="ＭＳ Ｐゴシック" charset="0"/>
              </a:rPr>
              <a:t>any position?</a:t>
            </a:r>
            <a:endParaRPr lang="en-US" dirty="0">
              <a:ea typeface="ＭＳ Ｐゴシック" charset="0"/>
            </a:endParaRPr>
          </a:p>
          <a:p>
            <a:pPr lvl="1">
              <a:buFont typeface="Wingdings" pitchFamily="2" charset="2"/>
              <a:buChar char="Ø"/>
              <a:defRPr/>
            </a:pPr>
            <a:r>
              <a:rPr lang="en-US" sz="3200" dirty="0">
                <a:ea typeface="ＭＳ Ｐゴシック" charset="0"/>
              </a:rPr>
              <a:t>Assign </a:t>
            </a:r>
            <a:r>
              <a:rPr lang="en-US" sz="3200" dirty="0" smtClean="0">
                <a:ea typeface="ＭＳ Ｐゴシック" charset="0"/>
              </a:rPr>
              <a:t>Tan  - 3 </a:t>
            </a:r>
            <a:r>
              <a:rPr lang="en-US" sz="3200" dirty="0">
                <a:ea typeface="ＭＳ Ｐゴシック" charset="0"/>
              </a:rPr>
              <a:t>ways</a:t>
            </a:r>
          </a:p>
          <a:p>
            <a:pPr lvl="1">
              <a:buFont typeface="Wingdings" pitchFamily="2" charset="2"/>
              <a:buChar char="Ø"/>
              <a:defRPr/>
            </a:pPr>
            <a:r>
              <a:rPr lang="en-US" sz="3200" dirty="0">
                <a:ea typeface="ＭＳ Ｐゴシック" charset="0"/>
              </a:rPr>
              <a:t>Assign </a:t>
            </a:r>
            <a:r>
              <a:rPr lang="en-US" sz="3200" dirty="0" err="1">
                <a:ea typeface="ＭＳ Ｐゴシック" charset="0"/>
              </a:rPr>
              <a:t>Helmi</a:t>
            </a:r>
            <a:r>
              <a:rPr lang="en-US" sz="3200" dirty="0">
                <a:ea typeface="ＭＳ Ｐゴシック" charset="0"/>
              </a:rPr>
              <a:t> </a:t>
            </a:r>
            <a:r>
              <a:rPr lang="en-US" sz="3200" dirty="0" smtClean="0">
                <a:ea typeface="ＭＳ Ｐゴシック" charset="0"/>
              </a:rPr>
              <a:t>- 2 </a:t>
            </a:r>
            <a:r>
              <a:rPr lang="en-US" sz="3200" dirty="0">
                <a:ea typeface="ＭＳ Ｐゴシック" charset="0"/>
              </a:rPr>
              <a:t>ways</a:t>
            </a:r>
          </a:p>
          <a:p>
            <a:pPr lvl="1">
              <a:buFont typeface="Wingdings" pitchFamily="2" charset="2"/>
              <a:buChar char="Ø"/>
              <a:defRPr/>
            </a:pPr>
            <a:r>
              <a:rPr lang="en-US" sz="3200" dirty="0">
                <a:ea typeface="ＭＳ Ｐゴシック" charset="0"/>
              </a:rPr>
              <a:t>Fill the remaining </a:t>
            </a:r>
            <a:r>
              <a:rPr lang="en-US" sz="3200" dirty="0" smtClean="0">
                <a:ea typeface="ＭＳ Ｐゴシック" charset="0"/>
              </a:rPr>
              <a:t>position - </a:t>
            </a:r>
            <a:r>
              <a:rPr lang="en-US" sz="3200" dirty="0">
                <a:ea typeface="ＭＳ Ｐゴシック" charset="0"/>
              </a:rPr>
              <a:t>4 ways</a:t>
            </a:r>
          </a:p>
          <a:p>
            <a:pPr lvl="1">
              <a:buFont typeface="Wingdings" pitchFamily="2" charset="2"/>
              <a:buChar char="Ø"/>
              <a:defRPr/>
            </a:pPr>
            <a:r>
              <a:rPr lang="en-US" sz="3200" dirty="0">
                <a:ea typeface="ＭＳ Ｐゴシック" charset="0"/>
              </a:rPr>
              <a:t>3. 2. 4 =24</a:t>
            </a:r>
          </a:p>
          <a:p>
            <a:pPr marL="0" indent="0">
              <a:buFont typeface="Arial" charset="0"/>
              <a:buNone/>
              <a:defRPr/>
            </a:pPr>
            <a:endParaRPr lang="en-US" dirty="0">
              <a:ea typeface="ＭＳ Ｐゴシック" charset="0"/>
            </a:endParaRPr>
          </a:p>
        </p:txBody>
      </p:sp>
    </p:spTree>
    <p:extLst>
      <p:ext uri="{BB962C8B-B14F-4D97-AF65-F5344CB8AC3E}">
        <p14:creationId xmlns:p14="http://schemas.microsoft.com/office/powerpoint/2010/main" val="462548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D7F67DF1-394C-4D51-BF34-3EF45952EAB2}" type="slidenum">
              <a:rPr lang="en-US" altLang="en-US" sz="1200" smtClean="0">
                <a:solidFill>
                  <a:srgbClr val="898989"/>
                </a:solidFill>
              </a:rPr>
              <a:pPr algn="ctr" eaLnBrk="1" hangingPunct="1">
                <a:spcBef>
                  <a:spcPct val="0"/>
                </a:spcBef>
                <a:buFontTx/>
                <a:buNone/>
              </a:pPr>
              <a:t>53</a:t>
            </a:fld>
            <a:endParaRPr lang="en-US" altLang="en-US" sz="1200" smtClean="0">
              <a:solidFill>
                <a:srgbClr val="898989"/>
              </a:solidFill>
            </a:endParaRPr>
          </a:p>
        </p:txBody>
      </p:sp>
      <p:sp>
        <p:nvSpPr>
          <p:cNvPr id="34818" name="Rectangle 2"/>
          <p:cNvSpPr>
            <a:spLocks noGrp="1" noChangeArrowheads="1"/>
          </p:cNvSpPr>
          <p:nvPr>
            <p:ph type="title"/>
          </p:nvPr>
        </p:nvSpPr>
        <p:spPr>
          <a:xfrm>
            <a:off x="2484438" y="274638"/>
            <a:ext cx="6202362" cy="633412"/>
          </a:xfrm>
          <a:gradFill rotWithShape="1">
            <a:gsLst>
              <a:gs pos="0">
                <a:srgbClr val="E4F9FF"/>
              </a:gs>
              <a:gs pos="64999">
                <a:srgbClr val="BBEFFF"/>
              </a:gs>
              <a:gs pos="100000">
                <a:srgbClr val="9EEAFF"/>
              </a:gs>
            </a:gsLst>
            <a:lin ang="5400000" scaled="1"/>
          </a:gradFill>
          <a:ln cap="flat">
            <a:solidFill>
              <a:srgbClr val="46AAC5"/>
            </a:solidFill>
            <a:miter lim="800000"/>
            <a:headEnd/>
            <a:tailEnd/>
          </a:ln>
          <a:effectLst>
            <a:outerShdw blurRad="40000" dist="20000" dir="5400000" rotWithShape="0">
              <a:srgbClr val="000000">
                <a:alpha val="37999"/>
              </a:srgbClr>
            </a:outerShdw>
          </a:effectLst>
        </p:spPr>
        <p:txBody>
          <a:bodyPr/>
          <a:lstStyle/>
          <a:p>
            <a:pPr>
              <a:defRPr/>
            </a:pPr>
            <a:r>
              <a:rPr lang="en-US" dirty="0" smtClean="0">
                <a:solidFill>
                  <a:schemeClr val="dk1"/>
                </a:solidFill>
                <a:latin typeface="+mn-lt"/>
                <a:ea typeface="+mn-ea"/>
                <a:cs typeface="+mn-cs"/>
              </a:rPr>
              <a:t>Exercise</a:t>
            </a:r>
            <a:endParaRPr lang="en-US" dirty="0">
              <a:solidFill>
                <a:schemeClr val="dk1"/>
              </a:solidFill>
              <a:latin typeface="+mn-lt"/>
              <a:ea typeface="+mn-ea"/>
              <a:cs typeface="+mn-cs"/>
            </a:endParaRPr>
          </a:p>
        </p:txBody>
      </p:sp>
      <p:sp>
        <p:nvSpPr>
          <p:cNvPr id="49156" name="Rectangle 3"/>
          <p:cNvSpPr>
            <a:spLocks noGrp="1" noChangeArrowheads="1"/>
          </p:cNvSpPr>
          <p:nvPr>
            <p:ph type="body" idx="1"/>
          </p:nvPr>
        </p:nvSpPr>
        <p:spPr>
          <a:xfrm>
            <a:off x="468313" y="1268413"/>
            <a:ext cx="8229600" cy="4525962"/>
          </a:xfrm>
        </p:spPr>
        <p:txBody>
          <a:bodyPr/>
          <a:lstStyle/>
          <a:p>
            <a:r>
              <a:rPr lang="en-US" altLang="en-US" dirty="0" smtClean="0"/>
              <a:t>How many eight-bit strings have either the second or the fourth bit 1(or both)?</a:t>
            </a:r>
          </a:p>
          <a:p>
            <a:pPr>
              <a:buFont typeface="Arial" pitchFamily="34" charset="0"/>
              <a:buNone/>
            </a:pPr>
            <a:endParaRPr lang="en-US" altLang="en-US" dirty="0" smtClean="0"/>
          </a:p>
          <a:p>
            <a:r>
              <a:rPr lang="en-US" altLang="en-US" dirty="0" smtClean="0"/>
              <a:t>How many license plates of 2 letters from A to Z, followed by 3 digits from 0 to 9 can be made, if repetition of letters is not allowed?</a:t>
            </a:r>
          </a:p>
          <a:p>
            <a:endParaRPr lang="en-US" altLang="en-US" dirty="0" smtClean="0"/>
          </a:p>
        </p:txBody>
      </p:sp>
    </p:spTree>
    <p:extLst>
      <p:ext uri="{BB962C8B-B14F-4D97-AF65-F5344CB8AC3E}">
        <p14:creationId xmlns:p14="http://schemas.microsoft.com/office/powerpoint/2010/main" val="39519888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Exercise</a:t>
            </a:r>
            <a:endParaRPr lang="en-AU" dirty="0"/>
          </a:p>
        </p:txBody>
      </p:sp>
      <p:sp>
        <p:nvSpPr>
          <p:cNvPr id="3" name="Content Placeholder 2"/>
          <p:cNvSpPr>
            <a:spLocks noGrp="1"/>
          </p:cNvSpPr>
          <p:nvPr>
            <p:ph idx="1"/>
          </p:nvPr>
        </p:nvSpPr>
        <p:spPr/>
        <p:txBody>
          <a:bodyPr/>
          <a:lstStyle/>
          <a:p>
            <a:r>
              <a:rPr lang="en-US" altLang="en-US" dirty="0"/>
              <a:t>How many 5-digit telephone numbers can be constructed using digit 0-9 if each number starts </a:t>
            </a:r>
            <a:r>
              <a:rPr lang="en-US" altLang="en-US" dirty="0" smtClean="0"/>
              <a:t>with 67 and no digit appears more than once?</a:t>
            </a:r>
            <a:endParaRPr lang="en-US" altLang="en-US" dirty="0"/>
          </a:p>
          <a:p>
            <a:endParaRPr lang="en-AU" dirty="0"/>
          </a:p>
        </p:txBody>
      </p:sp>
    </p:spTree>
    <p:extLst>
      <p:ext uri="{BB962C8B-B14F-4D97-AF65-F5344CB8AC3E}">
        <p14:creationId xmlns:p14="http://schemas.microsoft.com/office/powerpoint/2010/main" val="78830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p:txBody>
          <a:bodyPr/>
          <a:lstStyle/>
          <a:p>
            <a:pPr marL="0" indent="0">
              <a:buFont typeface="Arial" pitchFamily="34" charset="0"/>
              <a:buNone/>
            </a:pPr>
            <a:r>
              <a:rPr lang="en-AU" altLang="en-US" u="sng" smtClean="0"/>
              <a:t>Problem 5 </a:t>
            </a:r>
            <a:r>
              <a:rPr lang="en-AU" altLang="en-US" smtClean="0"/>
              <a:t>- </a:t>
            </a:r>
            <a:r>
              <a:rPr lang="en-AU" altLang="en-US" sz="2800" smtClean="0"/>
              <a:t>A scholarship is available, and the student to receive this scholarship must be chosen from the Mathematics, Computer Science, or the Engineering Department. How many different choices are there for this student if there are 38 qualified students from the Mathematics Department, 45 qualified students from the Computer Science Department and 27 qualified students from the Engineering Department?</a:t>
            </a:r>
          </a:p>
        </p:txBody>
      </p:sp>
    </p:spTree>
    <p:extLst>
      <p:ext uri="{BB962C8B-B14F-4D97-AF65-F5344CB8AC3E}">
        <p14:creationId xmlns:p14="http://schemas.microsoft.com/office/powerpoint/2010/main" val="2237576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p:txBody>
          <a:bodyPr/>
          <a:lstStyle/>
          <a:p>
            <a:r>
              <a:rPr lang="en-US" altLang="en-US" sz="3600" smtClean="0"/>
              <a:t>There are a number of basic principles that we can use to solve such problems: </a:t>
            </a:r>
          </a:p>
          <a:p>
            <a:pPr lvl="1">
              <a:buFont typeface="Arial" pitchFamily="34" charset="0"/>
              <a:buNone/>
            </a:pPr>
            <a:r>
              <a:rPr lang="en-US" altLang="en-US" sz="3600" smtClean="0"/>
              <a:t>1) </a:t>
            </a:r>
            <a:r>
              <a:rPr lang="en-US" altLang="en-US" sz="3600" b="1" smtClean="0">
                <a:solidFill>
                  <a:srgbClr val="0070C0"/>
                </a:solidFill>
              </a:rPr>
              <a:t>Addition Principle </a:t>
            </a:r>
          </a:p>
          <a:p>
            <a:pPr lvl="1">
              <a:buFont typeface="Arial" pitchFamily="34" charset="0"/>
              <a:buNone/>
            </a:pPr>
            <a:r>
              <a:rPr lang="en-US" altLang="en-US" sz="3600" smtClean="0"/>
              <a:t>2) </a:t>
            </a:r>
            <a:r>
              <a:rPr lang="en-US" altLang="en-US" sz="3600" b="1" smtClean="0">
                <a:solidFill>
                  <a:srgbClr val="0070C0"/>
                </a:solidFill>
              </a:rPr>
              <a:t>Multiplication Principle</a:t>
            </a:r>
          </a:p>
          <a:p>
            <a:endParaRPr lang="en-US" altLang="en-US" sz="3600" smtClean="0"/>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F4FB6AB6-A319-4F0C-AEC5-C3E0321225EB}" type="slidenum">
              <a:rPr lang="en-US" altLang="en-US" sz="1200" smtClean="0">
                <a:solidFill>
                  <a:srgbClr val="898989"/>
                </a:solidFill>
              </a:rPr>
              <a:pPr eaLnBrk="1" hangingPunct="1">
                <a:spcBef>
                  <a:spcPct val="0"/>
                </a:spcBef>
                <a:buFontTx/>
                <a:buNone/>
              </a:pPr>
              <a:t>7</a:t>
            </a:fld>
            <a:endParaRPr lang="en-US" altLang="en-US" sz="1200" smtClean="0">
              <a:solidFill>
                <a:srgbClr val="898989"/>
              </a:solidFill>
            </a:endParaRPr>
          </a:p>
        </p:txBody>
      </p:sp>
      <p:sp>
        <p:nvSpPr>
          <p:cNvPr id="4" name="Title 2"/>
          <p:cNvSpPr>
            <a:spLocks noGrp="1"/>
          </p:cNvSpPr>
          <p:nvPr>
            <p:ph type="title"/>
          </p:nvPr>
        </p:nvSpPr>
        <p:spPr>
          <a:xfrm>
            <a:off x="2484438" y="274638"/>
            <a:ext cx="6202362" cy="706437"/>
          </a:xfrm>
        </p:spPr>
        <p:style>
          <a:lnRef idx="2">
            <a:schemeClr val="accent2"/>
          </a:lnRef>
          <a:fillRef idx="1">
            <a:schemeClr val="lt1"/>
          </a:fillRef>
          <a:effectRef idx="0">
            <a:schemeClr val="accent2"/>
          </a:effectRef>
          <a:fontRef idx="minor">
            <a:schemeClr val="dk1"/>
          </a:fontRef>
        </p:style>
        <p:txBody>
          <a:bodyPr/>
          <a:lstStyle/>
          <a:p>
            <a:pPr>
              <a:defRPr/>
            </a:pPr>
            <a:r>
              <a:rPr lang="en-US" dirty="0" smtClean="0"/>
              <a:t>Basic Counting Principles</a:t>
            </a:r>
            <a:endParaRPr lang="en-US" dirty="0"/>
          </a:p>
        </p:txBody>
      </p:sp>
    </p:spTree>
    <p:extLst>
      <p:ext uri="{BB962C8B-B14F-4D97-AF65-F5344CB8AC3E}">
        <p14:creationId xmlns:p14="http://schemas.microsoft.com/office/powerpoint/2010/main" val="205271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fld id="{CFBB3011-A825-407A-BDFB-E5EDED436D02}" type="slidenum">
              <a:rPr lang="en-US" altLang="en-US" sz="1200" smtClean="0">
                <a:solidFill>
                  <a:srgbClr val="898989"/>
                </a:solidFill>
              </a:rPr>
              <a:pPr algn="ctr" eaLnBrk="1" hangingPunct="1">
                <a:spcBef>
                  <a:spcPct val="0"/>
                </a:spcBef>
                <a:buFontTx/>
                <a:buNone/>
              </a:pPr>
              <a:t>8</a:t>
            </a:fld>
            <a:endParaRPr lang="en-US" altLang="en-US" sz="1200" smtClean="0">
              <a:solidFill>
                <a:srgbClr val="898989"/>
              </a:solidFill>
            </a:endParaRPr>
          </a:p>
        </p:txBody>
      </p:sp>
      <p:sp>
        <p:nvSpPr>
          <p:cNvPr id="3074" name="Rectangle 2"/>
          <p:cNvSpPr>
            <a:spLocks noGrp="1" noChangeArrowheads="1"/>
          </p:cNvSpPr>
          <p:nvPr>
            <p:ph type="title"/>
          </p:nvPr>
        </p:nvSpPr>
        <p:spPr>
          <a:xfrm>
            <a:off x="2411413" y="274638"/>
            <a:ext cx="6275387" cy="706437"/>
          </a:xfrm>
        </p:spPr>
        <p:style>
          <a:lnRef idx="2">
            <a:schemeClr val="accent2"/>
          </a:lnRef>
          <a:fillRef idx="1">
            <a:schemeClr val="lt1"/>
          </a:fillRef>
          <a:effectRef idx="0">
            <a:schemeClr val="accent2"/>
          </a:effectRef>
          <a:fontRef idx="minor">
            <a:schemeClr val="dk1"/>
          </a:fontRef>
        </p:style>
        <p:txBody>
          <a:bodyPr/>
          <a:lstStyle/>
          <a:p>
            <a:pPr>
              <a:defRPr/>
            </a:pPr>
            <a:r>
              <a:rPr lang="en-US" dirty="0" smtClean="0"/>
              <a:t>Addition Principle</a:t>
            </a:r>
            <a:endParaRPr lang="en-US" dirty="0"/>
          </a:p>
        </p:txBody>
      </p:sp>
      <p:sp>
        <p:nvSpPr>
          <p:cNvPr id="10244" name="Rectangle 3"/>
          <p:cNvSpPr>
            <a:spLocks noGrp="1" noChangeArrowheads="1"/>
          </p:cNvSpPr>
          <p:nvPr>
            <p:ph type="body" idx="1"/>
          </p:nvPr>
        </p:nvSpPr>
        <p:spPr/>
        <p:txBody>
          <a:bodyPr/>
          <a:lstStyle/>
          <a:p>
            <a:pPr>
              <a:buFont typeface="Wingdings" pitchFamily="2" charset="2"/>
              <a:buChar char="§"/>
            </a:pPr>
            <a:r>
              <a:rPr lang="en-US" altLang="en-US" sz="3600" smtClean="0"/>
              <a:t>Suppose that tasks </a:t>
            </a:r>
            <a:r>
              <a:rPr lang="en-US" altLang="en-US" sz="3600" i="1" smtClean="0"/>
              <a:t>T</a:t>
            </a:r>
            <a:r>
              <a:rPr lang="en-US" altLang="en-US" sz="3600" baseline="-25000" smtClean="0"/>
              <a:t>1</a:t>
            </a:r>
            <a:r>
              <a:rPr lang="en-US" altLang="en-US" sz="3600" smtClean="0"/>
              <a:t>, </a:t>
            </a:r>
            <a:r>
              <a:rPr lang="en-US" altLang="en-US" sz="3600" i="1" smtClean="0"/>
              <a:t>T</a:t>
            </a:r>
            <a:r>
              <a:rPr lang="en-US" altLang="en-US" sz="3600" baseline="-25000" smtClean="0"/>
              <a:t>2</a:t>
            </a:r>
            <a:r>
              <a:rPr lang="en-US" altLang="en-US" sz="3600" smtClean="0"/>
              <a:t>,… </a:t>
            </a:r>
            <a:r>
              <a:rPr lang="en-US" altLang="en-US" sz="3600" i="1" smtClean="0"/>
              <a:t>T</a:t>
            </a:r>
            <a:r>
              <a:rPr lang="en-US" altLang="en-US" sz="3600" i="1" baseline="-25000" smtClean="0"/>
              <a:t>k</a:t>
            </a:r>
            <a:r>
              <a:rPr lang="en-US" altLang="en-US" sz="3600" i="1" smtClean="0"/>
              <a:t> </a:t>
            </a:r>
            <a:r>
              <a:rPr lang="en-US" altLang="en-US" sz="3600" smtClean="0"/>
              <a:t>can be done in </a:t>
            </a:r>
            <a:r>
              <a:rPr lang="en-US" altLang="en-US" sz="3600" i="1" smtClean="0"/>
              <a:t>n</a:t>
            </a:r>
            <a:r>
              <a:rPr lang="en-US" altLang="en-US" sz="3600" baseline="-25000" smtClean="0"/>
              <a:t>1</a:t>
            </a:r>
            <a:r>
              <a:rPr lang="en-US" altLang="en-US" sz="3600" smtClean="0"/>
              <a:t>, </a:t>
            </a:r>
            <a:r>
              <a:rPr lang="en-US" altLang="en-US" sz="3600" i="1" smtClean="0"/>
              <a:t>n</a:t>
            </a:r>
            <a:r>
              <a:rPr lang="en-US" altLang="en-US" sz="3600" baseline="-25000" smtClean="0"/>
              <a:t>2</a:t>
            </a:r>
            <a:r>
              <a:rPr lang="en-US" altLang="en-US" sz="3600" smtClean="0"/>
              <a:t>,… </a:t>
            </a:r>
            <a:r>
              <a:rPr lang="en-US" altLang="en-US" sz="3600" i="1" smtClean="0"/>
              <a:t>n</a:t>
            </a:r>
            <a:r>
              <a:rPr lang="en-US" altLang="en-US" sz="3600" i="1" baseline="-25000" smtClean="0"/>
              <a:t>k</a:t>
            </a:r>
            <a:r>
              <a:rPr lang="en-US" altLang="en-US" sz="3600" i="1" smtClean="0"/>
              <a:t> </a:t>
            </a:r>
            <a:r>
              <a:rPr lang="en-US" altLang="en-US" sz="3600" smtClean="0"/>
              <a:t>ways, respectively.</a:t>
            </a:r>
          </a:p>
          <a:p>
            <a:pPr>
              <a:buFont typeface="Arial" pitchFamily="34" charset="0"/>
              <a:buNone/>
            </a:pPr>
            <a:endParaRPr lang="en-US" altLang="en-US" sz="3600" smtClean="0"/>
          </a:p>
          <a:p>
            <a:pPr>
              <a:buFont typeface="Wingdings" pitchFamily="2" charset="2"/>
              <a:buChar char="§"/>
            </a:pPr>
            <a:r>
              <a:rPr lang="en-US" altLang="en-US" sz="3600" smtClean="0"/>
              <a:t>If all these tasks are </a:t>
            </a:r>
            <a:r>
              <a:rPr lang="en-US" altLang="en-US" sz="3600" b="1" smtClean="0"/>
              <a:t>independent</a:t>
            </a:r>
            <a:r>
              <a:rPr lang="en-US" altLang="en-US" sz="3600" smtClean="0"/>
              <a:t> of each other, then the number of ways to do one of these tasks is </a:t>
            </a:r>
            <a:r>
              <a:rPr lang="en-US" altLang="en-US" sz="3600" i="1" smtClean="0"/>
              <a:t>n</a:t>
            </a:r>
            <a:r>
              <a:rPr lang="en-US" altLang="en-US" sz="3600" baseline="-25000" smtClean="0"/>
              <a:t>1</a:t>
            </a:r>
            <a:r>
              <a:rPr lang="en-US" altLang="en-US" sz="3600" smtClean="0"/>
              <a:t>+ </a:t>
            </a:r>
            <a:r>
              <a:rPr lang="en-US" altLang="en-US" sz="3600" i="1" smtClean="0"/>
              <a:t>n</a:t>
            </a:r>
            <a:r>
              <a:rPr lang="en-US" altLang="en-US" sz="3600" baseline="-25000" smtClean="0"/>
              <a:t>2</a:t>
            </a:r>
            <a:r>
              <a:rPr lang="en-US" altLang="en-US" sz="3600" smtClean="0"/>
              <a:t> +….+ </a:t>
            </a:r>
            <a:r>
              <a:rPr lang="en-US" altLang="en-US" sz="3600" i="1" smtClean="0"/>
              <a:t>n</a:t>
            </a:r>
            <a:r>
              <a:rPr lang="en-US" altLang="en-US" sz="3600" i="1" baseline="-25000" smtClean="0"/>
              <a:t>k</a:t>
            </a:r>
            <a:endParaRPr lang="en-US" altLang="en-US" sz="3600" baseline="-25000" smtClean="0"/>
          </a:p>
          <a:p>
            <a:endParaRPr lang="en-US" altLang="en-US" sz="3600" smtClean="0"/>
          </a:p>
        </p:txBody>
      </p:sp>
    </p:spTree>
    <p:extLst>
      <p:ext uri="{BB962C8B-B14F-4D97-AF65-F5344CB8AC3E}">
        <p14:creationId xmlns:p14="http://schemas.microsoft.com/office/powerpoint/2010/main" val="2232467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457200" y="1600200"/>
            <a:ext cx="8075613" cy="4525963"/>
          </a:xfrm>
        </p:spPr>
        <p:txBody>
          <a:bodyPr/>
          <a:lstStyle/>
          <a:p>
            <a:pPr algn="just">
              <a:buFont typeface="Wingdings" pitchFamily="2" charset="2"/>
              <a:buChar char="§"/>
            </a:pPr>
            <a:r>
              <a:rPr lang="en-US" altLang="en-US" sz="4000" smtClean="0"/>
              <a:t>If a task can be done in </a:t>
            </a:r>
            <a:r>
              <a:rPr lang="en-US" altLang="en-US" sz="4000" i="1" smtClean="0">
                <a:solidFill>
                  <a:srgbClr val="FF0000"/>
                </a:solidFill>
              </a:rPr>
              <a:t>n</a:t>
            </a:r>
            <a:r>
              <a:rPr lang="en-US" altLang="en-US" sz="4000" i="1" baseline="-25000" smtClean="0">
                <a:solidFill>
                  <a:srgbClr val="FF0000"/>
                </a:solidFill>
              </a:rPr>
              <a:t>1</a:t>
            </a:r>
            <a:r>
              <a:rPr lang="en-US" altLang="en-US" sz="4000" smtClean="0"/>
              <a:t> ways and a second task in </a:t>
            </a:r>
            <a:r>
              <a:rPr lang="en-US" altLang="en-US" sz="4000" i="1" smtClean="0">
                <a:solidFill>
                  <a:srgbClr val="FF0000"/>
                </a:solidFill>
              </a:rPr>
              <a:t>n</a:t>
            </a:r>
            <a:r>
              <a:rPr lang="en-US" altLang="en-US" sz="4000" i="1" baseline="-25000" smtClean="0">
                <a:solidFill>
                  <a:srgbClr val="FF0000"/>
                </a:solidFill>
              </a:rPr>
              <a:t>2</a:t>
            </a:r>
            <a:r>
              <a:rPr lang="en-US" altLang="en-US" sz="4000" smtClean="0"/>
              <a:t> ways, and if these two tasks cannot be done at the same time, then there are </a:t>
            </a:r>
            <a:r>
              <a:rPr lang="en-US" altLang="en-US" sz="4000" i="1" smtClean="0">
                <a:solidFill>
                  <a:srgbClr val="FF0000"/>
                </a:solidFill>
              </a:rPr>
              <a:t>n</a:t>
            </a:r>
            <a:r>
              <a:rPr lang="en-US" altLang="en-US" sz="4000" i="1" baseline="-25000" smtClean="0">
                <a:solidFill>
                  <a:srgbClr val="FF0000"/>
                </a:solidFill>
              </a:rPr>
              <a:t>1</a:t>
            </a:r>
            <a:r>
              <a:rPr lang="en-US" altLang="en-US" sz="4000" i="1" smtClean="0">
                <a:solidFill>
                  <a:srgbClr val="FF0000"/>
                </a:solidFill>
              </a:rPr>
              <a:t> + n</a:t>
            </a:r>
            <a:r>
              <a:rPr lang="en-US" altLang="en-US" sz="4000" i="1" baseline="-25000" smtClean="0">
                <a:solidFill>
                  <a:srgbClr val="FF0000"/>
                </a:solidFill>
              </a:rPr>
              <a:t>2</a:t>
            </a:r>
            <a:r>
              <a:rPr lang="en-US" altLang="en-US" sz="4000" i="1" smtClean="0">
                <a:solidFill>
                  <a:srgbClr val="FF0000"/>
                </a:solidFill>
              </a:rPr>
              <a:t> </a:t>
            </a:r>
            <a:r>
              <a:rPr lang="en-US" altLang="en-US" sz="4000" smtClean="0"/>
              <a:t>ways to do either task.</a:t>
            </a:r>
          </a:p>
        </p:txBody>
      </p:sp>
      <p:sp>
        <p:nvSpPr>
          <p:cNvPr id="112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6DD0F3F1-6D64-4E8C-BD52-2D8AE568BFE9}" type="slidenum">
              <a:rPr lang="en-US" altLang="en-US" sz="1200" smtClean="0">
                <a:solidFill>
                  <a:srgbClr val="898989"/>
                </a:solidFill>
              </a:rPr>
              <a:pPr eaLnBrk="1" hangingPunct="1">
                <a:spcBef>
                  <a:spcPct val="0"/>
                </a:spcBef>
                <a:buFontTx/>
                <a:buNone/>
              </a:pPr>
              <a:t>9</a:t>
            </a:fld>
            <a:endParaRPr lang="en-US" altLang="en-US" sz="1200" smtClean="0">
              <a:solidFill>
                <a:srgbClr val="898989"/>
              </a:solidFill>
            </a:endParaRPr>
          </a:p>
        </p:txBody>
      </p:sp>
      <p:sp>
        <p:nvSpPr>
          <p:cNvPr id="4" name="Title 2"/>
          <p:cNvSpPr>
            <a:spLocks noGrp="1"/>
          </p:cNvSpPr>
          <p:nvPr>
            <p:ph type="title"/>
          </p:nvPr>
        </p:nvSpPr>
        <p:spPr>
          <a:xfrm>
            <a:off x="2484438" y="274638"/>
            <a:ext cx="6202362" cy="706437"/>
          </a:xfrm>
        </p:spPr>
        <p:style>
          <a:lnRef idx="2">
            <a:schemeClr val="accent2"/>
          </a:lnRef>
          <a:fillRef idx="1">
            <a:schemeClr val="lt1"/>
          </a:fillRef>
          <a:effectRef idx="0">
            <a:schemeClr val="accent2"/>
          </a:effectRef>
          <a:fontRef idx="minor">
            <a:schemeClr val="dk1"/>
          </a:fontRef>
        </p:style>
        <p:txBody>
          <a:bodyPr/>
          <a:lstStyle/>
          <a:p>
            <a:pPr>
              <a:defRPr/>
            </a:pPr>
            <a:r>
              <a:rPr lang="en-US" dirty="0" smtClean="0"/>
              <a:t>Basic Counting Principles</a:t>
            </a:r>
            <a:endParaRPr lang="en-US" dirty="0"/>
          </a:p>
        </p:txBody>
      </p:sp>
    </p:spTree>
    <p:extLst>
      <p:ext uri="{BB962C8B-B14F-4D97-AF65-F5344CB8AC3E}">
        <p14:creationId xmlns:p14="http://schemas.microsoft.com/office/powerpoint/2010/main" val="3714986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3031</Words>
  <Application>Microsoft Office PowerPoint</Application>
  <PresentationFormat>On-screen Show (4:3)</PresentationFormat>
  <Paragraphs>417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1_Office Theme</vt:lpstr>
      <vt:lpstr>CHAPTER 3</vt:lpstr>
      <vt:lpstr>Basic Counting Principles</vt:lpstr>
      <vt:lpstr>Basic Counting Principles</vt:lpstr>
      <vt:lpstr>Basic Counting Principles</vt:lpstr>
      <vt:lpstr>PowerPoint Presentation</vt:lpstr>
      <vt:lpstr>PowerPoint Presentation</vt:lpstr>
      <vt:lpstr>Basic Counting Principles</vt:lpstr>
      <vt:lpstr>Addition Principle</vt:lpstr>
      <vt:lpstr>Basic Counting Principles</vt:lpstr>
      <vt:lpstr>Example 1</vt:lpstr>
      <vt:lpstr>PowerPoint Presentation</vt:lpstr>
      <vt:lpstr>Example 2</vt:lpstr>
      <vt:lpstr>PowerPoint Presentation</vt:lpstr>
      <vt:lpstr>PowerPoint Presentation</vt:lpstr>
      <vt:lpstr>Example 3</vt:lpstr>
      <vt:lpstr>PowerPoint Presentation</vt:lpstr>
      <vt:lpstr>Exercise</vt:lpstr>
      <vt:lpstr>Exercise - Solution</vt:lpstr>
      <vt:lpstr>Multiplication Principle</vt:lpstr>
      <vt:lpstr>PowerPoint Presentation</vt:lpstr>
      <vt:lpstr>Example 4</vt:lpstr>
      <vt:lpstr>PowerPoint Presentation</vt:lpstr>
      <vt:lpstr>Example 5</vt:lpstr>
      <vt:lpstr>PowerPoint Presentation</vt:lpstr>
      <vt:lpstr>Example 6</vt:lpstr>
      <vt:lpstr>PowerPoint Presentation</vt:lpstr>
      <vt:lpstr>Example 7</vt:lpstr>
      <vt:lpstr>PowerPoint Presentation</vt:lpstr>
      <vt:lpstr>Exercise</vt:lpstr>
      <vt:lpstr>Exercise - Solution</vt:lpstr>
      <vt:lpstr>PowerPoint Presentation</vt:lpstr>
      <vt:lpstr>Exercise</vt:lpstr>
      <vt:lpstr>Exercise - Solution</vt:lpstr>
      <vt:lpstr>PowerPoint Presentation</vt:lpstr>
      <vt:lpstr>Exercise - Solution</vt:lpstr>
      <vt:lpstr>Basic Counting Principles</vt:lpstr>
      <vt:lpstr>Example 8</vt:lpstr>
      <vt:lpstr>Example</vt:lpstr>
      <vt:lpstr>Example (cont.)</vt:lpstr>
      <vt:lpstr>Example (cont.)</vt:lpstr>
      <vt:lpstr>Example (cont)</vt:lpstr>
      <vt:lpstr>Example (cont)</vt:lpstr>
      <vt:lpstr>Example 9</vt:lpstr>
      <vt:lpstr>PowerPoint Presentation</vt:lpstr>
      <vt:lpstr>PowerPoint Presentation</vt:lpstr>
      <vt:lpstr>Example 10</vt:lpstr>
      <vt:lpstr>Example 10 - Solution</vt:lpstr>
      <vt:lpstr>PowerPoint Presentation</vt:lpstr>
      <vt:lpstr>PowerPoint Presentation</vt:lpstr>
      <vt:lpstr>PowerPoint Presentation</vt:lpstr>
      <vt:lpstr>PowerPoint Presentation</vt:lpstr>
      <vt:lpstr>PowerPoint Presentation</vt:lpstr>
      <vt:lpstr>Exercise</vt:lpstr>
      <vt:lpstr>Exercise</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User</dc:creator>
  <cp:lastModifiedBy>User</cp:lastModifiedBy>
  <cp:revision>8</cp:revision>
  <dcterms:created xsi:type="dcterms:W3CDTF">2015-09-08T07:27:19Z</dcterms:created>
  <dcterms:modified xsi:type="dcterms:W3CDTF">2018-10-07T06:56:18Z</dcterms:modified>
</cp:coreProperties>
</file>