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871fcd0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871fcd0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871fcd0c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871fcd0c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871fcd0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871fcd0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871fcd0c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871fcd0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86fd816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86fd816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86fd816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86fd816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86fd816a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86fd816a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86fd816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86fd816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86fd816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86fd816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86fd816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86fd816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871fcd0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871fcd0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86fd81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86fd81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86fd816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86fd816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86fd816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86fd816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86fd816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86fd816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86fd816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86fd816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86fd816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86fd816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86fd816a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86fd816a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86fd816a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86fd816a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86fd816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86fd816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to/stackfindover/how-to-create-signature-pad-in-html-signature-pad-javascript-3866" TargetMode="External"/><Relationship Id="rId4" Type="http://schemas.openxmlformats.org/officeDocument/2006/relationships/hyperlink" Target="https://www.codeur.com/tuto/html/attribut-a-href/" TargetMode="External"/><Relationship Id="rId5" Type="http://schemas.openxmlformats.org/officeDocument/2006/relationships/hyperlink" Target="http://memo-web.fr/categorie-javascript-2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Mission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Diaporama et Charte informatique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Charte informatique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Créer le code </a:t>
            </a:r>
            <a:endParaRPr/>
          </a:p>
        </p:txBody>
      </p:sp>
      <p:sp>
        <p:nvSpPr>
          <p:cNvPr id="116" name="Google Shape;116;p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200">
                <a:solidFill>
                  <a:schemeClr val="dk1"/>
                </a:solidFill>
              </a:rPr>
              <a:t>Je commence par déclarer la structure de base du document HTML avec la balise </a:t>
            </a:r>
            <a:r>
              <a:rPr lang="fr" sz="950">
                <a:solidFill>
                  <a:schemeClr val="dk1"/>
                </a:solidFill>
              </a:rPr>
              <a:t>&lt;!DOCTYPE HTML&gt;</a:t>
            </a:r>
            <a:r>
              <a:rPr lang="fr" sz="1200">
                <a:solidFill>
                  <a:schemeClr val="dk1"/>
                </a:solidFill>
              </a:rPr>
              <a:t> et l'élément </a:t>
            </a:r>
            <a:r>
              <a:rPr lang="fr" sz="950">
                <a:solidFill>
                  <a:schemeClr val="dk1"/>
                </a:solidFill>
              </a:rPr>
              <a:t>&lt;html lang="fr"&gt;</a:t>
            </a:r>
            <a:r>
              <a:rPr lang="fr" sz="1200">
                <a:solidFill>
                  <a:schemeClr val="dk1"/>
                </a:solidFill>
              </a:rPr>
              <a:t> pour spécifier la langue du document.</a:t>
            </a:r>
            <a:endParaRPr>
              <a:solidFill>
                <a:schemeClr val="dk1"/>
              </a:solidFill>
            </a:endParaRPr>
          </a:p>
        </p:txBody>
      </p:sp>
      <p:sp>
        <p:nvSpPr>
          <p:cNvPr id="117" name="Google Shape;117;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&lt;!DOCTYPE HTML&gt;</a:t>
            </a:r>
            <a:endParaRPr/>
          </a:p>
          <a:p>
            <a:pPr indent="0" lvl="0" marL="0" rtl="0" algn="l">
              <a:spcBef>
                <a:spcPts val="1200"/>
              </a:spcBef>
              <a:spcAft>
                <a:spcPts val="0"/>
              </a:spcAft>
              <a:buNone/>
            </a:pPr>
            <a:r>
              <a:rPr lang="fr"/>
              <a:t>&lt;html lang="fr"&gt;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Insertion d’image</a:t>
            </a:r>
            <a:endParaRPr/>
          </a:p>
        </p:txBody>
      </p:sp>
      <p:sp>
        <p:nvSpPr>
          <p:cNvPr id="123" name="Google Shape;123;p2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fr"/>
              <a:t>Ensuite, dans la section &lt;head&gt;, j'ai ajouté une image du logo de l'entreprise avec la balise &lt;img&gt;. La source (src) est spécifiée avec un chemin local, ce qui signifie que l'image est stockée sur l'ordinateur local. Cela pourrait poser problème si vous prévoyez de partager ce document en dehors de votre ordinateur.</a:t>
            </a:r>
            <a:endParaRPr/>
          </a:p>
        </p:txBody>
      </p:sp>
      <p:sp>
        <p:nvSpPr>
          <p:cNvPr id="124" name="Google Shape;124;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&lt;head&gt;</a:t>
            </a:r>
            <a:endParaRPr/>
          </a:p>
          <a:p>
            <a:pPr indent="0" lvl="0" marL="0" rtl="0" algn="l">
              <a:spcBef>
                <a:spcPts val="1200"/>
              </a:spcBef>
              <a:spcAft>
                <a:spcPts val="0"/>
              </a:spcAft>
              <a:buNone/>
            </a:pPr>
            <a:r>
              <a:rPr lang="fr"/>
              <a:t>    &lt;img src="file:///C:/Users/arthu/OneDrive/Bureau/logo_vosreves.png" alt="VosRêves"&gt;</a:t>
            </a:r>
            <a:endParaRPr/>
          </a:p>
          <a:p>
            <a:pPr indent="0" lvl="0" marL="0" rtl="0" algn="l">
              <a:spcBef>
                <a:spcPts val="1200"/>
              </a:spcBef>
              <a:spcAft>
                <a:spcPts val="0"/>
              </a:spcAft>
              <a:buNone/>
            </a:pPr>
            <a:r>
              <a:rPr lang="fr"/>
              <a:t>    &lt;!-- ... (autres balises meta et styles) --&gt;</a:t>
            </a:r>
            <a:endParaRPr/>
          </a:p>
          <a:p>
            <a:pPr indent="0" lvl="0" marL="0" rtl="0" algn="l">
              <a:spcBef>
                <a:spcPts val="1200"/>
              </a:spcBef>
              <a:spcAft>
                <a:spcPts val="0"/>
              </a:spcAft>
              <a:buNone/>
            </a:pPr>
            <a:r>
              <a:rPr lang="fr"/>
              <a:t>&lt;/head&gt;</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Style CSS</a:t>
            </a:r>
            <a:endParaRPr/>
          </a:p>
        </p:txBody>
      </p:sp>
      <p:sp>
        <p:nvSpPr>
          <p:cNvPr id="130" name="Google Shape;130;p2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fr"/>
              <a:t>Ces styles contribuent à définir l'apparence générale du contenu de la page en termes de police, espacement, marges et couleurs. Les valeurs peuvent être ajustées selon les préférences de conception spécifiques.</a:t>
            </a:r>
            <a:endParaRPr/>
          </a:p>
        </p:txBody>
      </p:sp>
      <p:sp>
        <p:nvSpPr>
          <p:cNvPr id="131" name="Google Shape;131;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fr"/>
              <a:t>body {</a:t>
            </a:r>
            <a:endParaRPr/>
          </a:p>
          <a:p>
            <a:pPr indent="0" lvl="0" marL="0" rtl="0" algn="l">
              <a:spcBef>
                <a:spcPts val="1200"/>
              </a:spcBef>
              <a:spcAft>
                <a:spcPts val="0"/>
              </a:spcAft>
              <a:buNone/>
            </a:pPr>
            <a:r>
              <a:rPr lang="fr"/>
              <a:t>            font-family: 'Helvetica', sans-serif;</a:t>
            </a:r>
            <a:endParaRPr/>
          </a:p>
          <a:p>
            <a:pPr indent="0" lvl="0" marL="0" rtl="0" algn="l">
              <a:spcBef>
                <a:spcPts val="1200"/>
              </a:spcBef>
              <a:spcAft>
                <a:spcPts val="0"/>
              </a:spcAft>
              <a:buNone/>
            </a:pPr>
            <a:r>
              <a:rPr lang="fr"/>
              <a:t>            line-height: 1.6;</a:t>
            </a:r>
            <a:endParaRPr/>
          </a:p>
          <a:p>
            <a:pPr indent="0" lvl="0" marL="0" rtl="0" algn="l">
              <a:spcBef>
                <a:spcPts val="1200"/>
              </a:spcBef>
              <a:spcAft>
                <a:spcPts val="0"/>
              </a:spcAft>
              <a:buNone/>
            </a:pPr>
            <a:r>
              <a:rPr lang="fr"/>
              <a:t>            margin: 100px;</a:t>
            </a:r>
            <a:endParaRPr/>
          </a:p>
          <a:p>
            <a:pPr indent="0" lvl="0" marL="0" rtl="0" algn="l">
              <a:spcBef>
                <a:spcPts val="1200"/>
              </a:spcBef>
              <a:spcAft>
                <a:spcPts val="0"/>
              </a:spcAft>
              <a:buNone/>
            </a:pPr>
            <a:r>
              <a:rPr lang="fr"/>
              <a:t>            padding: 10px;</a:t>
            </a:r>
            <a:endParaRPr/>
          </a:p>
          <a:p>
            <a:pPr indent="0" lvl="0" marL="0" rtl="0" algn="l">
              <a:spcBef>
                <a:spcPts val="1200"/>
              </a:spcBef>
              <a:spcAft>
                <a:spcPts val="0"/>
              </a:spcAft>
              <a:buNone/>
            </a:pPr>
            <a:r>
              <a:rPr lang="fr"/>
              <a:t>            background-color: #ffffff;</a:t>
            </a:r>
            <a:endParaRPr/>
          </a:p>
          <a:p>
            <a:pPr indent="0" lvl="0" marL="0" rtl="0" algn="l">
              <a:spcBef>
                <a:spcPts val="1200"/>
              </a:spcBef>
              <a:spcAft>
                <a:spcPts val="0"/>
              </a:spcAft>
              <a:buNone/>
            </a:pPr>
            <a:r>
              <a:rPr lang="fr"/>
              <a:t>            color: #333;</a:t>
            </a:r>
            <a:endParaRPr/>
          </a:p>
          <a:p>
            <a:pPr indent="0" lvl="0" marL="0" rtl="0" algn="l">
              <a:spcBef>
                <a:spcPts val="1200"/>
              </a:spcBef>
              <a:spcAft>
                <a:spcPts val="0"/>
              </a:spcAft>
              <a:buNone/>
            </a:pPr>
            <a:r>
              <a:rPr lang="f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Signature électronique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Effacer signature</a:t>
            </a:r>
            <a:endParaRPr/>
          </a:p>
        </p:txBody>
      </p:sp>
      <p:sp>
        <p:nvSpPr>
          <p:cNvPr id="142" name="Google Shape;142;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C</a:t>
            </a:r>
            <a:r>
              <a:rPr lang="fr"/>
              <a:t>ette fonction efface le contenu du canvas en utilisant la méthode clearRect()</a:t>
            </a:r>
            <a:endParaRPr/>
          </a:p>
        </p:txBody>
      </p:sp>
      <p:sp>
        <p:nvSpPr>
          <p:cNvPr id="143" name="Google Shape;143;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function clearSignature() {</a:t>
            </a:r>
            <a:endParaRPr/>
          </a:p>
          <a:p>
            <a:pPr indent="0" lvl="0" marL="0" rtl="0" algn="l">
              <a:spcBef>
                <a:spcPts val="1200"/>
              </a:spcBef>
              <a:spcAft>
                <a:spcPts val="0"/>
              </a:spcAft>
              <a:buNone/>
            </a:pPr>
            <a:r>
              <a:rPr lang="fr"/>
              <a:t>    ctx.clearRect(0, 0, canvas.width, canvas.height);</a:t>
            </a:r>
            <a:endParaRPr/>
          </a:p>
          <a:p>
            <a:pPr indent="0" lvl="0" marL="0" rtl="0" algn="l">
              <a:spcBef>
                <a:spcPts val="1200"/>
              </a:spcBef>
              <a:spcAft>
                <a:spcPts val="0"/>
              </a:spcAft>
              <a:buNone/>
            </a:pPr>
            <a:r>
              <a:rPr lang="fr"/>
              <a: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Inserer date</a:t>
            </a:r>
            <a:endParaRPr/>
          </a:p>
        </p:txBody>
      </p:sp>
      <p:sp>
        <p:nvSpPr>
          <p:cNvPr id="149" name="Google Shape;149;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Formation de base</a:t>
            </a:r>
            <a:endParaRPr/>
          </a:p>
        </p:txBody>
      </p:sp>
      <p:sp>
        <p:nvSpPr>
          <p:cNvPr id="155" name="Google Shape;155;p2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fr"/>
              <a:t>L</a:t>
            </a:r>
            <a:r>
              <a:rPr lang="fr"/>
              <a:t>a balise &lt;form&gt; englobe le champ de saisie de date et le bouton.</a:t>
            </a:r>
            <a:endParaRPr/>
          </a:p>
          <a:p>
            <a:pPr indent="0" lvl="0" marL="0" rtl="0" algn="ctr">
              <a:spcBef>
                <a:spcPts val="0"/>
              </a:spcBef>
              <a:spcAft>
                <a:spcPts val="0"/>
              </a:spcAft>
              <a:buNone/>
            </a:pPr>
            <a:r>
              <a:rPr lang="fr"/>
              <a:t>Le champ de saisie de date est créé avec la balise &lt;input&gt; de type "date" et un ID customDate.</a:t>
            </a:r>
            <a:endParaRPr/>
          </a:p>
          <a:p>
            <a:pPr indent="0" lvl="0" marL="0" rtl="0" algn="ctr">
              <a:spcBef>
                <a:spcPts val="0"/>
              </a:spcBef>
              <a:spcAft>
                <a:spcPts val="0"/>
              </a:spcAft>
              <a:buNone/>
            </a:pPr>
            <a:r>
              <a:rPr lang="fr"/>
              <a:t>Un label (&lt;label&gt;) est associé au champ de saisie avec l'attribut for.</a:t>
            </a:r>
            <a:endParaRPr/>
          </a:p>
          <a:p>
            <a:pPr indent="0" lvl="0" marL="0" rtl="0" algn="ctr">
              <a:spcBef>
                <a:spcPts val="0"/>
              </a:spcBef>
              <a:spcAft>
                <a:spcPts val="0"/>
              </a:spcAft>
              <a:buNone/>
            </a:pPr>
            <a:r>
              <a:rPr lang="fr"/>
              <a:t>html</a:t>
            </a:r>
            <a:endParaRPr/>
          </a:p>
          <a:p>
            <a:pPr indent="0" lvl="0" marL="0" rtl="0" algn="ctr">
              <a:spcBef>
                <a:spcPts val="0"/>
              </a:spcBef>
              <a:spcAft>
                <a:spcPts val="0"/>
              </a:spcAft>
              <a:buNone/>
            </a:pPr>
            <a:r>
              <a:rPr lang="fr"/>
              <a:t>Copy c</a:t>
            </a:r>
            <a:endParaRPr/>
          </a:p>
        </p:txBody>
      </p:sp>
      <p:sp>
        <p:nvSpPr>
          <p:cNvPr id="156" name="Google Shape;156;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fr"/>
              <a:t>&lt;form id="dateForm"&gt;</a:t>
            </a:r>
            <a:endParaRPr/>
          </a:p>
          <a:p>
            <a:pPr indent="0" lvl="0" marL="0" rtl="0" algn="l">
              <a:spcBef>
                <a:spcPts val="1200"/>
              </a:spcBef>
              <a:spcAft>
                <a:spcPts val="0"/>
              </a:spcAft>
              <a:buNone/>
            </a:pPr>
            <a:r>
              <a:rPr lang="fr"/>
              <a:t>    &lt;label for="customDate"&gt;Date :&lt;/label&gt;</a:t>
            </a:r>
            <a:endParaRPr/>
          </a:p>
          <a:p>
            <a:pPr indent="0" lvl="0" marL="0" rtl="0" algn="l">
              <a:spcBef>
                <a:spcPts val="1200"/>
              </a:spcBef>
              <a:spcAft>
                <a:spcPts val="0"/>
              </a:spcAft>
              <a:buNone/>
            </a:pPr>
            <a:r>
              <a:rPr lang="fr"/>
              <a:t>    &lt;input type="date" id="customDate" name="customDate"&gt;</a:t>
            </a:r>
            <a:endParaRPr/>
          </a:p>
          <a:p>
            <a:pPr indent="0" lvl="0" marL="0" rtl="0" algn="l">
              <a:spcBef>
                <a:spcPts val="1200"/>
              </a:spcBef>
              <a:spcAft>
                <a:spcPts val="0"/>
              </a:spcAft>
              <a:buNone/>
            </a:pPr>
            <a:r>
              <a:rPr lang="fr"/>
              <a:t>    </a:t>
            </a:r>
            <a:endParaRPr/>
          </a:p>
          <a:p>
            <a:pPr indent="0" lvl="0" marL="0" rtl="0" algn="l">
              <a:spcBef>
                <a:spcPts val="1200"/>
              </a:spcBef>
              <a:spcAft>
                <a:spcPts val="0"/>
              </a:spcAft>
              <a:buNone/>
            </a:pPr>
            <a:r>
              <a:rPr lang="fr"/>
              <a:t>    &lt;button type="button" onclick="displayCustomDate()"&gt;Afficher la date&lt;/button&gt;</a:t>
            </a:r>
            <a:endParaRPr/>
          </a:p>
          <a:p>
            <a:pPr indent="0" lvl="0" marL="0" rtl="0" algn="l">
              <a:spcBef>
                <a:spcPts val="1200"/>
              </a:spcBef>
              <a:spcAft>
                <a:spcPts val="0"/>
              </a:spcAft>
              <a:buNone/>
            </a:pPr>
            <a:r>
              <a:rPr lang="fr"/>
              <a:t>&lt;/form&gt;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Fin de date</a:t>
            </a:r>
            <a:endParaRPr/>
          </a:p>
        </p:txBody>
      </p:sp>
      <p:sp>
        <p:nvSpPr>
          <p:cNvPr id="162" name="Google Shape;162;p3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fr"/>
              <a:t>La fonction displayCustomDate() est définie pour récupérer la valeur du champ de saisie de date et l'afficher dans l'élément paragraphe.</a:t>
            </a:r>
            <a:endParaRPr/>
          </a:p>
          <a:p>
            <a:pPr indent="0" lvl="0" marL="0" rtl="0" algn="ctr">
              <a:spcBef>
                <a:spcPts val="0"/>
              </a:spcBef>
              <a:spcAft>
                <a:spcPts val="0"/>
              </a:spcAft>
              <a:buNone/>
            </a:pPr>
            <a:r>
              <a:t/>
            </a:r>
            <a:endParaRPr/>
          </a:p>
        </p:txBody>
      </p:sp>
      <p:sp>
        <p:nvSpPr>
          <p:cNvPr id="163" name="Google Shape;163;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fr"/>
              <a:t>&lt;script&gt;</a:t>
            </a:r>
            <a:endParaRPr/>
          </a:p>
          <a:p>
            <a:pPr indent="0" lvl="0" marL="0" rtl="0" algn="l">
              <a:spcBef>
                <a:spcPts val="1200"/>
              </a:spcBef>
              <a:spcAft>
                <a:spcPts val="0"/>
              </a:spcAft>
              <a:buNone/>
            </a:pPr>
            <a:r>
              <a:rPr lang="fr"/>
              <a:t>    function displayCustomDate() {</a:t>
            </a:r>
            <a:endParaRPr/>
          </a:p>
          <a:p>
            <a:pPr indent="0" lvl="0" marL="0" rtl="0" algn="l">
              <a:spcBef>
                <a:spcPts val="1200"/>
              </a:spcBef>
              <a:spcAft>
                <a:spcPts val="0"/>
              </a:spcAft>
              <a:buNone/>
            </a:pPr>
            <a:r>
              <a:rPr lang="fr"/>
              <a:t>        var selectedDate = document.getElementById('customDate').value;</a:t>
            </a:r>
            <a:endParaRPr/>
          </a:p>
          <a:p>
            <a:pPr indent="0" lvl="0" marL="0" rtl="0" algn="l">
              <a:spcBef>
                <a:spcPts val="1200"/>
              </a:spcBef>
              <a:spcAft>
                <a:spcPts val="0"/>
              </a:spcAft>
              <a:buNone/>
            </a:pPr>
            <a:r>
              <a:rPr lang="fr"/>
              <a:t>        var resultElement = document.getElementById('result');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resultElement.textContent = 'Date sélectionnée : ' + selectedDate;</a:t>
            </a:r>
            <a:endParaRPr/>
          </a:p>
          <a:p>
            <a:pPr indent="0" lvl="0" marL="0" rtl="0" algn="l">
              <a:spcBef>
                <a:spcPts val="1200"/>
              </a:spcBef>
              <a:spcAft>
                <a:spcPts val="0"/>
              </a:spcAft>
              <a:buNone/>
            </a:pPr>
            <a:r>
              <a:rPr lang="fr"/>
              <a:t>    }</a:t>
            </a:r>
            <a:endParaRPr/>
          </a:p>
          <a:p>
            <a:pPr indent="0" lvl="0" marL="0" rtl="0" algn="l">
              <a:spcBef>
                <a:spcPts val="1200"/>
              </a:spcBef>
              <a:spcAft>
                <a:spcPts val="0"/>
              </a:spcAft>
              <a:buNone/>
            </a:pPr>
            <a:r>
              <a:rPr lang="fr"/>
              <a:t>&lt;/script&gt;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fr" sz="2480"/>
              <a:t>Écouteurs d'événements de la Souris </a:t>
            </a:r>
            <a:endParaRPr sz="2480"/>
          </a:p>
          <a:p>
            <a:pPr indent="0" lvl="0" marL="0" rtl="0" algn="ctr">
              <a:spcBef>
                <a:spcPts val="0"/>
              </a:spcBef>
              <a:spcAft>
                <a:spcPts val="0"/>
              </a:spcAft>
              <a:buSzPts val="990"/>
              <a:buNone/>
            </a:pPr>
            <a:r>
              <a:t/>
            </a:r>
            <a:endParaRPr sz="1480"/>
          </a:p>
        </p:txBody>
      </p:sp>
      <p:sp>
        <p:nvSpPr>
          <p:cNvPr id="169" name="Google Shape;169;p3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fr"/>
              <a:t>t</a:t>
            </a:r>
            <a:r>
              <a:rPr lang="fr"/>
              <a:t>rois écouteurs d'événements sont utilisés pour détecter les actions de la souris (mousedown, mouseup, mousemove).</a:t>
            </a:r>
            <a:endParaRPr/>
          </a:p>
          <a:p>
            <a:pPr indent="0" lvl="0" marL="0" rtl="0" algn="ctr">
              <a:spcBef>
                <a:spcPts val="0"/>
              </a:spcBef>
              <a:spcAft>
                <a:spcPts val="0"/>
              </a:spcAft>
              <a:buNone/>
            </a:pPr>
            <a:r>
              <a:rPr lang="fr"/>
              <a:t>Lorsque la souris est enfoncée, le dessin commence, et la position de la souris est mise à jour à chaque mouvement.</a:t>
            </a:r>
            <a:endParaRPr/>
          </a:p>
          <a:p>
            <a:pPr indent="0" lvl="0" marL="0" rtl="0" algn="ctr">
              <a:spcBef>
                <a:spcPts val="0"/>
              </a:spcBef>
              <a:spcAft>
                <a:spcPts val="0"/>
              </a:spcAft>
              <a:buNone/>
            </a:pPr>
            <a:r>
              <a:rPr lang="fr"/>
              <a:t>javascript</a:t>
            </a:r>
            <a:endParaRPr/>
          </a:p>
          <a:p>
            <a:pPr indent="0" lvl="0" marL="0" rtl="0" algn="ctr">
              <a:spcBef>
                <a:spcPts val="0"/>
              </a:spcBef>
              <a:spcAft>
                <a:spcPts val="0"/>
              </a:spcAft>
              <a:buNone/>
            </a:pPr>
            <a:r>
              <a:t/>
            </a:r>
            <a:endParaRPr/>
          </a:p>
        </p:txBody>
      </p:sp>
      <p:sp>
        <p:nvSpPr>
          <p:cNvPr id="170" name="Google Shape;170;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fr"/>
              <a:t>&lt;button onclick="clearSignature()"&gt;Effacer la signature&lt;/button&gt;</a:t>
            </a:r>
            <a:endParaRPr/>
          </a:p>
          <a:p>
            <a:pPr indent="0" lvl="0" marL="0" rtl="0" algn="l">
              <a:spcBef>
                <a:spcPts val="1200"/>
              </a:spcBef>
              <a:spcAft>
                <a:spcPts val="0"/>
              </a:spcAft>
              <a:buNone/>
            </a:pPr>
            <a:r>
              <a:rPr lang="fr"/>
              <a:t>var canvas = document.getElementById('signature-pad');</a:t>
            </a:r>
            <a:endParaRPr/>
          </a:p>
          <a:p>
            <a:pPr indent="0" lvl="0" marL="0" rtl="0" algn="l">
              <a:spcBef>
                <a:spcPts val="1200"/>
              </a:spcBef>
              <a:spcAft>
                <a:spcPts val="0"/>
              </a:spcAft>
              <a:buNone/>
            </a:pPr>
            <a:r>
              <a:rPr lang="fr"/>
              <a:t>var ctx = canvas.getContext('2d');</a:t>
            </a:r>
            <a:endParaRPr/>
          </a:p>
          <a:p>
            <a:pPr indent="0" lvl="0" marL="0" rtl="0" algn="l">
              <a:spcBef>
                <a:spcPts val="1200"/>
              </a:spcBef>
              <a:spcAft>
                <a:spcPts val="0"/>
              </a:spcAft>
              <a:buNone/>
            </a:pPr>
            <a:r>
              <a:rPr lang="fr"/>
              <a:t>var drawing = false;</a:t>
            </a:r>
            <a:endParaRPr/>
          </a:p>
          <a:p>
            <a:pPr indent="0" lvl="0" marL="0" rtl="0" algn="l">
              <a:spcBef>
                <a:spcPts val="1200"/>
              </a:spcBef>
              <a:spcAft>
                <a:spcPts val="0"/>
              </a:spcAft>
              <a:buNone/>
            </a:pPr>
            <a:r>
              <a:rPr lang="fr"/>
              <a:t>var mousePos = { x: 0, y: 0 };</a:t>
            </a:r>
            <a:endParaRPr/>
          </a:p>
          <a:p>
            <a:pPr indent="0" lvl="0" marL="0" rtl="0" algn="l">
              <a:spcBef>
                <a:spcPts val="1200"/>
              </a:spcBef>
              <a:spcAft>
                <a:spcPts val="0"/>
              </a:spcAft>
              <a:buNone/>
            </a:pPr>
            <a:r>
              <a:rPr lang="fr"/>
              <a:t>var lastPos = mousePos;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Diaporama</a:t>
            </a:r>
            <a:endParaRPr/>
          </a:p>
        </p:txBody>
      </p:sp>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Boutton imprimer</a:t>
            </a:r>
            <a:endParaRPr/>
          </a:p>
        </p:txBody>
      </p:sp>
      <p:sp>
        <p:nvSpPr>
          <p:cNvPr id="176" name="Google Shape;176;p3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77" name="Google Shape;177;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&lt;div id="signature-container"&gt;</a:t>
            </a:r>
            <a:endParaRPr/>
          </a:p>
          <a:p>
            <a:pPr indent="0" lvl="0" marL="0" rtl="0" algn="l">
              <a:spcBef>
                <a:spcPts val="1200"/>
              </a:spcBef>
              <a:spcAft>
                <a:spcPts val="0"/>
              </a:spcAft>
              <a:buNone/>
            </a:pPr>
            <a:r>
              <a:rPr lang="fr"/>
              <a:t>    &lt;canvas id="signature-pad" width="300" height="150"&gt;&lt;/canvas&gt;</a:t>
            </a:r>
            <a:endParaRPr/>
          </a:p>
          <a:p>
            <a:pPr indent="0" lvl="0" marL="0" rtl="0" algn="l">
              <a:spcBef>
                <a:spcPts val="1200"/>
              </a:spcBef>
              <a:spcAft>
                <a:spcPts val="0"/>
              </a:spcAft>
              <a:buNone/>
            </a:pPr>
            <a:r>
              <a:rPr lang="fr"/>
              <a:t>&lt;/div&gt;</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Liens qui </a:t>
            </a:r>
            <a:r>
              <a:rPr lang="fr"/>
              <a:t>m'a aidé</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u="sng">
                <a:solidFill>
                  <a:schemeClr val="hlink"/>
                </a:solidFill>
                <a:hlinkClick r:id="rId3"/>
              </a:rPr>
              <a:t>https://dev.to/stackfindover/how-to-create-signature-pad-in-html-signature-pad-javascript-3866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u="sng">
                <a:solidFill>
                  <a:schemeClr val="hlink"/>
                </a:solidFill>
                <a:hlinkClick r:id="rId4"/>
              </a:rPr>
              <a:t>https://www.codeur.com/tuto/html/attribut-a-href/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u="sng">
                <a:solidFill>
                  <a:schemeClr val="hlink"/>
                </a:solidFill>
                <a:hlinkClick r:id="rId5"/>
              </a:rPr>
              <a:t>http://memo-web.fr/categorie-javascript-222/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73" name="Google Shape;73;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0" name="Google Shape;80;p17"/>
          <p:cNvPicPr preferRelativeResize="0"/>
          <p:nvPr/>
        </p:nvPicPr>
        <p:blipFill>
          <a:blip r:embed="rId4">
            <a:alphaModFix/>
          </a:blip>
          <a:stretch>
            <a:fillRect/>
          </a:stretch>
        </p:blipFill>
        <p:spPr>
          <a:xfrm>
            <a:off x="152400" y="15240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86" name="Google Shape;86;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92" name="Google Shape;92;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98" name="Google Shape;98;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Pour m’aider</a:t>
            </a:r>
            <a:endParaRPr/>
          </a:p>
        </p:txBody>
      </p:sp>
      <p:sp>
        <p:nvSpPr>
          <p:cNvPr id="104" name="Google Shape;10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5" name="Google Shape;10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fr"/>
              <a:t>- 15 PC fixes et un PC portable pour le PDG</a:t>
            </a:r>
            <a:endParaRPr/>
          </a:p>
          <a:p>
            <a:pPr indent="0" lvl="0" marL="0" rtl="0" algn="l">
              <a:spcBef>
                <a:spcPts val="1200"/>
              </a:spcBef>
              <a:spcAft>
                <a:spcPts val="0"/>
              </a:spcAft>
              <a:buNone/>
            </a:pPr>
            <a:r>
              <a:rPr lang="fr"/>
              <a:t>- 4 imprimantes, une dans chaque agence et une au siège à Paris</a:t>
            </a:r>
            <a:endParaRPr/>
          </a:p>
          <a:p>
            <a:pPr indent="0" lvl="0" marL="0" rtl="0" algn="l">
              <a:spcBef>
                <a:spcPts val="1200"/>
              </a:spcBef>
              <a:spcAft>
                <a:spcPts val="0"/>
              </a:spcAft>
              <a:buNone/>
            </a:pPr>
            <a:r>
              <a:rPr lang="fr"/>
              <a:t>- 6 imprimantes jet d’encre couleur, une pour chaque conseiller multilingue.</a:t>
            </a:r>
            <a:endParaRPr/>
          </a:p>
          <a:p>
            <a:pPr indent="0" lvl="0" marL="0" rtl="0" algn="l">
              <a:spcBef>
                <a:spcPts val="1200"/>
              </a:spcBef>
              <a:spcAft>
                <a:spcPts val="0"/>
              </a:spcAft>
              <a:buNone/>
            </a:pPr>
            <a:r>
              <a:rPr lang="fr"/>
              <a:t>- 1 serveur contrôleur de domaine avec les services DNS, DHCP</a:t>
            </a:r>
            <a:endParaRPr/>
          </a:p>
          <a:p>
            <a:pPr indent="0" lvl="0" marL="0" rtl="0" algn="l">
              <a:spcBef>
                <a:spcPts val="1200"/>
              </a:spcBef>
              <a:spcAft>
                <a:spcPts val="0"/>
              </a:spcAft>
              <a:buNone/>
            </a:pPr>
            <a:r>
              <a:rPr lang="fr"/>
              <a:t>- 1 dispositif de sauvegarde</a:t>
            </a:r>
            <a:endParaRPr/>
          </a:p>
          <a:p>
            <a:pPr indent="0" lvl="0" marL="0" rtl="0" algn="l">
              <a:spcBef>
                <a:spcPts val="1200"/>
              </a:spcBef>
              <a:spcAft>
                <a:spcPts val="0"/>
              </a:spcAft>
              <a:buNone/>
            </a:pPr>
            <a:r>
              <a:rPr lang="fr"/>
              <a:t>- 1 serveur de données. Chaque soir toutes les données de ce serveur sont entièrement sauvegardées sur bandes magnétiques.</a:t>
            </a:r>
            <a:endParaRPr/>
          </a:p>
          <a:p>
            <a:pPr indent="0" lvl="0" marL="0" rtl="0" algn="l">
              <a:spcBef>
                <a:spcPts val="1200"/>
              </a:spcBef>
              <a:spcAft>
                <a:spcPts val="1200"/>
              </a:spcAft>
              <a:buNone/>
            </a:pPr>
            <a:r>
              <a:rPr lang="fr"/>
              <a:t>- 1 serveur mail dédié à toute la correspondance par courriels des employés.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