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76" r:id="rId3"/>
    <p:sldId id="277" r:id="rId4"/>
    <p:sldId id="286" r:id="rId5"/>
    <p:sldId id="287" r:id="rId6"/>
    <p:sldId id="300" r:id="rId7"/>
    <p:sldId id="301" r:id="rId8"/>
    <p:sldId id="30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1" autoAdjust="0"/>
    <p:restoredTop sz="91144" autoAdjust="0"/>
  </p:normalViewPr>
  <p:slideViewPr>
    <p:cSldViewPr snapToGrid="0">
      <p:cViewPr>
        <p:scale>
          <a:sx n="111" d="100"/>
          <a:sy n="111" d="100"/>
        </p:scale>
        <p:origin x="134" y="2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5670E-90F9-0040-A4D1-14CDB35D998B}" type="datetimeFigureOut">
              <a:rPr lang="en-US" smtClean="0"/>
              <a:t>3/8/2018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14128F-B112-104B-BB10-836F73A4F14C}" type="slidenum">
              <a:rPr lang="en-US" smtClean="0"/>
              <a:t>‹#›</a:t>
            </a:fld>
            <a:endParaRPr lang="en-US"/>
          </a:p>
        </p:txBody>
      </p:sp>
    </p:spTree>
    <p:extLst>
      <p:ext uri="{BB962C8B-B14F-4D97-AF65-F5344CB8AC3E}">
        <p14:creationId xmlns:p14="http://schemas.microsoft.com/office/powerpoint/2010/main" val="16634376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100F30E-9A52-4CFA-9773-335BC8DF9CBE}"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EACAC-FCE7-4A57-90A3-F1F885D23A72}" type="slidenum">
              <a:rPr lang="en-US" smtClean="0"/>
              <a:t>‹#›</a:t>
            </a:fld>
            <a:endParaRPr lang="en-US"/>
          </a:p>
        </p:txBody>
      </p:sp>
    </p:spTree>
    <p:extLst>
      <p:ext uri="{BB962C8B-B14F-4D97-AF65-F5344CB8AC3E}">
        <p14:creationId xmlns:p14="http://schemas.microsoft.com/office/powerpoint/2010/main" val="2055616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00F30E-9A52-4CFA-9773-335BC8DF9CBE}"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EACAC-FCE7-4A57-90A3-F1F885D23A72}" type="slidenum">
              <a:rPr lang="en-US" smtClean="0"/>
              <a:t>‹#›</a:t>
            </a:fld>
            <a:endParaRPr lang="en-US"/>
          </a:p>
        </p:txBody>
      </p:sp>
    </p:spTree>
    <p:extLst>
      <p:ext uri="{BB962C8B-B14F-4D97-AF65-F5344CB8AC3E}">
        <p14:creationId xmlns:p14="http://schemas.microsoft.com/office/powerpoint/2010/main" val="292917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00F30E-9A52-4CFA-9773-335BC8DF9CBE}"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EACAC-FCE7-4A57-90A3-F1F885D23A72}" type="slidenum">
              <a:rPr lang="en-US" smtClean="0"/>
              <a:t>‹#›</a:t>
            </a:fld>
            <a:endParaRPr lang="en-US"/>
          </a:p>
        </p:txBody>
      </p:sp>
    </p:spTree>
    <p:extLst>
      <p:ext uri="{BB962C8B-B14F-4D97-AF65-F5344CB8AC3E}">
        <p14:creationId xmlns:p14="http://schemas.microsoft.com/office/powerpoint/2010/main" val="11003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00F30E-9A52-4CFA-9773-335BC8DF9CBE}"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EACAC-FCE7-4A57-90A3-F1F885D23A72}" type="slidenum">
              <a:rPr lang="en-US" smtClean="0"/>
              <a:t>‹#›</a:t>
            </a:fld>
            <a:endParaRPr lang="en-US"/>
          </a:p>
        </p:txBody>
      </p:sp>
    </p:spTree>
    <p:extLst>
      <p:ext uri="{BB962C8B-B14F-4D97-AF65-F5344CB8AC3E}">
        <p14:creationId xmlns:p14="http://schemas.microsoft.com/office/powerpoint/2010/main" val="3837880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00F30E-9A52-4CFA-9773-335BC8DF9CBE}"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EACAC-FCE7-4A57-90A3-F1F885D23A72}" type="slidenum">
              <a:rPr lang="en-US" smtClean="0"/>
              <a:t>‹#›</a:t>
            </a:fld>
            <a:endParaRPr lang="en-US"/>
          </a:p>
        </p:txBody>
      </p:sp>
    </p:spTree>
    <p:extLst>
      <p:ext uri="{BB962C8B-B14F-4D97-AF65-F5344CB8AC3E}">
        <p14:creationId xmlns:p14="http://schemas.microsoft.com/office/powerpoint/2010/main" val="208021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00F30E-9A52-4CFA-9773-335BC8DF9CBE}"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EACAC-FCE7-4A57-90A3-F1F885D23A72}" type="slidenum">
              <a:rPr lang="en-US" smtClean="0"/>
              <a:t>‹#›</a:t>
            </a:fld>
            <a:endParaRPr lang="en-US"/>
          </a:p>
        </p:txBody>
      </p:sp>
    </p:spTree>
    <p:extLst>
      <p:ext uri="{BB962C8B-B14F-4D97-AF65-F5344CB8AC3E}">
        <p14:creationId xmlns:p14="http://schemas.microsoft.com/office/powerpoint/2010/main" val="2280950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00F30E-9A52-4CFA-9773-335BC8DF9CBE}" type="datetimeFigureOut">
              <a:rPr lang="en-US" smtClean="0"/>
              <a:t>3/8/2018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EACAC-FCE7-4A57-90A3-F1F885D23A72}" type="slidenum">
              <a:rPr lang="en-US" smtClean="0"/>
              <a:t>‹#›</a:t>
            </a:fld>
            <a:endParaRPr lang="en-US"/>
          </a:p>
        </p:txBody>
      </p:sp>
    </p:spTree>
    <p:extLst>
      <p:ext uri="{BB962C8B-B14F-4D97-AF65-F5344CB8AC3E}">
        <p14:creationId xmlns:p14="http://schemas.microsoft.com/office/powerpoint/2010/main" val="1925347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00F30E-9A52-4CFA-9773-335BC8DF9CBE}" type="datetimeFigureOut">
              <a:rPr lang="en-US" smtClean="0"/>
              <a:t>3/8/2018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EACAC-FCE7-4A57-90A3-F1F885D23A72}" type="slidenum">
              <a:rPr lang="en-US" smtClean="0"/>
              <a:t>‹#›</a:t>
            </a:fld>
            <a:endParaRPr lang="en-US"/>
          </a:p>
        </p:txBody>
      </p:sp>
    </p:spTree>
    <p:extLst>
      <p:ext uri="{BB962C8B-B14F-4D97-AF65-F5344CB8AC3E}">
        <p14:creationId xmlns:p14="http://schemas.microsoft.com/office/powerpoint/2010/main" val="1320476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0F30E-9A52-4CFA-9773-335BC8DF9CBE}" type="datetimeFigureOut">
              <a:rPr lang="en-US" smtClean="0"/>
              <a:t>3/8/2018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EACAC-FCE7-4A57-90A3-F1F885D23A72}" type="slidenum">
              <a:rPr lang="en-US" smtClean="0"/>
              <a:t>‹#›</a:t>
            </a:fld>
            <a:endParaRPr lang="en-US"/>
          </a:p>
        </p:txBody>
      </p:sp>
    </p:spTree>
    <p:extLst>
      <p:ext uri="{BB962C8B-B14F-4D97-AF65-F5344CB8AC3E}">
        <p14:creationId xmlns:p14="http://schemas.microsoft.com/office/powerpoint/2010/main" val="3466000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100F30E-9A52-4CFA-9773-335BC8DF9CBE}"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EACAC-FCE7-4A57-90A3-F1F885D23A72}" type="slidenum">
              <a:rPr lang="en-US" smtClean="0"/>
              <a:t>‹#›</a:t>
            </a:fld>
            <a:endParaRPr lang="en-US"/>
          </a:p>
        </p:txBody>
      </p:sp>
    </p:spTree>
    <p:extLst>
      <p:ext uri="{BB962C8B-B14F-4D97-AF65-F5344CB8AC3E}">
        <p14:creationId xmlns:p14="http://schemas.microsoft.com/office/powerpoint/2010/main" val="1801946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100F30E-9A52-4CFA-9773-335BC8DF9CBE}"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EACAC-FCE7-4A57-90A3-F1F885D23A72}" type="slidenum">
              <a:rPr lang="en-US" smtClean="0"/>
              <a:t>‹#›</a:t>
            </a:fld>
            <a:endParaRPr lang="en-US"/>
          </a:p>
        </p:txBody>
      </p:sp>
    </p:spTree>
    <p:extLst>
      <p:ext uri="{BB962C8B-B14F-4D97-AF65-F5344CB8AC3E}">
        <p14:creationId xmlns:p14="http://schemas.microsoft.com/office/powerpoint/2010/main" val="3936611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00F30E-9A52-4CFA-9773-335BC8DF9CBE}" type="datetimeFigureOut">
              <a:rPr lang="en-US" smtClean="0"/>
              <a:t>3/8/2018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EACAC-FCE7-4A57-90A3-F1F885D23A72}" type="slidenum">
              <a:rPr lang="en-US" smtClean="0"/>
              <a:t>‹#›</a:t>
            </a:fld>
            <a:endParaRPr lang="en-US"/>
          </a:p>
        </p:txBody>
      </p:sp>
    </p:spTree>
    <p:extLst>
      <p:ext uri="{BB962C8B-B14F-4D97-AF65-F5344CB8AC3E}">
        <p14:creationId xmlns:p14="http://schemas.microsoft.com/office/powerpoint/2010/main" val="4075867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9108" y="2958"/>
            <a:ext cx="7659941" cy="369332"/>
          </a:xfrm>
          <a:prstGeom prst="rect">
            <a:avLst/>
          </a:prstGeom>
          <a:noFill/>
        </p:spPr>
        <p:txBody>
          <a:bodyPr wrap="square" rtlCol="0">
            <a:spAutoFit/>
          </a:bodyPr>
          <a:lstStyle/>
          <a:p>
            <a:r>
              <a:rPr lang="en-GB" dirty="0"/>
              <a:t>b1 = new ChequingAccount(new Customer("John Doe", 1001), 100.0, 10.0);</a:t>
            </a:r>
            <a:endParaRPr lang="en-US" dirty="0"/>
          </a:p>
        </p:txBody>
      </p:sp>
      <p:sp>
        <p:nvSpPr>
          <p:cNvPr id="2" name="TextBox 1">
            <a:extLst>
              <a:ext uri="{FF2B5EF4-FFF2-40B4-BE49-F238E27FC236}">
                <a16:creationId xmlns:a16="http://schemas.microsoft.com/office/drawing/2014/main" id="{8A8E2152-6DA5-4A2B-8A73-5FAB35A72D78}"/>
              </a:ext>
            </a:extLst>
          </p:cNvPr>
          <p:cNvSpPr txBox="1"/>
          <p:nvPr/>
        </p:nvSpPr>
        <p:spPr>
          <a:xfrm>
            <a:off x="1085864" y="3571931"/>
            <a:ext cx="9240252" cy="2031325"/>
          </a:xfrm>
          <a:prstGeom prst="rect">
            <a:avLst/>
          </a:prstGeom>
          <a:noFill/>
        </p:spPr>
        <p:txBody>
          <a:bodyPr wrap="square" rtlCol="0">
            <a:spAutoFit/>
          </a:bodyPr>
          <a:lstStyle/>
          <a:p>
            <a:r>
              <a:rPr lang="en-CA" dirty="0"/>
              <a:t>The creation a new ChequingAccount creates a heap and calls Customer class which throws a new instance of Customer onto a new heap. This pieces of memory in the heap can be referred to using b1 and is given the properties ChequingAccount and this has the Customer pointing to the heap which has the properties “name” of type String and “customerID”. ChequingAccount also has type double and additionally “balance” and “overdraftFee”, both of type double. Where “name” has a value of “John Doe” and “customerID” has the value 1001, “balance” has the value 100.0 and “overdraftFee” has the value 10.0.</a:t>
            </a:r>
            <a:endParaRPr lang="en-GB" dirty="0"/>
          </a:p>
        </p:txBody>
      </p:sp>
      <p:grpSp>
        <p:nvGrpSpPr>
          <p:cNvPr id="8" name="Group 7">
            <a:extLst>
              <a:ext uri="{FF2B5EF4-FFF2-40B4-BE49-F238E27FC236}">
                <a16:creationId xmlns:a16="http://schemas.microsoft.com/office/drawing/2014/main" id="{1EEAB455-708D-4DFC-879F-1B65EAD53FE9}"/>
              </a:ext>
            </a:extLst>
          </p:cNvPr>
          <p:cNvGrpSpPr/>
          <p:nvPr/>
        </p:nvGrpSpPr>
        <p:grpSpPr>
          <a:xfrm>
            <a:off x="1622544" y="1086649"/>
            <a:ext cx="5699531" cy="2278554"/>
            <a:chOff x="1622544" y="1086649"/>
            <a:chExt cx="5699531" cy="2278554"/>
          </a:xfrm>
        </p:grpSpPr>
        <p:sp>
          <p:nvSpPr>
            <p:cNvPr id="18" name="Rectangle 17"/>
            <p:cNvSpPr/>
            <p:nvPr/>
          </p:nvSpPr>
          <p:spPr>
            <a:xfrm>
              <a:off x="1622544" y="1891683"/>
              <a:ext cx="2564445" cy="1429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ChequingAccount</a:t>
              </a:r>
            </a:p>
            <a:p>
              <a:pPr algn="ctr"/>
              <a:endParaRPr lang="en-US" dirty="0"/>
            </a:p>
            <a:p>
              <a:pPr algn="ctr"/>
              <a:r>
                <a:rPr lang="en-US" sz="1600" dirty="0"/>
                <a:t>Customer = John Doe, 1001</a:t>
              </a:r>
            </a:p>
            <a:p>
              <a:pPr algn="ctr"/>
              <a:r>
                <a:rPr lang="en-US" sz="1600" dirty="0"/>
                <a:t>balance = 100.00</a:t>
              </a:r>
            </a:p>
            <a:p>
              <a:pPr algn="ctr"/>
              <a:r>
                <a:rPr lang="en-US" sz="1600" dirty="0"/>
                <a:t>overdraftFee = 10.0</a:t>
              </a:r>
            </a:p>
          </p:txBody>
        </p:sp>
        <p:sp>
          <p:nvSpPr>
            <p:cNvPr id="19" name="TextBox 18"/>
            <p:cNvSpPr txBox="1"/>
            <p:nvPr/>
          </p:nvSpPr>
          <p:spPr>
            <a:xfrm>
              <a:off x="2791537" y="1086649"/>
              <a:ext cx="573577" cy="369332"/>
            </a:xfrm>
            <a:prstGeom prst="rect">
              <a:avLst/>
            </a:prstGeom>
            <a:noFill/>
          </p:spPr>
          <p:txBody>
            <a:bodyPr wrap="square" rtlCol="0">
              <a:spAutoFit/>
            </a:bodyPr>
            <a:lstStyle/>
            <a:p>
              <a:r>
                <a:rPr lang="en-US" dirty="0"/>
                <a:t>b1</a:t>
              </a:r>
            </a:p>
          </p:txBody>
        </p:sp>
        <p:cxnSp>
          <p:nvCxnSpPr>
            <p:cNvPr id="20" name="Elbow Connector 19"/>
            <p:cNvCxnSpPr>
              <a:cxnSpLocks/>
            </p:cNvCxnSpPr>
            <p:nvPr/>
          </p:nvCxnSpPr>
          <p:spPr>
            <a:xfrm rot="16200000" flipH="1">
              <a:off x="2973533" y="1560775"/>
              <a:ext cx="431057" cy="2214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645C21C-5A8C-42F9-B917-1B5C2F4A7244}"/>
                </a:ext>
              </a:extLst>
            </p:cNvPr>
            <p:cNvSpPr txBox="1"/>
            <p:nvPr/>
          </p:nvSpPr>
          <p:spPr>
            <a:xfrm>
              <a:off x="5115140" y="1849024"/>
              <a:ext cx="2206935" cy="1516179"/>
            </a:xfrm>
            <a:prstGeom prst="rect">
              <a:avLst/>
            </a:prstGeom>
            <a:solidFill>
              <a:schemeClr val="accent1">
                <a:lumMod val="40000"/>
                <a:lumOff val="60000"/>
              </a:schemeClr>
            </a:solidFill>
          </p:spPr>
          <p:txBody>
            <a:bodyPr wrap="square" rtlCol="0">
              <a:spAutoFit/>
            </a:bodyPr>
            <a:lstStyle/>
            <a:p>
              <a:pPr algn="ctr"/>
              <a:r>
                <a:rPr lang="en-GB" dirty="0"/>
                <a:t>Customer</a:t>
              </a:r>
            </a:p>
            <a:p>
              <a:endParaRPr lang="en-GB" dirty="0"/>
            </a:p>
            <a:p>
              <a:endParaRPr lang="en-GB" dirty="0"/>
            </a:p>
            <a:p>
              <a:pPr algn="ctr"/>
              <a:r>
                <a:rPr lang="en-US" dirty="0"/>
                <a:t>name = “John Doe”</a:t>
              </a:r>
            </a:p>
            <a:p>
              <a:pPr algn="ctr"/>
              <a:r>
                <a:rPr lang="en-US" dirty="0"/>
                <a:t>customerID = 1001</a:t>
              </a:r>
              <a:endParaRPr lang="en-GB" dirty="0"/>
            </a:p>
          </p:txBody>
        </p:sp>
        <p:cxnSp>
          <p:nvCxnSpPr>
            <p:cNvPr id="5" name="Straight Arrow Connector 4">
              <a:extLst>
                <a:ext uri="{FF2B5EF4-FFF2-40B4-BE49-F238E27FC236}">
                  <a16:creationId xmlns:a16="http://schemas.microsoft.com/office/drawing/2014/main" id="{210D9AA3-351B-4130-A284-FF284C576A5A}"/>
                </a:ext>
              </a:extLst>
            </p:cNvPr>
            <p:cNvCxnSpPr>
              <a:cxnSpLocks/>
              <a:endCxn id="3" idx="1"/>
            </p:cNvCxnSpPr>
            <p:nvPr/>
          </p:nvCxnSpPr>
          <p:spPr>
            <a:xfrm>
              <a:off x="4035737" y="2606578"/>
              <a:ext cx="1079403" cy="5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48955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7145" y="121296"/>
            <a:ext cx="8526214" cy="369332"/>
          </a:xfrm>
          <a:prstGeom prst="rect">
            <a:avLst/>
          </a:prstGeom>
          <a:noFill/>
        </p:spPr>
        <p:txBody>
          <a:bodyPr wrap="square" rtlCol="0">
            <a:spAutoFit/>
          </a:bodyPr>
          <a:lstStyle/>
          <a:p>
            <a:r>
              <a:rPr lang="en-GB" dirty="0"/>
              <a:t>BankAccount b2 = new SavingsAccount(new Customer("Jane Doe", 2002), 500.0, 5.0);</a:t>
            </a:r>
            <a:endParaRPr lang="en-US" dirty="0"/>
          </a:p>
        </p:txBody>
      </p:sp>
      <p:sp>
        <p:nvSpPr>
          <p:cNvPr id="2" name="TextBox 1">
            <a:extLst>
              <a:ext uri="{FF2B5EF4-FFF2-40B4-BE49-F238E27FC236}">
                <a16:creationId xmlns:a16="http://schemas.microsoft.com/office/drawing/2014/main" id="{8A8E2152-6DA5-4A2B-8A73-5FAB35A72D78}"/>
              </a:ext>
            </a:extLst>
          </p:cNvPr>
          <p:cNvSpPr txBox="1"/>
          <p:nvPr/>
        </p:nvSpPr>
        <p:spPr>
          <a:xfrm>
            <a:off x="975860" y="4326991"/>
            <a:ext cx="9240252" cy="2308324"/>
          </a:xfrm>
          <a:prstGeom prst="rect">
            <a:avLst/>
          </a:prstGeom>
          <a:noFill/>
        </p:spPr>
        <p:txBody>
          <a:bodyPr wrap="square" rtlCol="0">
            <a:spAutoFit/>
          </a:bodyPr>
          <a:lstStyle/>
          <a:p>
            <a:r>
              <a:rPr lang="en-CA" dirty="0"/>
              <a:t>The creation a new SavingsAccount creates a heap and calls Customer class which throws a new instance of Customer onto a new heap. This pieces of memory in the heap can be referred to using b2 and is given the properties SavingsAccount and this has the Customer pointing to the heap which has the properties “name” of type String and “customerID”. SavingsAccount also has type double and additionally “balance” and “annualInterestRate”, both of type double. Where “name” has a value of “Jane Doe” and “customerID” has the value 2002, “balance” has the value 500.0 and “annualInterestRate” has the value 5.0. </a:t>
            </a:r>
            <a:endParaRPr lang="en-GB" dirty="0"/>
          </a:p>
          <a:p>
            <a:r>
              <a:rPr lang="en-GB" dirty="0"/>
              <a:t> </a:t>
            </a:r>
          </a:p>
        </p:txBody>
      </p:sp>
      <p:grpSp>
        <p:nvGrpSpPr>
          <p:cNvPr id="12" name="Group 11">
            <a:extLst>
              <a:ext uri="{FF2B5EF4-FFF2-40B4-BE49-F238E27FC236}">
                <a16:creationId xmlns:a16="http://schemas.microsoft.com/office/drawing/2014/main" id="{45E01C80-82BF-46C4-8747-132F45F21196}"/>
              </a:ext>
            </a:extLst>
          </p:cNvPr>
          <p:cNvGrpSpPr/>
          <p:nvPr/>
        </p:nvGrpSpPr>
        <p:grpSpPr>
          <a:xfrm>
            <a:off x="1622544" y="1086649"/>
            <a:ext cx="5699531" cy="2278554"/>
            <a:chOff x="1622544" y="1086649"/>
            <a:chExt cx="5699531" cy="2278554"/>
          </a:xfrm>
        </p:grpSpPr>
        <p:sp>
          <p:nvSpPr>
            <p:cNvPr id="13" name="Rectangle 12">
              <a:extLst>
                <a:ext uri="{FF2B5EF4-FFF2-40B4-BE49-F238E27FC236}">
                  <a16:creationId xmlns:a16="http://schemas.microsoft.com/office/drawing/2014/main" id="{DA650BD5-B830-4711-BA29-2B64AA8044F8}"/>
                </a:ext>
              </a:extLst>
            </p:cNvPr>
            <p:cNvSpPr/>
            <p:nvPr/>
          </p:nvSpPr>
          <p:spPr>
            <a:xfrm>
              <a:off x="1622544" y="1891683"/>
              <a:ext cx="2564445" cy="1429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SavingsAccount</a:t>
              </a:r>
            </a:p>
            <a:p>
              <a:pPr algn="ctr"/>
              <a:endParaRPr lang="en-US" dirty="0"/>
            </a:p>
            <a:p>
              <a:pPr algn="ctr"/>
              <a:r>
                <a:rPr lang="en-US" sz="1600" dirty="0"/>
                <a:t>Customer = Jane Doe, 2002</a:t>
              </a:r>
            </a:p>
            <a:p>
              <a:pPr algn="ctr"/>
              <a:r>
                <a:rPr lang="en-US" sz="1600" dirty="0"/>
                <a:t>balance = 500.00</a:t>
              </a:r>
            </a:p>
            <a:p>
              <a:pPr algn="ctr"/>
              <a:r>
                <a:rPr lang="en-US" sz="1600" dirty="0"/>
                <a:t>annualInterestRate = 5.0</a:t>
              </a:r>
            </a:p>
          </p:txBody>
        </p:sp>
        <p:sp>
          <p:nvSpPr>
            <p:cNvPr id="14" name="TextBox 13">
              <a:extLst>
                <a:ext uri="{FF2B5EF4-FFF2-40B4-BE49-F238E27FC236}">
                  <a16:creationId xmlns:a16="http://schemas.microsoft.com/office/drawing/2014/main" id="{69CA5961-B07B-4BEB-9E0F-3D5C5CED6C05}"/>
                </a:ext>
              </a:extLst>
            </p:cNvPr>
            <p:cNvSpPr txBox="1"/>
            <p:nvPr/>
          </p:nvSpPr>
          <p:spPr>
            <a:xfrm>
              <a:off x="2791537" y="1086649"/>
              <a:ext cx="573577" cy="369332"/>
            </a:xfrm>
            <a:prstGeom prst="rect">
              <a:avLst/>
            </a:prstGeom>
            <a:noFill/>
          </p:spPr>
          <p:txBody>
            <a:bodyPr wrap="square" rtlCol="0">
              <a:spAutoFit/>
            </a:bodyPr>
            <a:lstStyle/>
            <a:p>
              <a:r>
                <a:rPr lang="en-US" dirty="0"/>
                <a:t>b2</a:t>
              </a:r>
            </a:p>
          </p:txBody>
        </p:sp>
        <p:cxnSp>
          <p:nvCxnSpPr>
            <p:cNvPr id="17" name="Elbow Connector 19">
              <a:extLst>
                <a:ext uri="{FF2B5EF4-FFF2-40B4-BE49-F238E27FC236}">
                  <a16:creationId xmlns:a16="http://schemas.microsoft.com/office/drawing/2014/main" id="{21CDE630-2655-4474-BF9E-89559DB5B13D}"/>
                </a:ext>
              </a:extLst>
            </p:cNvPr>
            <p:cNvCxnSpPr>
              <a:cxnSpLocks/>
            </p:cNvCxnSpPr>
            <p:nvPr/>
          </p:nvCxnSpPr>
          <p:spPr>
            <a:xfrm rot="16200000" flipH="1">
              <a:off x="2973533" y="1560775"/>
              <a:ext cx="431057" cy="2214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E1F13EF-D6F4-43EC-996B-9EB1C4074DB7}"/>
                </a:ext>
              </a:extLst>
            </p:cNvPr>
            <p:cNvSpPr txBox="1"/>
            <p:nvPr/>
          </p:nvSpPr>
          <p:spPr>
            <a:xfrm>
              <a:off x="5115140" y="1849024"/>
              <a:ext cx="2206935" cy="1516179"/>
            </a:xfrm>
            <a:prstGeom prst="rect">
              <a:avLst/>
            </a:prstGeom>
            <a:solidFill>
              <a:schemeClr val="accent1">
                <a:lumMod val="40000"/>
                <a:lumOff val="60000"/>
              </a:schemeClr>
            </a:solidFill>
          </p:spPr>
          <p:txBody>
            <a:bodyPr wrap="square" rtlCol="0">
              <a:spAutoFit/>
            </a:bodyPr>
            <a:lstStyle/>
            <a:p>
              <a:pPr algn="ctr"/>
              <a:r>
                <a:rPr lang="en-GB" dirty="0"/>
                <a:t>Customer</a:t>
              </a:r>
            </a:p>
            <a:p>
              <a:endParaRPr lang="en-GB" dirty="0"/>
            </a:p>
            <a:p>
              <a:endParaRPr lang="en-GB" dirty="0"/>
            </a:p>
            <a:p>
              <a:pPr algn="ctr"/>
              <a:r>
                <a:rPr lang="en-US" dirty="0"/>
                <a:t>name = “Jane Doe”</a:t>
              </a:r>
            </a:p>
            <a:p>
              <a:pPr algn="ctr"/>
              <a:r>
                <a:rPr lang="en-US" dirty="0"/>
                <a:t>customerID = 2002</a:t>
              </a:r>
              <a:endParaRPr lang="en-GB" dirty="0"/>
            </a:p>
          </p:txBody>
        </p:sp>
        <p:cxnSp>
          <p:nvCxnSpPr>
            <p:cNvPr id="24" name="Straight Arrow Connector 23">
              <a:extLst>
                <a:ext uri="{FF2B5EF4-FFF2-40B4-BE49-F238E27FC236}">
                  <a16:creationId xmlns:a16="http://schemas.microsoft.com/office/drawing/2014/main" id="{B77263EC-8F62-4E4A-A0ED-662DCD4712FF}"/>
                </a:ext>
              </a:extLst>
            </p:cNvPr>
            <p:cNvCxnSpPr>
              <a:cxnSpLocks/>
              <a:endCxn id="23" idx="1"/>
            </p:cNvCxnSpPr>
            <p:nvPr/>
          </p:nvCxnSpPr>
          <p:spPr>
            <a:xfrm>
              <a:off x="4035737" y="2606578"/>
              <a:ext cx="1079403" cy="5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64554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6A7F787-5B14-4CDB-B3AE-915453473EB0}"/>
              </a:ext>
            </a:extLst>
          </p:cNvPr>
          <p:cNvGrpSpPr/>
          <p:nvPr/>
        </p:nvGrpSpPr>
        <p:grpSpPr>
          <a:xfrm>
            <a:off x="110003" y="566810"/>
            <a:ext cx="11794385" cy="2322284"/>
            <a:chOff x="110003" y="566810"/>
            <a:chExt cx="11794385" cy="2322284"/>
          </a:xfrm>
        </p:grpSpPr>
        <p:grpSp>
          <p:nvGrpSpPr>
            <p:cNvPr id="15" name="Group 14">
              <a:extLst>
                <a:ext uri="{FF2B5EF4-FFF2-40B4-BE49-F238E27FC236}">
                  <a16:creationId xmlns:a16="http://schemas.microsoft.com/office/drawing/2014/main" id="{63C62F17-A6C3-4F02-83C3-07BC5F7BEE90}"/>
                </a:ext>
              </a:extLst>
            </p:cNvPr>
            <p:cNvGrpSpPr/>
            <p:nvPr/>
          </p:nvGrpSpPr>
          <p:grpSpPr>
            <a:xfrm>
              <a:off x="110003" y="610540"/>
              <a:ext cx="5699531" cy="2278554"/>
              <a:chOff x="1622544" y="1086649"/>
              <a:chExt cx="5699531" cy="2278554"/>
            </a:xfrm>
          </p:grpSpPr>
          <p:sp>
            <p:nvSpPr>
              <p:cNvPr id="21" name="Rectangle 20">
                <a:extLst>
                  <a:ext uri="{FF2B5EF4-FFF2-40B4-BE49-F238E27FC236}">
                    <a16:creationId xmlns:a16="http://schemas.microsoft.com/office/drawing/2014/main" id="{D0166A27-556E-4949-A7E6-40D4919CA024}"/>
                  </a:ext>
                </a:extLst>
              </p:cNvPr>
              <p:cNvSpPr/>
              <p:nvPr/>
            </p:nvSpPr>
            <p:spPr>
              <a:xfrm>
                <a:off x="1622544" y="1891683"/>
                <a:ext cx="2564445" cy="1429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SavingsAccount</a:t>
                </a:r>
              </a:p>
              <a:p>
                <a:pPr algn="ctr"/>
                <a:endParaRPr lang="en-US" dirty="0"/>
              </a:p>
              <a:p>
                <a:pPr algn="ctr"/>
                <a:r>
                  <a:rPr lang="en-US" sz="1600" dirty="0"/>
                  <a:t>Customer = Jane Doe, 2002</a:t>
                </a:r>
              </a:p>
              <a:p>
                <a:pPr algn="ctr"/>
                <a:r>
                  <a:rPr lang="en-US" sz="1600" dirty="0"/>
                  <a:t>balance = 500.00</a:t>
                </a:r>
              </a:p>
              <a:p>
                <a:pPr algn="ctr"/>
                <a:r>
                  <a:rPr lang="en-US" sz="1600" dirty="0"/>
                  <a:t>annualInterestRate = 5.0</a:t>
                </a:r>
              </a:p>
            </p:txBody>
          </p:sp>
          <p:sp>
            <p:nvSpPr>
              <p:cNvPr id="22" name="TextBox 21">
                <a:extLst>
                  <a:ext uri="{FF2B5EF4-FFF2-40B4-BE49-F238E27FC236}">
                    <a16:creationId xmlns:a16="http://schemas.microsoft.com/office/drawing/2014/main" id="{E0DEE496-9296-41C4-83DE-1D01425EABFF}"/>
                  </a:ext>
                </a:extLst>
              </p:cNvPr>
              <p:cNvSpPr txBox="1"/>
              <p:nvPr/>
            </p:nvSpPr>
            <p:spPr>
              <a:xfrm>
                <a:off x="2791537" y="1086649"/>
                <a:ext cx="573577" cy="369332"/>
              </a:xfrm>
              <a:prstGeom prst="rect">
                <a:avLst/>
              </a:prstGeom>
              <a:noFill/>
            </p:spPr>
            <p:txBody>
              <a:bodyPr wrap="square" rtlCol="0">
                <a:spAutoFit/>
              </a:bodyPr>
              <a:lstStyle/>
              <a:p>
                <a:r>
                  <a:rPr lang="en-US" dirty="0"/>
                  <a:t>b2</a:t>
                </a:r>
              </a:p>
            </p:txBody>
          </p:sp>
          <p:cxnSp>
            <p:nvCxnSpPr>
              <p:cNvPr id="23" name="Elbow Connector 19">
                <a:extLst>
                  <a:ext uri="{FF2B5EF4-FFF2-40B4-BE49-F238E27FC236}">
                    <a16:creationId xmlns:a16="http://schemas.microsoft.com/office/drawing/2014/main" id="{692BD77B-6CDE-40C9-A7AE-1F66354FA742}"/>
                  </a:ext>
                </a:extLst>
              </p:cNvPr>
              <p:cNvCxnSpPr>
                <a:cxnSpLocks/>
              </p:cNvCxnSpPr>
              <p:nvPr/>
            </p:nvCxnSpPr>
            <p:spPr>
              <a:xfrm rot="16200000" flipH="1">
                <a:off x="2973533" y="1560775"/>
                <a:ext cx="431057" cy="2214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58BBE19-DAD3-4989-B53A-1667812913D5}"/>
                  </a:ext>
                </a:extLst>
              </p:cNvPr>
              <p:cNvSpPr txBox="1"/>
              <p:nvPr/>
            </p:nvSpPr>
            <p:spPr>
              <a:xfrm>
                <a:off x="5115140" y="1849024"/>
                <a:ext cx="2206935" cy="1516179"/>
              </a:xfrm>
              <a:prstGeom prst="rect">
                <a:avLst/>
              </a:prstGeom>
              <a:solidFill>
                <a:schemeClr val="accent1">
                  <a:lumMod val="40000"/>
                  <a:lumOff val="60000"/>
                </a:schemeClr>
              </a:solidFill>
            </p:spPr>
            <p:txBody>
              <a:bodyPr wrap="square" rtlCol="0">
                <a:spAutoFit/>
              </a:bodyPr>
              <a:lstStyle/>
              <a:p>
                <a:pPr algn="ctr"/>
                <a:r>
                  <a:rPr lang="en-GB" dirty="0"/>
                  <a:t>Customer</a:t>
                </a:r>
              </a:p>
              <a:p>
                <a:endParaRPr lang="en-GB" dirty="0"/>
              </a:p>
              <a:p>
                <a:endParaRPr lang="en-GB" dirty="0"/>
              </a:p>
              <a:p>
                <a:pPr algn="ctr"/>
                <a:r>
                  <a:rPr lang="en-US" dirty="0"/>
                  <a:t>name = “Jane Doe”</a:t>
                </a:r>
              </a:p>
              <a:p>
                <a:pPr algn="ctr"/>
                <a:r>
                  <a:rPr lang="en-US" dirty="0"/>
                  <a:t>customerID = 2002</a:t>
                </a:r>
                <a:endParaRPr lang="en-GB" dirty="0"/>
              </a:p>
            </p:txBody>
          </p:sp>
          <p:cxnSp>
            <p:nvCxnSpPr>
              <p:cNvPr id="25" name="Straight Arrow Connector 24">
                <a:extLst>
                  <a:ext uri="{FF2B5EF4-FFF2-40B4-BE49-F238E27FC236}">
                    <a16:creationId xmlns:a16="http://schemas.microsoft.com/office/drawing/2014/main" id="{C6C32DE9-5FA4-4D70-87C5-5FF3E2E4DDDA}"/>
                  </a:ext>
                </a:extLst>
              </p:cNvPr>
              <p:cNvCxnSpPr>
                <a:cxnSpLocks/>
                <a:endCxn id="24" idx="1"/>
              </p:cNvCxnSpPr>
              <p:nvPr/>
            </p:nvCxnSpPr>
            <p:spPr>
              <a:xfrm>
                <a:off x="4035737" y="2606578"/>
                <a:ext cx="1079403" cy="5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CE43E4AB-3934-45BC-8D4F-7A113EBD6C6D}"/>
                </a:ext>
              </a:extLst>
            </p:cNvPr>
            <p:cNvGrpSpPr/>
            <p:nvPr/>
          </p:nvGrpSpPr>
          <p:grpSpPr>
            <a:xfrm>
              <a:off x="6204857" y="566810"/>
              <a:ext cx="5699531" cy="2278554"/>
              <a:chOff x="1622544" y="1086649"/>
              <a:chExt cx="5699531" cy="2278554"/>
            </a:xfrm>
          </p:grpSpPr>
          <p:sp>
            <p:nvSpPr>
              <p:cNvPr id="27" name="Rectangle 26">
                <a:extLst>
                  <a:ext uri="{FF2B5EF4-FFF2-40B4-BE49-F238E27FC236}">
                    <a16:creationId xmlns:a16="http://schemas.microsoft.com/office/drawing/2014/main" id="{92EA219F-3029-44BA-BCD7-C5E3BCAD349B}"/>
                  </a:ext>
                </a:extLst>
              </p:cNvPr>
              <p:cNvSpPr/>
              <p:nvPr/>
            </p:nvSpPr>
            <p:spPr>
              <a:xfrm>
                <a:off x="1622544" y="1891683"/>
                <a:ext cx="2564445" cy="1429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ChequingAccount</a:t>
                </a:r>
              </a:p>
              <a:p>
                <a:pPr algn="ctr"/>
                <a:endParaRPr lang="en-US" dirty="0"/>
              </a:p>
              <a:p>
                <a:pPr algn="ctr"/>
                <a:r>
                  <a:rPr lang="en-US" sz="1600" dirty="0"/>
                  <a:t>Customer = John Doe, 1001</a:t>
                </a:r>
              </a:p>
              <a:p>
                <a:pPr algn="ctr"/>
                <a:r>
                  <a:rPr lang="en-US" sz="1600" dirty="0"/>
                  <a:t>balance = 100.00</a:t>
                </a:r>
              </a:p>
              <a:p>
                <a:pPr algn="ctr"/>
                <a:r>
                  <a:rPr lang="en-US" sz="1600" dirty="0"/>
                  <a:t>overdraftFee = 10.0</a:t>
                </a:r>
              </a:p>
            </p:txBody>
          </p:sp>
          <p:sp>
            <p:nvSpPr>
              <p:cNvPr id="28" name="TextBox 27">
                <a:extLst>
                  <a:ext uri="{FF2B5EF4-FFF2-40B4-BE49-F238E27FC236}">
                    <a16:creationId xmlns:a16="http://schemas.microsoft.com/office/drawing/2014/main" id="{B0878E58-E101-48CB-A30F-36757477A590}"/>
                  </a:ext>
                </a:extLst>
              </p:cNvPr>
              <p:cNvSpPr txBox="1"/>
              <p:nvPr/>
            </p:nvSpPr>
            <p:spPr>
              <a:xfrm>
                <a:off x="2791537" y="1086649"/>
                <a:ext cx="573577" cy="369332"/>
              </a:xfrm>
              <a:prstGeom prst="rect">
                <a:avLst/>
              </a:prstGeom>
              <a:noFill/>
            </p:spPr>
            <p:txBody>
              <a:bodyPr wrap="square" rtlCol="0">
                <a:spAutoFit/>
              </a:bodyPr>
              <a:lstStyle/>
              <a:p>
                <a:r>
                  <a:rPr lang="en-US" dirty="0"/>
                  <a:t>b1</a:t>
                </a:r>
              </a:p>
            </p:txBody>
          </p:sp>
          <p:cxnSp>
            <p:nvCxnSpPr>
              <p:cNvPr id="29" name="Elbow Connector 19">
                <a:extLst>
                  <a:ext uri="{FF2B5EF4-FFF2-40B4-BE49-F238E27FC236}">
                    <a16:creationId xmlns:a16="http://schemas.microsoft.com/office/drawing/2014/main" id="{170C4AB0-B487-4876-BDC5-51B27EC71438}"/>
                  </a:ext>
                </a:extLst>
              </p:cNvPr>
              <p:cNvCxnSpPr>
                <a:cxnSpLocks/>
              </p:cNvCxnSpPr>
              <p:nvPr/>
            </p:nvCxnSpPr>
            <p:spPr>
              <a:xfrm rot="16200000" flipH="1">
                <a:off x="2973533" y="1560775"/>
                <a:ext cx="431057" cy="2214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D9EC20F-227D-4A71-A86F-4D094E212B02}"/>
                  </a:ext>
                </a:extLst>
              </p:cNvPr>
              <p:cNvSpPr txBox="1"/>
              <p:nvPr/>
            </p:nvSpPr>
            <p:spPr>
              <a:xfrm>
                <a:off x="5115140" y="1849024"/>
                <a:ext cx="2206935" cy="1516179"/>
              </a:xfrm>
              <a:prstGeom prst="rect">
                <a:avLst/>
              </a:prstGeom>
              <a:solidFill>
                <a:schemeClr val="accent1">
                  <a:lumMod val="40000"/>
                  <a:lumOff val="60000"/>
                </a:schemeClr>
              </a:solidFill>
            </p:spPr>
            <p:txBody>
              <a:bodyPr wrap="square" rtlCol="0">
                <a:spAutoFit/>
              </a:bodyPr>
              <a:lstStyle/>
              <a:p>
                <a:pPr algn="ctr"/>
                <a:r>
                  <a:rPr lang="en-GB" dirty="0"/>
                  <a:t>Customer</a:t>
                </a:r>
              </a:p>
              <a:p>
                <a:endParaRPr lang="en-GB" dirty="0"/>
              </a:p>
              <a:p>
                <a:endParaRPr lang="en-GB" dirty="0"/>
              </a:p>
              <a:p>
                <a:pPr algn="ctr"/>
                <a:r>
                  <a:rPr lang="en-US" dirty="0"/>
                  <a:t>name = “John Doe”</a:t>
                </a:r>
              </a:p>
              <a:p>
                <a:pPr algn="ctr"/>
                <a:r>
                  <a:rPr lang="en-US" dirty="0"/>
                  <a:t>customerID = 1001</a:t>
                </a:r>
                <a:endParaRPr lang="en-GB" dirty="0"/>
              </a:p>
            </p:txBody>
          </p:sp>
          <p:cxnSp>
            <p:nvCxnSpPr>
              <p:cNvPr id="31" name="Straight Arrow Connector 30">
                <a:extLst>
                  <a:ext uri="{FF2B5EF4-FFF2-40B4-BE49-F238E27FC236}">
                    <a16:creationId xmlns:a16="http://schemas.microsoft.com/office/drawing/2014/main" id="{C1790C17-2A55-4A2A-AE26-0A8367B00BFA}"/>
                  </a:ext>
                </a:extLst>
              </p:cNvPr>
              <p:cNvCxnSpPr>
                <a:cxnSpLocks/>
                <a:endCxn id="30" idx="1"/>
              </p:cNvCxnSpPr>
              <p:nvPr/>
            </p:nvCxnSpPr>
            <p:spPr>
              <a:xfrm>
                <a:off x="4035737" y="2606578"/>
                <a:ext cx="1079403" cy="5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502617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7300521" y="3502980"/>
            <a:ext cx="670393" cy="369332"/>
          </a:xfrm>
          <a:prstGeom prst="rect">
            <a:avLst/>
          </a:prstGeom>
          <a:noFill/>
        </p:spPr>
        <p:txBody>
          <a:bodyPr wrap="square" rtlCol="0">
            <a:spAutoFit/>
          </a:bodyPr>
          <a:lstStyle/>
          <a:p>
            <a:r>
              <a:rPr lang="en-US" dirty="0"/>
              <a:t>This</a:t>
            </a:r>
          </a:p>
        </p:txBody>
      </p:sp>
      <p:cxnSp>
        <p:nvCxnSpPr>
          <p:cNvPr id="13" name="Elbow Connector 12"/>
          <p:cNvCxnSpPr>
            <a:cxnSpLocks/>
          </p:cNvCxnSpPr>
          <p:nvPr/>
        </p:nvCxnSpPr>
        <p:spPr>
          <a:xfrm rot="5400000">
            <a:off x="7487906" y="3200217"/>
            <a:ext cx="469535" cy="275009"/>
          </a:xfrm>
          <a:prstGeom prst="bent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23" name="Group 22">
            <a:extLst>
              <a:ext uri="{FF2B5EF4-FFF2-40B4-BE49-F238E27FC236}">
                <a16:creationId xmlns:a16="http://schemas.microsoft.com/office/drawing/2014/main" id="{F717EA04-E6E9-42FB-AF3C-D3BFCA3A35E4}"/>
              </a:ext>
            </a:extLst>
          </p:cNvPr>
          <p:cNvGrpSpPr/>
          <p:nvPr/>
        </p:nvGrpSpPr>
        <p:grpSpPr>
          <a:xfrm>
            <a:off x="198807" y="975786"/>
            <a:ext cx="11794385" cy="2322284"/>
            <a:chOff x="110003" y="566810"/>
            <a:chExt cx="11794385" cy="2322284"/>
          </a:xfrm>
        </p:grpSpPr>
        <p:grpSp>
          <p:nvGrpSpPr>
            <p:cNvPr id="27" name="Group 26">
              <a:extLst>
                <a:ext uri="{FF2B5EF4-FFF2-40B4-BE49-F238E27FC236}">
                  <a16:creationId xmlns:a16="http://schemas.microsoft.com/office/drawing/2014/main" id="{D911E369-73CF-4DF9-9A66-27FC885D2439}"/>
                </a:ext>
              </a:extLst>
            </p:cNvPr>
            <p:cNvGrpSpPr/>
            <p:nvPr/>
          </p:nvGrpSpPr>
          <p:grpSpPr>
            <a:xfrm>
              <a:off x="110003" y="610540"/>
              <a:ext cx="5699531" cy="2278554"/>
              <a:chOff x="1622544" y="1086649"/>
              <a:chExt cx="5699531" cy="2278554"/>
            </a:xfrm>
          </p:grpSpPr>
          <p:sp>
            <p:nvSpPr>
              <p:cNvPr id="34" name="Rectangle 33">
                <a:extLst>
                  <a:ext uri="{FF2B5EF4-FFF2-40B4-BE49-F238E27FC236}">
                    <a16:creationId xmlns:a16="http://schemas.microsoft.com/office/drawing/2014/main" id="{7CADC701-AB9F-4EBB-BA39-8C30FC77CC34}"/>
                  </a:ext>
                </a:extLst>
              </p:cNvPr>
              <p:cNvSpPr/>
              <p:nvPr/>
            </p:nvSpPr>
            <p:spPr>
              <a:xfrm>
                <a:off x="1622544" y="1891683"/>
                <a:ext cx="2564445" cy="1429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SavingsAccount</a:t>
                </a:r>
              </a:p>
              <a:p>
                <a:pPr algn="ctr"/>
                <a:endParaRPr lang="en-US" dirty="0"/>
              </a:p>
              <a:p>
                <a:pPr algn="ctr"/>
                <a:r>
                  <a:rPr lang="en-US" sz="1600" dirty="0"/>
                  <a:t>Customer = Jane Doe, 2002</a:t>
                </a:r>
              </a:p>
              <a:p>
                <a:pPr algn="ctr"/>
                <a:r>
                  <a:rPr lang="en-US" sz="1600" dirty="0"/>
                  <a:t>balance = 500.00</a:t>
                </a:r>
              </a:p>
              <a:p>
                <a:pPr algn="ctr"/>
                <a:r>
                  <a:rPr lang="en-US" sz="1600" dirty="0"/>
                  <a:t>annualInterestRate = 5.0</a:t>
                </a:r>
              </a:p>
            </p:txBody>
          </p:sp>
          <p:sp>
            <p:nvSpPr>
              <p:cNvPr id="35" name="TextBox 34">
                <a:extLst>
                  <a:ext uri="{FF2B5EF4-FFF2-40B4-BE49-F238E27FC236}">
                    <a16:creationId xmlns:a16="http://schemas.microsoft.com/office/drawing/2014/main" id="{3C975E10-7F66-43EC-85E3-B010505933BE}"/>
                  </a:ext>
                </a:extLst>
              </p:cNvPr>
              <p:cNvSpPr txBox="1"/>
              <p:nvPr/>
            </p:nvSpPr>
            <p:spPr>
              <a:xfrm>
                <a:off x="2791537" y="1086649"/>
                <a:ext cx="573577" cy="369332"/>
              </a:xfrm>
              <a:prstGeom prst="rect">
                <a:avLst/>
              </a:prstGeom>
              <a:noFill/>
            </p:spPr>
            <p:txBody>
              <a:bodyPr wrap="square" rtlCol="0">
                <a:spAutoFit/>
              </a:bodyPr>
              <a:lstStyle/>
              <a:p>
                <a:r>
                  <a:rPr lang="en-US" dirty="0"/>
                  <a:t>b2</a:t>
                </a:r>
              </a:p>
            </p:txBody>
          </p:sp>
          <p:cxnSp>
            <p:nvCxnSpPr>
              <p:cNvPr id="36" name="Elbow Connector 19">
                <a:extLst>
                  <a:ext uri="{FF2B5EF4-FFF2-40B4-BE49-F238E27FC236}">
                    <a16:creationId xmlns:a16="http://schemas.microsoft.com/office/drawing/2014/main" id="{C5E87FEB-B424-48CB-90EC-8FC881192518}"/>
                  </a:ext>
                </a:extLst>
              </p:cNvPr>
              <p:cNvCxnSpPr>
                <a:cxnSpLocks/>
              </p:cNvCxnSpPr>
              <p:nvPr/>
            </p:nvCxnSpPr>
            <p:spPr>
              <a:xfrm rot="16200000" flipH="1">
                <a:off x="2973533" y="1560775"/>
                <a:ext cx="431057" cy="2214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2393F00-9792-4120-B536-67612CF69E1F}"/>
                  </a:ext>
                </a:extLst>
              </p:cNvPr>
              <p:cNvSpPr txBox="1"/>
              <p:nvPr/>
            </p:nvSpPr>
            <p:spPr>
              <a:xfrm>
                <a:off x="5115140" y="1849024"/>
                <a:ext cx="2206935" cy="1516179"/>
              </a:xfrm>
              <a:prstGeom prst="rect">
                <a:avLst/>
              </a:prstGeom>
              <a:solidFill>
                <a:schemeClr val="accent1">
                  <a:lumMod val="40000"/>
                  <a:lumOff val="60000"/>
                </a:schemeClr>
              </a:solidFill>
            </p:spPr>
            <p:txBody>
              <a:bodyPr wrap="square" rtlCol="0">
                <a:spAutoFit/>
              </a:bodyPr>
              <a:lstStyle/>
              <a:p>
                <a:pPr algn="ctr"/>
                <a:r>
                  <a:rPr lang="en-GB" dirty="0"/>
                  <a:t>Customer</a:t>
                </a:r>
              </a:p>
              <a:p>
                <a:endParaRPr lang="en-GB" dirty="0"/>
              </a:p>
              <a:p>
                <a:endParaRPr lang="en-GB" dirty="0"/>
              </a:p>
              <a:p>
                <a:pPr algn="ctr"/>
                <a:r>
                  <a:rPr lang="en-US" dirty="0"/>
                  <a:t>name = “Jane Doe”</a:t>
                </a:r>
              </a:p>
              <a:p>
                <a:pPr algn="ctr"/>
                <a:r>
                  <a:rPr lang="en-US" dirty="0"/>
                  <a:t>customerID = 2002</a:t>
                </a:r>
                <a:endParaRPr lang="en-GB" dirty="0"/>
              </a:p>
            </p:txBody>
          </p:sp>
          <p:cxnSp>
            <p:nvCxnSpPr>
              <p:cNvPr id="38" name="Straight Arrow Connector 37">
                <a:extLst>
                  <a:ext uri="{FF2B5EF4-FFF2-40B4-BE49-F238E27FC236}">
                    <a16:creationId xmlns:a16="http://schemas.microsoft.com/office/drawing/2014/main" id="{E070C125-F2E7-45D0-9A18-122518C02EE4}"/>
                  </a:ext>
                </a:extLst>
              </p:cNvPr>
              <p:cNvCxnSpPr>
                <a:cxnSpLocks/>
                <a:endCxn id="37" idx="1"/>
              </p:cNvCxnSpPr>
              <p:nvPr/>
            </p:nvCxnSpPr>
            <p:spPr>
              <a:xfrm>
                <a:off x="4035737" y="2606578"/>
                <a:ext cx="1079403" cy="5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D7B10EC9-0742-4876-AB76-BB53F58B1B5F}"/>
                </a:ext>
              </a:extLst>
            </p:cNvPr>
            <p:cNvGrpSpPr/>
            <p:nvPr/>
          </p:nvGrpSpPr>
          <p:grpSpPr>
            <a:xfrm>
              <a:off x="6204857" y="566810"/>
              <a:ext cx="5699531" cy="2278554"/>
              <a:chOff x="1622544" y="1086649"/>
              <a:chExt cx="5699531" cy="2278554"/>
            </a:xfrm>
          </p:grpSpPr>
          <p:sp>
            <p:nvSpPr>
              <p:cNvPr id="29" name="Rectangle 28">
                <a:extLst>
                  <a:ext uri="{FF2B5EF4-FFF2-40B4-BE49-F238E27FC236}">
                    <a16:creationId xmlns:a16="http://schemas.microsoft.com/office/drawing/2014/main" id="{3CDE9885-DEBF-4006-B2CE-695EB82800DB}"/>
                  </a:ext>
                </a:extLst>
              </p:cNvPr>
              <p:cNvSpPr/>
              <p:nvPr/>
            </p:nvSpPr>
            <p:spPr>
              <a:xfrm>
                <a:off x="1622544" y="1891683"/>
                <a:ext cx="2564445" cy="1429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ChequingAccount</a:t>
                </a:r>
              </a:p>
              <a:p>
                <a:pPr algn="ctr"/>
                <a:endParaRPr lang="en-US" dirty="0"/>
              </a:p>
              <a:p>
                <a:pPr algn="ctr"/>
                <a:r>
                  <a:rPr lang="en-US" sz="1600" dirty="0"/>
                  <a:t>Customer = John Doe, 1001</a:t>
                </a:r>
              </a:p>
              <a:p>
                <a:pPr algn="ctr"/>
                <a:r>
                  <a:rPr lang="en-US" sz="1600" dirty="0"/>
                  <a:t>balance = 100.00</a:t>
                </a:r>
              </a:p>
              <a:p>
                <a:pPr algn="ctr"/>
                <a:r>
                  <a:rPr lang="en-US" sz="1600" dirty="0"/>
                  <a:t>overdraftFee = 10.0</a:t>
                </a:r>
              </a:p>
            </p:txBody>
          </p:sp>
          <p:sp>
            <p:nvSpPr>
              <p:cNvPr id="30" name="TextBox 29">
                <a:extLst>
                  <a:ext uri="{FF2B5EF4-FFF2-40B4-BE49-F238E27FC236}">
                    <a16:creationId xmlns:a16="http://schemas.microsoft.com/office/drawing/2014/main" id="{01A03388-6F51-4CE7-A7F8-C5E167E250A8}"/>
                  </a:ext>
                </a:extLst>
              </p:cNvPr>
              <p:cNvSpPr txBox="1"/>
              <p:nvPr/>
            </p:nvSpPr>
            <p:spPr>
              <a:xfrm>
                <a:off x="2791537" y="1086649"/>
                <a:ext cx="573577" cy="369332"/>
              </a:xfrm>
              <a:prstGeom prst="rect">
                <a:avLst/>
              </a:prstGeom>
              <a:noFill/>
            </p:spPr>
            <p:txBody>
              <a:bodyPr wrap="square" rtlCol="0">
                <a:spAutoFit/>
              </a:bodyPr>
              <a:lstStyle/>
              <a:p>
                <a:r>
                  <a:rPr lang="en-US" dirty="0"/>
                  <a:t>b1</a:t>
                </a:r>
              </a:p>
            </p:txBody>
          </p:sp>
          <p:cxnSp>
            <p:nvCxnSpPr>
              <p:cNvPr id="31" name="Elbow Connector 19">
                <a:extLst>
                  <a:ext uri="{FF2B5EF4-FFF2-40B4-BE49-F238E27FC236}">
                    <a16:creationId xmlns:a16="http://schemas.microsoft.com/office/drawing/2014/main" id="{DEED1018-FC28-4EF3-B255-B78DBD5BF532}"/>
                  </a:ext>
                </a:extLst>
              </p:cNvPr>
              <p:cNvCxnSpPr>
                <a:cxnSpLocks/>
              </p:cNvCxnSpPr>
              <p:nvPr/>
            </p:nvCxnSpPr>
            <p:spPr>
              <a:xfrm rot="16200000" flipH="1">
                <a:off x="2973533" y="1560775"/>
                <a:ext cx="431057" cy="2214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6D455D1-6E1C-4159-8C11-8517E620E026}"/>
                  </a:ext>
                </a:extLst>
              </p:cNvPr>
              <p:cNvSpPr txBox="1"/>
              <p:nvPr/>
            </p:nvSpPr>
            <p:spPr>
              <a:xfrm>
                <a:off x="5115140" y="1849024"/>
                <a:ext cx="2206935" cy="1516179"/>
              </a:xfrm>
              <a:prstGeom prst="rect">
                <a:avLst/>
              </a:prstGeom>
              <a:solidFill>
                <a:schemeClr val="accent1">
                  <a:lumMod val="40000"/>
                  <a:lumOff val="60000"/>
                </a:schemeClr>
              </a:solidFill>
            </p:spPr>
            <p:txBody>
              <a:bodyPr wrap="square" rtlCol="0">
                <a:spAutoFit/>
              </a:bodyPr>
              <a:lstStyle/>
              <a:p>
                <a:pPr algn="ctr"/>
                <a:r>
                  <a:rPr lang="en-GB" dirty="0"/>
                  <a:t>Customer</a:t>
                </a:r>
              </a:p>
              <a:p>
                <a:endParaRPr lang="en-GB" dirty="0"/>
              </a:p>
              <a:p>
                <a:endParaRPr lang="en-GB" dirty="0"/>
              </a:p>
              <a:p>
                <a:pPr algn="ctr"/>
                <a:r>
                  <a:rPr lang="en-US" dirty="0"/>
                  <a:t>name = “John Doe”</a:t>
                </a:r>
              </a:p>
              <a:p>
                <a:pPr algn="ctr"/>
                <a:r>
                  <a:rPr lang="en-US" dirty="0"/>
                  <a:t>customerID = 1001</a:t>
                </a:r>
                <a:endParaRPr lang="en-GB" dirty="0"/>
              </a:p>
            </p:txBody>
          </p:sp>
          <p:cxnSp>
            <p:nvCxnSpPr>
              <p:cNvPr id="33" name="Straight Arrow Connector 32">
                <a:extLst>
                  <a:ext uri="{FF2B5EF4-FFF2-40B4-BE49-F238E27FC236}">
                    <a16:creationId xmlns:a16="http://schemas.microsoft.com/office/drawing/2014/main" id="{45B256F2-3F83-4984-B221-52ED5A7665B9}"/>
                  </a:ext>
                </a:extLst>
              </p:cNvPr>
              <p:cNvCxnSpPr>
                <a:cxnSpLocks/>
                <a:endCxn id="32" idx="1"/>
              </p:cNvCxnSpPr>
              <p:nvPr/>
            </p:nvCxnSpPr>
            <p:spPr>
              <a:xfrm>
                <a:off x="4035737" y="2606578"/>
                <a:ext cx="1079403" cy="5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 name="Rectangle 5">
            <a:extLst>
              <a:ext uri="{FF2B5EF4-FFF2-40B4-BE49-F238E27FC236}">
                <a16:creationId xmlns:a16="http://schemas.microsoft.com/office/drawing/2014/main" id="{E6E30E87-0BF2-40F3-8562-BC01E0011DDE}"/>
              </a:ext>
            </a:extLst>
          </p:cNvPr>
          <p:cNvSpPr/>
          <p:nvPr/>
        </p:nvSpPr>
        <p:spPr>
          <a:xfrm>
            <a:off x="103701" y="61904"/>
            <a:ext cx="2350741" cy="369332"/>
          </a:xfrm>
          <a:prstGeom prst="rect">
            <a:avLst/>
          </a:prstGeom>
        </p:spPr>
        <p:txBody>
          <a:bodyPr wrap="square">
            <a:spAutoFit/>
          </a:bodyPr>
          <a:lstStyle/>
          <a:p>
            <a:r>
              <a:rPr lang="en-GB" dirty="0"/>
              <a:t>b1.monthEndUpdate();</a:t>
            </a:r>
          </a:p>
        </p:txBody>
      </p:sp>
    </p:spTree>
    <p:extLst>
      <p:ext uri="{BB962C8B-B14F-4D97-AF65-F5344CB8AC3E}">
        <p14:creationId xmlns:p14="http://schemas.microsoft.com/office/powerpoint/2010/main" val="332655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D9A7DE8F-B164-47FB-88A5-81668E671F88}"/>
              </a:ext>
            </a:extLst>
          </p:cNvPr>
          <p:cNvGrpSpPr/>
          <p:nvPr/>
        </p:nvGrpSpPr>
        <p:grpSpPr>
          <a:xfrm>
            <a:off x="4529119" y="595208"/>
            <a:ext cx="5699531" cy="2278554"/>
            <a:chOff x="1622544" y="1086649"/>
            <a:chExt cx="5699531" cy="2278554"/>
          </a:xfrm>
        </p:grpSpPr>
        <p:sp>
          <p:nvSpPr>
            <p:cNvPr id="22" name="Rectangle 21">
              <a:extLst>
                <a:ext uri="{FF2B5EF4-FFF2-40B4-BE49-F238E27FC236}">
                  <a16:creationId xmlns:a16="http://schemas.microsoft.com/office/drawing/2014/main" id="{0C5E71F1-8098-42A1-8361-387650162248}"/>
                </a:ext>
              </a:extLst>
            </p:cNvPr>
            <p:cNvSpPr/>
            <p:nvPr/>
          </p:nvSpPr>
          <p:spPr>
            <a:xfrm>
              <a:off x="1622544" y="1891683"/>
              <a:ext cx="2564445" cy="1429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ChequingAccount</a:t>
              </a:r>
            </a:p>
            <a:p>
              <a:pPr algn="ctr"/>
              <a:endParaRPr lang="en-US" dirty="0"/>
            </a:p>
            <a:p>
              <a:pPr algn="ctr"/>
              <a:r>
                <a:rPr lang="en-US" sz="1600" dirty="0"/>
                <a:t>Customer = John Doe, 1001</a:t>
              </a:r>
            </a:p>
            <a:p>
              <a:pPr algn="ctr"/>
              <a:r>
                <a:rPr lang="en-US" sz="1600" dirty="0"/>
                <a:t>balance = 100.00</a:t>
              </a:r>
            </a:p>
            <a:p>
              <a:pPr algn="ctr"/>
              <a:r>
                <a:rPr lang="en-US" sz="1600" dirty="0"/>
                <a:t>overdraftFee = 10.0</a:t>
              </a:r>
            </a:p>
          </p:txBody>
        </p:sp>
        <p:sp>
          <p:nvSpPr>
            <p:cNvPr id="23" name="TextBox 22">
              <a:extLst>
                <a:ext uri="{FF2B5EF4-FFF2-40B4-BE49-F238E27FC236}">
                  <a16:creationId xmlns:a16="http://schemas.microsoft.com/office/drawing/2014/main" id="{2AC74EAA-A4EE-4300-BDD6-13E6B1BFE2AA}"/>
                </a:ext>
              </a:extLst>
            </p:cNvPr>
            <p:cNvSpPr txBox="1"/>
            <p:nvPr/>
          </p:nvSpPr>
          <p:spPr>
            <a:xfrm>
              <a:off x="2791537" y="1086649"/>
              <a:ext cx="573577" cy="369332"/>
            </a:xfrm>
            <a:prstGeom prst="rect">
              <a:avLst/>
            </a:prstGeom>
            <a:noFill/>
          </p:spPr>
          <p:txBody>
            <a:bodyPr wrap="square" rtlCol="0">
              <a:spAutoFit/>
            </a:bodyPr>
            <a:lstStyle/>
            <a:p>
              <a:r>
                <a:rPr lang="en-US" dirty="0"/>
                <a:t>b1</a:t>
              </a:r>
            </a:p>
          </p:txBody>
        </p:sp>
        <p:cxnSp>
          <p:nvCxnSpPr>
            <p:cNvPr id="29" name="Elbow Connector 19">
              <a:extLst>
                <a:ext uri="{FF2B5EF4-FFF2-40B4-BE49-F238E27FC236}">
                  <a16:creationId xmlns:a16="http://schemas.microsoft.com/office/drawing/2014/main" id="{0282CD61-927F-4B3D-9436-3A63BB23908F}"/>
                </a:ext>
              </a:extLst>
            </p:cNvPr>
            <p:cNvCxnSpPr>
              <a:cxnSpLocks/>
            </p:cNvCxnSpPr>
            <p:nvPr/>
          </p:nvCxnSpPr>
          <p:spPr>
            <a:xfrm rot="16200000" flipH="1">
              <a:off x="2973533" y="1560775"/>
              <a:ext cx="431057" cy="2214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732DA35-B7DB-40B3-853D-7A2ADD45D113}"/>
                </a:ext>
              </a:extLst>
            </p:cNvPr>
            <p:cNvSpPr txBox="1"/>
            <p:nvPr/>
          </p:nvSpPr>
          <p:spPr>
            <a:xfrm>
              <a:off x="5115140" y="1849024"/>
              <a:ext cx="2206935" cy="1516179"/>
            </a:xfrm>
            <a:prstGeom prst="rect">
              <a:avLst/>
            </a:prstGeom>
            <a:solidFill>
              <a:schemeClr val="accent1">
                <a:lumMod val="40000"/>
                <a:lumOff val="60000"/>
              </a:schemeClr>
            </a:solidFill>
          </p:spPr>
          <p:txBody>
            <a:bodyPr wrap="square" rtlCol="0">
              <a:spAutoFit/>
            </a:bodyPr>
            <a:lstStyle/>
            <a:p>
              <a:pPr algn="ctr"/>
              <a:r>
                <a:rPr lang="en-GB" dirty="0"/>
                <a:t>Customer</a:t>
              </a:r>
            </a:p>
            <a:p>
              <a:endParaRPr lang="en-GB" dirty="0"/>
            </a:p>
            <a:p>
              <a:endParaRPr lang="en-GB" dirty="0"/>
            </a:p>
            <a:p>
              <a:pPr algn="ctr"/>
              <a:r>
                <a:rPr lang="en-US" dirty="0"/>
                <a:t>name = “John Doe”</a:t>
              </a:r>
            </a:p>
            <a:p>
              <a:pPr algn="ctr"/>
              <a:r>
                <a:rPr lang="en-US" dirty="0"/>
                <a:t>customerID = 1001</a:t>
              </a:r>
              <a:endParaRPr lang="en-GB" dirty="0"/>
            </a:p>
          </p:txBody>
        </p:sp>
        <p:cxnSp>
          <p:nvCxnSpPr>
            <p:cNvPr id="32" name="Straight Arrow Connector 31">
              <a:extLst>
                <a:ext uri="{FF2B5EF4-FFF2-40B4-BE49-F238E27FC236}">
                  <a16:creationId xmlns:a16="http://schemas.microsoft.com/office/drawing/2014/main" id="{E3339936-08F4-4654-A93E-717DC25A1530}"/>
                </a:ext>
              </a:extLst>
            </p:cNvPr>
            <p:cNvCxnSpPr>
              <a:cxnSpLocks/>
              <a:endCxn id="30" idx="1"/>
            </p:cNvCxnSpPr>
            <p:nvPr/>
          </p:nvCxnSpPr>
          <p:spPr>
            <a:xfrm>
              <a:off x="4035737" y="2606578"/>
              <a:ext cx="1079403" cy="5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Rectangle 32">
            <a:extLst>
              <a:ext uri="{FF2B5EF4-FFF2-40B4-BE49-F238E27FC236}">
                <a16:creationId xmlns:a16="http://schemas.microsoft.com/office/drawing/2014/main" id="{4F683E65-0A3F-45D9-BE30-A3E14A287EA2}"/>
              </a:ext>
            </a:extLst>
          </p:cNvPr>
          <p:cNvSpPr/>
          <p:nvPr/>
        </p:nvSpPr>
        <p:spPr>
          <a:xfrm>
            <a:off x="103702" y="61903"/>
            <a:ext cx="2467618" cy="369332"/>
          </a:xfrm>
          <a:prstGeom prst="rect">
            <a:avLst/>
          </a:prstGeom>
        </p:spPr>
        <p:txBody>
          <a:bodyPr wrap="square">
            <a:spAutoFit/>
          </a:bodyPr>
          <a:lstStyle/>
          <a:p>
            <a:r>
              <a:rPr lang="en-GB" dirty="0"/>
              <a:t>b1.monthEndUpdate();</a:t>
            </a:r>
          </a:p>
        </p:txBody>
      </p:sp>
      <p:grpSp>
        <p:nvGrpSpPr>
          <p:cNvPr id="40" name="Group 39">
            <a:extLst>
              <a:ext uri="{FF2B5EF4-FFF2-40B4-BE49-F238E27FC236}">
                <a16:creationId xmlns:a16="http://schemas.microsoft.com/office/drawing/2014/main" id="{7D815FCA-15D5-4A28-89A3-1F82093D1A14}"/>
              </a:ext>
            </a:extLst>
          </p:cNvPr>
          <p:cNvGrpSpPr/>
          <p:nvPr/>
        </p:nvGrpSpPr>
        <p:grpSpPr>
          <a:xfrm>
            <a:off x="0" y="930163"/>
            <a:ext cx="3599629" cy="2958620"/>
            <a:chOff x="0" y="1562682"/>
            <a:chExt cx="3599629" cy="2958620"/>
          </a:xfrm>
        </p:grpSpPr>
        <p:sp>
          <p:nvSpPr>
            <p:cNvPr id="19" name="Rectangle 18"/>
            <p:cNvSpPr/>
            <p:nvPr/>
          </p:nvSpPr>
          <p:spPr>
            <a:xfrm>
              <a:off x="1044738" y="2049172"/>
              <a:ext cx="2554891" cy="1429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BankAccount</a:t>
              </a:r>
            </a:p>
            <a:p>
              <a:pPr algn="ctr"/>
              <a:r>
                <a:rPr lang="en-US" dirty="0"/>
                <a:t>Customer </a:t>
              </a:r>
            </a:p>
            <a:p>
              <a:pPr algn="ctr"/>
              <a:r>
                <a:rPr lang="en-US" dirty="0"/>
                <a:t>balance = 100.0</a:t>
              </a:r>
            </a:p>
          </p:txBody>
        </p:sp>
        <p:cxnSp>
          <p:nvCxnSpPr>
            <p:cNvPr id="20" name="Elbow Connector 19"/>
            <p:cNvCxnSpPr>
              <a:cxnSpLocks/>
              <a:endCxn id="8" idx="3"/>
            </p:cNvCxnSpPr>
            <p:nvPr/>
          </p:nvCxnSpPr>
          <p:spPr>
            <a:xfrm rot="10800000">
              <a:off x="584392" y="1747348"/>
              <a:ext cx="459681" cy="351064"/>
            </a:xfrm>
            <a:prstGeom prst="bent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C1C7A60D-5A2D-4478-A89B-B31C4258ABF4}"/>
                </a:ext>
              </a:extLst>
            </p:cNvPr>
            <p:cNvSpPr txBox="1"/>
            <p:nvPr/>
          </p:nvSpPr>
          <p:spPr>
            <a:xfrm>
              <a:off x="0" y="1562682"/>
              <a:ext cx="584391" cy="369332"/>
            </a:xfrm>
            <a:prstGeom prst="rect">
              <a:avLst/>
            </a:prstGeom>
            <a:noFill/>
          </p:spPr>
          <p:txBody>
            <a:bodyPr wrap="square" rtlCol="0">
              <a:spAutoFit/>
            </a:bodyPr>
            <a:lstStyle/>
            <a:p>
              <a:r>
                <a:rPr lang="en-GB" dirty="0"/>
                <a:t>This</a:t>
              </a:r>
            </a:p>
          </p:txBody>
        </p:sp>
        <p:sp>
          <p:nvSpPr>
            <p:cNvPr id="34" name="Rectangle 33">
              <a:extLst>
                <a:ext uri="{FF2B5EF4-FFF2-40B4-BE49-F238E27FC236}">
                  <a16:creationId xmlns:a16="http://schemas.microsoft.com/office/drawing/2014/main" id="{D5BA302F-E129-4DE9-9985-14EAEEA2C7A2}"/>
                </a:ext>
              </a:extLst>
            </p:cNvPr>
            <p:cNvSpPr/>
            <p:nvPr/>
          </p:nvSpPr>
          <p:spPr>
            <a:xfrm>
              <a:off x="1142397" y="3780786"/>
              <a:ext cx="2350197" cy="7405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Method </a:t>
              </a:r>
            </a:p>
            <a:p>
              <a:pPr algn="ctr"/>
              <a:r>
                <a:rPr lang="en-US" dirty="0">
                  <a:solidFill>
                    <a:schemeClr val="tx1"/>
                  </a:solidFill>
                </a:rPr>
                <a:t>monthEndUpdate();</a:t>
              </a:r>
            </a:p>
          </p:txBody>
        </p:sp>
      </p:grpSp>
      <p:sp>
        <p:nvSpPr>
          <p:cNvPr id="41" name="TextBox 40">
            <a:extLst>
              <a:ext uri="{FF2B5EF4-FFF2-40B4-BE49-F238E27FC236}">
                <a16:creationId xmlns:a16="http://schemas.microsoft.com/office/drawing/2014/main" id="{120C59DA-FC8D-4012-A8CA-FDA8AE19EDE3}"/>
              </a:ext>
            </a:extLst>
          </p:cNvPr>
          <p:cNvSpPr txBox="1"/>
          <p:nvPr/>
        </p:nvSpPr>
        <p:spPr>
          <a:xfrm>
            <a:off x="165006" y="4888259"/>
            <a:ext cx="11859698" cy="1477328"/>
          </a:xfrm>
          <a:prstGeom prst="rect">
            <a:avLst/>
          </a:prstGeom>
          <a:noFill/>
        </p:spPr>
        <p:txBody>
          <a:bodyPr wrap="square" rtlCol="0">
            <a:spAutoFit/>
          </a:bodyPr>
          <a:lstStyle/>
          <a:p>
            <a:r>
              <a:rPr lang="en-GB" dirty="0"/>
              <a:t>In the BankAccount class the method “monthEndUpadate()” is called and it in turn calls the method “</a:t>
            </a:r>
            <a:r>
              <a:rPr lang="en-US" dirty="0"/>
              <a:t>getMonthlyFeesAndInterest()”</a:t>
            </a:r>
            <a:r>
              <a:rPr lang="en-GB" dirty="0"/>
              <a:t> from the ChequingAccount class and this method checks if the “balance” is greater than zero (100.0 &lt; 0) and evaluates to “false” therefore it adds no overlimtFee to the balance. Afterwards the returned value is checked in the BankAccount class in the method “monthEndUpdate()” to see if its less than zero and that also evaluates to “false” and 0 is added to the balance.</a:t>
            </a:r>
          </a:p>
        </p:txBody>
      </p:sp>
      <p:sp>
        <p:nvSpPr>
          <p:cNvPr id="42" name="Rectangle 41">
            <a:extLst>
              <a:ext uri="{FF2B5EF4-FFF2-40B4-BE49-F238E27FC236}">
                <a16:creationId xmlns:a16="http://schemas.microsoft.com/office/drawing/2014/main" id="{3B24F68C-B2D3-40B6-A8C8-240DB423D77C}"/>
              </a:ext>
            </a:extLst>
          </p:cNvPr>
          <p:cNvSpPr/>
          <p:nvPr/>
        </p:nvSpPr>
        <p:spPr>
          <a:xfrm>
            <a:off x="4292573" y="3148267"/>
            <a:ext cx="3036376" cy="7405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Method </a:t>
            </a:r>
          </a:p>
          <a:p>
            <a:pPr algn="ctr"/>
            <a:r>
              <a:rPr lang="en-US" dirty="0">
                <a:solidFill>
                  <a:schemeClr val="tx1"/>
                </a:solidFill>
              </a:rPr>
              <a:t>getMonthlyFeesAndInterest();</a:t>
            </a:r>
          </a:p>
        </p:txBody>
      </p:sp>
    </p:spTree>
    <p:extLst>
      <p:ext uri="{BB962C8B-B14F-4D97-AF65-F5344CB8AC3E}">
        <p14:creationId xmlns:p14="http://schemas.microsoft.com/office/powerpoint/2010/main" val="2480630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F43CCA5-ABAD-4BB4-A705-6E5C6565DBA6}"/>
              </a:ext>
            </a:extLst>
          </p:cNvPr>
          <p:cNvGrpSpPr/>
          <p:nvPr/>
        </p:nvGrpSpPr>
        <p:grpSpPr>
          <a:xfrm>
            <a:off x="1481029" y="3254340"/>
            <a:ext cx="670393" cy="769358"/>
            <a:chOff x="7300521" y="3102954"/>
            <a:chExt cx="670393" cy="769358"/>
          </a:xfrm>
        </p:grpSpPr>
        <p:sp>
          <p:nvSpPr>
            <p:cNvPr id="12" name="TextBox 11"/>
            <p:cNvSpPr txBox="1"/>
            <p:nvPr/>
          </p:nvSpPr>
          <p:spPr>
            <a:xfrm>
              <a:off x="7300521" y="3502980"/>
              <a:ext cx="670393" cy="369332"/>
            </a:xfrm>
            <a:prstGeom prst="rect">
              <a:avLst/>
            </a:prstGeom>
            <a:noFill/>
          </p:spPr>
          <p:txBody>
            <a:bodyPr wrap="square" rtlCol="0">
              <a:spAutoFit/>
            </a:bodyPr>
            <a:lstStyle/>
            <a:p>
              <a:r>
                <a:rPr lang="en-US" dirty="0"/>
                <a:t>This</a:t>
              </a:r>
            </a:p>
          </p:txBody>
        </p:sp>
        <p:cxnSp>
          <p:nvCxnSpPr>
            <p:cNvPr id="13" name="Elbow Connector 12"/>
            <p:cNvCxnSpPr>
              <a:cxnSpLocks/>
            </p:cNvCxnSpPr>
            <p:nvPr/>
          </p:nvCxnSpPr>
          <p:spPr>
            <a:xfrm rot="5400000">
              <a:off x="7487906" y="3200217"/>
              <a:ext cx="469535" cy="275009"/>
            </a:xfrm>
            <a:prstGeom prst="bent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3" name="Group 22">
            <a:extLst>
              <a:ext uri="{FF2B5EF4-FFF2-40B4-BE49-F238E27FC236}">
                <a16:creationId xmlns:a16="http://schemas.microsoft.com/office/drawing/2014/main" id="{F717EA04-E6E9-42FB-AF3C-D3BFCA3A35E4}"/>
              </a:ext>
            </a:extLst>
          </p:cNvPr>
          <p:cNvGrpSpPr/>
          <p:nvPr/>
        </p:nvGrpSpPr>
        <p:grpSpPr>
          <a:xfrm>
            <a:off x="198807" y="975786"/>
            <a:ext cx="11794385" cy="2322284"/>
            <a:chOff x="110003" y="566810"/>
            <a:chExt cx="11794385" cy="2322284"/>
          </a:xfrm>
        </p:grpSpPr>
        <p:grpSp>
          <p:nvGrpSpPr>
            <p:cNvPr id="27" name="Group 26">
              <a:extLst>
                <a:ext uri="{FF2B5EF4-FFF2-40B4-BE49-F238E27FC236}">
                  <a16:creationId xmlns:a16="http://schemas.microsoft.com/office/drawing/2014/main" id="{D911E369-73CF-4DF9-9A66-27FC885D2439}"/>
                </a:ext>
              </a:extLst>
            </p:cNvPr>
            <p:cNvGrpSpPr/>
            <p:nvPr/>
          </p:nvGrpSpPr>
          <p:grpSpPr>
            <a:xfrm>
              <a:off x="110003" y="610540"/>
              <a:ext cx="5699531" cy="2278554"/>
              <a:chOff x="1622544" y="1086649"/>
              <a:chExt cx="5699531" cy="2278554"/>
            </a:xfrm>
          </p:grpSpPr>
          <p:sp>
            <p:nvSpPr>
              <p:cNvPr id="34" name="Rectangle 33">
                <a:extLst>
                  <a:ext uri="{FF2B5EF4-FFF2-40B4-BE49-F238E27FC236}">
                    <a16:creationId xmlns:a16="http://schemas.microsoft.com/office/drawing/2014/main" id="{7CADC701-AB9F-4EBB-BA39-8C30FC77CC34}"/>
                  </a:ext>
                </a:extLst>
              </p:cNvPr>
              <p:cNvSpPr/>
              <p:nvPr/>
            </p:nvSpPr>
            <p:spPr>
              <a:xfrm>
                <a:off x="1622544" y="1891683"/>
                <a:ext cx="2564445" cy="1429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SavingsAccount</a:t>
                </a:r>
              </a:p>
              <a:p>
                <a:pPr algn="ctr"/>
                <a:endParaRPr lang="en-US" dirty="0"/>
              </a:p>
              <a:p>
                <a:pPr algn="ctr"/>
                <a:r>
                  <a:rPr lang="en-US" sz="1600" dirty="0"/>
                  <a:t>Customer = Jane Doe, 2002</a:t>
                </a:r>
              </a:p>
              <a:p>
                <a:pPr algn="ctr"/>
                <a:r>
                  <a:rPr lang="en-US" sz="1600" dirty="0"/>
                  <a:t>balance = 500.00</a:t>
                </a:r>
              </a:p>
              <a:p>
                <a:pPr algn="ctr"/>
                <a:r>
                  <a:rPr lang="en-US" sz="1600" dirty="0"/>
                  <a:t>annualInterestRate = 5.0</a:t>
                </a:r>
              </a:p>
            </p:txBody>
          </p:sp>
          <p:sp>
            <p:nvSpPr>
              <p:cNvPr id="35" name="TextBox 34">
                <a:extLst>
                  <a:ext uri="{FF2B5EF4-FFF2-40B4-BE49-F238E27FC236}">
                    <a16:creationId xmlns:a16="http://schemas.microsoft.com/office/drawing/2014/main" id="{3C975E10-7F66-43EC-85E3-B010505933BE}"/>
                  </a:ext>
                </a:extLst>
              </p:cNvPr>
              <p:cNvSpPr txBox="1"/>
              <p:nvPr/>
            </p:nvSpPr>
            <p:spPr>
              <a:xfrm>
                <a:off x="2791537" y="1086649"/>
                <a:ext cx="573577" cy="369332"/>
              </a:xfrm>
              <a:prstGeom prst="rect">
                <a:avLst/>
              </a:prstGeom>
              <a:noFill/>
            </p:spPr>
            <p:txBody>
              <a:bodyPr wrap="square" rtlCol="0">
                <a:spAutoFit/>
              </a:bodyPr>
              <a:lstStyle/>
              <a:p>
                <a:r>
                  <a:rPr lang="en-US" dirty="0"/>
                  <a:t>b2</a:t>
                </a:r>
              </a:p>
            </p:txBody>
          </p:sp>
          <p:cxnSp>
            <p:nvCxnSpPr>
              <p:cNvPr id="36" name="Elbow Connector 19">
                <a:extLst>
                  <a:ext uri="{FF2B5EF4-FFF2-40B4-BE49-F238E27FC236}">
                    <a16:creationId xmlns:a16="http://schemas.microsoft.com/office/drawing/2014/main" id="{C5E87FEB-B424-48CB-90EC-8FC881192518}"/>
                  </a:ext>
                </a:extLst>
              </p:cNvPr>
              <p:cNvCxnSpPr>
                <a:cxnSpLocks/>
              </p:cNvCxnSpPr>
              <p:nvPr/>
            </p:nvCxnSpPr>
            <p:spPr>
              <a:xfrm rot="16200000" flipH="1">
                <a:off x="2973533" y="1560775"/>
                <a:ext cx="431057" cy="2214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2393F00-9792-4120-B536-67612CF69E1F}"/>
                  </a:ext>
                </a:extLst>
              </p:cNvPr>
              <p:cNvSpPr txBox="1"/>
              <p:nvPr/>
            </p:nvSpPr>
            <p:spPr>
              <a:xfrm>
                <a:off x="5115140" y="1849024"/>
                <a:ext cx="2206935" cy="1516179"/>
              </a:xfrm>
              <a:prstGeom prst="rect">
                <a:avLst/>
              </a:prstGeom>
              <a:solidFill>
                <a:schemeClr val="accent1">
                  <a:lumMod val="40000"/>
                  <a:lumOff val="60000"/>
                </a:schemeClr>
              </a:solidFill>
            </p:spPr>
            <p:txBody>
              <a:bodyPr wrap="square" rtlCol="0">
                <a:spAutoFit/>
              </a:bodyPr>
              <a:lstStyle/>
              <a:p>
                <a:pPr algn="ctr"/>
                <a:r>
                  <a:rPr lang="en-GB" dirty="0"/>
                  <a:t>Customer</a:t>
                </a:r>
              </a:p>
              <a:p>
                <a:endParaRPr lang="en-GB" dirty="0"/>
              </a:p>
              <a:p>
                <a:endParaRPr lang="en-GB" dirty="0"/>
              </a:p>
              <a:p>
                <a:pPr algn="ctr"/>
                <a:r>
                  <a:rPr lang="en-US" dirty="0"/>
                  <a:t>name = “Jane Doe”</a:t>
                </a:r>
              </a:p>
              <a:p>
                <a:pPr algn="ctr"/>
                <a:r>
                  <a:rPr lang="en-US" dirty="0"/>
                  <a:t>customerID = 2002</a:t>
                </a:r>
                <a:endParaRPr lang="en-GB" dirty="0"/>
              </a:p>
            </p:txBody>
          </p:sp>
          <p:cxnSp>
            <p:nvCxnSpPr>
              <p:cNvPr id="38" name="Straight Arrow Connector 37">
                <a:extLst>
                  <a:ext uri="{FF2B5EF4-FFF2-40B4-BE49-F238E27FC236}">
                    <a16:creationId xmlns:a16="http://schemas.microsoft.com/office/drawing/2014/main" id="{E070C125-F2E7-45D0-9A18-122518C02EE4}"/>
                  </a:ext>
                </a:extLst>
              </p:cNvPr>
              <p:cNvCxnSpPr>
                <a:cxnSpLocks/>
                <a:endCxn id="37" idx="1"/>
              </p:cNvCxnSpPr>
              <p:nvPr/>
            </p:nvCxnSpPr>
            <p:spPr>
              <a:xfrm>
                <a:off x="4035737" y="2606578"/>
                <a:ext cx="1079403" cy="5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D7B10EC9-0742-4876-AB76-BB53F58B1B5F}"/>
                </a:ext>
              </a:extLst>
            </p:cNvPr>
            <p:cNvGrpSpPr/>
            <p:nvPr/>
          </p:nvGrpSpPr>
          <p:grpSpPr>
            <a:xfrm>
              <a:off x="6204857" y="566810"/>
              <a:ext cx="5699531" cy="2278554"/>
              <a:chOff x="1622544" y="1086649"/>
              <a:chExt cx="5699531" cy="2278554"/>
            </a:xfrm>
          </p:grpSpPr>
          <p:sp>
            <p:nvSpPr>
              <p:cNvPr id="29" name="Rectangle 28">
                <a:extLst>
                  <a:ext uri="{FF2B5EF4-FFF2-40B4-BE49-F238E27FC236}">
                    <a16:creationId xmlns:a16="http://schemas.microsoft.com/office/drawing/2014/main" id="{3CDE9885-DEBF-4006-B2CE-695EB82800DB}"/>
                  </a:ext>
                </a:extLst>
              </p:cNvPr>
              <p:cNvSpPr/>
              <p:nvPr/>
            </p:nvSpPr>
            <p:spPr>
              <a:xfrm>
                <a:off x="1622544" y="1891683"/>
                <a:ext cx="2564445" cy="1429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ChequingAccount</a:t>
                </a:r>
              </a:p>
              <a:p>
                <a:pPr algn="ctr"/>
                <a:endParaRPr lang="en-US" dirty="0"/>
              </a:p>
              <a:p>
                <a:pPr algn="ctr"/>
                <a:r>
                  <a:rPr lang="en-US" sz="1600" dirty="0"/>
                  <a:t>Customer = John Doe, 1001</a:t>
                </a:r>
              </a:p>
              <a:p>
                <a:pPr algn="ctr"/>
                <a:r>
                  <a:rPr lang="en-US" sz="1600" dirty="0"/>
                  <a:t>balance = 100.00</a:t>
                </a:r>
              </a:p>
              <a:p>
                <a:pPr algn="ctr"/>
                <a:r>
                  <a:rPr lang="en-US" sz="1600" dirty="0"/>
                  <a:t>overdraftFee = 10.0</a:t>
                </a:r>
              </a:p>
            </p:txBody>
          </p:sp>
          <p:sp>
            <p:nvSpPr>
              <p:cNvPr id="30" name="TextBox 29">
                <a:extLst>
                  <a:ext uri="{FF2B5EF4-FFF2-40B4-BE49-F238E27FC236}">
                    <a16:creationId xmlns:a16="http://schemas.microsoft.com/office/drawing/2014/main" id="{01A03388-6F51-4CE7-A7F8-C5E167E250A8}"/>
                  </a:ext>
                </a:extLst>
              </p:cNvPr>
              <p:cNvSpPr txBox="1"/>
              <p:nvPr/>
            </p:nvSpPr>
            <p:spPr>
              <a:xfrm>
                <a:off x="2791537" y="1086649"/>
                <a:ext cx="573577" cy="369332"/>
              </a:xfrm>
              <a:prstGeom prst="rect">
                <a:avLst/>
              </a:prstGeom>
              <a:noFill/>
            </p:spPr>
            <p:txBody>
              <a:bodyPr wrap="square" rtlCol="0">
                <a:spAutoFit/>
              </a:bodyPr>
              <a:lstStyle/>
              <a:p>
                <a:r>
                  <a:rPr lang="en-US" dirty="0"/>
                  <a:t>b1</a:t>
                </a:r>
              </a:p>
            </p:txBody>
          </p:sp>
          <p:cxnSp>
            <p:nvCxnSpPr>
              <p:cNvPr id="31" name="Elbow Connector 19">
                <a:extLst>
                  <a:ext uri="{FF2B5EF4-FFF2-40B4-BE49-F238E27FC236}">
                    <a16:creationId xmlns:a16="http://schemas.microsoft.com/office/drawing/2014/main" id="{DEED1018-FC28-4EF3-B255-B78DBD5BF532}"/>
                  </a:ext>
                </a:extLst>
              </p:cNvPr>
              <p:cNvCxnSpPr>
                <a:cxnSpLocks/>
              </p:cNvCxnSpPr>
              <p:nvPr/>
            </p:nvCxnSpPr>
            <p:spPr>
              <a:xfrm rot="16200000" flipH="1">
                <a:off x="2973533" y="1560775"/>
                <a:ext cx="431057" cy="2214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6D455D1-6E1C-4159-8C11-8517E620E026}"/>
                  </a:ext>
                </a:extLst>
              </p:cNvPr>
              <p:cNvSpPr txBox="1"/>
              <p:nvPr/>
            </p:nvSpPr>
            <p:spPr>
              <a:xfrm>
                <a:off x="5115140" y="1849024"/>
                <a:ext cx="2206935" cy="1516179"/>
              </a:xfrm>
              <a:prstGeom prst="rect">
                <a:avLst/>
              </a:prstGeom>
              <a:solidFill>
                <a:schemeClr val="accent1">
                  <a:lumMod val="40000"/>
                  <a:lumOff val="60000"/>
                </a:schemeClr>
              </a:solidFill>
            </p:spPr>
            <p:txBody>
              <a:bodyPr wrap="square" rtlCol="0">
                <a:spAutoFit/>
              </a:bodyPr>
              <a:lstStyle/>
              <a:p>
                <a:pPr algn="ctr"/>
                <a:r>
                  <a:rPr lang="en-GB" dirty="0"/>
                  <a:t>Customer</a:t>
                </a:r>
              </a:p>
              <a:p>
                <a:endParaRPr lang="en-GB" dirty="0"/>
              </a:p>
              <a:p>
                <a:endParaRPr lang="en-GB" dirty="0"/>
              </a:p>
              <a:p>
                <a:pPr algn="ctr"/>
                <a:r>
                  <a:rPr lang="en-US" dirty="0"/>
                  <a:t>name = “John Doe”</a:t>
                </a:r>
              </a:p>
              <a:p>
                <a:pPr algn="ctr"/>
                <a:r>
                  <a:rPr lang="en-US" dirty="0"/>
                  <a:t>customerID = 1001</a:t>
                </a:r>
                <a:endParaRPr lang="en-GB" dirty="0"/>
              </a:p>
            </p:txBody>
          </p:sp>
          <p:cxnSp>
            <p:nvCxnSpPr>
              <p:cNvPr id="33" name="Straight Arrow Connector 32">
                <a:extLst>
                  <a:ext uri="{FF2B5EF4-FFF2-40B4-BE49-F238E27FC236}">
                    <a16:creationId xmlns:a16="http://schemas.microsoft.com/office/drawing/2014/main" id="{45B256F2-3F83-4984-B221-52ED5A7665B9}"/>
                  </a:ext>
                </a:extLst>
              </p:cNvPr>
              <p:cNvCxnSpPr>
                <a:cxnSpLocks/>
                <a:endCxn id="32" idx="1"/>
              </p:cNvCxnSpPr>
              <p:nvPr/>
            </p:nvCxnSpPr>
            <p:spPr>
              <a:xfrm>
                <a:off x="4035737" y="2606578"/>
                <a:ext cx="1079403" cy="5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 name="Rectangle 5">
            <a:extLst>
              <a:ext uri="{FF2B5EF4-FFF2-40B4-BE49-F238E27FC236}">
                <a16:creationId xmlns:a16="http://schemas.microsoft.com/office/drawing/2014/main" id="{E6E30E87-0BF2-40F3-8562-BC01E0011DDE}"/>
              </a:ext>
            </a:extLst>
          </p:cNvPr>
          <p:cNvSpPr/>
          <p:nvPr/>
        </p:nvSpPr>
        <p:spPr>
          <a:xfrm>
            <a:off x="103701" y="61904"/>
            <a:ext cx="2350741" cy="369332"/>
          </a:xfrm>
          <a:prstGeom prst="rect">
            <a:avLst/>
          </a:prstGeom>
        </p:spPr>
        <p:txBody>
          <a:bodyPr wrap="square">
            <a:spAutoFit/>
          </a:bodyPr>
          <a:lstStyle/>
          <a:p>
            <a:r>
              <a:rPr lang="en-GB" dirty="0"/>
              <a:t>b2.monthEndUpdate();</a:t>
            </a:r>
          </a:p>
        </p:txBody>
      </p:sp>
    </p:spTree>
    <p:extLst>
      <p:ext uri="{BB962C8B-B14F-4D97-AF65-F5344CB8AC3E}">
        <p14:creationId xmlns:p14="http://schemas.microsoft.com/office/powerpoint/2010/main" val="2135814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4F683E65-0A3F-45D9-BE30-A3E14A287EA2}"/>
              </a:ext>
            </a:extLst>
          </p:cNvPr>
          <p:cNvSpPr/>
          <p:nvPr/>
        </p:nvSpPr>
        <p:spPr>
          <a:xfrm>
            <a:off x="103702" y="61903"/>
            <a:ext cx="2467618" cy="369332"/>
          </a:xfrm>
          <a:prstGeom prst="rect">
            <a:avLst/>
          </a:prstGeom>
        </p:spPr>
        <p:txBody>
          <a:bodyPr wrap="square">
            <a:spAutoFit/>
          </a:bodyPr>
          <a:lstStyle/>
          <a:p>
            <a:r>
              <a:rPr lang="en-GB" dirty="0"/>
              <a:t>b2.monthEndUpdate();</a:t>
            </a:r>
          </a:p>
        </p:txBody>
      </p:sp>
      <p:grpSp>
        <p:nvGrpSpPr>
          <p:cNvPr id="2" name="Group 1">
            <a:extLst>
              <a:ext uri="{FF2B5EF4-FFF2-40B4-BE49-F238E27FC236}">
                <a16:creationId xmlns:a16="http://schemas.microsoft.com/office/drawing/2014/main" id="{3CBA1F55-C15D-4C80-8475-72647522127F}"/>
              </a:ext>
            </a:extLst>
          </p:cNvPr>
          <p:cNvGrpSpPr/>
          <p:nvPr/>
        </p:nvGrpSpPr>
        <p:grpSpPr>
          <a:xfrm>
            <a:off x="783769" y="1640418"/>
            <a:ext cx="10340286" cy="3286519"/>
            <a:chOff x="-48127" y="602264"/>
            <a:chExt cx="10340286" cy="3286519"/>
          </a:xfrm>
        </p:grpSpPr>
        <p:grpSp>
          <p:nvGrpSpPr>
            <p:cNvPr id="40" name="Group 39">
              <a:extLst>
                <a:ext uri="{FF2B5EF4-FFF2-40B4-BE49-F238E27FC236}">
                  <a16:creationId xmlns:a16="http://schemas.microsoft.com/office/drawing/2014/main" id="{7D815FCA-15D5-4A28-89A3-1F82093D1A14}"/>
                </a:ext>
              </a:extLst>
            </p:cNvPr>
            <p:cNvGrpSpPr/>
            <p:nvPr/>
          </p:nvGrpSpPr>
          <p:grpSpPr>
            <a:xfrm>
              <a:off x="-48127" y="930163"/>
              <a:ext cx="3599629" cy="2958620"/>
              <a:chOff x="0" y="1562682"/>
              <a:chExt cx="3599629" cy="2958620"/>
            </a:xfrm>
          </p:grpSpPr>
          <p:sp>
            <p:nvSpPr>
              <p:cNvPr id="19" name="Rectangle 18"/>
              <p:cNvSpPr/>
              <p:nvPr/>
            </p:nvSpPr>
            <p:spPr>
              <a:xfrm>
                <a:off x="1044738" y="2049172"/>
                <a:ext cx="2554891" cy="1429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BankAccount</a:t>
                </a:r>
              </a:p>
              <a:p>
                <a:pPr algn="ctr"/>
                <a:r>
                  <a:rPr lang="en-US" dirty="0"/>
                  <a:t>Customer </a:t>
                </a:r>
              </a:p>
              <a:p>
                <a:pPr algn="ctr"/>
                <a:r>
                  <a:rPr lang="en-US" dirty="0"/>
                  <a:t>balance = </a:t>
                </a:r>
                <a:r>
                  <a:rPr lang="en-GB" dirty="0"/>
                  <a:t>495.41666…</a:t>
                </a:r>
                <a:endParaRPr lang="en-US" dirty="0"/>
              </a:p>
            </p:txBody>
          </p:sp>
          <p:cxnSp>
            <p:nvCxnSpPr>
              <p:cNvPr id="20" name="Elbow Connector 19"/>
              <p:cNvCxnSpPr>
                <a:cxnSpLocks/>
                <a:endCxn id="8" idx="3"/>
              </p:cNvCxnSpPr>
              <p:nvPr/>
            </p:nvCxnSpPr>
            <p:spPr>
              <a:xfrm rot="10800000">
                <a:off x="584392" y="1747348"/>
                <a:ext cx="459681" cy="351064"/>
              </a:xfrm>
              <a:prstGeom prst="bent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C1C7A60D-5A2D-4478-A89B-B31C4258ABF4}"/>
                  </a:ext>
                </a:extLst>
              </p:cNvPr>
              <p:cNvSpPr txBox="1"/>
              <p:nvPr/>
            </p:nvSpPr>
            <p:spPr>
              <a:xfrm>
                <a:off x="0" y="1562682"/>
                <a:ext cx="584391" cy="369332"/>
              </a:xfrm>
              <a:prstGeom prst="rect">
                <a:avLst/>
              </a:prstGeom>
              <a:noFill/>
            </p:spPr>
            <p:txBody>
              <a:bodyPr wrap="square" rtlCol="0">
                <a:spAutoFit/>
              </a:bodyPr>
              <a:lstStyle/>
              <a:p>
                <a:r>
                  <a:rPr lang="en-GB" dirty="0"/>
                  <a:t>This</a:t>
                </a:r>
              </a:p>
            </p:txBody>
          </p:sp>
          <p:sp>
            <p:nvSpPr>
              <p:cNvPr id="34" name="Rectangle 33">
                <a:extLst>
                  <a:ext uri="{FF2B5EF4-FFF2-40B4-BE49-F238E27FC236}">
                    <a16:creationId xmlns:a16="http://schemas.microsoft.com/office/drawing/2014/main" id="{D5BA302F-E129-4DE9-9985-14EAEEA2C7A2}"/>
                  </a:ext>
                </a:extLst>
              </p:cNvPr>
              <p:cNvSpPr/>
              <p:nvPr/>
            </p:nvSpPr>
            <p:spPr>
              <a:xfrm>
                <a:off x="1142397" y="3780786"/>
                <a:ext cx="2350197" cy="7405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Method </a:t>
                </a:r>
              </a:p>
              <a:p>
                <a:pPr algn="ctr"/>
                <a:r>
                  <a:rPr lang="en-US" dirty="0">
                    <a:solidFill>
                      <a:schemeClr val="tx1"/>
                    </a:solidFill>
                  </a:rPr>
                  <a:t>monthEndUpdate();</a:t>
                </a:r>
              </a:p>
            </p:txBody>
          </p:sp>
        </p:grpSp>
        <p:sp>
          <p:nvSpPr>
            <p:cNvPr id="42" name="Rectangle 41">
              <a:extLst>
                <a:ext uri="{FF2B5EF4-FFF2-40B4-BE49-F238E27FC236}">
                  <a16:creationId xmlns:a16="http://schemas.microsoft.com/office/drawing/2014/main" id="{3B24F68C-B2D3-40B6-A8C8-240DB423D77C}"/>
                </a:ext>
              </a:extLst>
            </p:cNvPr>
            <p:cNvSpPr/>
            <p:nvPr/>
          </p:nvSpPr>
          <p:spPr>
            <a:xfrm>
              <a:off x="4340698" y="3148267"/>
              <a:ext cx="3036376" cy="7405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Method </a:t>
              </a:r>
            </a:p>
            <a:p>
              <a:pPr algn="ctr"/>
              <a:r>
                <a:rPr lang="en-US" dirty="0">
                  <a:solidFill>
                    <a:schemeClr val="tx1"/>
                  </a:solidFill>
                </a:rPr>
                <a:t>getMonthlyFeesAndInterest();</a:t>
              </a:r>
            </a:p>
          </p:txBody>
        </p:sp>
        <p:grpSp>
          <p:nvGrpSpPr>
            <p:cNvPr id="16" name="Group 15">
              <a:extLst>
                <a:ext uri="{FF2B5EF4-FFF2-40B4-BE49-F238E27FC236}">
                  <a16:creationId xmlns:a16="http://schemas.microsoft.com/office/drawing/2014/main" id="{60E0A424-12BC-4D14-8504-F59B8BEBC565}"/>
                </a:ext>
              </a:extLst>
            </p:cNvPr>
            <p:cNvGrpSpPr/>
            <p:nvPr/>
          </p:nvGrpSpPr>
          <p:grpSpPr>
            <a:xfrm>
              <a:off x="4592628" y="602264"/>
              <a:ext cx="5699531" cy="2278554"/>
              <a:chOff x="1622544" y="1086649"/>
              <a:chExt cx="5699531" cy="2278554"/>
            </a:xfrm>
          </p:grpSpPr>
          <p:sp>
            <p:nvSpPr>
              <p:cNvPr id="17" name="Rectangle 16">
                <a:extLst>
                  <a:ext uri="{FF2B5EF4-FFF2-40B4-BE49-F238E27FC236}">
                    <a16:creationId xmlns:a16="http://schemas.microsoft.com/office/drawing/2014/main" id="{32FD13F4-F8FF-47BC-A582-815106201A0C}"/>
                  </a:ext>
                </a:extLst>
              </p:cNvPr>
              <p:cNvSpPr/>
              <p:nvPr/>
            </p:nvSpPr>
            <p:spPr>
              <a:xfrm>
                <a:off x="1622544" y="1891683"/>
                <a:ext cx="2564445" cy="1429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SavingsAccount</a:t>
                </a:r>
              </a:p>
              <a:p>
                <a:pPr algn="ctr"/>
                <a:endParaRPr lang="en-US" dirty="0"/>
              </a:p>
              <a:p>
                <a:pPr algn="ctr"/>
                <a:r>
                  <a:rPr lang="en-US" sz="1600" dirty="0"/>
                  <a:t>Customer = Jane Doe, 2002</a:t>
                </a:r>
              </a:p>
              <a:p>
                <a:pPr algn="ctr"/>
                <a:r>
                  <a:rPr lang="en-US" sz="1600" dirty="0"/>
                  <a:t>balance = </a:t>
                </a:r>
                <a:r>
                  <a:rPr lang="en-GB" sz="1600" dirty="0"/>
                  <a:t>495.41666… </a:t>
                </a:r>
                <a:r>
                  <a:rPr lang="en-US" sz="1600" dirty="0"/>
                  <a:t>annualInterestRate = 5.0</a:t>
                </a:r>
              </a:p>
            </p:txBody>
          </p:sp>
          <p:sp>
            <p:nvSpPr>
              <p:cNvPr id="18" name="TextBox 17">
                <a:extLst>
                  <a:ext uri="{FF2B5EF4-FFF2-40B4-BE49-F238E27FC236}">
                    <a16:creationId xmlns:a16="http://schemas.microsoft.com/office/drawing/2014/main" id="{B7720DE7-D823-4B8C-B2CB-0EBA31BC113F}"/>
                  </a:ext>
                </a:extLst>
              </p:cNvPr>
              <p:cNvSpPr txBox="1"/>
              <p:nvPr/>
            </p:nvSpPr>
            <p:spPr>
              <a:xfrm>
                <a:off x="2791537" y="1086649"/>
                <a:ext cx="573577" cy="369332"/>
              </a:xfrm>
              <a:prstGeom prst="rect">
                <a:avLst/>
              </a:prstGeom>
              <a:noFill/>
            </p:spPr>
            <p:txBody>
              <a:bodyPr wrap="square" rtlCol="0">
                <a:spAutoFit/>
              </a:bodyPr>
              <a:lstStyle/>
              <a:p>
                <a:r>
                  <a:rPr lang="en-US" dirty="0"/>
                  <a:t>b2</a:t>
                </a:r>
              </a:p>
            </p:txBody>
          </p:sp>
          <p:cxnSp>
            <p:nvCxnSpPr>
              <p:cNvPr id="24" name="Elbow Connector 19">
                <a:extLst>
                  <a:ext uri="{FF2B5EF4-FFF2-40B4-BE49-F238E27FC236}">
                    <a16:creationId xmlns:a16="http://schemas.microsoft.com/office/drawing/2014/main" id="{E04475EC-B7CA-4B60-B7C3-5CCC1E255E79}"/>
                  </a:ext>
                </a:extLst>
              </p:cNvPr>
              <p:cNvCxnSpPr>
                <a:cxnSpLocks/>
              </p:cNvCxnSpPr>
              <p:nvPr/>
            </p:nvCxnSpPr>
            <p:spPr>
              <a:xfrm rot="16200000" flipH="1">
                <a:off x="2973533" y="1560775"/>
                <a:ext cx="431057" cy="2214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3B4DDD5-EC03-476C-9FE2-2100C4C8A67F}"/>
                  </a:ext>
                </a:extLst>
              </p:cNvPr>
              <p:cNvSpPr txBox="1"/>
              <p:nvPr/>
            </p:nvSpPr>
            <p:spPr>
              <a:xfrm>
                <a:off x="5115140" y="1849024"/>
                <a:ext cx="2206935" cy="1516179"/>
              </a:xfrm>
              <a:prstGeom prst="rect">
                <a:avLst/>
              </a:prstGeom>
              <a:solidFill>
                <a:schemeClr val="accent1">
                  <a:lumMod val="40000"/>
                  <a:lumOff val="60000"/>
                </a:schemeClr>
              </a:solidFill>
            </p:spPr>
            <p:txBody>
              <a:bodyPr wrap="square" rtlCol="0">
                <a:spAutoFit/>
              </a:bodyPr>
              <a:lstStyle/>
              <a:p>
                <a:pPr algn="ctr"/>
                <a:r>
                  <a:rPr lang="en-GB" dirty="0"/>
                  <a:t>Customer</a:t>
                </a:r>
              </a:p>
              <a:p>
                <a:endParaRPr lang="en-GB" dirty="0"/>
              </a:p>
              <a:p>
                <a:endParaRPr lang="en-GB" dirty="0"/>
              </a:p>
              <a:p>
                <a:pPr algn="ctr"/>
                <a:r>
                  <a:rPr lang="en-US" dirty="0"/>
                  <a:t>name = “Jane Doe”</a:t>
                </a:r>
              </a:p>
              <a:p>
                <a:pPr algn="ctr"/>
                <a:r>
                  <a:rPr lang="en-US" dirty="0"/>
                  <a:t>customerID = 2002</a:t>
                </a:r>
                <a:endParaRPr lang="en-GB" dirty="0"/>
              </a:p>
            </p:txBody>
          </p:sp>
          <p:cxnSp>
            <p:nvCxnSpPr>
              <p:cNvPr id="26" name="Straight Arrow Connector 25">
                <a:extLst>
                  <a:ext uri="{FF2B5EF4-FFF2-40B4-BE49-F238E27FC236}">
                    <a16:creationId xmlns:a16="http://schemas.microsoft.com/office/drawing/2014/main" id="{A9EC4771-E65D-4066-8AE5-4FA89F03846A}"/>
                  </a:ext>
                </a:extLst>
              </p:cNvPr>
              <p:cNvCxnSpPr>
                <a:cxnSpLocks/>
                <a:endCxn id="25" idx="1"/>
              </p:cNvCxnSpPr>
              <p:nvPr/>
            </p:nvCxnSpPr>
            <p:spPr>
              <a:xfrm>
                <a:off x="4035737" y="2606578"/>
                <a:ext cx="1079403" cy="5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5888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4F683E65-0A3F-45D9-BE30-A3E14A287EA2}"/>
              </a:ext>
            </a:extLst>
          </p:cNvPr>
          <p:cNvSpPr/>
          <p:nvPr/>
        </p:nvSpPr>
        <p:spPr>
          <a:xfrm>
            <a:off x="103702" y="61903"/>
            <a:ext cx="2467618" cy="369332"/>
          </a:xfrm>
          <a:prstGeom prst="rect">
            <a:avLst/>
          </a:prstGeom>
        </p:spPr>
        <p:txBody>
          <a:bodyPr wrap="square">
            <a:spAutoFit/>
          </a:bodyPr>
          <a:lstStyle/>
          <a:p>
            <a:r>
              <a:rPr lang="en-GB" dirty="0"/>
              <a:t>b2.monthEndUpdate();</a:t>
            </a:r>
          </a:p>
        </p:txBody>
      </p:sp>
      <p:sp>
        <p:nvSpPr>
          <p:cNvPr id="41" name="TextBox 40">
            <a:extLst>
              <a:ext uri="{FF2B5EF4-FFF2-40B4-BE49-F238E27FC236}">
                <a16:creationId xmlns:a16="http://schemas.microsoft.com/office/drawing/2014/main" id="{120C59DA-FC8D-4012-A8CA-FDA8AE19EDE3}"/>
              </a:ext>
            </a:extLst>
          </p:cNvPr>
          <p:cNvSpPr txBox="1"/>
          <p:nvPr/>
        </p:nvSpPr>
        <p:spPr>
          <a:xfrm>
            <a:off x="165006" y="4888259"/>
            <a:ext cx="11859698" cy="1754326"/>
          </a:xfrm>
          <a:prstGeom prst="rect">
            <a:avLst/>
          </a:prstGeom>
          <a:noFill/>
        </p:spPr>
        <p:txBody>
          <a:bodyPr wrap="square" rtlCol="0">
            <a:spAutoFit/>
          </a:bodyPr>
          <a:lstStyle/>
          <a:p>
            <a:r>
              <a:rPr lang="en-GB" dirty="0"/>
              <a:t>In the BankAccount class the method “monthEndUpadate()” is called and it in turn calls the method “</a:t>
            </a:r>
            <a:r>
              <a:rPr lang="en-US" dirty="0"/>
              <a:t>getMonthlyFeesAndInterest()”</a:t>
            </a:r>
            <a:r>
              <a:rPr lang="en-GB" dirty="0"/>
              <a:t> from the SavingsAccount class and this method checks if the “balance” is greater than zero (500.0 &lt; 1000.0) and evaluates to “true” therefore it calculates the “annualInterestRate” divided by the no. of months (5/12) and then subtracts 5 from that (-4.583333333…) and returns the result. Afterwards the returned value is checked in the BankAccount class in the method “monthEndUpdate()” to see if its less than zero and it evaluates to “true” and the returned value is added to the balance (500.0 + (-4.583333333…)) and the new balance is updated  (495.41666666…).</a:t>
            </a:r>
          </a:p>
        </p:txBody>
      </p:sp>
      <p:grpSp>
        <p:nvGrpSpPr>
          <p:cNvPr id="2" name="Group 1">
            <a:extLst>
              <a:ext uri="{FF2B5EF4-FFF2-40B4-BE49-F238E27FC236}">
                <a16:creationId xmlns:a16="http://schemas.microsoft.com/office/drawing/2014/main" id="{829BCF04-4562-4B97-B730-481585CB6617}"/>
              </a:ext>
            </a:extLst>
          </p:cNvPr>
          <p:cNvGrpSpPr/>
          <p:nvPr/>
        </p:nvGrpSpPr>
        <p:grpSpPr>
          <a:xfrm>
            <a:off x="701271" y="1234780"/>
            <a:ext cx="10340286" cy="3286519"/>
            <a:chOff x="-48127" y="602264"/>
            <a:chExt cx="10340286" cy="3286519"/>
          </a:xfrm>
        </p:grpSpPr>
        <p:grpSp>
          <p:nvGrpSpPr>
            <p:cNvPr id="40" name="Group 39">
              <a:extLst>
                <a:ext uri="{FF2B5EF4-FFF2-40B4-BE49-F238E27FC236}">
                  <a16:creationId xmlns:a16="http://schemas.microsoft.com/office/drawing/2014/main" id="{7D815FCA-15D5-4A28-89A3-1F82093D1A14}"/>
                </a:ext>
              </a:extLst>
            </p:cNvPr>
            <p:cNvGrpSpPr/>
            <p:nvPr/>
          </p:nvGrpSpPr>
          <p:grpSpPr>
            <a:xfrm>
              <a:off x="-48127" y="930163"/>
              <a:ext cx="3599629" cy="2958620"/>
              <a:chOff x="0" y="1562682"/>
              <a:chExt cx="3599629" cy="2958620"/>
            </a:xfrm>
          </p:grpSpPr>
          <p:sp>
            <p:nvSpPr>
              <p:cNvPr id="19" name="Rectangle 18"/>
              <p:cNvSpPr/>
              <p:nvPr/>
            </p:nvSpPr>
            <p:spPr>
              <a:xfrm>
                <a:off x="1044738" y="2049172"/>
                <a:ext cx="2554891" cy="1429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BankAccount</a:t>
                </a:r>
              </a:p>
              <a:p>
                <a:pPr algn="ctr"/>
                <a:r>
                  <a:rPr lang="en-US" dirty="0"/>
                  <a:t>Customer </a:t>
                </a:r>
              </a:p>
              <a:p>
                <a:pPr algn="ctr"/>
                <a:r>
                  <a:rPr lang="en-US" dirty="0"/>
                  <a:t>balance = </a:t>
                </a:r>
                <a:r>
                  <a:rPr lang="en-GB" dirty="0"/>
                  <a:t>495.41666…</a:t>
                </a:r>
                <a:endParaRPr lang="en-US" dirty="0"/>
              </a:p>
            </p:txBody>
          </p:sp>
          <p:cxnSp>
            <p:nvCxnSpPr>
              <p:cNvPr id="20" name="Elbow Connector 19"/>
              <p:cNvCxnSpPr>
                <a:cxnSpLocks/>
                <a:endCxn id="8" idx="3"/>
              </p:cNvCxnSpPr>
              <p:nvPr/>
            </p:nvCxnSpPr>
            <p:spPr>
              <a:xfrm rot="10800000">
                <a:off x="584392" y="1747348"/>
                <a:ext cx="459681" cy="351064"/>
              </a:xfrm>
              <a:prstGeom prst="bent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C1C7A60D-5A2D-4478-A89B-B31C4258ABF4}"/>
                  </a:ext>
                </a:extLst>
              </p:cNvPr>
              <p:cNvSpPr txBox="1"/>
              <p:nvPr/>
            </p:nvSpPr>
            <p:spPr>
              <a:xfrm>
                <a:off x="0" y="1562682"/>
                <a:ext cx="584391" cy="369332"/>
              </a:xfrm>
              <a:prstGeom prst="rect">
                <a:avLst/>
              </a:prstGeom>
              <a:noFill/>
            </p:spPr>
            <p:txBody>
              <a:bodyPr wrap="square" rtlCol="0">
                <a:spAutoFit/>
              </a:bodyPr>
              <a:lstStyle/>
              <a:p>
                <a:r>
                  <a:rPr lang="en-GB" dirty="0"/>
                  <a:t>This</a:t>
                </a:r>
              </a:p>
            </p:txBody>
          </p:sp>
          <p:sp>
            <p:nvSpPr>
              <p:cNvPr id="34" name="Rectangle 33">
                <a:extLst>
                  <a:ext uri="{FF2B5EF4-FFF2-40B4-BE49-F238E27FC236}">
                    <a16:creationId xmlns:a16="http://schemas.microsoft.com/office/drawing/2014/main" id="{D5BA302F-E129-4DE9-9985-14EAEEA2C7A2}"/>
                  </a:ext>
                </a:extLst>
              </p:cNvPr>
              <p:cNvSpPr/>
              <p:nvPr/>
            </p:nvSpPr>
            <p:spPr>
              <a:xfrm>
                <a:off x="1142397" y="3780786"/>
                <a:ext cx="2350197" cy="7405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Method </a:t>
                </a:r>
              </a:p>
              <a:p>
                <a:pPr algn="ctr"/>
                <a:r>
                  <a:rPr lang="en-US" dirty="0">
                    <a:solidFill>
                      <a:schemeClr val="tx1"/>
                    </a:solidFill>
                  </a:rPr>
                  <a:t>monthEndUpdate();</a:t>
                </a:r>
              </a:p>
            </p:txBody>
          </p:sp>
        </p:grpSp>
        <p:sp>
          <p:nvSpPr>
            <p:cNvPr id="42" name="Rectangle 41">
              <a:extLst>
                <a:ext uri="{FF2B5EF4-FFF2-40B4-BE49-F238E27FC236}">
                  <a16:creationId xmlns:a16="http://schemas.microsoft.com/office/drawing/2014/main" id="{3B24F68C-B2D3-40B6-A8C8-240DB423D77C}"/>
                </a:ext>
              </a:extLst>
            </p:cNvPr>
            <p:cNvSpPr/>
            <p:nvPr/>
          </p:nvSpPr>
          <p:spPr>
            <a:xfrm>
              <a:off x="4340698" y="3148267"/>
              <a:ext cx="3036376" cy="7405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Method </a:t>
              </a:r>
            </a:p>
            <a:p>
              <a:pPr algn="ctr"/>
              <a:r>
                <a:rPr lang="en-US" dirty="0">
                  <a:solidFill>
                    <a:schemeClr val="tx1"/>
                  </a:solidFill>
                </a:rPr>
                <a:t>getMonthlyFeesAndInterest();</a:t>
              </a:r>
            </a:p>
          </p:txBody>
        </p:sp>
        <p:grpSp>
          <p:nvGrpSpPr>
            <p:cNvPr id="16" name="Group 15">
              <a:extLst>
                <a:ext uri="{FF2B5EF4-FFF2-40B4-BE49-F238E27FC236}">
                  <a16:creationId xmlns:a16="http://schemas.microsoft.com/office/drawing/2014/main" id="{60E0A424-12BC-4D14-8504-F59B8BEBC565}"/>
                </a:ext>
              </a:extLst>
            </p:cNvPr>
            <p:cNvGrpSpPr/>
            <p:nvPr/>
          </p:nvGrpSpPr>
          <p:grpSpPr>
            <a:xfrm>
              <a:off x="4592628" y="602264"/>
              <a:ext cx="5699531" cy="2278554"/>
              <a:chOff x="1622544" y="1086649"/>
              <a:chExt cx="5699531" cy="2278554"/>
            </a:xfrm>
          </p:grpSpPr>
          <p:sp>
            <p:nvSpPr>
              <p:cNvPr id="17" name="Rectangle 16">
                <a:extLst>
                  <a:ext uri="{FF2B5EF4-FFF2-40B4-BE49-F238E27FC236}">
                    <a16:creationId xmlns:a16="http://schemas.microsoft.com/office/drawing/2014/main" id="{32FD13F4-F8FF-47BC-A582-815106201A0C}"/>
                  </a:ext>
                </a:extLst>
              </p:cNvPr>
              <p:cNvSpPr/>
              <p:nvPr/>
            </p:nvSpPr>
            <p:spPr>
              <a:xfrm>
                <a:off x="1622544" y="1891683"/>
                <a:ext cx="2564445" cy="1429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SavingsAccount</a:t>
                </a:r>
              </a:p>
              <a:p>
                <a:pPr algn="ctr"/>
                <a:endParaRPr lang="en-US" dirty="0"/>
              </a:p>
              <a:p>
                <a:pPr algn="ctr"/>
                <a:r>
                  <a:rPr lang="en-US" sz="1600" dirty="0"/>
                  <a:t>Customer = Jane Doe, 2002</a:t>
                </a:r>
              </a:p>
              <a:p>
                <a:pPr algn="ctr"/>
                <a:r>
                  <a:rPr lang="en-US" sz="1600" dirty="0"/>
                  <a:t>balance = </a:t>
                </a:r>
                <a:r>
                  <a:rPr lang="en-GB" sz="1600" dirty="0"/>
                  <a:t>495.41666… </a:t>
                </a:r>
                <a:r>
                  <a:rPr lang="en-US" sz="1600" dirty="0"/>
                  <a:t>annualInterestRate = 5.0</a:t>
                </a:r>
              </a:p>
            </p:txBody>
          </p:sp>
          <p:sp>
            <p:nvSpPr>
              <p:cNvPr id="18" name="TextBox 17">
                <a:extLst>
                  <a:ext uri="{FF2B5EF4-FFF2-40B4-BE49-F238E27FC236}">
                    <a16:creationId xmlns:a16="http://schemas.microsoft.com/office/drawing/2014/main" id="{B7720DE7-D823-4B8C-B2CB-0EBA31BC113F}"/>
                  </a:ext>
                </a:extLst>
              </p:cNvPr>
              <p:cNvSpPr txBox="1"/>
              <p:nvPr/>
            </p:nvSpPr>
            <p:spPr>
              <a:xfrm>
                <a:off x="2791537" y="1086649"/>
                <a:ext cx="573577" cy="369332"/>
              </a:xfrm>
              <a:prstGeom prst="rect">
                <a:avLst/>
              </a:prstGeom>
              <a:noFill/>
            </p:spPr>
            <p:txBody>
              <a:bodyPr wrap="square" rtlCol="0">
                <a:spAutoFit/>
              </a:bodyPr>
              <a:lstStyle/>
              <a:p>
                <a:r>
                  <a:rPr lang="en-US" dirty="0"/>
                  <a:t>b2</a:t>
                </a:r>
              </a:p>
            </p:txBody>
          </p:sp>
          <p:cxnSp>
            <p:nvCxnSpPr>
              <p:cNvPr id="24" name="Elbow Connector 19">
                <a:extLst>
                  <a:ext uri="{FF2B5EF4-FFF2-40B4-BE49-F238E27FC236}">
                    <a16:creationId xmlns:a16="http://schemas.microsoft.com/office/drawing/2014/main" id="{E04475EC-B7CA-4B60-B7C3-5CCC1E255E79}"/>
                  </a:ext>
                </a:extLst>
              </p:cNvPr>
              <p:cNvCxnSpPr>
                <a:cxnSpLocks/>
              </p:cNvCxnSpPr>
              <p:nvPr/>
            </p:nvCxnSpPr>
            <p:spPr>
              <a:xfrm rot="16200000" flipH="1">
                <a:off x="2973533" y="1560775"/>
                <a:ext cx="431057" cy="2214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3B4DDD5-EC03-476C-9FE2-2100C4C8A67F}"/>
                  </a:ext>
                </a:extLst>
              </p:cNvPr>
              <p:cNvSpPr txBox="1"/>
              <p:nvPr/>
            </p:nvSpPr>
            <p:spPr>
              <a:xfrm>
                <a:off x="5115140" y="1849024"/>
                <a:ext cx="2206935" cy="1516179"/>
              </a:xfrm>
              <a:prstGeom prst="rect">
                <a:avLst/>
              </a:prstGeom>
              <a:solidFill>
                <a:schemeClr val="accent1">
                  <a:lumMod val="40000"/>
                  <a:lumOff val="60000"/>
                </a:schemeClr>
              </a:solidFill>
            </p:spPr>
            <p:txBody>
              <a:bodyPr wrap="square" rtlCol="0">
                <a:spAutoFit/>
              </a:bodyPr>
              <a:lstStyle/>
              <a:p>
                <a:pPr algn="ctr"/>
                <a:r>
                  <a:rPr lang="en-GB" dirty="0"/>
                  <a:t>Customer</a:t>
                </a:r>
              </a:p>
              <a:p>
                <a:endParaRPr lang="en-GB" dirty="0"/>
              </a:p>
              <a:p>
                <a:endParaRPr lang="en-GB" dirty="0"/>
              </a:p>
              <a:p>
                <a:pPr algn="ctr"/>
                <a:r>
                  <a:rPr lang="en-US" dirty="0"/>
                  <a:t>name = “Jane Doe”</a:t>
                </a:r>
              </a:p>
              <a:p>
                <a:pPr algn="ctr"/>
                <a:r>
                  <a:rPr lang="en-US" dirty="0"/>
                  <a:t>customerID = 2002</a:t>
                </a:r>
                <a:endParaRPr lang="en-GB" dirty="0"/>
              </a:p>
            </p:txBody>
          </p:sp>
          <p:cxnSp>
            <p:nvCxnSpPr>
              <p:cNvPr id="26" name="Straight Arrow Connector 25">
                <a:extLst>
                  <a:ext uri="{FF2B5EF4-FFF2-40B4-BE49-F238E27FC236}">
                    <a16:creationId xmlns:a16="http://schemas.microsoft.com/office/drawing/2014/main" id="{A9EC4771-E65D-4066-8AE5-4FA89F03846A}"/>
                  </a:ext>
                </a:extLst>
              </p:cNvPr>
              <p:cNvCxnSpPr>
                <a:cxnSpLocks/>
                <a:endCxn id="25" idx="1"/>
              </p:cNvCxnSpPr>
              <p:nvPr/>
            </p:nvCxnSpPr>
            <p:spPr>
              <a:xfrm>
                <a:off x="4035737" y="2606578"/>
                <a:ext cx="1079403" cy="5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1" name="Rectangle 20">
            <a:extLst>
              <a:ext uri="{FF2B5EF4-FFF2-40B4-BE49-F238E27FC236}">
                <a16:creationId xmlns:a16="http://schemas.microsoft.com/office/drawing/2014/main" id="{8DF54A0B-BC5A-4BBD-9ABC-EDC1A83540FE}"/>
              </a:ext>
            </a:extLst>
          </p:cNvPr>
          <p:cNvSpPr/>
          <p:nvPr/>
        </p:nvSpPr>
        <p:spPr>
          <a:xfrm>
            <a:off x="4223024" y="330977"/>
            <a:ext cx="2554891" cy="909171"/>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100.0  495.</a:t>
            </a:r>
            <a:r>
              <a:rPr lang="en-GB" dirty="0"/>
              <a:t> 41666</a:t>
            </a:r>
            <a:endParaRPr lang="en-US" dirty="0"/>
          </a:p>
        </p:txBody>
      </p:sp>
      <p:sp>
        <p:nvSpPr>
          <p:cNvPr id="3" name="TextBox 2">
            <a:extLst>
              <a:ext uri="{FF2B5EF4-FFF2-40B4-BE49-F238E27FC236}">
                <a16:creationId xmlns:a16="http://schemas.microsoft.com/office/drawing/2014/main" id="{59139E79-4CA5-4E85-9205-A2EA6E566A96}"/>
              </a:ext>
            </a:extLst>
          </p:cNvPr>
          <p:cNvSpPr txBox="1"/>
          <p:nvPr/>
        </p:nvSpPr>
        <p:spPr>
          <a:xfrm>
            <a:off x="4590873" y="4146"/>
            <a:ext cx="2206934" cy="369332"/>
          </a:xfrm>
          <a:prstGeom prst="rect">
            <a:avLst/>
          </a:prstGeom>
          <a:noFill/>
        </p:spPr>
        <p:txBody>
          <a:bodyPr wrap="square" rtlCol="0">
            <a:spAutoFit/>
          </a:bodyPr>
          <a:lstStyle/>
          <a:p>
            <a:r>
              <a:rPr lang="en-GB" dirty="0"/>
              <a:t>Output Console</a:t>
            </a:r>
          </a:p>
        </p:txBody>
      </p:sp>
    </p:spTree>
    <p:extLst>
      <p:ext uri="{BB962C8B-B14F-4D97-AF65-F5344CB8AC3E}">
        <p14:creationId xmlns:p14="http://schemas.microsoft.com/office/powerpoint/2010/main" val="3971659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1285</TotalTime>
  <Words>843</Words>
  <Application>Microsoft Office PowerPoint</Application>
  <PresentationFormat>Widescreen</PresentationFormat>
  <Paragraphs>159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Jio Baquiran</dc:creator>
  <cp:lastModifiedBy>Noel Ugwoke</cp:lastModifiedBy>
  <cp:revision>124</cp:revision>
  <dcterms:created xsi:type="dcterms:W3CDTF">2018-01-28T00:11:41Z</dcterms:created>
  <dcterms:modified xsi:type="dcterms:W3CDTF">2018-03-08T21:12:08Z</dcterms:modified>
</cp:coreProperties>
</file>