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256" r:id="rId2"/>
    <p:sldId id="257" r:id="rId3"/>
    <p:sldId id="265" r:id="rId4"/>
    <p:sldId id="258" r:id="rId5"/>
    <p:sldId id="259" r:id="rId6"/>
    <p:sldId id="260" r:id="rId7"/>
    <p:sldId id="263" r:id="rId8"/>
    <p:sldId id="266" r:id="rId9"/>
    <p:sldId id="261" r:id="rId10"/>
    <p:sldId id="262" r:id="rId11"/>
    <p:sldId id="264"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11AC0F-669A-4355-BFA0-CC2C032DAD39}" type="datetimeFigureOut">
              <a:rPr lang="en-FI" smtClean="0"/>
              <a:t>21/02/2020</a:t>
            </a:fld>
            <a:endParaRPr lang="en-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73F3E4-108F-49B5-9615-BBD4C299D202}" type="slidenum">
              <a:rPr lang="en-FI" smtClean="0"/>
              <a:t>‹#›</a:t>
            </a:fld>
            <a:endParaRPr lang="en-FI"/>
          </a:p>
        </p:txBody>
      </p:sp>
    </p:spTree>
    <p:extLst>
      <p:ext uri="{BB962C8B-B14F-4D97-AF65-F5344CB8AC3E}">
        <p14:creationId xmlns:p14="http://schemas.microsoft.com/office/powerpoint/2010/main" val="1836171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REST API is an abstraction layer: You can change your DB representation freely and maintain a consistent API (so product evolution is easier).</a:t>
            </a:r>
          </a:p>
          <a:p>
            <a:r>
              <a:rPr lang="en-US" sz="1200" b="0" i="0" kern="1200" dirty="0">
                <a:solidFill>
                  <a:schemeClr val="tx1"/>
                </a:solidFill>
                <a:effectLst/>
                <a:latin typeface="+mn-lt"/>
                <a:ea typeface="+mn-ea"/>
                <a:cs typeface="+mn-cs"/>
              </a:rPr>
              <a:t>The REST API is reused by all frontends: You only need to implement the DB layer once.</a:t>
            </a:r>
            <a:endParaRPr lang="en-FI" dirty="0"/>
          </a:p>
        </p:txBody>
      </p:sp>
      <p:sp>
        <p:nvSpPr>
          <p:cNvPr id="4" name="Slide Number Placeholder 3"/>
          <p:cNvSpPr>
            <a:spLocks noGrp="1"/>
          </p:cNvSpPr>
          <p:nvPr>
            <p:ph type="sldNum" sz="quarter" idx="5"/>
          </p:nvPr>
        </p:nvSpPr>
        <p:spPr/>
        <p:txBody>
          <a:bodyPr/>
          <a:lstStyle/>
          <a:p>
            <a:fld id="{5573F3E4-108F-49B5-9615-BBD4C299D202}" type="slidenum">
              <a:rPr lang="en-FI" smtClean="0"/>
              <a:t>17</a:t>
            </a:fld>
            <a:endParaRPr lang="en-FI"/>
          </a:p>
        </p:txBody>
      </p:sp>
    </p:spTree>
    <p:extLst>
      <p:ext uri="{BB962C8B-B14F-4D97-AF65-F5344CB8AC3E}">
        <p14:creationId xmlns:p14="http://schemas.microsoft.com/office/powerpoint/2010/main" val="993541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REST API is an abstraction layer: You can change your DB representation freely and maintain a consistent API (so product evolution is easier).</a:t>
            </a:r>
          </a:p>
          <a:p>
            <a:r>
              <a:rPr lang="en-US" sz="1200" b="0" i="0" kern="1200" dirty="0">
                <a:solidFill>
                  <a:schemeClr val="tx1"/>
                </a:solidFill>
                <a:effectLst/>
                <a:latin typeface="+mn-lt"/>
                <a:ea typeface="+mn-ea"/>
                <a:cs typeface="+mn-cs"/>
              </a:rPr>
              <a:t>The REST API is reused by all frontends: You only need to implement the DB layer once.</a:t>
            </a:r>
            <a:endParaRPr lang="en-FI" dirty="0"/>
          </a:p>
        </p:txBody>
      </p:sp>
      <p:sp>
        <p:nvSpPr>
          <p:cNvPr id="4" name="Slide Number Placeholder 3"/>
          <p:cNvSpPr>
            <a:spLocks noGrp="1"/>
          </p:cNvSpPr>
          <p:nvPr>
            <p:ph type="sldNum" sz="quarter" idx="5"/>
          </p:nvPr>
        </p:nvSpPr>
        <p:spPr/>
        <p:txBody>
          <a:bodyPr/>
          <a:lstStyle/>
          <a:p>
            <a:fld id="{5573F3E4-108F-49B5-9615-BBD4C299D202}" type="slidenum">
              <a:rPr lang="en-FI" smtClean="0"/>
              <a:t>18</a:t>
            </a:fld>
            <a:endParaRPr lang="en-FI"/>
          </a:p>
        </p:txBody>
      </p:sp>
    </p:spTree>
    <p:extLst>
      <p:ext uri="{BB962C8B-B14F-4D97-AF65-F5344CB8AC3E}">
        <p14:creationId xmlns:p14="http://schemas.microsoft.com/office/powerpoint/2010/main" val="76141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5226EF3-1C4B-40CB-8456-F0D384CBCD4A}" type="datetimeFigureOut">
              <a:rPr lang="en-FI" smtClean="0"/>
              <a:t>21/02/2020</a:t>
            </a:fld>
            <a:endParaRPr lang="en-FI"/>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FI"/>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23952B3-4D0A-4E6D-98CC-11C2C8441D1A}" type="slidenum">
              <a:rPr lang="en-FI" smtClean="0"/>
              <a:t>‹#›</a:t>
            </a:fld>
            <a:endParaRPr lang="en-FI"/>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8170038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226EF3-1C4B-40CB-8456-F0D384CBCD4A}" type="datetimeFigureOut">
              <a:rPr lang="en-FI" smtClean="0"/>
              <a:t>21/02/2020</a:t>
            </a:fld>
            <a:endParaRPr lang="en-FI"/>
          </a:p>
        </p:txBody>
      </p:sp>
      <p:sp>
        <p:nvSpPr>
          <p:cNvPr id="5" name="Footer Placeholder 4"/>
          <p:cNvSpPr>
            <a:spLocks noGrp="1"/>
          </p:cNvSpPr>
          <p:nvPr>
            <p:ph type="ftr" sz="quarter" idx="11"/>
          </p:nvPr>
        </p:nvSpPr>
        <p:spPr/>
        <p:txBody>
          <a:bodyPr/>
          <a:lstStyle/>
          <a:p>
            <a:endParaRPr lang="en-FI"/>
          </a:p>
        </p:txBody>
      </p:sp>
      <p:sp>
        <p:nvSpPr>
          <p:cNvPr id="6" name="Slide Number Placeholder 5"/>
          <p:cNvSpPr>
            <a:spLocks noGrp="1"/>
          </p:cNvSpPr>
          <p:nvPr>
            <p:ph type="sldNum" sz="quarter" idx="12"/>
          </p:nvPr>
        </p:nvSpPr>
        <p:spPr/>
        <p:txBody>
          <a:bodyPr/>
          <a:lstStyle/>
          <a:p>
            <a:fld id="{B23952B3-4D0A-4E6D-98CC-11C2C8441D1A}" type="slidenum">
              <a:rPr lang="en-FI" smtClean="0"/>
              <a:t>‹#›</a:t>
            </a:fld>
            <a:endParaRPr lang="en-FI"/>
          </a:p>
        </p:txBody>
      </p:sp>
    </p:spTree>
    <p:extLst>
      <p:ext uri="{BB962C8B-B14F-4D97-AF65-F5344CB8AC3E}">
        <p14:creationId xmlns:p14="http://schemas.microsoft.com/office/powerpoint/2010/main" val="117452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226EF3-1C4B-40CB-8456-F0D384CBCD4A}" type="datetimeFigureOut">
              <a:rPr lang="en-FI" smtClean="0"/>
              <a:t>21/02/2020</a:t>
            </a:fld>
            <a:endParaRPr lang="en-FI"/>
          </a:p>
        </p:txBody>
      </p:sp>
      <p:sp>
        <p:nvSpPr>
          <p:cNvPr id="5" name="Footer Placeholder 4"/>
          <p:cNvSpPr>
            <a:spLocks noGrp="1"/>
          </p:cNvSpPr>
          <p:nvPr>
            <p:ph type="ftr" sz="quarter" idx="11"/>
          </p:nvPr>
        </p:nvSpPr>
        <p:spPr/>
        <p:txBody>
          <a:bodyPr/>
          <a:lstStyle/>
          <a:p>
            <a:endParaRPr lang="en-FI"/>
          </a:p>
        </p:txBody>
      </p:sp>
      <p:sp>
        <p:nvSpPr>
          <p:cNvPr id="6" name="Slide Number Placeholder 5"/>
          <p:cNvSpPr>
            <a:spLocks noGrp="1"/>
          </p:cNvSpPr>
          <p:nvPr>
            <p:ph type="sldNum" sz="quarter" idx="12"/>
          </p:nvPr>
        </p:nvSpPr>
        <p:spPr/>
        <p:txBody>
          <a:bodyPr/>
          <a:lstStyle/>
          <a:p>
            <a:fld id="{B23952B3-4D0A-4E6D-98CC-11C2C8441D1A}" type="slidenum">
              <a:rPr lang="en-FI" smtClean="0"/>
              <a:t>‹#›</a:t>
            </a:fld>
            <a:endParaRPr lang="en-FI"/>
          </a:p>
        </p:txBody>
      </p:sp>
    </p:spTree>
    <p:extLst>
      <p:ext uri="{BB962C8B-B14F-4D97-AF65-F5344CB8AC3E}">
        <p14:creationId xmlns:p14="http://schemas.microsoft.com/office/powerpoint/2010/main" val="215873367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226EF3-1C4B-40CB-8456-F0D384CBCD4A}" type="datetimeFigureOut">
              <a:rPr lang="en-FI" smtClean="0"/>
              <a:t>21/02/2020</a:t>
            </a:fld>
            <a:endParaRPr lang="en-FI"/>
          </a:p>
        </p:txBody>
      </p:sp>
      <p:sp>
        <p:nvSpPr>
          <p:cNvPr id="5" name="Footer Placeholder 4"/>
          <p:cNvSpPr>
            <a:spLocks noGrp="1"/>
          </p:cNvSpPr>
          <p:nvPr>
            <p:ph type="ftr" sz="quarter" idx="11"/>
          </p:nvPr>
        </p:nvSpPr>
        <p:spPr/>
        <p:txBody>
          <a:bodyPr/>
          <a:lstStyle/>
          <a:p>
            <a:endParaRPr lang="en-FI"/>
          </a:p>
        </p:txBody>
      </p:sp>
      <p:sp>
        <p:nvSpPr>
          <p:cNvPr id="6" name="Slide Number Placeholder 5"/>
          <p:cNvSpPr>
            <a:spLocks noGrp="1"/>
          </p:cNvSpPr>
          <p:nvPr>
            <p:ph type="sldNum" sz="quarter" idx="12"/>
          </p:nvPr>
        </p:nvSpPr>
        <p:spPr/>
        <p:txBody>
          <a:bodyPr/>
          <a:lstStyle/>
          <a:p>
            <a:fld id="{B23952B3-4D0A-4E6D-98CC-11C2C8441D1A}" type="slidenum">
              <a:rPr lang="en-FI" smtClean="0"/>
              <a:t>‹#›</a:t>
            </a:fld>
            <a:endParaRPr lang="en-FI"/>
          </a:p>
        </p:txBody>
      </p:sp>
    </p:spTree>
    <p:extLst>
      <p:ext uri="{BB962C8B-B14F-4D97-AF65-F5344CB8AC3E}">
        <p14:creationId xmlns:p14="http://schemas.microsoft.com/office/powerpoint/2010/main" val="1531664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5226EF3-1C4B-40CB-8456-F0D384CBCD4A}" type="datetimeFigureOut">
              <a:rPr lang="en-FI" smtClean="0"/>
              <a:t>21/02/2020</a:t>
            </a:fld>
            <a:endParaRPr lang="en-FI"/>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FI"/>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23952B3-4D0A-4E6D-98CC-11C2C8441D1A}" type="slidenum">
              <a:rPr lang="en-FI" smtClean="0"/>
              <a:t>‹#›</a:t>
            </a:fld>
            <a:endParaRPr lang="en-FI"/>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85585720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226EF3-1C4B-40CB-8456-F0D384CBCD4A}" type="datetimeFigureOut">
              <a:rPr lang="en-FI" smtClean="0"/>
              <a:t>21/02/2020</a:t>
            </a:fld>
            <a:endParaRPr lang="en-FI"/>
          </a:p>
        </p:txBody>
      </p:sp>
      <p:sp>
        <p:nvSpPr>
          <p:cNvPr id="6" name="Footer Placeholder 5"/>
          <p:cNvSpPr>
            <a:spLocks noGrp="1"/>
          </p:cNvSpPr>
          <p:nvPr>
            <p:ph type="ftr" sz="quarter" idx="11"/>
          </p:nvPr>
        </p:nvSpPr>
        <p:spPr/>
        <p:txBody>
          <a:bodyPr/>
          <a:lstStyle/>
          <a:p>
            <a:endParaRPr lang="en-FI"/>
          </a:p>
        </p:txBody>
      </p:sp>
      <p:sp>
        <p:nvSpPr>
          <p:cNvPr id="7" name="Slide Number Placeholder 6"/>
          <p:cNvSpPr>
            <a:spLocks noGrp="1"/>
          </p:cNvSpPr>
          <p:nvPr>
            <p:ph type="sldNum" sz="quarter" idx="12"/>
          </p:nvPr>
        </p:nvSpPr>
        <p:spPr/>
        <p:txBody>
          <a:bodyPr/>
          <a:lstStyle/>
          <a:p>
            <a:fld id="{B23952B3-4D0A-4E6D-98CC-11C2C8441D1A}" type="slidenum">
              <a:rPr lang="en-FI" smtClean="0"/>
              <a:t>‹#›</a:t>
            </a:fld>
            <a:endParaRPr lang="en-FI"/>
          </a:p>
        </p:txBody>
      </p:sp>
    </p:spTree>
    <p:extLst>
      <p:ext uri="{BB962C8B-B14F-4D97-AF65-F5344CB8AC3E}">
        <p14:creationId xmlns:p14="http://schemas.microsoft.com/office/powerpoint/2010/main" val="4023085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226EF3-1C4B-40CB-8456-F0D384CBCD4A}" type="datetimeFigureOut">
              <a:rPr lang="en-FI" smtClean="0"/>
              <a:t>21/02/2020</a:t>
            </a:fld>
            <a:endParaRPr lang="en-FI"/>
          </a:p>
        </p:txBody>
      </p:sp>
      <p:sp>
        <p:nvSpPr>
          <p:cNvPr id="8" name="Footer Placeholder 7"/>
          <p:cNvSpPr>
            <a:spLocks noGrp="1"/>
          </p:cNvSpPr>
          <p:nvPr>
            <p:ph type="ftr" sz="quarter" idx="11"/>
          </p:nvPr>
        </p:nvSpPr>
        <p:spPr/>
        <p:txBody>
          <a:bodyPr/>
          <a:lstStyle/>
          <a:p>
            <a:endParaRPr lang="en-FI"/>
          </a:p>
        </p:txBody>
      </p:sp>
      <p:sp>
        <p:nvSpPr>
          <p:cNvPr id="9" name="Slide Number Placeholder 8"/>
          <p:cNvSpPr>
            <a:spLocks noGrp="1"/>
          </p:cNvSpPr>
          <p:nvPr>
            <p:ph type="sldNum" sz="quarter" idx="12"/>
          </p:nvPr>
        </p:nvSpPr>
        <p:spPr/>
        <p:txBody>
          <a:bodyPr/>
          <a:lstStyle/>
          <a:p>
            <a:fld id="{B23952B3-4D0A-4E6D-98CC-11C2C8441D1A}" type="slidenum">
              <a:rPr lang="en-FI" smtClean="0"/>
              <a:t>‹#›</a:t>
            </a:fld>
            <a:endParaRPr lang="en-FI"/>
          </a:p>
        </p:txBody>
      </p:sp>
    </p:spTree>
    <p:extLst>
      <p:ext uri="{BB962C8B-B14F-4D97-AF65-F5344CB8AC3E}">
        <p14:creationId xmlns:p14="http://schemas.microsoft.com/office/powerpoint/2010/main" val="1753087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226EF3-1C4B-40CB-8456-F0D384CBCD4A}" type="datetimeFigureOut">
              <a:rPr lang="en-FI" smtClean="0"/>
              <a:t>21/02/2020</a:t>
            </a:fld>
            <a:endParaRPr lang="en-FI"/>
          </a:p>
        </p:txBody>
      </p:sp>
      <p:sp>
        <p:nvSpPr>
          <p:cNvPr id="4" name="Footer Placeholder 3"/>
          <p:cNvSpPr>
            <a:spLocks noGrp="1"/>
          </p:cNvSpPr>
          <p:nvPr>
            <p:ph type="ftr" sz="quarter" idx="11"/>
          </p:nvPr>
        </p:nvSpPr>
        <p:spPr/>
        <p:txBody>
          <a:bodyPr/>
          <a:lstStyle/>
          <a:p>
            <a:endParaRPr lang="en-FI"/>
          </a:p>
        </p:txBody>
      </p:sp>
      <p:sp>
        <p:nvSpPr>
          <p:cNvPr id="5" name="Slide Number Placeholder 4"/>
          <p:cNvSpPr>
            <a:spLocks noGrp="1"/>
          </p:cNvSpPr>
          <p:nvPr>
            <p:ph type="sldNum" sz="quarter" idx="12"/>
          </p:nvPr>
        </p:nvSpPr>
        <p:spPr/>
        <p:txBody>
          <a:bodyPr/>
          <a:lstStyle/>
          <a:p>
            <a:fld id="{B23952B3-4D0A-4E6D-98CC-11C2C8441D1A}" type="slidenum">
              <a:rPr lang="en-FI" smtClean="0"/>
              <a:t>‹#›</a:t>
            </a:fld>
            <a:endParaRPr lang="en-FI"/>
          </a:p>
        </p:txBody>
      </p:sp>
    </p:spTree>
    <p:extLst>
      <p:ext uri="{BB962C8B-B14F-4D97-AF65-F5344CB8AC3E}">
        <p14:creationId xmlns:p14="http://schemas.microsoft.com/office/powerpoint/2010/main" val="298497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226EF3-1C4B-40CB-8456-F0D384CBCD4A}" type="datetimeFigureOut">
              <a:rPr lang="en-FI" smtClean="0"/>
              <a:t>21/02/2020</a:t>
            </a:fld>
            <a:endParaRPr lang="en-FI"/>
          </a:p>
        </p:txBody>
      </p:sp>
      <p:sp>
        <p:nvSpPr>
          <p:cNvPr id="3" name="Footer Placeholder 2"/>
          <p:cNvSpPr>
            <a:spLocks noGrp="1"/>
          </p:cNvSpPr>
          <p:nvPr>
            <p:ph type="ftr" sz="quarter" idx="11"/>
          </p:nvPr>
        </p:nvSpPr>
        <p:spPr/>
        <p:txBody>
          <a:bodyPr/>
          <a:lstStyle/>
          <a:p>
            <a:endParaRPr lang="en-FI"/>
          </a:p>
        </p:txBody>
      </p:sp>
      <p:sp>
        <p:nvSpPr>
          <p:cNvPr id="4" name="Slide Number Placeholder 3"/>
          <p:cNvSpPr>
            <a:spLocks noGrp="1"/>
          </p:cNvSpPr>
          <p:nvPr>
            <p:ph type="sldNum" sz="quarter" idx="12"/>
          </p:nvPr>
        </p:nvSpPr>
        <p:spPr/>
        <p:txBody>
          <a:bodyPr/>
          <a:lstStyle/>
          <a:p>
            <a:fld id="{B23952B3-4D0A-4E6D-98CC-11C2C8441D1A}" type="slidenum">
              <a:rPr lang="en-FI" smtClean="0"/>
              <a:t>‹#›</a:t>
            </a:fld>
            <a:endParaRPr lang="en-FI"/>
          </a:p>
        </p:txBody>
      </p:sp>
    </p:spTree>
    <p:extLst>
      <p:ext uri="{BB962C8B-B14F-4D97-AF65-F5344CB8AC3E}">
        <p14:creationId xmlns:p14="http://schemas.microsoft.com/office/powerpoint/2010/main" val="368478391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5226EF3-1C4B-40CB-8456-F0D384CBCD4A}" type="datetimeFigureOut">
              <a:rPr lang="en-FI" smtClean="0"/>
              <a:t>21/02/2020</a:t>
            </a:fld>
            <a:endParaRPr lang="en-FI"/>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FI"/>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23952B3-4D0A-4E6D-98CC-11C2C8441D1A}" type="slidenum">
              <a:rPr lang="en-FI" smtClean="0"/>
              <a:t>‹#›</a:t>
            </a:fld>
            <a:endParaRPr lang="en-FI"/>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1970776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5226EF3-1C4B-40CB-8456-F0D384CBCD4A}" type="datetimeFigureOut">
              <a:rPr lang="en-FI" smtClean="0"/>
              <a:t>21/02/2020</a:t>
            </a:fld>
            <a:endParaRPr lang="en-FI"/>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FI"/>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23952B3-4D0A-4E6D-98CC-11C2C8441D1A}" type="slidenum">
              <a:rPr lang="en-FI" smtClean="0"/>
              <a:t>‹#›</a:t>
            </a:fld>
            <a:endParaRPr lang="en-FI"/>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32621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5226EF3-1C4B-40CB-8456-F0D384CBCD4A}" type="datetimeFigureOut">
              <a:rPr lang="en-FI" smtClean="0"/>
              <a:t>21/02/2020</a:t>
            </a:fld>
            <a:endParaRPr lang="en-FI"/>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FI"/>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23952B3-4D0A-4E6D-98CC-11C2C8441D1A}" type="slidenum">
              <a:rPr lang="en-FI" smtClean="0"/>
              <a:t>‹#›</a:t>
            </a:fld>
            <a:endParaRPr lang="en-FI"/>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550603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D2E47-D93F-4C0A-8A98-3AFD31A2C498}"/>
              </a:ext>
            </a:extLst>
          </p:cNvPr>
          <p:cNvSpPr>
            <a:spLocks noGrp="1"/>
          </p:cNvSpPr>
          <p:nvPr>
            <p:ph type="ctrTitle"/>
          </p:nvPr>
        </p:nvSpPr>
        <p:spPr/>
        <p:txBody>
          <a:bodyPr/>
          <a:lstStyle/>
          <a:p>
            <a:r>
              <a:rPr lang="en-US" dirty="0" err="1"/>
              <a:t>GraphQL</a:t>
            </a:r>
            <a:endParaRPr lang="en-FI" dirty="0"/>
          </a:p>
        </p:txBody>
      </p:sp>
      <p:sp>
        <p:nvSpPr>
          <p:cNvPr id="3" name="Subtitle 2">
            <a:extLst>
              <a:ext uri="{FF2B5EF4-FFF2-40B4-BE49-F238E27FC236}">
                <a16:creationId xmlns:a16="http://schemas.microsoft.com/office/drawing/2014/main" id="{FACBFE94-0BF2-4A96-A931-23E2376EE652}"/>
              </a:ext>
            </a:extLst>
          </p:cNvPr>
          <p:cNvSpPr>
            <a:spLocks noGrp="1"/>
          </p:cNvSpPr>
          <p:nvPr>
            <p:ph type="subTitle" idx="1"/>
          </p:nvPr>
        </p:nvSpPr>
        <p:spPr/>
        <p:txBody>
          <a:bodyPr/>
          <a:lstStyle/>
          <a:p>
            <a:r>
              <a:rPr lang="en-US" dirty="0"/>
              <a:t>Presentation by Leon </a:t>
            </a:r>
            <a:r>
              <a:rPr lang="en-US" dirty="0" err="1"/>
              <a:t>Oelen</a:t>
            </a:r>
            <a:endParaRPr lang="en-US" dirty="0"/>
          </a:p>
          <a:p>
            <a:r>
              <a:rPr lang="en-US" dirty="0"/>
              <a:t>DIN17SP</a:t>
            </a:r>
            <a:endParaRPr lang="en-FI" dirty="0"/>
          </a:p>
        </p:txBody>
      </p:sp>
      <p:pic>
        <p:nvPicPr>
          <p:cNvPr id="1026" name="Picture 2" descr="Kuvahaun tulos haulle graphql">
            <a:extLst>
              <a:ext uri="{FF2B5EF4-FFF2-40B4-BE49-F238E27FC236}">
                <a16:creationId xmlns:a16="http://schemas.microsoft.com/office/drawing/2014/main" id="{058B2DC7-2A04-4DF9-A85E-EDA38D39B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8834" y="522514"/>
            <a:ext cx="2153816" cy="2153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571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09665-10AC-4080-8E99-F1F5AAB4116F}"/>
              </a:ext>
            </a:extLst>
          </p:cNvPr>
          <p:cNvSpPr>
            <a:spLocks noGrp="1"/>
          </p:cNvSpPr>
          <p:nvPr>
            <p:ph type="title"/>
          </p:nvPr>
        </p:nvSpPr>
        <p:spPr/>
        <p:txBody>
          <a:bodyPr/>
          <a:lstStyle/>
          <a:p>
            <a:r>
              <a:rPr lang="en-US" dirty="0"/>
              <a:t>Who uses </a:t>
            </a:r>
            <a:r>
              <a:rPr lang="en-US" dirty="0" err="1"/>
              <a:t>GraphQL</a:t>
            </a:r>
            <a:r>
              <a:rPr lang="en-US" dirty="0"/>
              <a:t>?</a:t>
            </a:r>
            <a:endParaRPr lang="en-FI" dirty="0"/>
          </a:p>
        </p:txBody>
      </p:sp>
      <p:sp>
        <p:nvSpPr>
          <p:cNvPr id="3" name="Content Placeholder 2">
            <a:extLst>
              <a:ext uri="{FF2B5EF4-FFF2-40B4-BE49-F238E27FC236}">
                <a16:creationId xmlns:a16="http://schemas.microsoft.com/office/drawing/2014/main" id="{EC6E2359-AF89-4C52-A520-A62E925C0506}"/>
              </a:ext>
            </a:extLst>
          </p:cNvPr>
          <p:cNvSpPr>
            <a:spLocks noGrp="1"/>
          </p:cNvSpPr>
          <p:nvPr>
            <p:ph idx="1"/>
          </p:nvPr>
        </p:nvSpPr>
        <p:spPr/>
        <p:txBody>
          <a:bodyPr/>
          <a:lstStyle/>
          <a:p>
            <a:r>
              <a:rPr lang="en-US" dirty="0"/>
              <a:t>Originally developed internally by Facebook in 2012</a:t>
            </a:r>
          </a:p>
          <a:p>
            <a:pPr lvl="1"/>
            <a:r>
              <a:rPr lang="en-US" dirty="0"/>
              <a:t>Result of poor performance and frequent crashes</a:t>
            </a:r>
          </a:p>
          <a:p>
            <a:pPr lvl="1"/>
            <a:r>
              <a:rPr lang="en-US" dirty="0"/>
              <a:t>Evaluation to determine what is best</a:t>
            </a:r>
          </a:p>
          <a:p>
            <a:pPr lvl="1"/>
            <a:r>
              <a:rPr lang="en-US" dirty="0"/>
              <a:t>Decoupling data used by mobile applications with the server queries </a:t>
            </a:r>
          </a:p>
          <a:p>
            <a:endParaRPr lang="en-US" dirty="0"/>
          </a:p>
          <a:p>
            <a:r>
              <a:rPr lang="en-US" dirty="0"/>
              <a:t>Open sourced in 2015</a:t>
            </a:r>
          </a:p>
          <a:p>
            <a:endParaRPr lang="en-US" dirty="0"/>
          </a:p>
          <a:p>
            <a:pPr marL="530352" lvl="1" indent="0">
              <a:buNone/>
            </a:pPr>
            <a:endParaRPr lang="en-US" dirty="0"/>
          </a:p>
          <a:p>
            <a:pPr lvl="1"/>
            <a:endParaRPr lang="en-US" dirty="0"/>
          </a:p>
        </p:txBody>
      </p:sp>
      <p:pic>
        <p:nvPicPr>
          <p:cNvPr id="4" name="Picture 6" descr="Kuvahaun tulos haulle graphql">
            <a:extLst>
              <a:ext uri="{FF2B5EF4-FFF2-40B4-BE49-F238E27FC236}">
                <a16:creationId xmlns:a16="http://schemas.microsoft.com/office/drawing/2014/main" id="{20EF9D6F-487C-4CD7-A9D0-956730F4C5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654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CB73C468-D875-4A8E-A540-E43BF8232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B2A455-85C3-4E57-8F62-229C35FD2132}"/>
              </a:ext>
            </a:extLst>
          </p:cNvPr>
          <p:cNvSpPr>
            <a:spLocks noGrp="1"/>
          </p:cNvSpPr>
          <p:nvPr>
            <p:ph type="title"/>
          </p:nvPr>
        </p:nvSpPr>
        <p:spPr>
          <a:xfrm>
            <a:off x="6711885" y="634028"/>
            <a:ext cx="4798243" cy="3732835"/>
          </a:xfrm>
        </p:spPr>
        <p:txBody>
          <a:bodyPr vert="horz" lIns="91440" tIns="45720" rIns="91440" bIns="45720" rtlCol="0" anchor="b">
            <a:normAutofit/>
          </a:bodyPr>
          <a:lstStyle/>
          <a:p>
            <a:pPr algn="ctr"/>
            <a:r>
              <a:rPr lang="en-US" sz="6700" cap="all"/>
              <a:t>When should you use GraphQL?</a:t>
            </a:r>
          </a:p>
        </p:txBody>
      </p:sp>
      <p:sp>
        <p:nvSpPr>
          <p:cNvPr id="15" name="Freeform 6">
            <a:extLst>
              <a:ext uri="{FF2B5EF4-FFF2-40B4-BE49-F238E27FC236}">
                <a16:creationId xmlns:a16="http://schemas.microsoft.com/office/drawing/2014/main" id="{B4734F2F-19FC-4D35-9BDE-5CEAD57D9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7" name="Freeform 6">
            <a:extLst>
              <a:ext uri="{FF2B5EF4-FFF2-40B4-BE49-F238E27FC236}">
                <a16:creationId xmlns:a16="http://schemas.microsoft.com/office/drawing/2014/main" id="{D97A8A26-FD96-4968-A34A-727382AC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4" name="Picture 6" descr="Kuvahaun tulos haulle graphql">
            <a:extLst>
              <a:ext uri="{FF2B5EF4-FFF2-40B4-BE49-F238E27FC236}">
                <a16:creationId xmlns:a16="http://schemas.microsoft.com/office/drawing/2014/main" id="{40A4811A-6155-4AF5-B0A9-18E043092D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71403" y="1425173"/>
            <a:ext cx="4207669" cy="4207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459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400F0-87EF-4530-934F-9BE8304F7D61}"/>
              </a:ext>
            </a:extLst>
          </p:cNvPr>
          <p:cNvSpPr>
            <a:spLocks noGrp="1"/>
          </p:cNvSpPr>
          <p:nvPr>
            <p:ph type="title"/>
          </p:nvPr>
        </p:nvSpPr>
        <p:spPr/>
        <p:txBody>
          <a:bodyPr/>
          <a:lstStyle/>
          <a:p>
            <a:r>
              <a:rPr lang="en-US" dirty="0"/>
              <a:t>When should you use </a:t>
            </a:r>
            <a:r>
              <a:rPr lang="en-US" dirty="0" err="1"/>
              <a:t>GraphQL</a:t>
            </a:r>
            <a:r>
              <a:rPr lang="en-US" dirty="0"/>
              <a:t>?</a:t>
            </a:r>
            <a:endParaRPr lang="en-FI" dirty="0"/>
          </a:p>
        </p:txBody>
      </p:sp>
      <p:sp>
        <p:nvSpPr>
          <p:cNvPr id="3" name="Content Placeholder 2">
            <a:extLst>
              <a:ext uri="{FF2B5EF4-FFF2-40B4-BE49-F238E27FC236}">
                <a16:creationId xmlns:a16="http://schemas.microsoft.com/office/drawing/2014/main" id="{EF300636-FD50-40F0-95BE-E895AE10E745}"/>
              </a:ext>
            </a:extLst>
          </p:cNvPr>
          <p:cNvSpPr>
            <a:spLocks noGrp="1"/>
          </p:cNvSpPr>
          <p:nvPr>
            <p:ph idx="1"/>
          </p:nvPr>
        </p:nvSpPr>
        <p:spPr>
          <a:xfrm>
            <a:off x="1371600" y="2285999"/>
            <a:ext cx="9601200" cy="4422711"/>
          </a:xfrm>
        </p:spPr>
        <p:txBody>
          <a:bodyPr>
            <a:normAutofit/>
          </a:bodyPr>
          <a:lstStyle/>
          <a:p>
            <a:r>
              <a:rPr lang="en-US" dirty="0"/>
              <a:t>Abstraction reduces complexity</a:t>
            </a:r>
          </a:p>
          <a:p>
            <a:pPr lvl="1"/>
            <a:r>
              <a:rPr lang="en-US" dirty="0"/>
              <a:t>No need to worry about response codes and planning out URLs like</a:t>
            </a:r>
          </a:p>
          <a:p>
            <a:pPr marL="530352" lvl="1" indent="0">
              <a:buNone/>
            </a:pPr>
            <a:r>
              <a:rPr lang="en-US" dirty="0"/>
              <a:t>	“/project/item/</a:t>
            </a:r>
            <a:r>
              <a:rPr lang="en-US" dirty="0" err="1"/>
              <a:t>somethingElse</a:t>
            </a:r>
            <a:r>
              <a:rPr lang="en-US" dirty="0"/>
              <a:t>/</a:t>
            </a:r>
            <a:r>
              <a:rPr lang="en-US" dirty="0" err="1"/>
              <a:t>youGetThePoint</a:t>
            </a:r>
            <a:r>
              <a:rPr lang="en-US" dirty="0"/>
              <a:t>”</a:t>
            </a:r>
          </a:p>
          <a:p>
            <a:pPr lvl="1"/>
            <a:r>
              <a:rPr lang="en-US" dirty="0"/>
              <a:t>No need to worry about all the POST/GET/UPDATE/DELETE calls</a:t>
            </a:r>
          </a:p>
          <a:p>
            <a:r>
              <a:rPr lang="en-US" dirty="0"/>
              <a:t>Request/manipulation of data (query) is completely decoupled from the execution of those actions (resolvers)</a:t>
            </a:r>
          </a:p>
          <a:p>
            <a:r>
              <a:rPr lang="en-US" dirty="0"/>
              <a:t>When bandwidth usage matters; apps for mobile phones, smartwatches, IoT devices</a:t>
            </a:r>
          </a:p>
          <a:p>
            <a:r>
              <a:rPr lang="en-US" dirty="0"/>
              <a:t>Apps where nested data needs to be fetched in a single call; blog or social media platform</a:t>
            </a:r>
          </a:p>
          <a:p>
            <a:r>
              <a:rPr lang="en-US" dirty="0"/>
              <a:t>Composite pattern case, when the app retrieves data from multiple different storage APIs</a:t>
            </a:r>
          </a:p>
        </p:txBody>
      </p:sp>
      <p:pic>
        <p:nvPicPr>
          <p:cNvPr id="4" name="Picture 6" descr="Kuvahaun tulos haulle graphql">
            <a:extLst>
              <a:ext uri="{FF2B5EF4-FFF2-40B4-BE49-F238E27FC236}">
                <a16:creationId xmlns:a16="http://schemas.microsoft.com/office/drawing/2014/main" id="{487D90B0-F528-4480-8581-496F0450EE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3936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CB73C468-D875-4A8E-A540-E43BF8232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028281-4ECA-409B-8313-20F613E7CAE6}"/>
              </a:ext>
            </a:extLst>
          </p:cNvPr>
          <p:cNvSpPr>
            <a:spLocks noGrp="1"/>
          </p:cNvSpPr>
          <p:nvPr>
            <p:ph type="title"/>
          </p:nvPr>
        </p:nvSpPr>
        <p:spPr>
          <a:xfrm>
            <a:off x="6711885" y="634028"/>
            <a:ext cx="4798243" cy="3732835"/>
          </a:xfrm>
        </p:spPr>
        <p:txBody>
          <a:bodyPr vert="horz" lIns="91440" tIns="45720" rIns="91440" bIns="45720" rtlCol="0" anchor="b">
            <a:normAutofit/>
          </a:bodyPr>
          <a:lstStyle/>
          <a:p>
            <a:pPr algn="ctr"/>
            <a:r>
              <a:rPr lang="en-US" sz="4500" cap="all"/>
              <a:t>Common misconceptions</a:t>
            </a:r>
          </a:p>
        </p:txBody>
      </p:sp>
      <p:sp>
        <p:nvSpPr>
          <p:cNvPr id="15" name="Freeform 6">
            <a:extLst>
              <a:ext uri="{FF2B5EF4-FFF2-40B4-BE49-F238E27FC236}">
                <a16:creationId xmlns:a16="http://schemas.microsoft.com/office/drawing/2014/main" id="{B4734F2F-19FC-4D35-9BDE-5CEAD57D9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7" name="Freeform 6">
            <a:extLst>
              <a:ext uri="{FF2B5EF4-FFF2-40B4-BE49-F238E27FC236}">
                <a16:creationId xmlns:a16="http://schemas.microsoft.com/office/drawing/2014/main" id="{D97A8A26-FD96-4968-A34A-727382AC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4" name="Picture 6" descr="Kuvahaun tulos haulle graphql">
            <a:extLst>
              <a:ext uri="{FF2B5EF4-FFF2-40B4-BE49-F238E27FC236}">
                <a16:creationId xmlns:a16="http://schemas.microsoft.com/office/drawing/2014/main" id="{12907B86-56E6-4005-AA43-8BB0885FA3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71403" y="1425173"/>
            <a:ext cx="4207669" cy="4207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885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FB974-7974-471C-A500-C3C33F895EC0}"/>
              </a:ext>
            </a:extLst>
          </p:cNvPr>
          <p:cNvSpPr>
            <a:spLocks noGrp="1"/>
          </p:cNvSpPr>
          <p:nvPr>
            <p:ph type="title"/>
          </p:nvPr>
        </p:nvSpPr>
        <p:spPr/>
        <p:txBody>
          <a:bodyPr/>
          <a:lstStyle/>
          <a:p>
            <a:r>
              <a:rPr lang="en-US" dirty="0"/>
              <a:t>Common misconceptions</a:t>
            </a:r>
            <a:endParaRPr lang="en-FI" dirty="0"/>
          </a:p>
        </p:txBody>
      </p:sp>
      <p:sp>
        <p:nvSpPr>
          <p:cNvPr id="3" name="Content Placeholder 2">
            <a:extLst>
              <a:ext uri="{FF2B5EF4-FFF2-40B4-BE49-F238E27FC236}">
                <a16:creationId xmlns:a16="http://schemas.microsoft.com/office/drawing/2014/main" id="{535F23AF-30B7-4B80-9D71-43B556497554}"/>
              </a:ext>
            </a:extLst>
          </p:cNvPr>
          <p:cNvSpPr>
            <a:spLocks noGrp="1"/>
          </p:cNvSpPr>
          <p:nvPr>
            <p:ph idx="1"/>
          </p:nvPr>
        </p:nvSpPr>
        <p:spPr/>
        <p:txBody>
          <a:bodyPr>
            <a:normAutofit fontScale="85000" lnSpcReduction="10000"/>
          </a:bodyPr>
          <a:lstStyle/>
          <a:p>
            <a:r>
              <a:rPr lang="en-US" dirty="0"/>
              <a:t>“</a:t>
            </a:r>
            <a:r>
              <a:rPr lang="en-US" dirty="0" err="1"/>
              <a:t>GraphQL</a:t>
            </a:r>
            <a:r>
              <a:rPr lang="en-US" dirty="0"/>
              <a:t> exposes my database”</a:t>
            </a:r>
          </a:p>
          <a:p>
            <a:pPr lvl="1"/>
            <a:r>
              <a:rPr lang="en-US" dirty="0"/>
              <a:t>Reality: You have a fine-grained control over what data you expose. You can still check the user permissions before returning data.</a:t>
            </a:r>
          </a:p>
          <a:p>
            <a:r>
              <a:rPr lang="en-US" dirty="0"/>
              <a:t>“</a:t>
            </a:r>
            <a:r>
              <a:rPr lang="en-US" dirty="0" err="1"/>
              <a:t>GraphQL</a:t>
            </a:r>
            <a:r>
              <a:rPr lang="en-US" dirty="0"/>
              <a:t> queries are just as complex as SQL”</a:t>
            </a:r>
          </a:p>
          <a:p>
            <a:pPr lvl="1"/>
            <a:r>
              <a:rPr lang="en-US" dirty="0"/>
              <a:t>Reality: </a:t>
            </a:r>
            <a:r>
              <a:rPr lang="en-US" dirty="0" err="1"/>
              <a:t>GraphQL</a:t>
            </a:r>
            <a:r>
              <a:rPr lang="en-US" dirty="0"/>
              <a:t> queries are incredibly simple, even when requesting the most nested data. It’s like writing JSON. SQL queries can get very complex.</a:t>
            </a:r>
          </a:p>
          <a:p>
            <a:r>
              <a:rPr lang="en-US" dirty="0"/>
              <a:t>“</a:t>
            </a:r>
            <a:r>
              <a:rPr lang="en-US" dirty="0" err="1"/>
              <a:t>GraphQL</a:t>
            </a:r>
            <a:r>
              <a:rPr lang="en-US" dirty="0"/>
              <a:t> isn’t scalable”</a:t>
            </a:r>
          </a:p>
          <a:p>
            <a:pPr lvl="1"/>
            <a:r>
              <a:rPr lang="en-US" dirty="0"/>
              <a:t>Reality: </a:t>
            </a:r>
            <a:r>
              <a:rPr lang="en-US" dirty="0" err="1"/>
              <a:t>GraphQL</a:t>
            </a:r>
            <a:r>
              <a:rPr lang="en-US" dirty="0"/>
              <a:t> is incredibly scalable and has been widely used by massive companies</a:t>
            </a:r>
          </a:p>
          <a:p>
            <a:r>
              <a:rPr lang="en-US" dirty="0"/>
              <a:t>“Is </a:t>
            </a:r>
            <a:r>
              <a:rPr lang="en-US" dirty="0" err="1"/>
              <a:t>GraphQL</a:t>
            </a:r>
            <a:r>
              <a:rPr lang="en-US" dirty="0"/>
              <a:t> a database…?”</a:t>
            </a:r>
          </a:p>
          <a:p>
            <a:pPr lvl="1"/>
            <a:r>
              <a:rPr lang="en-US" dirty="0"/>
              <a:t>This is probably one of the questions you will find when simply googling “</a:t>
            </a:r>
            <a:r>
              <a:rPr lang="en-US" dirty="0" err="1"/>
              <a:t>GraphQL</a:t>
            </a:r>
            <a:r>
              <a:rPr lang="en-US" dirty="0"/>
              <a:t>”. It is not a database and it is not an alternative for a database, it is simply a querying language for APIs.</a:t>
            </a:r>
          </a:p>
          <a:p>
            <a:endParaRPr lang="en-US" dirty="0"/>
          </a:p>
          <a:p>
            <a:pPr marL="0" indent="0">
              <a:buNone/>
            </a:pPr>
            <a:endParaRPr lang="en-US" dirty="0"/>
          </a:p>
        </p:txBody>
      </p:sp>
      <p:pic>
        <p:nvPicPr>
          <p:cNvPr id="4" name="Picture 6" descr="Kuvahaun tulos haulle graphql">
            <a:extLst>
              <a:ext uri="{FF2B5EF4-FFF2-40B4-BE49-F238E27FC236}">
                <a16:creationId xmlns:a16="http://schemas.microsoft.com/office/drawing/2014/main" id="{D5C4CF44-6193-4CE4-B27D-E46809705E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459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CB73C468-D875-4A8E-A540-E43BF8232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A08B97-D4E7-4DDB-8975-7E14C5418E1D}"/>
              </a:ext>
            </a:extLst>
          </p:cNvPr>
          <p:cNvSpPr>
            <a:spLocks noGrp="1"/>
          </p:cNvSpPr>
          <p:nvPr>
            <p:ph type="title"/>
          </p:nvPr>
        </p:nvSpPr>
        <p:spPr>
          <a:xfrm>
            <a:off x="6711885" y="634028"/>
            <a:ext cx="4798243" cy="3732835"/>
          </a:xfrm>
        </p:spPr>
        <p:txBody>
          <a:bodyPr vert="horz" lIns="91440" tIns="45720" rIns="91440" bIns="45720" rtlCol="0" anchor="b">
            <a:normAutofit/>
          </a:bodyPr>
          <a:lstStyle/>
          <a:p>
            <a:pPr algn="ctr"/>
            <a:r>
              <a:rPr lang="en-US" sz="7200" cap="all" dirty="0" err="1"/>
              <a:t>GraphQL</a:t>
            </a:r>
            <a:r>
              <a:rPr lang="en-US" sz="7200" cap="all" dirty="0"/>
              <a:t> vs. REST</a:t>
            </a:r>
          </a:p>
        </p:txBody>
      </p:sp>
      <p:sp>
        <p:nvSpPr>
          <p:cNvPr id="15" name="Freeform 6">
            <a:extLst>
              <a:ext uri="{FF2B5EF4-FFF2-40B4-BE49-F238E27FC236}">
                <a16:creationId xmlns:a16="http://schemas.microsoft.com/office/drawing/2014/main" id="{B4734F2F-19FC-4D35-9BDE-5CEAD57D9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7" name="Freeform 6">
            <a:extLst>
              <a:ext uri="{FF2B5EF4-FFF2-40B4-BE49-F238E27FC236}">
                <a16:creationId xmlns:a16="http://schemas.microsoft.com/office/drawing/2014/main" id="{D97A8A26-FD96-4968-A34A-727382AC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4" name="Picture 6" descr="Kuvahaun tulos haulle graphql">
            <a:extLst>
              <a:ext uri="{FF2B5EF4-FFF2-40B4-BE49-F238E27FC236}">
                <a16:creationId xmlns:a16="http://schemas.microsoft.com/office/drawing/2014/main" id="{5EEEB71A-B51B-44C4-80ED-9AC630A485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71403" y="1425173"/>
            <a:ext cx="4207669" cy="4207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857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4AAAE-3479-4E52-8A87-A6B3AE8CA0C0}"/>
              </a:ext>
            </a:extLst>
          </p:cNvPr>
          <p:cNvSpPr>
            <a:spLocks noGrp="1"/>
          </p:cNvSpPr>
          <p:nvPr>
            <p:ph type="title"/>
          </p:nvPr>
        </p:nvSpPr>
        <p:spPr/>
        <p:txBody>
          <a:bodyPr/>
          <a:lstStyle/>
          <a:p>
            <a:r>
              <a:rPr lang="en-US" dirty="0" err="1"/>
              <a:t>GraphQL</a:t>
            </a:r>
            <a:r>
              <a:rPr lang="en-US" dirty="0"/>
              <a:t> vs. REST</a:t>
            </a:r>
            <a:br>
              <a:rPr lang="en-US" dirty="0"/>
            </a:br>
            <a:r>
              <a:rPr lang="en-US" dirty="0"/>
              <a:t>	</a:t>
            </a:r>
            <a:r>
              <a:rPr lang="en-US" sz="4000" dirty="0"/>
              <a:t>Structure</a:t>
            </a:r>
            <a:endParaRPr lang="en-FI" sz="4000" dirty="0"/>
          </a:p>
        </p:txBody>
      </p:sp>
      <p:sp>
        <p:nvSpPr>
          <p:cNvPr id="6" name="Content Placeholder 5">
            <a:extLst>
              <a:ext uri="{FF2B5EF4-FFF2-40B4-BE49-F238E27FC236}">
                <a16:creationId xmlns:a16="http://schemas.microsoft.com/office/drawing/2014/main" id="{A02CF2F8-21BC-43AB-8916-C8C1CF5E9488}"/>
              </a:ext>
            </a:extLst>
          </p:cNvPr>
          <p:cNvSpPr>
            <a:spLocks noGrp="1"/>
          </p:cNvSpPr>
          <p:nvPr>
            <p:ph idx="1"/>
          </p:nvPr>
        </p:nvSpPr>
        <p:spPr/>
        <p:txBody>
          <a:bodyPr/>
          <a:lstStyle/>
          <a:p>
            <a:endParaRPr lang="en-FI"/>
          </a:p>
        </p:txBody>
      </p:sp>
      <p:pic>
        <p:nvPicPr>
          <p:cNvPr id="7" name="Picture 6">
            <a:extLst>
              <a:ext uri="{FF2B5EF4-FFF2-40B4-BE49-F238E27FC236}">
                <a16:creationId xmlns:a16="http://schemas.microsoft.com/office/drawing/2014/main" id="{05268ECF-A9E6-4DEB-BBB4-8775D3CCB4C7}"/>
              </a:ext>
            </a:extLst>
          </p:cNvPr>
          <p:cNvPicPr>
            <a:picLocks noChangeAspect="1"/>
          </p:cNvPicPr>
          <p:nvPr/>
        </p:nvPicPr>
        <p:blipFill>
          <a:blip r:embed="rId2"/>
          <a:stretch>
            <a:fillRect/>
          </a:stretch>
        </p:blipFill>
        <p:spPr>
          <a:xfrm>
            <a:off x="1219200" y="1928715"/>
            <a:ext cx="4381722" cy="4544008"/>
          </a:xfrm>
          <a:prstGeom prst="rect">
            <a:avLst/>
          </a:prstGeom>
        </p:spPr>
      </p:pic>
      <p:pic>
        <p:nvPicPr>
          <p:cNvPr id="8" name="Picture 7">
            <a:extLst>
              <a:ext uri="{FF2B5EF4-FFF2-40B4-BE49-F238E27FC236}">
                <a16:creationId xmlns:a16="http://schemas.microsoft.com/office/drawing/2014/main" id="{E16506C5-57D2-4CEC-B5E9-5EB0AE457C09}"/>
              </a:ext>
            </a:extLst>
          </p:cNvPr>
          <p:cNvPicPr>
            <a:picLocks noChangeAspect="1"/>
          </p:cNvPicPr>
          <p:nvPr/>
        </p:nvPicPr>
        <p:blipFill>
          <a:blip r:embed="rId3"/>
          <a:stretch>
            <a:fillRect/>
          </a:stretch>
        </p:blipFill>
        <p:spPr>
          <a:xfrm>
            <a:off x="6312558" y="1928715"/>
            <a:ext cx="4812642" cy="4792047"/>
          </a:xfrm>
          <a:prstGeom prst="rect">
            <a:avLst/>
          </a:prstGeom>
        </p:spPr>
      </p:pic>
      <p:pic>
        <p:nvPicPr>
          <p:cNvPr id="9" name="Picture 6" descr="Kuvahaun tulos haulle graphql">
            <a:extLst>
              <a:ext uri="{FF2B5EF4-FFF2-40B4-BE49-F238E27FC236}">
                <a16:creationId xmlns:a16="http://schemas.microsoft.com/office/drawing/2014/main" id="{00FC4D04-9B1B-4671-886E-B17264178A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573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489D7-93F8-4D10-8736-DBBE1FDF725A}"/>
              </a:ext>
            </a:extLst>
          </p:cNvPr>
          <p:cNvSpPr>
            <a:spLocks noGrp="1"/>
          </p:cNvSpPr>
          <p:nvPr>
            <p:ph type="title"/>
          </p:nvPr>
        </p:nvSpPr>
        <p:spPr/>
        <p:txBody>
          <a:bodyPr>
            <a:normAutofit fontScale="90000"/>
          </a:bodyPr>
          <a:lstStyle/>
          <a:p>
            <a:r>
              <a:rPr lang="en-US" dirty="0" err="1"/>
              <a:t>GraphQL</a:t>
            </a:r>
            <a:r>
              <a:rPr lang="en-US" dirty="0"/>
              <a:t> vs. REST</a:t>
            </a:r>
            <a:br>
              <a:rPr lang="en-US" dirty="0"/>
            </a:br>
            <a:r>
              <a:rPr lang="en-US" dirty="0"/>
              <a:t>	</a:t>
            </a:r>
            <a:r>
              <a:rPr lang="en-US" sz="3600" dirty="0"/>
              <a:t>Pros</a:t>
            </a:r>
            <a:br>
              <a:rPr lang="en-US" dirty="0"/>
            </a:br>
            <a:r>
              <a:rPr lang="en-US" dirty="0"/>
              <a:t>	</a:t>
            </a:r>
            <a:br>
              <a:rPr lang="en-US" dirty="0"/>
            </a:br>
            <a:r>
              <a:rPr lang="en-US" dirty="0"/>
              <a:t>	</a:t>
            </a:r>
            <a:endParaRPr lang="en-FI" dirty="0"/>
          </a:p>
        </p:txBody>
      </p:sp>
      <p:sp>
        <p:nvSpPr>
          <p:cNvPr id="3" name="Content Placeholder 2">
            <a:extLst>
              <a:ext uri="{FF2B5EF4-FFF2-40B4-BE49-F238E27FC236}">
                <a16:creationId xmlns:a16="http://schemas.microsoft.com/office/drawing/2014/main" id="{B667A7F5-A7FF-4BEC-A4B6-2E3D682A470A}"/>
              </a:ext>
            </a:extLst>
          </p:cNvPr>
          <p:cNvSpPr>
            <a:spLocks noGrp="1"/>
          </p:cNvSpPr>
          <p:nvPr>
            <p:ph idx="1"/>
          </p:nvPr>
        </p:nvSpPr>
        <p:spPr/>
        <p:txBody>
          <a:bodyPr/>
          <a:lstStyle/>
          <a:p>
            <a:pPr marL="0" indent="0">
              <a:buNone/>
            </a:pPr>
            <a:r>
              <a:rPr lang="en-US" dirty="0"/>
              <a:t>	  </a:t>
            </a:r>
            <a:r>
              <a:rPr lang="en-US" sz="3600" dirty="0" err="1"/>
              <a:t>GraphQL</a:t>
            </a:r>
            <a:r>
              <a:rPr lang="en-US" sz="3600" dirty="0"/>
              <a:t>		 			  REST</a:t>
            </a:r>
          </a:p>
          <a:p>
            <a:pPr>
              <a:buFontTx/>
              <a:buChar char="-"/>
            </a:pPr>
            <a:r>
              <a:rPr lang="en-US" sz="1600" dirty="0"/>
              <a:t>Good fit for complex systems and microservices		- Return data in multiple different formats</a:t>
            </a:r>
          </a:p>
          <a:p>
            <a:pPr>
              <a:buFontTx/>
              <a:buChar char="-"/>
            </a:pPr>
            <a:r>
              <a:rPr lang="en-US" sz="1600" dirty="0"/>
              <a:t>Fetching requested data in a single call		- Less bandwidth than SOAP</a:t>
            </a:r>
          </a:p>
          <a:p>
            <a:pPr>
              <a:buFontTx/>
              <a:buChar char="-"/>
            </a:pPr>
            <a:r>
              <a:rPr lang="en-US" sz="1600" dirty="0"/>
              <a:t>No over- and under-fetching problems			- Very adaptable with cloud technology</a:t>
            </a:r>
          </a:p>
          <a:p>
            <a:pPr>
              <a:buFontTx/>
              <a:buChar char="-"/>
            </a:pPr>
            <a:r>
              <a:rPr lang="en-US" sz="1600" dirty="0"/>
              <a:t>Tailoring requests to your needs			- Allows for monitoring</a:t>
            </a:r>
          </a:p>
          <a:p>
            <a:pPr>
              <a:buFontTx/>
              <a:buChar char="-"/>
            </a:pPr>
            <a:r>
              <a:rPr lang="en-US" sz="1600" dirty="0"/>
              <a:t>API evolution without versioning			- Abstraction layer</a:t>
            </a:r>
          </a:p>
          <a:p>
            <a:pPr>
              <a:buFontTx/>
              <a:buChar char="-"/>
            </a:pPr>
            <a:r>
              <a:rPr lang="en-US" sz="1600" dirty="0"/>
              <a:t>Easy to learn and expand</a:t>
            </a:r>
          </a:p>
          <a:p>
            <a:endParaRPr lang="en-FI" dirty="0"/>
          </a:p>
        </p:txBody>
      </p:sp>
      <p:pic>
        <p:nvPicPr>
          <p:cNvPr id="4" name="Picture 6" descr="Kuvahaun tulos haulle graphql">
            <a:extLst>
              <a:ext uri="{FF2B5EF4-FFF2-40B4-BE49-F238E27FC236}">
                <a16:creationId xmlns:a16="http://schemas.microsoft.com/office/drawing/2014/main" id="{370253D9-3D55-4AE3-BC89-346BA50D41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847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489D7-93F8-4D10-8736-DBBE1FDF725A}"/>
              </a:ext>
            </a:extLst>
          </p:cNvPr>
          <p:cNvSpPr>
            <a:spLocks noGrp="1"/>
          </p:cNvSpPr>
          <p:nvPr>
            <p:ph type="title"/>
          </p:nvPr>
        </p:nvSpPr>
        <p:spPr/>
        <p:txBody>
          <a:bodyPr>
            <a:normAutofit fontScale="90000"/>
          </a:bodyPr>
          <a:lstStyle/>
          <a:p>
            <a:r>
              <a:rPr lang="en-US" dirty="0" err="1"/>
              <a:t>GraphQL</a:t>
            </a:r>
            <a:r>
              <a:rPr lang="en-US" dirty="0"/>
              <a:t> vs. REST</a:t>
            </a:r>
            <a:br>
              <a:rPr lang="en-US" dirty="0"/>
            </a:br>
            <a:r>
              <a:rPr lang="en-US" dirty="0"/>
              <a:t>	</a:t>
            </a:r>
            <a:r>
              <a:rPr lang="en-US" sz="3600" dirty="0"/>
              <a:t>Cons</a:t>
            </a:r>
            <a:br>
              <a:rPr lang="en-US" dirty="0"/>
            </a:br>
            <a:r>
              <a:rPr lang="en-US" dirty="0"/>
              <a:t>	</a:t>
            </a:r>
            <a:br>
              <a:rPr lang="en-US" dirty="0"/>
            </a:br>
            <a:r>
              <a:rPr lang="en-US" dirty="0"/>
              <a:t>	</a:t>
            </a:r>
            <a:endParaRPr lang="en-FI" dirty="0"/>
          </a:p>
        </p:txBody>
      </p:sp>
      <p:sp>
        <p:nvSpPr>
          <p:cNvPr id="3" name="Content Placeholder 2">
            <a:extLst>
              <a:ext uri="{FF2B5EF4-FFF2-40B4-BE49-F238E27FC236}">
                <a16:creationId xmlns:a16="http://schemas.microsoft.com/office/drawing/2014/main" id="{B667A7F5-A7FF-4BEC-A4B6-2E3D682A470A}"/>
              </a:ext>
            </a:extLst>
          </p:cNvPr>
          <p:cNvSpPr>
            <a:spLocks noGrp="1"/>
          </p:cNvSpPr>
          <p:nvPr>
            <p:ph idx="1"/>
          </p:nvPr>
        </p:nvSpPr>
        <p:spPr/>
        <p:txBody>
          <a:bodyPr/>
          <a:lstStyle/>
          <a:p>
            <a:pPr marL="0" indent="0">
              <a:buNone/>
            </a:pPr>
            <a:r>
              <a:rPr lang="en-US" dirty="0"/>
              <a:t>	  </a:t>
            </a:r>
            <a:r>
              <a:rPr lang="en-US" sz="3600" dirty="0" err="1"/>
              <a:t>GraphQL</a:t>
            </a:r>
            <a:r>
              <a:rPr lang="en-US" sz="3600" dirty="0"/>
              <a:t>		 			  REST</a:t>
            </a:r>
          </a:p>
          <a:p>
            <a:pPr>
              <a:buFontTx/>
              <a:buChar char="-"/>
            </a:pPr>
            <a:r>
              <a:rPr lang="en-US" sz="1600" dirty="0"/>
              <a:t>Difficult to track a false request			- Over- and under-fetching of data	</a:t>
            </a:r>
          </a:p>
          <a:p>
            <a:pPr>
              <a:buFontTx/>
              <a:buChar char="-"/>
            </a:pPr>
            <a:r>
              <a:rPr lang="en-US" sz="1600" dirty="0"/>
              <a:t>Lack of monitoring endpoints			- Performance issues due to chaining</a:t>
            </a:r>
          </a:p>
          <a:p>
            <a:pPr>
              <a:buFontTx/>
              <a:buChar char="-"/>
            </a:pPr>
            <a:r>
              <a:rPr lang="en-US" sz="1600" dirty="0"/>
              <a:t>Not as cacheable as REST				- More difficult to use for new developers</a:t>
            </a:r>
          </a:p>
          <a:p>
            <a:pPr>
              <a:buFontTx/>
              <a:buChar char="-"/>
            </a:pPr>
            <a:r>
              <a:rPr lang="en-US" sz="1600" dirty="0"/>
              <a:t>Exposed for arbitrary requests			</a:t>
            </a:r>
            <a:endParaRPr lang="en-FI" dirty="0"/>
          </a:p>
        </p:txBody>
      </p:sp>
      <p:pic>
        <p:nvPicPr>
          <p:cNvPr id="4" name="Picture 6" descr="Kuvahaun tulos haulle graphql">
            <a:extLst>
              <a:ext uri="{FF2B5EF4-FFF2-40B4-BE49-F238E27FC236}">
                <a16:creationId xmlns:a16="http://schemas.microsoft.com/office/drawing/2014/main" id="{370253D9-3D55-4AE3-BC89-346BA50D41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83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204626-2220-4678-A939-FD94EA7B53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EB4F2-9051-46A6-BD8B-0F471225DB5A}"/>
              </a:ext>
            </a:extLst>
          </p:cNvPr>
          <p:cNvSpPr>
            <a:spLocks noGrp="1"/>
          </p:cNvSpPr>
          <p:nvPr>
            <p:ph type="title"/>
          </p:nvPr>
        </p:nvSpPr>
        <p:spPr>
          <a:xfrm>
            <a:off x="784743" y="685800"/>
            <a:ext cx="5958837" cy="1485900"/>
          </a:xfrm>
        </p:spPr>
        <p:txBody>
          <a:bodyPr>
            <a:normAutofit/>
          </a:bodyPr>
          <a:lstStyle/>
          <a:p>
            <a:r>
              <a:rPr lang="en-US" dirty="0"/>
              <a:t>Glossary</a:t>
            </a:r>
            <a:endParaRPr lang="en-FI" dirty="0"/>
          </a:p>
        </p:txBody>
      </p:sp>
      <p:sp>
        <p:nvSpPr>
          <p:cNvPr id="3" name="Content Placeholder 2">
            <a:extLst>
              <a:ext uri="{FF2B5EF4-FFF2-40B4-BE49-F238E27FC236}">
                <a16:creationId xmlns:a16="http://schemas.microsoft.com/office/drawing/2014/main" id="{B0236C51-E8EB-4511-B46C-DE136D7E1556}"/>
              </a:ext>
            </a:extLst>
          </p:cNvPr>
          <p:cNvSpPr>
            <a:spLocks noGrp="1"/>
          </p:cNvSpPr>
          <p:nvPr>
            <p:ph idx="1"/>
          </p:nvPr>
        </p:nvSpPr>
        <p:spPr>
          <a:xfrm>
            <a:off x="784743" y="1595535"/>
            <a:ext cx="5958837" cy="4898571"/>
          </a:xfrm>
        </p:spPr>
        <p:txBody>
          <a:bodyPr>
            <a:normAutofit/>
          </a:bodyPr>
          <a:lstStyle/>
          <a:p>
            <a:r>
              <a:rPr lang="en-US" sz="1300" dirty="0"/>
              <a:t>Apollo</a:t>
            </a:r>
          </a:p>
          <a:p>
            <a:pPr lvl="1"/>
            <a:r>
              <a:rPr lang="en-US" sz="1300" dirty="0"/>
              <a:t>Open source implementation to manage data between the cloud and your UI</a:t>
            </a:r>
          </a:p>
          <a:p>
            <a:r>
              <a:rPr lang="en-US" sz="1300" dirty="0"/>
              <a:t>Field</a:t>
            </a:r>
          </a:p>
          <a:p>
            <a:pPr lvl="1"/>
            <a:r>
              <a:rPr lang="en-US" sz="1300" dirty="0"/>
              <a:t>A unit of data asked for in the schema, which ends up as a field in the JSON response data</a:t>
            </a:r>
          </a:p>
          <a:p>
            <a:r>
              <a:rPr lang="en-US" sz="1300" dirty="0" err="1"/>
              <a:t>Graphiql</a:t>
            </a:r>
            <a:endParaRPr lang="en-US" sz="1300" dirty="0"/>
          </a:p>
          <a:p>
            <a:pPr lvl="1"/>
            <a:r>
              <a:rPr lang="en-US" sz="1300" dirty="0"/>
              <a:t>In-browser integrated development environment for </a:t>
            </a:r>
            <a:r>
              <a:rPr lang="en-US" sz="1300" dirty="0" err="1"/>
              <a:t>GraphQL</a:t>
            </a:r>
            <a:r>
              <a:rPr lang="en-US" sz="1300" dirty="0"/>
              <a:t> development</a:t>
            </a:r>
          </a:p>
          <a:p>
            <a:r>
              <a:rPr lang="en-US" sz="1300" dirty="0"/>
              <a:t>Mutation</a:t>
            </a:r>
          </a:p>
          <a:p>
            <a:pPr lvl="1"/>
            <a:r>
              <a:rPr lang="en-US" sz="1300" dirty="0"/>
              <a:t>Operation for creating, modifying and destroying data</a:t>
            </a:r>
          </a:p>
          <a:p>
            <a:r>
              <a:rPr lang="en-US" sz="1300" dirty="0"/>
              <a:t>Object Type</a:t>
            </a:r>
          </a:p>
          <a:p>
            <a:pPr lvl="1"/>
            <a:r>
              <a:rPr lang="en-US" sz="1300" dirty="0"/>
              <a:t>Type on a </a:t>
            </a:r>
            <a:r>
              <a:rPr lang="en-US" sz="1300" dirty="0" err="1"/>
              <a:t>GraphQL</a:t>
            </a:r>
            <a:r>
              <a:rPr lang="en-US" sz="1300" dirty="0"/>
              <a:t> schema that has fields</a:t>
            </a:r>
          </a:p>
          <a:p>
            <a:r>
              <a:rPr lang="en-US" sz="1300" dirty="0"/>
              <a:t>Root Query</a:t>
            </a:r>
          </a:p>
          <a:p>
            <a:pPr lvl="1"/>
            <a:r>
              <a:rPr lang="en-US" sz="1300" dirty="0"/>
              <a:t>Defines what queries/operations the server can execute</a:t>
            </a:r>
          </a:p>
          <a:p>
            <a:r>
              <a:rPr lang="en-US" sz="1300" dirty="0"/>
              <a:t>Schema</a:t>
            </a:r>
          </a:p>
          <a:p>
            <a:pPr lvl="1"/>
            <a:r>
              <a:rPr lang="en-US" sz="1300" dirty="0"/>
              <a:t>Describes the functionality available to the clients which connect to it</a:t>
            </a:r>
          </a:p>
        </p:txBody>
      </p:sp>
      <p:sp>
        <p:nvSpPr>
          <p:cNvPr id="11" name="Rectangle 10">
            <a:extLst>
              <a:ext uri="{FF2B5EF4-FFF2-40B4-BE49-F238E27FC236}">
                <a16:creationId xmlns:a16="http://schemas.microsoft.com/office/drawing/2014/main" id="{EB97D8A6-1C5A-42B6-AE78-F3D0F9BDF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6" descr="Kuvahaun tulos haulle graphql">
            <a:extLst>
              <a:ext uri="{FF2B5EF4-FFF2-40B4-BE49-F238E27FC236}">
                <a16:creationId xmlns:a16="http://schemas.microsoft.com/office/drawing/2014/main" id="{174E4338-C337-4C5B-A1CF-763638D0F16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252340" y="1778834"/>
            <a:ext cx="3299579" cy="3299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28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0202E-EBA8-42B0-962E-38E39C55C8EC}"/>
              </a:ext>
            </a:extLst>
          </p:cNvPr>
          <p:cNvSpPr>
            <a:spLocks noGrp="1"/>
          </p:cNvSpPr>
          <p:nvPr>
            <p:ph type="title"/>
          </p:nvPr>
        </p:nvSpPr>
        <p:spPr/>
        <p:txBody>
          <a:bodyPr/>
          <a:lstStyle/>
          <a:p>
            <a:r>
              <a:rPr lang="en-US" dirty="0"/>
              <a:t>Presentation contents</a:t>
            </a:r>
            <a:endParaRPr lang="en-FI" dirty="0"/>
          </a:p>
        </p:txBody>
      </p:sp>
      <p:sp>
        <p:nvSpPr>
          <p:cNvPr id="3" name="Content Placeholder 2">
            <a:extLst>
              <a:ext uri="{FF2B5EF4-FFF2-40B4-BE49-F238E27FC236}">
                <a16:creationId xmlns:a16="http://schemas.microsoft.com/office/drawing/2014/main" id="{5C7B1117-D061-4206-908B-80BE347846F2}"/>
              </a:ext>
            </a:extLst>
          </p:cNvPr>
          <p:cNvSpPr>
            <a:spLocks noGrp="1"/>
          </p:cNvSpPr>
          <p:nvPr>
            <p:ph idx="1"/>
          </p:nvPr>
        </p:nvSpPr>
        <p:spPr/>
        <p:txBody>
          <a:bodyPr/>
          <a:lstStyle/>
          <a:p>
            <a:r>
              <a:rPr lang="en-US" dirty="0"/>
              <a:t>What is </a:t>
            </a:r>
            <a:r>
              <a:rPr lang="en-US" dirty="0" err="1"/>
              <a:t>GraphQL</a:t>
            </a:r>
            <a:r>
              <a:rPr lang="en-US" dirty="0"/>
              <a:t>?</a:t>
            </a:r>
          </a:p>
          <a:p>
            <a:r>
              <a:rPr lang="en-US" dirty="0"/>
              <a:t>Who uses </a:t>
            </a:r>
            <a:r>
              <a:rPr lang="en-US" dirty="0" err="1"/>
              <a:t>GraphQL</a:t>
            </a:r>
            <a:r>
              <a:rPr lang="en-US" dirty="0"/>
              <a:t>?</a:t>
            </a:r>
          </a:p>
          <a:p>
            <a:r>
              <a:rPr lang="en-US" dirty="0"/>
              <a:t>When should you use </a:t>
            </a:r>
            <a:r>
              <a:rPr lang="en-US" dirty="0" err="1"/>
              <a:t>GraphQL</a:t>
            </a:r>
            <a:r>
              <a:rPr lang="en-US" dirty="0"/>
              <a:t>?</a:t>
            </a:r>
          </a:p>
          <a:p>
            <a:r>
              <a:rPr lang="en-US" dirty="0"/>
              <a:t>Common misconceptions</a:t>
            </a:r>
          </a:p>
          <a:p>
            <a:r>
              <a:rPr lang="en-US" dirty="0" err="1"/>
              <a:t>GraphQL</a:t>
            </a:r>
            <a:r>
              <a:rPr lang="en-US" dirty="0"/>
              <a:t> vs. REST -&gt; Structure, pros &amp; cons</a:t>
            </a:r>
          </a:p>
          <a:p>
            <a:r>
              <a:rPr lang="en-US" dirty="0"/>
              <a:t>Glossary</a:t>
            </a:r>
          </a:p>
          <a:p>
            <a:r>
              <a:rPr lang="en-US" dirty="0"/>
              <a:t>Practical implementation</a:t>
            </a:r>
          </a:p>
          <a:p>
            <a:r>
              <a:rPr lang="en-US" dirty="0"/>
              <a:t>Summary</a:t>
            </a:r>
            <a:endParaRPr lang="en-FI" dirty="0"/>
          </a:p>
        </p:txBody>
      </p:sp>
      <p:pic>
        <p:nvPicPr>
          <p:cNvPr id="2054" name="Picture 6" descr="Kuvahaun tulos haulle graphql">
            <a:extLst>
              <a:ext uri="{FF2B5EF4-FFF2-40B4-BE49-F238E27FC236}">
                <a16:creationId xmlns:a16="http://schemas.microsoft.com/office/drawing/2014/main" id="{4A4FA776-FE42-4A4A-BC89-D39CF1630F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646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CB73C468-D875-4A8E-A540-E43BF8232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FFE51C-15F1-4C41-93FF-5645E8B60A84}"/>
              </a:ext>
            </a:extLst>
          </p:cNvPr>
          <p:cNvSpPr>
            <a:spLocks noGrp="1"/>
          </p:cNvSpPr>
          <p:nvPr>
            <p:ph type="title"/>
          </p:nvPr>
        </p:nvSpPr>
        <p:spPr>
          <a:xfrm>
            <a:off x="6711885" y="634028"/>
            <a:ext cx="4798243" cy="3732835"/>
          </a:xfrm>
        </p:spPr>
        <p:txBody>
          <a:bodyPr vert="horz" lIns="91440" tIns="45720" rIns="91440" bIns="45720" rtlCol="0" anchor="b">
            <a:normAutofit/>
          </a:bodyPr>
          <a:lstStyle/>
          <a:p>
            <a:pPr algn="ctr"/>
            <a:r>
              <a:rPr lang="en-US" sz="4500" cap="all"/>
              <a:t>Practical implementation</a:t>
            </a:r>
          </a:p>
        </p:txBody>
      </p:sp>
      <p:sp>
        <p:nvSpPr>
          <p:cNvPr id="15" name="Freeform 6">
            <a:extLst>
              <a:ext uri="{FF2B5EF4-FFF2-40B4-BE49-F238E27FC236}">
                <a16:creationId xmlns:a16="http://schemas.microsoft.com/office/drawing/2014/main" id="{B4734F2F-19FC-4D35-9BDE-5CEAD57D9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7" name="Freeform 6">
            <a:extLst>
              <a:ext uri="{FF2B5EF4-FFF2-40B4-BE49-F238E27FC236}">
                <a16:creationId xmlns:a16="http://schemas.microsoft.com/office/drawing/2014/main" id="{D97A8A26-FD96-4968-A34A-727382AC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4" name="Picture 6" descr="Kuvahaun tulos haulle graphql">
            <a:extLst>
              <a:ext uri="{FF2B5EF4-FFF2-40B4-BE49-F238E27FC236}">
                <a16:creationId xmlns:a16="http://schemas.microsoft.com/office/drawing/2014/main" id="{FE0A90B4-B7CC-41D2-AA21-84F561C3DE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71403" y="1425173"/>
            <a:ext cx="4207669" cy="4207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7251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EE3DE26F-F6A0-400C-B2DF-D7D6280724EA}"/>
              </a:ext>
            </a:extLst>
          </p:cNvPr>
          <p:cNvSpPr>
            <a:spLocks noGrp="1"/>
          </p:cNvSpPr>
          <p:nvPr>
            <p:ph type="title"/>
          </p:nvPr>
        </p:nvSpPr>
        <p:spPr>
          <a:xfrm>
            <a:off x="1253764" y="1327355"/>
            <a:ext cx="3559425" cy="4482564"/>
          </a:xfrm>
        </p:spPr>
        <p:txBody>
          <a:bodyPr>
            <a:normAutofit/>
          </a:bodyPr>
          <a:lstStyle/>
          <a:p>
            <a:r>
              <a:rPr lang="en-US" dirty="0" err="1"/>
              <a:t>GraphQL</a:t>
            </a:r>
            <a:r>
              <a:rPr lang="en-US" dirty="0"/>
              <a:t> and </a:t>
            </a:r>
            <a:r>
              <a:rPr lang="en-US" dirty="0" err="1"/>
              <a:t>Graphiql</a:t>
            </a:r>
            <a:r>
              <a:rPr lang="en-US" dirty="0"/>
              <a:t> setup</a:t>
            </a:r>
            <a:endParaRPr lang="en-FI" dirty="0"/>
          </a:p>
        </p:txBody>
      </p:sp>
      <p:sp>
        <p:nvSpPr>
          <p:cNvPr id="3" name="Content Placeholder 2">
            <a:extLst>
              <a:ext uri="{FF2B5EF4-FFF2-40B4-BE49-F238E27FC236}">
                <a16:creationId xmlns:a16="http://schemas.microsoft.com/office/drawing/2014/main" id="{AF7DE212-A85D-49F8-B6B0-363E5FA76B3E}"/>
              </a:ext>
            </a:extLst>
          </p:cNvPr>
          <p:cNvSpPr>
            <a:spLocks noGrp="1"/>
          </p:cNvSpPr>
          <p:nvPr>
            <p:ph idx="1"/>
          </p:nvPr>
        </p:nvSpPr>
        <p:spPr>
          <a:xfrm>
            <a:off x="3857605" y="1922106"/>
            <a:ext cx="7115196" cy="3887814"/>
          </a:xfrm>
        </p:spPr>
        <p:txBody>
          <a:bodyPr>
            <a:normAutofit/>
          </a:bodyPr>
          <a:lstStyle/>
          <a:p>
            <a:r>
              <a:rPr lang="en-US" dirty="0"/>
              <a:t>App.js</a:t>
            </a:r>
            <a:endParaRPr lang="en-FI" dirty="0"/>
          </a:p>
        </p:txBody>
      </p:sp>
      <p:sp>
        <p:nvSpPr>
          <p:cNvPr id="12" name="Rectangle 11">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4" name="Picture 3">
            <a:extLst>
              <a:ext uri="{FF2B5EF4-FFF2-40B4-BE49-F238E27FC236}">
                <a16:creationId xmlns:a16="http://schemas.microsoft.com/office/drawing/2014/main" id="{0C5B2750-34AB-428A-9AF2-71125B5F5694}"/>
              </a:ext>
            </a:extLst>
          </p:cNvPr>
          <p:cNvPicPr>
            <a:picLocks noChangeAspect="1"/>
          </p:cNvPicPr>
          <p:nvPr/>
        </p:nvPicPr>
        <p:blipFill>
          <a:blip r:embed="rId2"/>
          <a:stretch>
            <a:fillRect/>
          </a:stretch>
        </p:blipFill>
        <p:spPr>
          <a:xfrm>
            <a:off x="3931855" y="2276922"/>
            <a:ext cx="6701251" cy="3532997"/>
          </a:xfrm>
          <a:prstGeom prst="rect">
            <a:avLst/>
          </a:prstGeom>
        </p:spPr>
      </p:pic>
      <p:pic>
        <p:nvPicPr>
          <p:cNvPr id="9" name="Picture 6" descr="Kuvahaun tulos haulle graphql">
            <a:extLst>
              <a:ext uri="{FF2B5EF4-FFF2-40B4-BE49-F238E27FC236}">
                <a16:creationId xmlns:a16="http://schemas.microsoft.com/office/drawing/2014/main" id="{67DBB7B4-179F-40F7-9116-CAC84E055B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18578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EE3DE26F-F6A0-400C-B2DF-D7D6280724EA}"/>
              </a:ext>
            </a:extLst>
          </p:cNvPr>
          <p:cNvSpPr>
            <a:spLocks noGrp="1"/>
          </p:cNvSpPr>
          <p:nvPr>
            <p:ph type="title"/>
          </p:nvPr>
        </p:nvSpPr>
        <p:spPr>
          <a:xfrm>
            <a:off x="1253764" y="1327355"/>
            <a:ext cx="3559425" cy="4482564"/>
          </a:xfrm>
        </p:spPr>
        <p:txBody>
          <a:bodyPr>
            <a:normAutofit/>
          </a:bodyPr>
          <a:lstStyle/>
          <a:p>
            <a:r>
              <a:rPr lang="en-US" dirty="0"/>
              <a:t>Models</a:t>
            </a:r>
            <a:endParaRPr lang="en-FI" dirty="0"/>
          </a:p>
        </p:txBody>
      </p:sp>
      <p:sp>
        <p:nvSpPr>
          <p:cNvPr id="3" name="Content Placeholder 2">
            <a:extLst>
              <a:ext uri="{FF2B5EF4-FFF2-40B4-BE49-F238E27FC236}">
                <a16:creationId xmlns:a16="http://schemas.microsoft.com/office/drawing/2014/main" id="{AF7DE212-A85D-49F8-B6B0-363E5FA76B3E}"/>
              </a:ext>
            </a:extLst>
          </p:cNvPr>
          <p:cNvSpPr>
            <a:spLocks noGrp="1"/>
          </p:cNvSpPr>
          <p:nvPr>
            <p:ph idx="1"/>
          </p:nvPr>
        </p:nvSpPr>
        <p:spPr>
          <a:xfrm>
            <a:off x="1253764" y="2351314"/>
            <a:ext cx="9719037" cy="3458606"/>
          </a:xfrm>
        </p:spPr>
        <p:txBody>
          <a:bodyPr>
            <a:normAutofit/>
          </a:bodyPr>
          <a:lstStyle/>
          <a:p>
            <a:pPr marL="0" indent="0">
              <a:buNone/>
            </a:pPr>
            <a:r>
              <a:rPr lang="en-US" dirty="0"/>
              <a:t>Author.js 				      Book.js</a:t>
            </a:r>
            <a:endParaRPr lang="en-FI" dirty="0"/>
          </a:p>
        </p:txBody>
      </p:sp>
      <p:sp>
        <p:nvSpPr>
          <p:cNvPr id="12" name="Rectangle 11">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5" name="Picture 4">
            <a:extLst>
              <a:ext uri="{FF2B5EF4-FFF2-40B4-BE49-F238E27FC236}">
                <a16:creationId xmlns:a16="http://schemas.microsoft.com/office/drawing/2014/main" id="{701C61AB-5F57-4380-BCB0-AD39074A8B72}"/>
              </a:ext>
            </a:extLst>
          </p:cNvPr>
          <p:cNvPicPr>
            <a:picLocks noChangeAspect="1"/>
          </p:cNvPicPr>
          <p:nvPr/>
        </p:nvPicPr>
        <p:blipFill>
          <a:blip r:embed="rId2"/>
          <a:stretch>
            <a:fillRect/>
          </a:stretch>
        </p:blipFill>
        <p:spPr>
          <a:xfrm>
            <a:off x="1356244" y="2749487"/>
            <a:ext cx="4552950" cy="1638300"/>
          </a:xfrm>
          <a:prstGeom prst="rect">
            <a:avLst/>
          </a:prstGeom>
        </p:spPr>
      </p:pic>
      <p:pic>
        <p:nvPicPr>
          <p:cNvPr id="6" name="Picture 5">
            <a:extLst>
              <a:ext uri="{FF2B5EF4-FFF2-40B4-BE49-F238E27FC236}">
                <a16:creationId xmlns:a16="http://schemas.microsoft.com/office/drawing/2014/main" id="{7C1EEF8A-CBFA-4A95-840D-10FE1076FF55}"/>
              </a:ext>
            </a:extLst>
          </p:cNvPr>
          <p:cNvPicPr>
            <a:picLocks noChangeAspect="1"/>
          </p:cNvPicPr>
          <p:nvPr/>
        </p:nvPicPr>
        <p:blipFill>
          <a:blip r:embed="rId3"/>
          <a:stretch>
            <a:fillRect/>
          </a:stretch>
        </p:blipFill>
        <p:spPr>
          <a:xfrm>
            <a:off x="6335972" y="2749487"/>
            <a:ext cx="4210050" cy="1847850"/>
          </a:xfrm>
          <a:prstGeom prst="rect">
            <a:avLst/>
          </a:prstGeom>
        </p:spPr>
      </p:pic>
      <p:sp>
        <p:nvSpPr>
          <p:cNvPr id="7" name="TextBox 6">
            <a:extLst>
              <a:ext uri="{FF2B5EF4-FFF2-40B4-BE49-F238E27FC236}">
                <a16:creationId xmlns:a16="http://schemas.microsoft.com/office/drawing/2014/main" id="{90AEA289-59CF-4A24-81ED-F67107A9092B}"/>
              </a:ext>
            </a:extLst>
          </p:cNvPr>
          <p:cNvSpPr txBox="1"/>
          <p:nvPr/>
        </p:nvSpPr>
        <p:spPr>
          <a:xfrm>
            <a:off x="1356244" y="5211192"/>
            <a:ext cx="9189778" cy="923330"/>
          </a:xfrm>
          <a:prstGeom prst="rect">
            <a:avLst/>
          </a:prstGeom>
          <a:noFill/>
        </p:spPr>
        <p:txBody>
          <a:bodyPr wrap="square" rtlCol="0">
            <a:spAutoFit/>
          </a:bodyPr>
          <a:lstStyle/>
          <a:p>
            <a:r>
              <a:rPr lang="en-US" dirty="0"/>
              <a:t>Similar to REST, we use models to define functionality and parameters in terms of adding, updating or removing data. In this case, there are two models later used in the </a:t>
            </a:r>
            <a:r>
              <a:rPr lang="en-US" dirty="0" err="1"/>
              <a:t>addAuthor</a:t>
            </a:r>
            <a:r>
              <a:rPr lang="en-US" dirty="0"/>
              <a:t> and </a:t>
            </a:r>
            <a:r>
              <a:rPr lang="en-US" dirty="0" err="1"/>
              <a:t>addBook</a:t>
            </a:r>
            <a:r>
              <a:rPr lang="en-US" dirty="0"/>
              <a:t> mutations.</a:t>
            </a:r>
            <a:endParaRPr lang="en-FI" dirty="0"/>
          </a:p>
        </p:txBody>
      </p:sp>
      <p:pic>
        <p:nvPicPr>
          <p:cNvPr id="11" name="Picture 6" descr="Kuvahaun tulos haulle graphql">
            <a:extLst>
              <a:ext uri="{FF2B5EF4-FFF2-40B4-BE49-F238E27FC236}">
                <a16:creationId xmlns:a16="http://schemas.microsoft.com/office/drawing/2014/main" id="{08823CE9-B499-45E8-BF77-751FC3A30B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026639"/>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EE3DE26F-F6A0-400C-B2DF-D7D6280724EA}"/>
              </a:ext>
            </a:extLst>
          </p:cNvPr>
          <p:cNvSpPr>
            <a:spLocks noGrp="1"/>
          </p:cNvSpPr>
          <p:nvPr>
            <p:ph type="title"/>
          </p:nvPr>
        </p:nvSpPr>
        <p:spPr>
          <a:xfrm>
            <a:off x="1253764" y="1327355"/>
            <a:ext cx="3559425" cy="4482564"/>
          </a:xfrm>
        </p:spPr>
        <p:txBody>
          <a:bodyPr>
            <a:normAutofit/>
          </a:bodyPr>
          <a:lstStyle/>
          <a:p>
            <a:r>
              <a:rPr lang="en-US" dirty="0"/>
              <a:t>Schema</a:t>
            </a:r>
            <a:endParaRPr lang="en-FI" dirty="0"/>
          </a:p>
        </p:txBody>
      </p:sp>
      <p:sp>
        <p:nvSpPr>
          <p:cNvPr id="3" name="Content Placeholder 2">
            <a:extLst>
              <a:ext uri="{FF2B5EF4-FFF2-40B4-BE49-F238E27FC236}">
                <a16:creationId xmlns:a16="http://schemas.microsoft.com/office/drawing/2014/main" id="{AF7DE212-A85D-49F8-B6B0-363E5FA76B3E}"/>
              </a:ext>
            </a:extLst>
          </p:cNvPr>
          <p:cNvSpPr>
            <a:spLocks noGrp="1"/>
          </p:cNvSpPr>
          <p:nvPr>
            <p:ph idx="1"/>
          </p:nvPr>
        </p:nvSpPr>
        <p:spPr>
          <a:xfrm>
            <a:off x="3786187" y="2015412"/>
            <a:ext cx="7186614" cy="3794507"/>
          </a:xfrm>
        </p:spPr>
        <p:txBody>
          <a:bodyPr>
            <a:normAutofit/>
          </a:bodyPr>
          <a:lstStyle/>
          <a:p>
            <a:pPr marL="0" indent="0">
              <a:buNone/>
            </a:pPr>
            <a:r>
              <a:rPr lang="en-US" dirty="0"/>
              <a:t>Schema.js</a:t>
            </a:r>
            <a:endParaRPr lang="en-FI" dirty="0"/>
          </a:p>
        </p:txBody>
      </p:sp>
      <p:sp>
        <p:nvSpPr>
          <p:cNvPr id="12" name="Rectangle 11">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7" name="Picture 6">
            <a:extLst>
              <a:ext uri="{FF2B5EF4-FFF2-40B4-BE49-F238E27FC236}">
                <a16:creationId xmlns:a16="http://schemas.microsoft.com/office/drawing/2014/main" id="{BB0306D2-005A-4130-A29B-98DDDB0EFA31}"/>
              </a:ext>
            </a:extLst>
          </p:cNvPr>
          <p:cNvPicPr>
            <a:picLocks noChangeAspect="1"/>
          </p:cNvPicPr>
          <p:nvPr/>
        </p:nvPicPr>
        <p:blipFill>
          <a:blip r:embed="rId2"/>
          <a:stretch>
            <a:fillRect/>
          </a:stretch>
        </p:blipFill>
        <p:spPr>
          <a:xfrm>
            <a:off x="3786187" y="2387537"/>
            <a:ext cx="4619625" cy="2362200"/>
          </a:xfrm>
          <a:prstGeom prst="rect">
            <a:avLst/>
          </a:prstGeom>
        </p:spPr>
      </p:pic>
      <p:sp>
        <p:nvSpPr>
          <p:cNvPr id="9" name="TextBox 8">
            <a:extLst>
              <a:ext uri="{FF2B5EF4-FFF2-40B4-BE49-F238E27FC236}">
                <a16:creationId xmlns:a16="http://schemas.microsoft.com/office/drawing/2014/main" id="{0E6E394B-D471-49E4-8B5C-5EE4530CA143}"/>
              </a:ext>
            </a:extLst>
          </p:cNvPr>
          <p:cNvSpPr txBox="1"/>
          <p:nvPr/>
        </p:nvSpPr>
        <p:spPr>
          <a:xfrm>
            <a:off x="1253765" y="5439747"/>
            <a:ext cx="9719036" cy="646331"/>
          </a:xfrm>
          <a:prstGeom prst="rect">
            <a:avLst/>
          </a:prstGeom>
          <a:noFill/>
        </p:spPr>
        <p:txBody>
          <a:bodyPr wrap="square" rtlCol="0">
            <a:spAutoFit/>
          </a:bodyPr>
          <a:lstStyle/>
          <a:p>
            <a:r>
              <a:rPr lang="en-US" dirty="0"/>
              <a:t>The </a:t>
            </a:r>
            <a:r>
              <a:rPr lang="en-US" dirty="0" err="1"/>
              <a:t>GraphQL</a:t>
            </a:r>
            <a:r>
              <a:rPr lang="en-US" dirty="0"/>
              <a:t> package comes with many different handy properties which will help set up the types, root queries, fields and mutations</a:t>
            </a:r>
            <a:endParaRPr lang="en-FI" dirty="0"/>
          </a:p>
        </p:txBody>
      </p:sp>
      <p:pic>
        <p:nvPicPr>
          <p:cNvPr id="13" name="Picture 6" descr="Kuvahaun tulos haulle graphql">
            <a:extLst>
              <a:ext uri="{FF2B5EF4-FFF2-40B4-BE49-F238E27FC236}">
                <a16:creationId xmlns:a16="http://schemas.microsoft.com/office/drawing/2014/main" id="{428A9336-4935-4810-8982-7E0912C0D0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729566"/>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EE3DE26F-F6A0-400C-B2DF-D7D6280724EA}"/>
              </a:ext>
            </a:extLst>
          </p:cNvPr>
          <p:cNvSpPr>
            <a:spLocks noGrp="1"/>
          </p:cNvSpPr>
          <p:nvPr>
            <p:ph type="title"/>
          </p:nvPr>
        </p:nvSpPr>
        <p:spPr>
          <a:xfrm>
            <a:off x="1253764" y="1327355"/>
            <a:ext cx="3559425" cy="4482564"/>
          </a:xfrm>
        </p:spPr>
        <p:txBody>
          <a:bodyPr>
            <a:normAutofit/>
          </a:bodyPr>
          <a:lstStyle/>
          <a:p>
            <a:r>
              <a:rPr lang="en-US" dirty="0"/>
              <a:t>Schema</a:t>
            </a:r>
            <a:endParaRPr lang="en-FI" dirty="0"/>
          </a:p>
        </p:txBody>
      </p:sp>
      <p:sp>
        <p:nvSpPr>
          <p:cNvPr id="12" name="Rectangle 11">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4" name="Picture 3">
            <a:extLst>
              <a:ext uri="{FF2B5EF4-FFF2-40B4-BE49-F238E27FC236}">
                <a16:creationId xmlns:a16="http://schemas.microsoft.com/office/drawing/2014/main" id="{1823C51F-2523-4830-957D-56BCF4601FB7}"/>
              </a:ext>
            </a:extLst>
          </p:cNvPr>
          <p:cNvPicPr>
            <a:picLocks noChangeAspect="1"/>
          </p:cNvPicPr>
          <p:nvPr/>
        </p:nvPicPr>
        <p:blipFill>
          <a:blip r:embed="rId2"/>
          <a:stretch>
            <a:fillRect/>
          </a:stretch>
        </p:blipFill>
        <p:spPr>
          <a:xfrm>
            <a:off x="1418837" y="2094527"/>
            <a:ext cx="8425267" cy="2082574"/>
          </a:xfrm>
          <a:prstGeom prst="rect">
            <a:avLst/>
          </a:prstGeom>
        </p:spPr>
      </p:pic>
      <p:pic>
        <p:nvPicPr>
          <p:cNvPr id="5" name="Picture 4">
            <a:extLst>
              <a:ext uri="{FF2B5EF4-FFF2-40B4-BE49-F238E27FC236}">
                <a16:creationId xmlns:a16="http://schemas.microsoft.com/office/drawing/2014/main" id="{B9FDB5D1-1DB9-4862-9C20-EEF4A8BC6608}"/>
              </a:ext>
            </a:extLst>
          </p:cNvPr>
          <p:cNvPicPr>
            <a:picLocks noChangeAspect="1"/>
          </p:cNvPicPr>
          <p:nvPr/>
        </p:nvPicPr>
        <p:blipFill>
          <a:blip r:embed="rId3"/>
          <a:stretch>
            <a:fillRect/>
          </a:stretch>
        </p:blipFill>
        <p:spPr>
          <a:xfrm>
            <a:off x="1418837" y="4177101"/>
            <a:ext cx="3849514" cy="2171520"/>
          </a:xfrm>
          <a:prstGeom prst="rect">
            <a:avLst/>
          </a:prstGeom>
        </p:spPr>
      </p:pic>
      <p:sp>
        <p:nvSpPr>
          <p:cNvPr id="11" name="TextBox 10">
            <a:extLst>
              <a:ext uri="{FF2B5EF4-FFF2-40B4-BE49-F238E27FC236}">
                <a16:creationId xmlns:a16="http://schemas.microsoft.com/office/drawing/2014/main" id="{A760BBA2-AE66-47D8-B389-FA4897951220}"/>
              </a:ext>
            </a:extLst>
          </p:cNvPr>
          <p:cNvSpPr txBox="1"/>
          <p:nvPr/>
        </p:nvSpPr>
        <p:spPr>
          <a:xfrm>
            <a:off x="5446739" y="4281866"/>
            <a:ext cx="5526062" cy="923330"/>
          </a:xfrm>
          <a:prstGeom prst="rect">
            <a:avLst/>
          </a:prstGeom>
          <a:noFill/>
        </p:spPr>
        <p:txBody>
          <a:bodyPr wrap="square" rtlCol="0">
            <a:spAutoFit/>
          </a:bodyPr>
          <a:lstStyle/>
          <a:p>
            <a:r>
              <a:rPr lang="en-US" dirty="0"/>
              <a:t>Here we define our object types, which is a </a:t>
            </a:r>
            <a:r>
              <a:rPr lang="en-US" dirty="0" err="1"/>
              <a:t>GraphQL</a:t>
            </a:r>
            <a:r>
              <a:rPr lang="en-US" dirty="0"/>
              <a:t> object with fields. We set the parameters, properties and the </a:t>
            </a:r>
            <a:r>
              <a:rPr lang="en-US" dirty="0" err="1"/>
              <a:t>GraphQL</a:t>
            </a:r>
            <a:r>
              <a:rPr lang="en-US" dirty="0"/>
              <a:t> properties assigned to the fields.</a:t>
            </a:r>
            <a:endParaRPr lang="en-FI" dirty="0"/>
          </a:p>
        </p:txBody>
      </p:sp>
      <p:pic>
        <p:nvPicPr>
          <p:cNvPr id="13" name="Picture 6" descr="Kuvahaun tulos haulle graphql">
            <a:extLst>
              <a:ext uri="{FF2B5EF4-FFF2-40B4-BE49-F238E27FC236}">
                <a16:creationId xmlns:a16="http://schemas.microsoft.com/office/drawing/2014/main" id="{45C71B4F-8110-46CE-B1D6-17C9877729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781837"/>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EE3DE26F-F6A0-400C-B2DF-D7D6280724EA}"/>
              </a:ext>
            </a:extLst>
          </p:cNvPr>
          <p:cNvSpPr>
            <a:spLocks noGrp="1"/>
          </p:cNvSpPr>
          <p:nvPr>
            <p:ph type="title"/>
          </p:nvPr>
        </p:nvSpPr>
        <p:spPr>
          <a:xfrm>
            <a:off x="1253764" y="1327355"/>
            <a:ext cx="3559425" cy="4482564"/>
          </a:xfrm>
        </p:spPr>
        <p:txBody>
          <a:bodyPr>
            <a:normAutofit/>
          </a:bodyPr>
          <a:lstStyle/>
          <a:p>
            <a:r>
              <a:rPr lang="en-US" dirty="0"/>
              <a:t>Schema</a:t>
            </a:r>
            <a:endParaRPr lang="en-FI" dirty="0"/>
          </a:p>
        </p:txBody>
      </p:sp>
      <p:sp>
        <p:nvSpPr>
          <p:cNvPr id="12" name="Rectangle 11">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3" name="Picture 2">
            <a:extLst>
              <a:ext uri="{FF2B5EF4-FFF2-40B4-BE49-F238E27FC236}">
                <a16:creationId xmlns:a16="http://schemas.microsoft.com/office/drawing/2014/main" id="{AC993BB0-EA13-4E40-B679-871A3DE977DB}"/>
              </a:ext>
            </a:extLst>
          </p:cNvPr>
          <p:cNvPicPr>
            <a:picLocks noChangeAspect="1"/>
          </p:cNvPicPr>
          <p:nvPr/>
        </p:nvPicPr>
        <p:blipFill>
          <a:blip r:embed="rId2"/>
          <a:stretch>
            <a:fillRect/>
          </a:stretch>
        </p:blipFill>
        <p:spPr>
          <a:xfrm>
            <a:off x="4207153" y="683888"/>
            <a:ext cx="3777693" cy="4478014"/>
          </a:xfrm>
          <a:prstGeom prst="rect">
            <a:avLst/>
          </a:prstGeom>
        </p:spPr>
      </p:pic>
      <p:sp>
        <p:nvSpPr>
          <p:cNvPr id="7" name="TextBox 6">
            <a:extLst>
              <a:ext uri="{FF2B5EF4-FFF2-40B4-BE49-F238E27FC236}">
                <a16:creationId xmlns:a16="http://schemas.microsoft.com/office/drawing/2014/main" id="{E7D19947-10B0-4BA7-9612-5622A32C9AA5}"/>
              </a:ext>
            </a:extLst>
          </p:cNvPr>
          <p:cNvSpPr txBox="1"/>
          <p:nvPr/>
        </p:nvSpPr>
        <p:spPr>
          <a:xfrm>
            <a:off x="1253764" y="5379868"/>
            <a:ext cx="9684472" cy="923330"/>
          </a:xfrm>
          <a:prstGeom prst="rect">
            <a:avLst/>
          </a:prstGeom>
          <a:noFill/>
        </p:spPr>
        <p:txBody>
          <a:bodyPr wrap="square" rtlCol="0">
            <a:spAutoFit/>
          </a:bodyPr>
          <a:lstStyle/>
          <a:p>
            <a:r>
              <a:rPr lang="en-US" dirty="0"/>
              <a:t>When we create a Root Query type, we define the data that is requested in the initial stage of the query. We set the arguments for requesting a certain id, or simply returning everything available using the </a:t>
            </a:r>
            <a:r>
              <a:rPr lang="en-US" dirty="0" err="1"/>
              <a:t>GraphQLList</a:t>
            </a:r>
            <a:r>
              <a:rPr lang="en-US" dirty="0"/>
              <a:t> property</a:t>
            </a:r>
            <a:endParaRPr lang="en-FI" dirty="0"/>
          </a:p>
        </p:txBody>
      </p:sp>
      <p:pic>
        <p:nvPicPr>
          <p:cNvPr id="13" name="Picture 6" descr="Kuvahaun tulos haulle graphql">
            <a:extLst>
              <a:ext uri="{FF2B5EF4-FFF2-40B4-BE49-F238E27FC236}">
                <a16:creationId xmlns:a16="http://schemas.microsoft.com/office/drawing/2014/main" id="{0BFCD29F-963A-47A5-BFDF-6249C09B62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0562549"/>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EE3DE26F-F6A0-400C-B2DF-D7D6280724EA}"/>
              </a:ext>
            </a:extLst>
          </p:cNvPr>
          <p:cNvSpPr>
            <a:spLocks noGrp="1"/>
          </p:cNvSpPr>
          <p:nvPr>
            <p:ph type="title"/>
          </p:nvPr>
        </p:nvSpPr>
        <p:spPr>
          <a:xfrm>
            <a:off x="1253764" y="1327355"/>
            <a:ext cx="3559425" cy="4482564"/>
          </a:xfrm>
        </p:spPr>
        <p:txBody>
          <a:bodyPr>
            <a:normAutofit/>
          </a:bodyPr>
          <a:lstStyle/>
          <a:p>
            <a:r>
              <a:rPr lang="en-US" dirty="0"/>
              <a:t>Schema</a:t>
            </a:r>
            <a:endParaRPr lang="en-FI" dirty="0"/>
          </a:p>
        </p:txBody>
      </p:sp>
      <p:sp>
        <p:nvSpPr>
          <p:cNvPr id="12" name="Rectangle 11">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4" name="Picture 3">
            <a:extLst>
              <a:ext uri="{FF2B5EF4-FFF2-40B4-BE49-F238E27FC236}">
                <a16:creationId xmlns:a16="http://schemas.microsoft.com/office/drawing/2014/main" id="{B9086D93-5475-4108-B524-14E1C96F330C}"/>
              </a:ext>
            </a:extLst>
          </p:cNvPr>
          <p:cNvPicPr>
            <a:picLocks noChangeAspect="1"/>
          </p:cNvPicPr>
          <p:nvPr/>
        </p:nvPicPr>
        <p:blipFill>
          <a:blip r:embed="rId2"/>
          <a:stretch>
            <a:fillRect/>
          </a:stretch>
        </p:blipFill>
        <p:spPr>
          <a:xfrm>
            <a:off x="2087039" y="2201960"/>
            <a:ext cx="4008961" cy="2296874"/>
          </a:xfrm>
          <a:prstGeom prst="rect">
            <a:avLst/>
          </a:prstGeom>
        </p:spPr>
      </p:pic>
      <p:pic>
        <p:nvPicPr>
          <p:cNvPr id="5" name="Picture 4">
            <a:extLst>
              <a:ext uri="{FF2B5EF4-FFF2-40B4-BE49-F238E27FC236}">
                <a16:creationId xmlns:a16="http://schemas.microsoft.com/office/drawing/2014/main" id="{AB5E23BA-179E-4EBE-9355-3B5E2EA779AD}"/>
              </a:ext>
            </a:extLst>
          </p:cNvPr>
          <p:cNvPicPr>
            <a:picLocks noChangeAspect="1"/>
          </p:cNvPicPr>
          <p:nvPr/>
        </p:nvPicPr>
        <p:blipFill>
          <a:blip r:embed="rId3"/>
          <a:stretch>
            <a:fillRect/>
          </a:stretch>
        </p:blipFill>
        <p:spPr>
          <a:xfrm>
            <a:off x="6066953" y="2223061"/>
            <a:ext cx="3852844" cy="2275773"/>
          </a:xfrm>
          <a:prstGeom prst="rect">
            <a:avLst/>
          </a:prstGeom>
        </p:spPr>
      </p:pic>
      <p:sp>
        <p:nvSpPr>
          <p:cNvPr id="6" name="TextBox 5">
            <a:extLst>
              <a:ext uri="{FF2B5EF4-FFF2-40B4-BE49-F238E27FC236}">
                <a16:creationId xmlns:a16="http://schemas.microsoft.com/office/drawing/2014/main" id="{70422236-929A-4198-908D-A4A6239E5908}"/>
              </a:ext>
            </a:extLst>
          </p:cNvPr>
          <p:cNvSpPr txBox="1"/>
          <p:nvPr/>
        </p:nvSpPr>
        <p:spPr>
          <a:xfrm>
            <a:off x="1253764" y="4927107"/>
            <a:ext cx="9684471" cy="923330"/>
          </a:xfrm>
          <a:prstGeom prst="rect">
            <a:avLst/>
          </a:prstGeom>
          <a:noFill/>
        </p:spPr>
        <p:txBody>
          <a:bodyPr wrap="square" rtlCol="0">
            <a:spAutoFit/>
          </a:bodyPr>
          <a:lstStyle/>
          <a:p>
            <a:r>
              <a:rPr lang="en-US" dirty="0"/>
              <a:t>With Mutations, we can define functionality such as adding, updating, or removing objects. Our models are invoked here to create new Schemas. Note how it is once again a </a:t>
            </a:r>
            <a:r>
              <a:rPr lang="en-US" dirty="0" err="1"/>
              <a:t>GraphQLObjectType</a:t>
            </a:r>
            <a:r>
              <a:rPr lang="en-US" dirty="0"/>
              <a:t>. You choose the functionality you give to it by defining the fields and resolving the arguments. </a:t>
            </a:r>
            <a:endParaRPr lang="en-FI" dirty="0"/>
          </a:p>
        </p:txBody>
      </p:sp>
      <p:pic>
        <p:nvPicPr>
          <p:cNvPr id="11" name="Picture 6" descr="Kuvahaun tulos haulle graphql">
            <a:extLst>
              <a:ext uri="{FF2B5EF4-FFF2-40B4-BE49-F238E27FC236}">
                <a16:creationId xmlns:a16="http://schemas.microsoft.com/office/drawing/2014/main" id="{080AFA19-69BF-4E5E-8669-8C5A7B2DA7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117546"/>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0" name="Group 20">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2"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3"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31" name="Rectangle 24">
            <a:extLst>
              <a:ext uri="{FF2B5EF4-FFF2-40B4-BE49-F238E27FC236}">
                <a16:creationId xmlns:a16="http://schemas.microsoft.com/office/drawing/2014/main" id="{CB73C468-D875-4A8E-A540-E43BF8232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F6AA86-4404-4C75-849E-C328E70601D8}"/>
              </a:ext>
            </a:extLst>
          </p:cNvPr>
          <p:cNvSpPr>
            <a:spLocks noGrp="1"/>
          </p:cNvSpPr>
          <p:nvPr>
            <p:ph type="title"/>
          </p:nvPr>
        </p:nvSpPr>
        <p:spPr>
          <a:xfrm>
            <a:off x="6711885" y="634028"/>
            <a:ext cx="4798243" cy="3732835"/>
          </a:xfrm>
        </p:spPr>
        <p:txBody>
          <a:bodyPr vert="horz" lIns="91440" tIns="45720" rIns="91440" bIns="45720" rtlCol="0" anchor="b">
            <a:normAutofit/>
          </a:bodyPr>
          <a:lstStyle/>
          <a:p>
            <a:pPr algn="ctr"/>
            <a:r>
              <a:rPr lang="en-US" sz="7200" cap="all"/>
              <a:t>Querying with graphiql</a:t>
            </a:r>
            <a:endParaRPr lang="en-US" sz="7200" cap="all" dirty="0"/>
          </a:p>
        </p:txBody>
      </p:sp>
      <p:sp>
        <p:nvSpPr>
          <p:cNvPr id="32" name="Freeform 6">
            <a:extLst>
              <a:ext uri="{FF2B5EF4-FFF2-40B4-BE49-F238E27FC236}">
                <a16:creationId xmlns:a16="http://schemas.microsoft.com/office/drawing/2014/main" id="{B4734F2F-19FC-4D35-9BDE-5CEAD57D9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9" name="Freeform 6">
            <a:extLst>
              <a:ext uri="{FF2B5EF4-FFF2-40B4-BE49-F238E27FC236}">
                <a16:creationId xmlns:a16="http://schemas.microsoft.com/office/drawing/2014/main" id="{D97A8A26-FD96-4968-A34A-727382AC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11" name="Picture 6" descr="Kuvahaun tulos haulle graphql">
            <a:extLst>
              <a:ext uri="{FF2B5EF4-FFF2-40B4-BE49-F238E27FC236}">
                <a16:creationId xmlns:a16="http://schemas.microsoft.com/office/drawing/2014/main" id="{20136675-2F4E-43C5-BCA8-DAF0CEC8168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71403" y="1425173"/>
            <a:ext cx="4207669" cy="4207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255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CB73C468-D875-4A8E-A540-E43BF8232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3D8F6E-33A3-47FB-9768-802534479B26}"/>
              </a:ext>
            </a:extLst>
          </p:cNvPr>
          <p:cNvSpPr>
            <a:spLocks noGrp="1"/>
          </p:cNvSpPr>
          <p:nvPr>
            <p:ph type="title"/>
          </p:nvPr>
        </p:nvSpPr>
        <p:spPr>
          <a:xfrm>
            <a:off x="6711885" y="634028"/>
            <a:ext cx="4798243" cy="3732835"/>
          </a:xfrm>
        </p:spPr>
        <p:txBody>
          <a:bodyPr vert="horz" lIns="91440" tIns="45720" rIns="91440" bIns="45720" rtlCol="0" anchor="b">
            <a:normAutofit/>
          </a:bodyPr>
          <a:lstStyle/>
          <a:p>
            <a:pPr algn="ctr"/>
            <a:r>
              <a:rPr lang="en-US" sz="7200" cap="all"/>
              <a:t>What is GraphQL?</a:t>
            </a:r>
          </a:p>
        </p:txBody>
      </p:sp>
      <p:sp>
        <p:nvSpPr>
          <p:cNvPr id="15" name="Freeform 6">
            <a:extLst>
              <a:ext uri="{FF2B5EF4-FFF2-40B4-BE49-F238E27FC236}">
                <a16:creationId xmlns:a16="http://schemas.microsoft.com/office/drawing/2014/main" id="{B4734F2F-19FC-4D35-9BDE-5CEAD57D9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7" name="Freeform 6">
            <a:extLst>
              <a:ext uri="{FF2B5EF4-FFF2-40B4-BE49-F238E27FC236}">
                <a16:creationId xmlns:a16="http://schemas.microsoft.com/office/drawing/2014/main" id="{D97A8A26-FD96-4968-A34A-727382AC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4" name="Picture 6" descr="Kuvahaun tulos haulle graphql">
            <a:extLst>
              <a:ext uri="{FF2B5EF4-FFF2-40B4-BE49-F238E27FC236}">
                <a16:creationId xmlns:a16="http://schemas.microsoft.com/office/drawing/2014/main" id="{1BE2F3EF-7014-4922-B768-31C747AD4B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71403" y="1425173"/>
            <a:ext cx="4207669" cy="4207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130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4AC2E-B662-4169-9B3F-BF8ADF9945E7}"/>
              </a:ext>
            </a:extLst>
          </p:cNvPr>
          <p:cNvSpPr>
            <a:spLocks noGrp="1"/>
          </p:cNvSpPr>
          <p:nvPr>
            <p:ph type="title"/>
          </p:nvPr>
        </p:nvSpPr>
        <p:spPr/>
        <p:txBody>
          <a:bodyPr/>
          <a:lstStyle/>
          <a:p>
            <a:r>
              <a:rPr lang="en-US" dirty="0"/>
              <a:t>What is </a:t>
            </a:r>
            <a:r>
              <a:rPr lang="en-US" dirty="0" err="1"/>
              <a:t>GraphQL</a:t>
            </a:r>
            <a:r>
              <a:rPr lang="en-US" dirty="0"/>
              <a:t>?</a:t>
            </a:r>
            <a:endParaRPr lang="en-FI" dirty="0"/>
          </a:p>
        </p:txBody>
      </p:sp>
      <p:sp>
        <p:nvSpPr>
          <p:cNvPr id="3" name="Content Placeholder 2">
            <a:extLst>
              <a:ext uri="{FF2B5EF4-FFF2-40B4-BE49-F238E27FC236}">
                <a16:creationId xmlns:a16="http://schemas.microsoft.com/office/drawing/2014/main" id="{1E8357D2-5389-431A-A1F7-C7D146FFF1B3}"/>
              </a:ext>
            </a:extLst>
          </p:cNvPr>
          <p:cNvSpPr>
            <a:spLocks noGrp="1"/>
          </p:cNvSpPr>
          <p:nvPr>
            <p:ph idx="1"/>
          </p:nvPr>
        </p:nvSpPr>
        <p:spPr/>
        <p:txBody>
          <a:bodyPr>
            <a:normAutofit fontScale="92500" lnSpcReduction="20000"/>
          </a:bodyPr>
          <a:lstStyle/>
          <a:p>
            <a:r>
              <a:rPr lang="en-US" dirty="0"/>
              <a:t>“</a:t>
            </a:r>
            <a:r>
              <a:rPr lang="en-US" dirty="0" err="1"/>
              <a:t>GraphQL</a:t>
            </a:r>
            <a:r>
              <a:rPr lang="en-US" dirty="0"/>
              <a:t> is a query language for APIs and a runtime for fulfilling those queries with your existing data. </a:t>
            </a:r>
            <a:r>
              <a:rPr lang="en-US" dirty="0" err="1"/>
              <a:t>GraphQL</a:t>
            </a:r>
            <a:r>
              <a:rPr lang="en-US" dirty="0"/>
              <a:t> provides a complete and understandable description of the data in your API, gives clients the power to ask for exactly what they need and nothing more, makes it easier to evolve APIs over time, and enables powerful developer tools.”</a:t>
            </a:r>
          </a:p>
          <a:p>
            <a:r>
              <a:rPr lang="en-US" dirty="0"/>
              <a:t>Ask for what you need, get exactly that</a:t>
            </a:r>
          </a:p>
          <a:p>
            <a:endParaRPr lang="en-US" dirty="0"/>
          </a:p>
          <a:p>
            <a:endParaRPr lang="en-US" dirty="0"/>
          </a:p>
          <a:p>
            <a:endParaRPr lang="en-US" dirty="0"/>
          </a:p>
          <a:p>
            <a:pPr marL="2359152" lvl="5" indent="0">
              <a:buNone/>
            </a:pPr>
            <a:endParaRPr lang="en-US" dirty="0"/>
          </a:p>
          <a:p>
            <a:pPr marL="2359152" lvl="5" indent="0">
              <a:buNone/>
            </a:pPr>
            <a:endParaRPr lang="en-US" dirty="0"/>
          </a:p>
          <a:p>
            <a:pPr marL="2359152" lvl="5" indent="0">
              <a:buNone/>
            </a:pPr>
            <a:endParaRPr lang="en-US" dirty="0"/>
          </a:p>
          <a:p>
            <a:pPr marL="2359152" lvl="5" indent="0">
              <a:buNone/>
            </a:pPr>
            <a:r>
              <a:rPr lang="en-US" dirty="0"/>
              <a:t>Example </a:t>
            </a:r>
            <a:endParaRPr lang="en-FI" dirty="0"/>
          </a:p>
        </p:txBody>
      </p:sp>
      <p:pic>
        <p:nvPicPr>
          <p:cNvPr id="4" name="Picture 6" descr="Kuvahaun tulos haulle graphql">
            <a:extLst>
              <a:ext uri="{FF2B5EF4-FFF2-40B4-BE49-F238E27FC236}">
                <a16:creationId xmlns:a16="http://schemas.microsoft.com/office/drawing/2014/main" id="{665EC545-6DAC-4AF0-804D-7C15B9AC52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CF49D09-4B11-4314-A119-1DA1704BB425}"/>
              </a:ext>
            </a:extLst>
          </p:cNvPr>
          <p:cNvPicPr>
            <a:picLocks noChangeAspect="1"/>
          </p:cNvPicPr>
          <p:nvPr/>
        </p:nvPicPr>
        <p:blipFill>
          <a:blip r:embed="rId3"/>
          <a:stretch>
            <a:fillRect/>
          </a:stretch>
        </p:blipFill>
        <p:spPr>
          <a:xfrm>
            <a:off x="4582283" y="4300635"/>
            <a:ext cx="3027434" cy="2092293"/>
          </a:xfrm>
          <a:prstGeom prst="rect">
            <a:avLst/>
          </a:prstGeom>
        </p:spPr>
      </p:pic>
    </p:spTree>
    <p:extLst>
      <p:ext uri="{BB962C8B-B14F-4D97-AF65-F5344CB8AC3E}">
        <p14:creationId xmlns:p14="http://schemas.microsoft.com/office/powerpoint/2010/main" val="472371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5ACE9-7D6F-431A-B9F6-29AD5C28A606}"/>
              </a:ext>
            </a:extLst>
          </p:cNvPr>
          <p:cNvSpPr>
            <a:spLocks noGrp="1"/>
          </p:cNvSpPr>
          <p:nvPr>
            <p:ph type="title"/>
          </p:nvPr>
        </p:nvSpPr>
        <p:spPr/>
        <p:txBody>
          <a:bodyPr/>
          <a:lstStyle/>
          <a:p>
            <a:r>
              <a:rPr lang="en-US" dirty="0"/>
              <a:t>What is </a:t>
            </a:r>
            <a:r>
              <a:rPr lang="en-US" dirty="0" err="1"/>
              <a:t>GraphQL</a:t>
            </a:r>
            <a:r>
              <a:rPr lang="en-US" dirty="0"/>
              <a:t>?</a:t>
            </a:r>
            <a:endParaRPr lang="en-FI" dirty="0"/>
          </a:p>
        </p:txBody>
      </p:sp>
      <p:sp>
        <p:nvSpPr>
          <p:cNvPr id="3" name="Content Placeholder 2">
            <a:extLst>
              <a:ext uri="{FF2B5EF4-FFF2-40B4-BE49-F238E27FC236}">
                <a16:creationId xmlns:a16="http://schemas.microsoft.com/office/drawing/2014/main" id="{E1C9F96C-CB26-412C-A0EC-F10ECA7161BC}"/>
              </a:ext>
            </a:extLst>
          </p:cNvPr>
          <p:cNvSpPr>
            <a:spLocks noGrp="1"/>
          </p:cNvSpPr>
          <p:nvPr>
            <p:ph idx="1"/>
          </p:nvPr>
        </p:nvSpPr>
        <p:spPr/>
        <p:txBody>
          <a:bodyPr/>
          <a:lstStyle/>
          <a:p>
            <a:r>
              <a:rPr lang="en-US" dirty="0"/>
              <a:t>Many resources in one single request</a:t>
            </a:r>
          </a:p>
          <a:p>
            <a:r>
              <a:rPr lang="en-US" dirty="0"/>
              <a:t>No loading from multiple URLs (REST APIs)</a:t>
            </a:r>
          </a:p>
          <a:p>
            <a:endParaRPr lang="en-FI" dirty="0"/>
          </a:p>
        </p:txBody>
      </p:sp>
      <p:pic>
        <p:nvPicPr>
          <p:cNvPr id="4" name="Picture 6" descr="Kuvahaun tulos haulle graphql">
            <a:extLst>
              <a:ext uri="{FF2B5EF4-FFF2-40B4-BE49-F238E27FC236}">
                <a16:creationId xmlns:a16="http://schemas.microsoft.com/office/drawing/2014/main" id="{AAAAA714-C5AB-441C-9BCD-D29B4DA5F3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2EFAE591-0265-4F85-8F06-9814A8FB1CC7}"/>
              </a:ext>
            </a:extLst>
          </p:cNvPr>
          <p:cNvCxnSpPr/>
          <p:nvPr/>
        </p:nvCxnSpPr>
        <p:spPr>
          <a:xfrm flipV="1">
            <a:off x="3788229" y="4749282"/>
            <a:ext cx="0" cy="578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Arrow: Right 8">
            <a:extLst>
              <a:ext uri="{FF2B5EF4-FFF2-40B4-BE49-F238E27FC236}">
                <a16:creationId xmlns:a16="http://schemas.microsoft.com/office/drawing/2014/main" id="{DA17907E-F10D-4DD9-A050-2EA04A971DE5}"/>
              </a:ext>
            </a:extLst>
          </p:cNvPr>
          <p:cNvSpPr/>
          <p:nvPr/>
        </p:nvSpPr>
        <p:spPr>
          <a:xfrm>
            <a:off x="5052060" y="4693920"/>
            <a:ext cx="1257300"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cxnSp>
        <p:nvCxnSpPr>
          <p:cNvPr id="11" name="Straight Arrow Connector 10">
            <a:extLst>
              <a:ext uri="{FF2B5EF4-FFF2-40B4-BE49-F238E27FC236}">
                <a16:creationId xmlns:a16="http://schemas.microsoft.com/office/drawing/2014/main" id="{9CD36DAA-123B-4805-8436-7F65456C1CA3}"/>
              </a:ext>
            </a:extLst>
          </p:cNvPr>
          <p:cNvCxnSpPr/>
          <p:nvPr/>
        </p:nvCxnSpPr>
        <p:spPr>
          <a:xfrm>
            <a:off x="7124700" y="4579620"/>
            <a:ext cx="0" cy="693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47FB54E-AD1D-4C64-9666-18958746621F}"/>
              </a:ext>
            </a:extLst>
          </p:cNvPr>
          <p:cNvPicPr>
            <a:picLocks noChangeAspect="1"/>
          </p:cNvPicPr>
          <p:nvPr/>
        </p:nvPicPr>
        <p:blipFill>
          <a:blip r:embed="rId3"/>
          <a:stretch>
            <a:fillRect/>
          </a:stretch>
        </p:blipFill>
        <p:spPr>
          <a:xfrm>
            <a:off x="1878583" y="3645645"/>
            <a:ext cx="2638425" cy="2562225"/>
          </a:xfrm>
          <a:prstGeom prst="rect">
            <a:avLst/>
          </a:prstGeom>
        </p:spPr>
      </p:pic>
      <p:pic>
        <p:nvPicPr>
          <p:cNvPr id="13" name="Picture 12">
            <a:extLst>
              <a:ext uri="{FF2B5EF4-FFF2-40B4-BE49-F238E27FC236}">
                <a16:creationId xmlns:a16="http://schemas.microsoft.com/office/drawing/2014/main" id="{34E8A3F1-AFE5-44F3-9310-C7CED18A0EB1}"/>
              </a:ext>
            </a:extLst>
          </p:cNvPr>
          <p:cNvPicPr>
            <a:picLocks noChangeAspect="1"/>
          </p:cNvPicPr>
          <p:nvPr/>
        </p:nvPicPr>
        <p:blipFill>
          <a:blip r:embed="rId4"/>
          <a:stretch>
            <a:fillRect/>
          </a:stretch>
        </p:blipFill>
        <p:spPr>
          <a:xfrm>
            <a:off x="6652240" y="3778567"/>
            <a:ext cx="2638425" cy="2562225"/>
          </a:xfrm>
          <a:prstGeom prst="rect">
            <a:avLst/>
          </a:prstGeom>
        </p:spPr>
      </p:pic>
      <p:cxnSp>
        <p:nvCxnSpPr>
          <p:cNvPr id="15" name="Straight Arrow Connector 14">
            <a:extLst>
              <a:ext uri="{FF2B5EF4-FFF2-40B4-BE49-F238E27FC236}">
                <a16:creationId xmlns:a16="http://schemas.microsoft.com/office/drawing/2014/main" id="{B4FF5AD6-D75F-4F95-B0A3-DFEA9A2DE9A7}"/>
              </a:ext>
            </a:extLst>
          </p:cNvPr>
          <p:cNvCxnSpPr/>
          <p:nvPr/>
        </p:nvCxnSpPr>
        <p:spPr>
          <a:xfrm flipV="1">
            <a:off x="3562185" y="4756523"/>
            <a:ext cx="0" cy="668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81F7A83-0D75-4978-937D-0C6EAAC5B2CF}"/>
              </a:ext>
            </a:extLst>
          </p:cNvPr>
          <p:cNvCxnSpPr/>
          <p:nvPr/>
        </p:nvCxnSpPr>
        <p:spPr>
          <a:xfrm>
            <a:off x="7124700" y="4749282"/>
            <a:ext cx="0" cy="676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9347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B586-E347-4471-934B-D0E7B6D8D369}"/>
              </a:ext>
            </a:extLst>
          </p:cNvPr>
          <p:cNvSpPr>
            <a:spLocks noGrp="1"/>
          </p:cNvSpPr>
          <p:nvPr>
            <p:ph type="title"/>
          </p:nvPr>
        </p:nvSpPr>
        <p:spPr/>
        <p:txBody>
          <a:bodyPr/>
          <a:lstStyle/>
          <a:p>
            <a:r>
              <a:rPr lang="en-US" dirty="0"/>
              <a:t>What is </a:t>
            </a:r>
            <a:r>
              <a:rPr lang="en-US" dirty="0" err="1"/>
              <a:t>GraphQL</a:t>
            </a:r>
            <a:r>
              <a:rPr lang="en-US" dirty="0"/>
              <a:t>?</a:t>
            </a:r>
            <a:endParaRPr lang="en-FI" dirty="0"/>
          </a:p>
        </p:txBody>
      </p:sp>
      <p:sp>
        <p:nvSpPr>
          <p:cNvPr id="3" name="Content Placeholder 2">
            <a:extLst>
              <a:ext uri="{FF2B5EF4-FFF2-40B4-BE49-F238E27FC236}">
                <a16:creationId xmlns:a16="http://schemas.microsoft.com/office/drawing/2014/main" id="{874A7AA3-9CD2-4644-BB98-0D928A3F60F0}"/>
              </a:ext>
            </a:extLst>
          </p:cNvPr>
          <p:cNvSpPr>
            <a:spLocks noGrp="1"/>
          </p:cNvSpPr>
          <p:nvPr>
            <p:ph idx="1"/>
          </p:nvPr>
        </p:nvSpPr>
        <p:spPr/>
        <p:txBody>
          <a:bodyPr/>
          <a:lstStyle/>
          <a:p>
            <a:r>
              <a:rPr lang="en-US" dirty="0"/>
              <a:t>Type system to describe what is possible and what is not</a:t>
            </a:r>
          </a:p>
          <a:p>
            <a:r>
              <a:rPr lang="en-US" dirty="0"/>
              <a:t>Organization in terms of types and fields rather than endpoints</a:t>
            </a:r>
          </a:p>
          <a:p>
            <a:r>
              <a:rPr lang="en-US" dirty="0"/>
              <a:t>Access full data capabilities from one single endpoint</a:t>
            </a:r>
          </a:p>
          <a:p>
            <a:r>
              <a:rPr lang="en-US" dirty="0"/>
              <a:t>Clear and helpful errors</a:t>
            </a:r>
            <a:endParaRPr lang="en-FI" dirty="0"/>
          </a:p>
        </p:txBody>
      </p:sp>
      <p:pic>
        <p:nvPicPr>
          <p:cNvPr id="4" name="Picture 6" descr="Kuvahaun tulos haulle graphql">
            <a:extLst>
              <a:ext uri="{FF2B5EF4-FFF2-40B4-BE49-F238E27FC236}">
                <a16:creationId xmlns:a16="http://schemas.microsoft.com/office/drawing/2014/main" id="{EC4704B7-A2BA-4CE9-AC5D-2F3D1BCCC0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F6D3F2D-99F6-4BE8-853F-83AD6B94C112}"/>
              </a:ext>
            </a:extLst>
          </p:cNvPr>
          <p:cNvPicPr>
            <a:picLocks noChangeAspect="1"/>
          </p:cNvPicPr>
          <p:nvPr/>
        </p:nvPicPr>
        <p:blipFill>
          <a:blip r:embed="rId3"/>
          <a:stretch>
            <a:fillRect/>
          </a:stretch>
        </p:blipFill>
        <p:spPr>
          <a:xfrm>
            <a:off x="4581776" y="4076700"/>
            <a:ext cx="3180847" cy="2476889"/>
          </a:xfrm>
          <a:prstGeom prst="rect">
            <a:avLst/>
          </a:prstGeom>
        </p:spPr>
      </p:pic>
    </p:spTree>
    <p:extLst>
      <p:ext uri="{BB962C8B-B14F-4D97-AF65-F5344CB8AC3E}">
        <p14:creationId xmlns:p14="http://schemas.microsoft.com/office/powerpoint/2010/main" val="2270192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BA3AD-D8EE-40DA-9D68-41DC0D58F061}"/>
              </a:ext>
            </a:extLst>
          </p:cNvPr>
          <p:cNvSpPr>
            <a:spLocks noGrp="1"/>
          </p:cNvSpPr>
          <p:nvPr>
            <p:ph type="title"/>
          </p:nvPr>
        </p:nvSpPr>
        <p:spPr/>
        <p:txBody>
          <a:bodyPr/>
          <a:lstStyle/>
          <a:p>
            <a:r>
              <a:rPr lang="en-US" dirty="0"/>
              <a:t>What is </a:t>
            </a:r>
            <a:r>
              <a:rPr lang="en-US" dirty="0" err="1"/>
              <a:t>GraphQL</a:t>
            </a:r>
            <a:r>
              <a:rPr lang="en-US" dirty="0"/>
              <a:t>?</a:t>
            </a:r>
            <a:endParaRPr lang="en-FI" dirty="0"/>
          </a:p>
        </p:txBody>
      </p:sp>
      <p:sp>
        <p:nvSpPr>
          <p:cNvPr id="3" name="Content Placeholder 2">
            <a:extLst>
              <a:ext uri="{FF2B5EF4-FFF2-40B4-BE49-F238E27FC236}">
                <a16:creationId xmlns:a16="http://schemas.microsoft.com/office/drawing/2014/main" id="{583BED92-D578-412A-B0A9-7844CB36C072}"/>
              </a:ext>
            </a:extLst>
          </p:cNvPr>
          <p:cNvSpPr>
            <a:spLocks noGrp="1"/>
          </p:cNvSpPr>
          <p:nvPr>
            <p:ph idx="1"/>
          </p:nvPr>
        </p:nvSpPr>
        <p:spPr>
          <a:xfrm>
            <a:off x="1371600" y="2286000"/>
            <a:ext cx="9601200" cy="4221332"/>
          </a:xfrm>
        </p:spPr>
        <p:txBody>
          <a:bodyPr>
            <a:normAutofit/>
          </a:bodyPr>
          <a:lstStyle/>
          <a:p>
            <a:r>
              <a:rPr lang="en-US" dirty="0"/>
              <a:t>Defines a data shape -&gt; Queries and responses are basically mirrored</a:t>
            </a:r>
          </a:p>
          <a:p>
            <a:r>
              <a:rPr lang="en-US" dirty="0"/>
              <a:t>Easy to use</a:t>
            </a:r>
          </a:p>
          <a:p>
            <a:r>
              <a:rPr lang="en-US" dirty="0"/>
              <a:t>Hierarchical</a:t>
            </a:r>
          </a:p>
          <a:p>
            <a:pPr lvl="1"/>
            <a:r>
              <a:rPr lang="en-US" dirty="0"/>
              <a:t>Naturally follows relationship between objects</a:t>
            </a:r>
          </a:p>
          <a:p>
            <a:pPr lvl="1"/>
            <a:r>
              <a:rPr lang="en-US" dirty="0"/>
              <a:t>No resource-intensive round trips or complex join statements</a:t>
            </a:r>
          </a:p>
          <a:p>
            <a:r>
              <a:rPr lang="en-US" dirty="0"/>
              <a:t>Protocol, not storage</a:t>
            </a:r>
          </a:p>
          <a:p>
            <a:pPr lvl="1"/>
            <a:r>
              <a:rPr lang="en-US" dirty="0"/>
              <a:t>Takes advantage of existing code</a:t>
            </a:r>
          </a:p>
          <a:p>
            <a:r>
              <a:rPr lang="en-US" dirty="0"/>
              <a:t>Version free</a:t>
            </a:r>
          </a:p>
          <a:p>
            <a:pPr lvl="1"/>
            <a:r>
              <a:rPr lang="en-US" dirty="0"/>
              <a:t>Additional fields can be added while leaving existing clients unaffected</a:t>
            </a:r>
          </a:p>
          <a:p>
            <a:pPr lvl="1"/>
            <a:r>
              <a:rPr lang="en-US" dirty="0"/>
              <a:t>Server fields can be deprecated but continue to function</a:t>
            </a:r>
          </a:p>
        </p:txBody>
      </p:sp>
      <p:pic>
        <p:nvPicPr>
          <p:cNvPr id="4" name="Picture 6" descr="Kuvahaun tulos haulle graphql">
            <a:extLst>
              <a:ext uri="{FF2B5EF4-FFF2-40B4-BE49-F238E27FC236}">
                <a16:creationId xmlns:a16="http://schemas.microsoft.com/office/drawing/2014/main" id="{FD6890BB-84E8-4FAD-8462-577F19852F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181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CB73C468-D875-4A8E-A540-E43BF8232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44FEE3-0ECA-44C5-B163-2375B15DD199}"/>
              </a:ext>
            </a:extLst>
          </p:cNvPr>
          <p:cNvSpPr>
            <a:spLocks noGrp="1"/>
          </p:cNvSpPr>
          <p:nvPr>
            <p:ph type="title"/>
          </p:nvPr>
        </p:nvSpPr>
        <p:spPr>
          <a:xfrm>
            <a:off x="6711885" y="634028"/>
            <a:ext cx="4798243" cy="3732835"/>
          </a:xfrm>
        </p:spPr>
        <p:txBody>
          <a:bodyPr vert="horz" lIns="91440" tIns="45720" rIns="91440" bIns="45720" rtlCol="0" anchor="b">
            <a:normAutofit/>
          </a:bodyPr>
          <a:lstStyle/>
          <a:p>
            <a:pPr algn="ctr"/>
            <a:r>
              <a:rPr lang="en-US" sz="7200" cap="all"/>
              <a:t>Who uses GraphQL?</a:t>
            </a:r>
          </a:p>
        </p:txBody>
      </p:sp>
      <p:sp>
        <p:nvSpPr>
          <p:cNvPr id="15" name="Freeform 6">
            <a:extLst>
              <a:ext uri="{FF2B5EF4-FFF2-40B4-BE49-F238E27FC236}">
                <a16:creationId xmlns:a16="http://schemas.microsoft.com/office/drawing/2014/main" id="{B4734F2F-19FC-4D35-9BDE-5CEAD57D9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7" name="Freeform 6">
            <a:extLst>
              <a:ext uri="{FF2B5EF4-FFF2-40B4-BE49-F238E27FC236}">
                <a16:creationId xmlns:a16="http://schemas.microsoft.com/office/drawing/2014/main" id="{D97A8A26-FD96-4968-A34A-727382AC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4" name="Picture 6" descr="Kuvahaun tulos haulle graphql">
            <a:extLst>
              <a:ext uri="{FF2B5EF4-FFF2-40B4-BE49-F238E27FC236}">
                <a16:creationId xmlns:a16="http://schemas.microsoft.com/office/drawing/2014/main" id="{CF6C636D-9842-4CB8-9529-6FF259F680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71403" y="1425173"/>
            <a:ext cx="4207669" cy="4207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48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5D213B41-AC9B-4E61-BEED-FF4C168A8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64D2E6-C11F-40E1-B897-401635E30475}"/>
              </a:ext>
            </a:extLst>
          </p:cNvPr>
          <p:cNvSpPr>
            <a:spLocks noGrp="1"/>
          </p:cNvSpPr>
          <p:nvPr>
            <p:ph type="title"/>
          </p:nvPr>
        </p:nvSpPr>
        <p:spPr>
          <a:xfrm>
            <a:off x="659230" y="4484772"/>
            <a:ext cx="10869750" cy="1237298"/>
          </a:xfrm>
        </p:spPr>
        <p:txBody>
          <a:bodyPr vert="horz" lIns="91440" tIns="45720" rIns="91440" bIns="45720" rtlCol="0" anchor="b">
            <a:normAutofit/>
          </a:bodyPr>
          <a:lstStyle/>
          <a:p>
            <a:pPr algn="ctr"/>
            <a:r>
              <a:rPr lang="en-US" sz="7200" cap="all" dirty="0"/>
              <a:t>Who uses </a:t>
            </a:r>
            <a:r>
              <a:rPr lang="en-US" sz="7200" cap="all" dirty="0" err="1"/>
              <a:t>GraphQL</a:t>
            </a:r>
            <a:r>
              <a:rPr lang="en-US" sz="7200" cap="all" dirty="0"/>
              <a:t>?</a:t>
            </a:r>
          </a:p>
        </p:txBody>
      </p:sp>
      <p:sp>
        <p:nvSpPr>
          <p:cNvPr id="15" name="Freeform 6">
            <a:extLst>
              <a:ext uri="{FF2B5EF4-FFF2-40B4-BE49-F238E27FC236}">
                <a16:creationId xmlns:a16="http://schemas.microsoft.com/office/drawing/2014/main" id="{D8BB75D5-93A7-4EC9-A2FB-DCBDE6DE3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46527" y="-13329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7" name="Freeform 6">
            <a:extLst>
              <a:ext uri="{FF2B5EF4-FFF2-40B4-BE49-F238E27FC236}">
                <a16:creationId xmlns:a16="http://schemas.microsoft.com/office/drawing/2014/main" id="{628FBD9F-3B86-4C98-8F77-383320737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7838485" y="614084"/>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6" name="Content Placeholder 5">
            <a:extLst>
              <a:ext uri="{FF2B5EF4-FFF2-40B4-BE49-F238E27FC236}">
                <a16:creationId xmlns:a16="http://schemas.microsoft.com/office/drawing/2014/main" id="{CF964AA6-59E6-4587-9E77-3BE5E4328CC1}"/>
              </a:ext>
            </a:extLst>
          </p:cNvPr>
          <p:cNvSpPr>
            <a:spLocks noGrp="1"/>
          </p:cNvSpPr>
          <p:nvPr>
            <p:ph idx="1"/>
          </p:nvPr>
        </p:nvSpPr>
        <p:spPr/>
        <p:txBody>
          <a:bodyPr/>
          <a:lstStyle/>
          <a:p>
            <a:endParaRPr lang="en-FI" dirty="0"/>
          </a:p>
        </p:txBody>
      </p:sp>
      <p:pic>
        <p:nvPicPr>
          <p:cNvPr id="7" name="Picture 6">
            <a:extLst>
              <a:ext uri="{FF2B5EF4-FFF2-40B4-BE49-F238E27FC236}">
                <a16:creationId xmlns:a16="http://schemas.microsoft.com/office/drawing/2014/main" id="{1EF51A0E-4E4B-4E58-B18C-355058A0964F}"/>
              </a:ext>
            </a:extLst>
          </p:cNvPr>
          <p:cNvPicPr>
            <a:picLocks noChangeAspect="1"/>
          </p:cNvPicPr>
          <p:nvPr/>
        </p:nvPicPr>
        <p:blipFill>
          <a:blip r:embed="rId2"/>
          <a:stretch>
            <a:fillRect/>
          </a:stretch>
        </p:blipFill>
        <p:spPr>
          <a:xfrm>
            <a:off x="1280122" y="1273417"/>
            <a:ext cx="9784156" cy="2155583"/>
          </a:xfrm>
          <a:prstGeom prst="rect">
            <a:avLst/>
          </a:prstGeom>
        </p:spPr>
      </p:pic>
    </p:spTree>
    <p:extLst>
      <p:ext uri="{BB962C8B-B14F-4D97-AF65-F5344CB8AC3E}">
        <p14:creationId xmlns:p14="http://schemas.microsoft.com/office/powerpoint/2010/main" val="92958860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1116</Words>
  <Application>Microsoft Office PowerPoint</Application>
  <PresentationFormat>Widescreen</PresentationFormat>
  <Paragraphs>125</Paragraphs>
  <Slides>27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Franklin Gothic Book</vt:lpstr>
      <vt:lpstr>Crop</vt:lpstr>
      <vt:lpstr>GraphQL</vt:lpstr>
      <vt:lpstr>Presentation contents</vt:lpstr>
      <vt:lpstr>What is GraphQL?</vt:lpstr>
      <vt:lpstr>What is GraphQL?</vt:lpstr>
      <vt:lpstr>What is GraphQL?</vt:lpstr>
      <vt:lpstr>What is GraphQL?</vt:lpstr>
      <vt:lpstr>What is GraphQL?</vt:lpstr>
      <vt:lpstr>Who uses GraphQL?</vt:lpstr>
      <vt:lpstr>Who uses GraphQL?</vt:lpstr>
      <vt:lpstr>Who uses GraphQL?</vt:lpstr>
      <vt:lpstr>When should you use GraphQL?</vt:lpstr>
      <vt:lpstr>When should you use GraphQL?</vt:lpstr>
      <vt:lpstr>Common misconceptions</vt:lpstr>
      <vt:lpstr>Common misconceptions</vt:lpstr>
      <vt:lpstr>GraphQL vs. REST</vt:lpstr>
      <vt:lpstr>GraphQL vs. REST  Structure</vt:lpstr>
      <vt:lpstr>GraphQL vs. REST  Pros    </vt:lpstr>
      <vt:lpstr>GraphQL vs. REST  Cons    </vt:lpstr>
      <vt:lpstr>Glossary</vt:lpstr>
      <vt:lpstr>Practical implementation</vt:lpstr>
      <vt:lpstr>GraphQL and Graphiql setup</vt:lpstr>
      <vt:lpstr>Models</vt:lpstr>
      <vt:lpstr>Schema</vt:lpstr>
      <vt:lpstr>Schema</vt:lpstr>
      <vt:lpstr>Schema</vt:lpstr>
      <vt:lpstr>Schema</vt:lpstr>
      <vt:lpstr>Querying with graphiql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GraphQL</dc:title>
  <dc:creator>Leon</dc:creator>
  <cp:lastModifiedBy>Leon</cp:lastModifiedBy>
  <cp:revision>1</cp:revision>
  <dcterms:created xsi:type="dcterms:W3CDTF">2020-02-21T12:15:02Z</dcterms:created>
  <dcterms:modified xsi:type="dcterms:W3CDTF">2020-02-21T12:15:04Z</dcterms:modified>
</cp:coreProperties>
</file>