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9EA-4EEE-4D77-B426-D1ECB39021F1}" type="datetimeFigureOut">
              <a:rPr lang="en-FI" smtClean="0"/>
              <a:t>08/01/2021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DF7E-90D5-44B6-AAB2-BE919F0E62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26236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9EA-4EEE-4D77-B426-D1ECB39021F1}" type="datetimeFigureOut">
              <a:rPr lang="en-FI" smtClean="0"/>
              <a:t>08/01/2021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DF7E-90D5-44B6-AAB2-BE919F0E62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0051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9EA-4EEE-4D77-B426-D1ECB39021F1}" type="datetimeFigureOut">
              <a:rPr lang="en-FI" smtClean="0"/>
              <a:t>08/01/2021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DF7E-90D5-44B6-AAB2-BE919F0E62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27434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9EA-4EEE-4D77-B426-D1ECB39021F1}" type="datetimeFigureOut">
              <a:rPr lang="en-FI" smtClean="0"/>
              <a:t>08/01/2021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DF7E-90D5-44B6-AAB2-BE919F0E62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4095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9EA-4EEE-4D77-B426-D1ECB39021F1}" type="datetimeFigureOut">
              <a:rPr lang="en-FI" smtClean="0"/>
              <a:t>08/01/2021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DF7E-90D5-44B6-AAB2-BE919F0E62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81639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9EA-4EEE-4D77-B426-D1ECB39021F1}" type="datetimeFigureOut">
              <a:rPr lang="en-FI" smtClean="0"/>
              <a:t>08/01/2021</a:t>
            </a:fld>
            <a:endParaRPr lang="en-FI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DF7E-90D5-44B6-AAB2-BE919F0E62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278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9EA-4EEE-4D77-B426-D1ECB39021F1}" type="datetimeFigureOut">
              <a:rPr lang="en-FI" smtClean="0"/>
              <a:t>08/01/2021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DF7E-90D5-44B6-AAB2-BE919F0E62E9}" type="slidenum">
              <a:rPr lang="en-FI" smtClean="0"/>
              <a:t>‹#›</a:t>
            </a:fld>
            <a:endParaRPr lang="en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28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9EA-4EEE-4D77-B426-D1ECB39021F1}" type="datetimeFigureOut">
              <a:rPr lang="en-FI" smtClean="0"/>
              <a:t>08/01/2021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DF7E-90D5-44B6-AAB2-BE919F0E62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7381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9EA-4EEE-4D77-B426-D1ECB39021F1}" type="datetimeFigureOut">
              <a:rPr lang="en-FI" smtClean="0"/>
              <a:t>08/01/2021</a:t>
            </a:fld>
            <a:endParaRPr lang="en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DF7E-90D5-44B6-AAB2-BE919F0E62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664759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9EA-4EEE-4D77-B426-D1ECB39021F1}" type="datetimeFigureOut">
              <a:rPr lang="en-FI" smtClean="0"/>
              <a:t>08/01/2021</a:t>
            </a:fld>
            <a:endParaRPr lang="en-FI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FI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DF7E-90D5-44B6-AAB2-BE919F0E62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079753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3EC99EA-4EEE-4D77-B426-D1ECB39021F1}" type="datetimeFigureOut">
              <a:rPr lang="en-FI" smtClean="0"/>
              <a:t>08/01/2021</a:t>
            </a:fld>
            <a:endParaRPr lang="en-FI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FI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DF7E-90D5-44B6-AAB2-BE919F0E62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735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3EC99EA-4EEE-4D77-B426-D1ECB39021F1}" type="datetimeFigureOut">
              <a:rPr lang="en-FI" smtClean="0"/>
              <a:t>08/01/2021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0E6DF7E-90D5-44B6-AAB2-BE919F0E62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7927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utdoor, sky&#10;&#10;Description automatically generated">
            <a:extLst>
              <a:ext uri="{FF2B5EF4-FFF2-40B4-BE49-F238E27FC236}">
                <a16:creationId xmlns:a16="http://schemas.microsoft.com/office/drawing/2014/main" id="{F1AA6CC5-4888-443B-8FD2-977DA7014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4844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2805BF-9045-4A0A-9591-A11DB182A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008" y="1249535"/>
            <a:ext cx="5602383" cy="1877437"/>
          </a:xfrm>
        </p:spPr>
        <p:txBody>
          <a:bodyPr>
            <a:normAutofit/>
          </a:bodyPr>
          <a:lstStyle/>
          <a:p>
            <a:r>
              <a:rPr lang="en-US" sz="2700" dirty="0"/>
              <a:t>World of Warcraft: Pocket Buddy</a:t>
            </a:r>
            <a:br>
              <a:rPr lang="en-US" sz="2700" dirty="0"/>
            </a:br>
            <a:br>
              <a:rPr lang="en-US" sz="2700" dirty="0"/>
            </a:br>
            <a:r>
              <a:rPr lang="en-US" sz="2700" dirty="0"/>
              <a:t>Project Plan</a:t>
            </a:r>
            <a:endParaRPr lang="en-FI" sz="27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5040EF-32B8-46F3-823C-6BA3A49A7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ADC3E-9A01-410A-AACF-52D34B3D2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3" y="2173266"/>
            <a:ext cx="3657119" cy="251146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by Leon Oelen</a:t>
            </a:r>
          </a:p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DIN17SP</a:t>
            </a:r>
            <a:endParaRPr lang="en-FI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70533A45-ABBF-4704-9F8D-77B0EFFE8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701" y="325805"/>
            <a:ext cx="1847461" cy="184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73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9B195-DB1C-4CB6-8035-53306A3B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Timetable</a:t>
            </a:r>
            <a:endParaRPr lang="en-FI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183A060-A773-48EB-BB72-A39787A093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929761"/>
              </p:ext>
            </p:extLst>
          </p:nvPr>
        </p:nvGraphicFramePr>
        <p:xfrm>
          <a:off x="5397500" y="989563"/>
          <a:ext cx="6151564" cy="4577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198">
                  <a:extLst>
                    <a:ext uri="{9D8B030D-6E8A-4147-A177-3AD203B41FA5}">
                      <a16:colId xmlns:a16="http://schemas.microsoft.com/office/drawing/2014/main" val="83497447"/>
                    </a:ext>
                  </a:extLst>
                </a:gridCol>
                <a:gridCol w="4886366">
                  <a:extLst>
                    <a:ext uri="{9D8B030D-6E8A-4147-A177-3AD203B41FA5}">
                      <a16:colId xmlns:a16="http://schemas.microsoft.com/office/drawing/2014/main" val="567777211"/>
                    </a:ext>
                  </a:extLst>
                </a:gridCol>
              </a:tblGrid>
              <a:tr h="508584">
                <a:tc>
                  <a:txBody>
                    <a:bodyPr/>
                    <a:lstStyle/>
                    <a:p>
                      <a:r>
                        <a:rPr lang="en-US" sz="2300"/>
                        <a:t>Week </a:t>
                      </a:r>
                      <a:endParaRPr lang="en-FI" sz="2300"/>
                    </a:p>
                  </a:txBody>
                  <a:tcPr marL="115587" marR="115587" marT="57794" marB="5779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Objectives</a:t>
                      </a:r>
                      <a:endParaRPr lang="en-FI" sz="2300" dirty="0"/>
                    </a:p>
                  </a:txBody>
                  <a:tcPr marL="115587" marR="115587" marT="57794" marB="57794"/>
                </a:tc>
                <a:extLst>
                  <a:ext uri="{0D108BD9-81ED-4DB2-BD59-A6C34878D82A}">
                    <a16:rowId xmlns:a16="http://schemas.microsoft.com/office/drawing/2014/main" val="2927881325"/>
                  </a:ext>
                </a:extLst>
              </a:tr>
              <a:tr h="508584">
                <a:tc>
                  <a:txBody>
                    <a:bodyPr/>
                    <a:lstStyle/>
                    <a:p>
                      <a:r>
                        <a:rPr lang="en-US" sz="2300"/>
                        <a:t>1</a:t>
                      </a:r>
                      <a:endParaRPr lang="en-FI" sz="2300"/>
                    </a:p>
                  </a:txBody>
                  <a:tcPr marL="115587" marR="115587" marT="57794" marB="5779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Basics of the Flutter framework</a:t>
                      </a:r>
                      <a:endParaRPr lang="en-FI" sz="2300"/>
                    </a:p>
                  </a:txBody>
                  <a:tcPr marL="115587" marR="115587" marT="57794" marB="57794"/>
                </a:tc>
                <a:extLst>
                  <a:ext uri="{0D108BD9-81ED-4DB2-BD59-A6C34878D82A}">
                    <a16:rowId xmlns:a16="http://schemas.microsoft.com/office/drawing/2014/main" val="1588663693"/>
                  </a:ext>
                </a:extLst>
              </a:tr>
              <a:tr h="508584">
                <a:tc>
                  <a:txBody>
                    <a:bodyPr/>
                    <a:lstStyle/>
                    <a:p>
                      <a:r>
                        <a:rPr lang="en-US" sz="2300"/>
                        <a:t>2</a:t>
                      </a:r>
                      <a:endParaRPr lang="en-FI" sz="2300"/>
                    </a:p>
                  </a:txBody>
                  <a:tcPr marL="115587" marR="115587" marT="57794" marB="5779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Skeleton development</a:t>
                      </a:r>
                      <a:endParaRPr lang="en-FI" sz="2300"/>
                    </a:p>
                  </a:txBody>
                  <a:tcPr marL="115587" marR="115587" marT="57794" marB="57794"/>
                </a:tc>
                <a:extLst>
                  <a:ext uri="{0D108BD9-81ED-4DB2-BD59-A6C34878D82A}">
                    <a16:rowId xmlns:a16="http://schemas.microsoft.com/office/drawing/2014/main" val="2657566046"/>
                  </a:ext>
                </a:extLst>
              </a:tr>
              <a:tr h="508584">
                <a:tc>
                  <a:txBody>
                    <a:bodyPr/>
                    <a:lstStyle/>
                    <a:p>
                      <a:r>
                        <a:rPr lang="en-US" sz="2300"/>
                        <a:t>3</a:t>
                      </a:r>
                      <a:endParaRPr lang="en-FI" sz="2300"/>
                    </a:p>
                  </a:txBody>
                  <a:tcPr marL="115587" marR="115587" marT="57794" marB="5779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Adding resources to each class</a:t>
                      </a:r>
                      <a:endParaRPr lang="en-FI" sz="2300"/>
                    </a:p>
                  </a:txBody>
                  <a:tcPr marL="115587" marR="115587" marT="57794" marB="57794"/>
                </a:tc>
                <a:extLst>
                  <a:ext uri="{0D108BD9-81ED-4DB2-BD59-A6C34878D82A}">
                    <a16:rowId xmlns:a16="http://schemas.microsoft.com/office/drawing/2014/main" val="1020521255"/>
                  </a:ext>
                </a:extLst>
              </a:tr>
              <a:tr h="508584">
                <a:tc>
                  <a:txBody>
                    <a:bodyPr/>
                    <a:lstStyle/>
                    <a:p>
                      <a:r>
                        <a:rPr lang="en-US" sz="2300"/>
                        <a:t>4</a:t>
                      </a:r>
                      <a:endParaRPr lang="en-FI" sz="2300"/>
                    </a:p>
                  </a:txBody>
                  <a:tcPr marL="115587" marR="115587" marT="57794" marB="5779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Planning out the functional aspects</a:t>
                      </a:r>
                      <a:endParaRPr lang="en-FI" sz="2300"/>
                    </a:p>
                  </a:txBody>
                  <a:tcPr marL="115587" marR="115587" marT="57794" marB="57794"/>
                </a:tc>
                <a:extLst>
                  <a:ext uri="{0D108BD9-81ED-4DB2-BD59-A6C34878D82A}">
                    <a16:rowId xmlns:a16="http://schemas.microsoft.com/office/drawing/2014/main" val="2845655022"/>
                  </a:ext>
                </a:extLst>
              </a:tr>
              <a:tr h="508584">
                <a:tc>
                  <a:txBody>
                    <a:bodyPr/>
                    <a:lstStyle/>
                    <a:p>
                      <a:r>
                        <a:rPr lang="en-US" sz="2300"/>
                        <a:t>5</a:t>
                      </a:r>
                      <a:endParaRPr lang="en-FI" sz="2300"/>
                    </a:p>
                  </a:txBody>
                  <a:tcPr marL="115587" marR="115587" marT="57794" marB="5779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API integration</a:t>
                      </a:r>
                      <a:endParaRPr lang="en-FI" sz="2300"/>
                    </a:p>
                  </a:txBody>
                  <a:tcPr marL="115587" marR="115587" marT="57794" marB="57794"/>
                </a:tc>
                <a:extLst>
                  <a:ext uri="{0D108BD9-81ED-4DB2-BD59-A6C34878D82A}">
                    <a16:rowId xmlns:a16="http://schemas.microsoft.com/office/drawing/2014/main" val="2257999632"/>
                  </a:ext>
                </a:extLst>
              </a:tr>
              <a:tr h="508584">
                <a:tc>
                  <a:txBody>
                    <a:bodyPr/>
                    <a:lstStyle/>
                    <a:p>
                      <a:r>
                        <a:rPr lang="en-US" sz="2300"/>
                        <a:t>6</a:t>
                      </a:r>
                      <a:endParaRPr lang="en-FI" sz="2300"/>
                    </a:p>
                  </a:txBody>
                  <a:tcPr marL="115587" marR="115587" marT="57794" marB="5779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Database development</a:t>
                      </a:r>
                      <a:endParaRPr lang="en-FI" sz="2300"/>
                    </a:p>
                  </a:txBody>
                  <a:tcPr marL="115587" marR="115587" marT="57794" marB="57794"/>
                </a:tc>
                <a:extLst>
                  <a:ext uri="{0D108BD9-81ED-4DB2-BD59-A6C34878D82A}">
                    <a16:rowId xmlns:a16="http://schemas.microsoft.com/office/drawing/2014/main" val="3850997555"/>
                  </a:ext>
                </a:extLst>
              </a:tr>
              <a:tr h="508584">
                <a:tc>
                  <a:txBody>
                    <a:bodyPr/>
                    <a:lstStyle/>
                    <a:p>
                      <a:r>
                        <a:rPr lang="en-US" sz="2300"/>
                        <a:t>7</a:t>
                      </a:r>
                      <a:endParaRPr lang="en-FI" sz="2300"/>
                    </a:p>
                  </a:txBody>
                  <a:tcPr marL="115587" marR="115587" marT="57794" marB="5779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Code cleanup and testing</a:t>
                      </a:r>
                      <a:endParaRPr lang="en-FI" sz="2300"/>
                    </a:p>
                  </a:txBody>
                  <a:tcPr marL="115587" marR="115587" marT="57794" marB="57794"/>
                </a:tc>
                <a:extLst>
                  <a:ext uri="{0D108BD9-81ED-4DB2-BD59-A6C34878D82A}">
                    <a16:rowId xmlns:a16="http://schemas.microsoft.com/office/drawing/2014/main" val="1052918956"/>
                  </a:ext>
                </a:extLst>
              </a:tr>
              <a:tr h="508584">
                <a:tc>
                  <a:txBody>
                    <a:bodyPr/>
                    <a:lstStyle/>
                    <a:p>
                      <a:r>
                        <a:rPr lang="en-US" sz="2300"/>
                        <a:t>8</a:t>
                      </a:r>
                      <a:endParaRPr lang="en-FI" sz="2300"/>
                    </a:p>
                  </a:txBody>
                  <a:tcPr marL="115587" marR="115587" marT="57794" marB="5779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Finalizing the application</a:t>
                      </a:r>
                      <a:endParaRPr lang="en-FI" sz="2300" dirty="0"/>
                    </a:p>
                  </a:txBody>
                  <a:tcPr marL="115587" marR="115587" marT="57794" marB="57794"/>
                </a:tc>
                <a:extLst>
                  <a:ext uri="{0D108BD9-81ED-4DB2-BD59-A6C34878D82A}">
                    <a16:rowId xmlns:a16="http://schemas.microsoft.com/office/drawing/2014/main" val="3598658835"/>
                  </a:ext>
                </a:extLst>
              </a:tr>
            </a:tbl>
          </a:graphicData>
        </a:graphic>
      </p:graphicFrame>
      <p:pic>
        <p:nvPicPr>
          <p:cNvPr id="7" name="Picture 6" descr="A picture containing text, tableware, cup&#10;&#10;Description automatically generated">
            <a:extLst>
              <a:ext uri="{FF2B5EF4-FFF2-40B4-BE49-F238E27FC236}">
                <a16:creationId xmlns:a16="http://schemas.microsoft.com/office/drawing/2014/main" id="{0DE67A34-CBFE-4418-9BCB-8640C0963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37" y="330815"/>
            <a:ext cx="4221179" cy="192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5249-7BC4-4A69-90E8-68970663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8C4FE-6F3E-4094-8D74-9F72BCD61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r>
              <a:rPr lang="en-US" dirty="0"/>
              <a:t>Overall approach – development phases</a:t>
            </a:r>
          </a:p>
          <a:p>
            <a:r>
              <a:rPr lang="en-US" dirty="0"/>
              <a:t>Deliverables </a:t>
            </a:r>
          </a:p>
          <a:p>
            <a:r>
              <a:rPr lang="en-US" dirty="0"/>
              <a:t>Technical requirements</a:t>
            </a:r>
          </a:p>
          <a:p>
            <a:r>
              <a:rPr lang="en-US" dirty="0"/>
              <a:t>Timetable</a:t>
            </a:r>
          </a:p>
          <a:p>
            <a:endParaRPr lang="en-FI" dirty="0"/>
          </a:p>
        </p:txBody>
      </p:sp>
      <p:pic>
        <p:nvPicPr>
          <p:cNvPr id="5" name="Picture 4" descr="A close - up of a missile&#10;&#10;Description automatically generated with medium confidence">
            <a:extLst>
              <a:ext uri="{FF2B5EF4-FFF2-40B4-BE49-F238E27FC236}">
                <a16:creationId xmlns:a16="http://schemas.microsoft.com/office/drawing/2014/main" id="{66E18088-45C7-41C2-892C-F565A423C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376" y="1136328"/>
            <a:ext cx="845447" cy="845447"/>
          </a:xfrm>
          <a:prstGeom prst="rect">
            <a:avLst/>
          </a:prstGeom>
        </p:spPr>
      </p:pic>
      <p:pic>
        <p:nvPicPr>
          <p:cNvPr id="7" name="Picture 6" descr="A close up of a carved pumpkin&#10;&#10;Description automatically generated with low confidence">
            <a:extLst>
              <a:ext uri="{FF2B5EF4-FFF2-40B4-BE49-F238E27FC236}">
                <a16:creationId xmlns:a16="http://schemas.microsoft.com/office/drawing/2014/main" id="{CDC726F1-0847-463D-8B13-E8D70ECA4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179" y="1143839"/>
            <a:ext cx="830424" cy="83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7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64BC-5449-4AE1-8DC3-033F3AD2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6844A-7B33-4BA1-88B6-782F430BF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World of Warcraft-themed application</a:t>
            </a:r>
          </a:p>
          <a:p>
            <a:r>
              <a:rPr lang="en-US" dirty="0"/>
              <a:t>Goal to put an endless number of resources into one place</a:t>
            </a:r>
          </a:p>
          <a:p>
            <a:r>
              <a:rPr lang="en-US" dirty="0"/>
              <a:t>Natively compiled mobile application developed using Flutter</a:t>
            </a:r>
          </a:p>
          <a:p>
            <a:r>
              <a:rPr lang="en-US" dirty="0"/>
              <a:t>Usage of public APIs and a database</a:t>
            </a:r>
          </a:p>
          <a:p>
            <a:endParaRPr lang="en-FI" dirty="0"/>
          </a:p>
        </p:txBody>
      </p:sp>
      <p:pic>
        <p:nvPicPr>
          <p:cNvPr id="5" name="Picture 4" descr="A close - up of a neon sign&#10;&#10;Description automatically generated with medium confidence">
            <a:extLst>
              <a:ext uri="{FF2B5EF4-FFF2-40B4-BE49-F238E27FC236}">
                <a16:creationId xmlns:a16="http://schemas.microsoft.com/office/drawing/2014/main" id="{E050CFFB-D775-4359-B1F4-8ABC71E96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75" y="1145169"/>
            <a:ext cx="827766" cy="827766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39A8B09-4065-41AA-9B31-D4B9DDC5D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161" y="1138997"/>
            <a:ext cx="833938" cy="83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7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7D9D-DB8C-4FF3-8B8E-7C7DDE10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approach – Requirements phase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0816A-E65D-4E90-A37B-A0DCEE5E2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phase</a:t>
            </a:r>
          </a:p>
          <a:p>
            <a:pPr lvl="1"/>
            <a:r>
              <a:rPr lang="en-US" dirty="0"/>
              <a:t>Finding out what is required in terms of UI and functionality</a:t>
            </a:r>
          </a:p>
          <a:p>
            <a:pPr lvl="1"/>
            <a:r>
              <a:rPr lang="en-US" dirty="0"/>
              <a:t>Learning the basics of the Flutter framework</a:t>
            </a:r>
          </a:p>
          <a:p>
            <a:pPr lvl="1"/>
            <a:r>
              <a:rPr lang="en-US" dirty="0"/>
              <a:t>Researching possible APIs to integrate</a:t>
            </a:r>
          </a:p>
          <a:p>
            <a:pPr lvl="1"/>
            <a:r>
              <a:rPr lang="en-US" dirty="0"/>
              <a:t>Researching clean development standards for mobile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42586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CFEC-4E18-4A39-ADEB-8303F540C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approach – design phase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59FBC-074F-41DF-B25C-25D467DD4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phase</a:t>
            </a:r>
          </a:p>
          <a:p>
            <a:pPr lvl="1"/>
            <a:r>
              <a:rPr lang="en-US" dirty="0"/>
              <a:t>Mock-ups of the application</a:t>
            </a:r>
          </a:p>
          <a:p>
            <a:pPr lvl="1"/>
            <a:r>
              <a:rPr lang="en-US" dirty="0"/>
              <a:t>Database layout</a:t>
            </a:r>
          </a:p>
          <a:p>
            <a:pPr lvl="1"/>
            <a:r>
              <a:rPr lang="en-US" dirty="0"/>
              <a:t>Consistency between pages</a:t>
            </a:r>
          </a:p>
          <a:p>
            <a:pPr lvl="1"/>
            <a:r>
              <a:rPr lang="en-US" dirty="0"/>
              <a:t>Looking at similar applications for inspiration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26852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41DC-B6DA-4801-AF5B-E5278895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approach – implementation phase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8713B-D279-42F7-A6DB-A56384863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phase</a:t>
            </a:r>
          </a:p>
          <a:p>
            <a:pPr lvl="1"/>
            <a:r>
              <a:rPr lang="en-US" dirty="0"/>
              <a:t>Development using tools such as Visual Studio Code,  Android Studio and GitHub</a:t>
            </a:r>
          </a:p>
          <a:p>
            <a:pPr lvl="1"/>
            <a:r>
              <a:rPr lang="en-US" dirty="0"/>
              <a:t>Developed using the Dart programming language and numerous external libraries </a:t>
            </a:r>
          </a:p>
          <a:p>
            <a:pPr lvl="1"/>
            <a:r>
              <a:rPr lang="en-US" dirty="0"/>
              <a:t>Agile development despite the project being a solo project</a:t>
            </a:r>
          </a:p>
          <a:p>
            <a:pPr lvl="1"/>
            <a:r>
              <a:rPr lang="en-US" dirty="0"/>
              <a:t>Keeping up with the schedule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172194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7525-B991-4D43-9347-705A41A04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Approach – Testing Phase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E80B3-C35A-409E-BF01-0EA7B1DA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phase</a:t>
            </a:r>
          </a:p>
          <a:p>
            <a:pPr lvl="1"/>
            <a:r>
              <a:rPr lang="en-US" dirty="0"/>
              <a:t>Making sure the latest build on GitHub is complete and functional</a:t>
            </a:r>
          </a:p>
          <a:p>
            <a:pPr lvl="1"/>
            <a:r>
              <a:rPr lang="en-US" dirty="0"/>
              <a:t>Making sure that each functionality is tested</a:t>
            </a:r>
          </a:p>
          <a:p>
            <a:pPr lvl="1"/>
            <a:r>
              <a:rPr lang="en-US" dirty="0"/>
              <a:t>Code cleanups</a:t>
            </a:r>
          </a:p>
          <a:p>
            <a:pPr lvl="1"/>
            <a:r>
              <a:rPr lang="en-US" dirty="0"/>
              <a:t>Removal of “dead code”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42707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C96C-6B8B-4FFB-A0BA-4FA4874E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C6417-5864-4133-9E86-C92B65B77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  <a:p>
            <a:r>
              <a:rPr lang="en-US" dirty="0"/>
              <a:t>Project report</a:t>
            </a:r>
          </a:p>
          <a:p>
            <a:r>
              <a:rPr lang="en-US" dirty="0"/>
              <a:t>Project worktime sheet</a:t>
            </a:r>
          </a:p>
          <a:p>
            <a:r>
              <a:rPr lang="en-US" dirty="0"/>
              <a:t>Full codebase on GitHub</a:t>
            </a:r>
            <a:endParaRPr lang="en-FI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E17FC876-E717-48AF-ABBF-42284CC25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752" y="1117973"/>
            <a:ext cx="879084" cy="879084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B1604B4-A1A3-446B-9CFB-020355B6A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508" y="1127317"/>
            <a:ext cx="869740" cy="86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284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1F54-8E9C-4EA7-B214-4C08DE18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Requirements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9B4D4-0C62-4A31-B387-87FF902BD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phone running either the Android or iOS operating system. Better performance on newer versions of each</a:t>
            </a:r>
          </a:p>
          <a:p>
            <a:r>
              <a:rPr lang="en-US" dirty="0"/>
              <a:t>Virtual emulator of a mobile device running either of the operating systems mentioned above</a:t>
            </a:r>
          </a:p>
          <a:p>
            <a:endParaRPr lang="en-FI" dirty="0"/>
          </a:p>
        </p:txBody>
      </p:sp>
      <p:pic>
        <p:nvPicPr>
          <p:cNvPr id="5" name="Picture 4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813B5F35-2D89-4C11-A1F8-79422BFDB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629" y="1117973"/>
            <a:ext cx="922906" cy="922906"/>
          </a:xfrm>
          <a:prstGeom prst="rect">
            <a:avLst/>
          </a:prstGeom>
        </p:spPr>
      </p:pic>
      <p:pic>
        <p:nvPicPr>
          <p:cNvPr id="7" name="Picture 6" descr="A picture containing indoor&#10;&#10;Description automatically generated">
            <a:extLst>
              <a:ext uri="{FF2B5EF4-FFF2-40B4-BE49-F238E27FC236}">
                <a16:creationId xmlns:a16="http://schemas.microsoft.com/office/drawing/2014/main" id="{EBB62ECE-FC10-4EE4-B581-2356BE300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816" y="1117973"/>
            <a:ext cx="924555" cy="92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8654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276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World of Warcraft: Pocket Buddy  Project Plan</vt:lpstr>
      <vt:lpstr>CONTENTS</vt:lpstr>
      <vt:lpstr>Summary</vt:lpstr>
      <vt:lpstr>Overall approach – Requirements phase</vt:lpstr>
      <vt:lpstr>Overall approach – design phase</vt:lpstr>
      <vt:lpstr>Overall approach – implementation phase</vt:lpstr>
      <vt:lpstr>Overall Approach – Testing Phase</vt:lpstr>
      <vt:lpstr>Deliverables</vt:lpstr>
      <vt:lpstr>Technical Requirements</vt:lpstr>
      <vt:lpstr>Timetable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of Warcraft: Pocket Buddy  Project Plan</dc:title>
  <dc:creator>Leon Oelen</dc:creator>
  <cp:lastModifiedBy>Leon Oelen</cp:lastModifiedBy>
  <cp:revision>5</cp:revision>
  <dcterms:created xsi:type="dcterms:W3CDTF">2021-01-08T12:13:57Z</dcterms:created>
  <dcterms:modified xsi:type="dcterms:W3CDTF">2021-01-08T12:32:55Z</dcterms:modified>
</cp:coreProperties>
</file>