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>
        <p:scale>
          <a:sx n="100" d="100"/>
          <a:sy n="100" d="100"/>
        </p:scale>
        <p:origin x="1770" y="-1944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17.10.2019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17.10.2019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mqtt.org/" TargetMode="External"/><Relationship Id="rId7" Type="http://schemas.openxmlformats.org/officeDocument/2006/relationships/hyperlink" Target="https://en.ilmatieteenlaitos.fi/download-observations#!/" TargetMode="External"/><Relationship Id="rId2" Type="http://schemas.openxmlformats.org/officeDocument/2006/relationships/hyperlink" Target="https://www.bosch-sensortec.com/bst/products/all_products/bmp280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weathermap.org/api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expressjs.com/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of Things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credits: 15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2019, Autumn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Instructor: Jukka Jauhiainen, Teemu Korpela 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PiWeather Report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Leon Oelen (DIN17SP), Imran Qadir (Open University)</a:t>
            </a:r>
          </a:p>
          <a:p>
            <a:r>
              <a:rPr lang="fi-FI" dirty="0"/>
              <a:t>School of Engineering and Natural Resources, Information Technology, Software Engineering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err="1"/>
              <a:t>Introduction</a:t>
            </a:r>
            <a:endParaRPr lang="fi-FI" b="1" dirty="0"/>
          </a:p>
          <a:p>
            <a:r>
              <a:rPr lang="fi-FI" dirty="0"/>
              <a:t>The goal of this project was to create an Internet of Things application. The choice of a weather station was made on the basis of the available sensors and difficulty. The goal of the weather station was to use a Raspberry Pi equipped with sensors to gather and transmit data to a remote server from where it is fetched, locally stored, and finally retrieved on a web application.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br>
              <a:rPr lang="fi-FI" dirty="0"/>
            </a:br>
            <a:endParaRPr lang="fi-FI" dirty="0"/>
          </a:p>
          <a:p>
            <a:r>
              <a:rPr lang="fi-FI" dirty="0"/>
              <a:t>FIGURE 1. Raspberry Pi equipped with BMP280 sensor</a:t>
            </a:r>
            <a:r>
              <a:rPr lang="fi-FI" sz="1000" dirty="0"/>
              <a:t>[1]</a:t>
            </a:r>
            <a:endParaRPr lang="fi-FI" dirty="0"/>
          </a:p>
          <a:p>
            <a:endParaRPr lang="fi-FI" dirty="0"/>
          </a:p>
          <a:p>
            <a:endParaRPr lang="fi-FI" b="1" dirty="0"/>
          </a:p>
          <a:p>
            <a:r>
              <a:rPr lang="fi-FI" b="1" dirty="0"/>
              <a:t>Hardware</a:t>
            </a:r>
          </a:p>
          <a:p>
            <a:r>
              <a:rPr lang="fi-FI" dirty="0"/>
              <a:t>The hardware that was used in this project includes a Raspberry Pi equipped with a BMP280 sensor, as shown in the figure above. 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dirty="0" err="1"/>
              <a:t>Methods</a:t>
            </a:r>
            <a:endParaRPr lang="fi-FI" b="1" dirty="0"/>
          </a:p>
          <a:p>
            <a:r>
              <a:rPr lang="fi-FI" dirty="0"/>
              <a:t>Several important methods were utilized to generate a functional application. An MQTT-broker</a:t>
            </a:r>
            <a:r>
              <a:rPr lang="fi-FI" sz="1000" dirty="0"/>
              <a:t>[2]</a:t>
            </a:r>
            <a:r>
              <a:rPr lang="fi-FI" dirty="0"/>
              <a:t> was used to enable communication between the Raspberry Pi and a remote Ubuntu server. This allowed the transfer of data from the Raspberry Pi to the remote server, where it was stored. The data was then </a:t>
            </a:r>
            <a:r>
              <a:rPr lang="fi-FI"/>
              <a:t>fetched to </a:t>
            </a:r>
            <a:r>
              <a:rPr lang="fi-FI" dirty="0"/>
              <a:t>a local computer using Python scripts and inserted into a local MySQL-database. Express.js framework</a:t>
            </a:r>
            <a:r>
              <a:rPr lang="fi-FI" sz="1000" dirty="0"/>
              <a:t>[3]</a:t>
            </a:r>
            <a:r>
              <a:rPr lang="fi-FI" dirty="0"/>
              <a:t> was used to establish connection to the local database where it then queries the data and offers it in a readable format. The data is then easily fetched and displayed on a React</a:t>
            </a:r>
            <a:r>
              <a:rPr lang="fi-FI" sz="1000" dirty="0"/>
              <a:t>[4]</a:t>
            </a:r>
            <a:r>
              <a:rPr lang="fi-FI" dirty="0"/>
              <a:t> web application.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2. React Framework</a:t>
            </a:r>
          </a:p>
          <a:p>
            <a:endParaRPr lang="fi-FI" dirty="0"/>
          </a:p>
          <a:p>
            <a:r>
              <a:rPr lang="fi-FI" b="1" dirty="0" err="1"/>
              <a:t>Results</a:t>
            </a:r>
            <a:endParaRPr lang="fi-FI" b="1" dirty="0"/>
          </a:p>
          <a:p>
            <a:r>
              <a:rPr lang="fi-FI" dirty="0"/>
              <a:t>As a result of the above methods, a functional web application was created. This web application loads the most recent entries from the MySQL-database, shows temperature and pressure data in Google charts, and loads weather information from a local weather station which is fetched from a public API at OpenWeatherMap.org.</a:t>
            </a:r>
            <a:r>
              <a:rPr lang="fi-FI" sz="1000" dirty="0"/>
              <a:t>[5]</a:t>
            </a:r>
            <a:r>
              <a:rPr lang="fi-FI" dirty="0"/>
              <a:t> </a:t>
            </a:r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89132" y="2735386"/>
            <a:ext cx="2813821" cy="8548989"/>
          </a:xfrm>
        </p:spPr>
        <p:txBody>
          <a:bodyPr/>
          <a:lstStyle/>
          <a:p>
            <a:r>
              <a:rPr lang="fi-FI" dirty="0"/>
              <a:t>The application also includes some weather data analysis of data provided by the Finnish Meteorological Institute.</a:t>
            </a:r>
            <a:r>
              <a:rPr lang="fi-FI" sz="1000" dirty="0"/>
              <a:t>[6]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3. Google chart displaying temperature records of September 2019</a:t>
            </a:r>
          </a:p>
          <a:p>
            <a:endParaRPr lang="fi-FI" dirty="0"/>
          </a:p>
          <a:p>
            <a:r>
              <a:rPr lang="fi-FI" b="1" dirty="0" err="1"/>
              <a:t>Conclusions</a:t>
            </a:r>
            <a:endParaRPr lang="fi-FI" b="1" dirty="0"/>
          </a:p>
          <a:p>
            <a:r>
              <a:rPr lang="fi-FI" dirty="0"/>
              <a:t>While there have been difficulties during the project weeks, we feel like we have learned a lot of things about many different aspects of Internet of Things. There is definitely room for improvement </a:t>
            </a:r>
            <a:r>
              <a:rPr lang="fi-FI"/>
              <a:t>and the process could have been more efficient, but overall </a:t>
            </a:r>
            <a:r>
              <a:rPr lang="fi-FI" dirty="0"/>
              <a:t>the knowledge gained from this project will help make future projects smoother.</a:t>
            </a:r>
          </a:p>
          <a:p>
            <a:endParaRPr lang="fi-FI" dirty="0"/>
          </a:p>
          <a:p>
            <a:r>
              <a:rPr lang="fi-FI" b="1" dirty="0"/>
              <a:t>References</a:t>
            </a:r>
          </a:p>
          <a:p>
            <a:r>
              <a:rPr lang="fi-FI" sz="1400" dirty="0"/>
              <a:t>[1] BMP280 (Bosch), </a:t>
            </a:r>
            <a:r>
              <a:rPr lang="fi-FI" sz="1400" dirty="0">
                <a:hlinkClick r:id="rId2"/>
              </a:rPr>
              <a:t>https://www.bosch-sensortec.com/bst/products/all_products/bmp280</a:t>
            </a:r>
            <a:endParaRPr lang="fi-FI" sz="1400" dirty="0"/>
          </a:p>
          <a:p>
            <a:r>
              <a:rPr lang="fi-FI" sz="1400" dirty="0"/>
              <a:t>[2] M2M connectivity protocol, </a:t>
            </a:r>
            <a:r>
              <a:rPr lang="en-US" sz="1400" dirty="0">
                <a:hlinkClick r:id="rId3"/>
              </a:rPr>
              <a:t>http://mqtt.org/</a:t>
            </a:r>
            <a:endParaRPr lang="en-US" sz="1400" dirty="0"/>
          </a:p>
          <a:p>
            <a:r>
              <a:rPr lang="en-US" sz="1400" dirty="0"/>
              <a:t>[3] Node.js web application framework, </a:t>
            </a:r>
            <a:r>
              <a:rPr lang="en-US" sz="1400" dirty="0">
                <a:hlinkClick r:id="rId4"/>
              </a:rPr>
              <a:t>https://expressjs.com/</a:t>
            </a:r>
            <a:endParaRPr lang="en-US" sz="1400" dirty="0"/>
          </a:p>
          <a:p>
            <a:r>
              <a:rPr lang="en-US" sz="1400" dirty="0"/>
              <a:t>[4] JavaScript library, </a:t>
            </a:r>
            <a:r>
              <a:rPr lang="en-US" sz="1400" dirty="0">
                <a:hlinkClick r:id="rId5"/>
              </a:rPr>
              <a:t>https://reactjs.org/</a:t>
            </a:r>
            <a:endParaRPr lang="en-US" sz="1400" dirty="0"/>
          </a:p>
          <a:p>
            <a:r>
              <a:rPr lang="en-US" sz="1400" dirty="0"/>
              <a:t>[5] Weather API, </a:t>
            </a:r>
            <a:r>
              <a:rPr lang="en-US" sz="1400" dirty="0">
                <a:hlinkClick r:id="rId6"/>
              </a:rPr>
              <a:t>https://openweathermap.org/api</a:t>
            </a:r>
            <a:endParaRPr lang="en-US" sz="1400" dirty="0"/>
          </a:p>
          <a:p>
            <a:r>
              <a:rPr lang="en-US" sz="1400" dirty="0"/>
              <a:t>[6] Weather observations in Finland, </a:t>
            </a:r>
            <a:r>
              <a:rPr lang="en-US" sz="1400" dirty="0">
                <a:hlinkClick r:id="rId7"/>
              </a:rPr>
              <a:t>https://en.ilmatieteenlaitos.fi/download-observations#!/</a:t>
            </a:r>
            <a:endParaRPr lang="fi-FI" sz="1400" dirty="0"/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D3BF285-CFC4-49C8-A69E-D55FE5376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50" y="5681362"/>
            <a:ext cx="1409849" cy="1438876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F1127A8-1C8D-4E5E-B4B3-4E276C3CF4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132" y="3792386"/>
            <a:ext cx="2681280" cy="10212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8CAA54A-D7E4-47A2-8853-9994DF09B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5492" y="7482519"/>
            <a:ext cx="1409700" cy="792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4BACAB011B29742A76E685AD08C2DA1" ma:contentTypeVersion="0" ma:contentTypeDescription="Luo uusi asiakirja." ma:contentTypeScope="" ma:versionID="c2340bf9e249eb775b0ec70e55d4d3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a7122fede3ce18bc736b811040ab5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1200AE-5223-4F23-8C9E-5F0813187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8005AB-9592-4868-905A-2401E8118F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9747424-F8E8-4F6B-AAFE-09648E93192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491</Words>
  <Application>Microsoft Office PowerPoint</Application>
  <PresentationFormat>A3 Paper (297x420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Leon</cp:lastModifiedBy>
  <cp:revision>122</cp:revision>
  <cp:lastPrinted>2012-08-29T10:33:03Z</cp:lastPrinted>
  <dcterms:created xsi:type="dcterms:W3CDTF">2011-08-25T08:52:46Z</dcterms:created>
  <dcterms:modified xsi:type="dcterms:W3CDTF">2019-10-17T10:47:06Z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0x01010024BACAB011B29742A76E685AD08C2DA1</vt:lpwstr>
  </property>
</Properties>
</file>