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4" r:id="rId2"/>
    <p:sldId id="804" r:id="rId3"/>
    <p:sldId id="805" r:id="rId4"/>
    <p:sldId id="825" r:id="rId5"/>
    <p:sldId id="815" r:id="rId6"/>
    <p:sldId id="812" r:id="rId7"/>
    <p:sldId id="839" r:id="rId8"/>
    <p:sldId id="830" r:id="rId9"/>
    <p:sldId id="816" r:id="rId10"/>
    <p:sldId id="817" r:id="rId11"/>
    <p:sldId id="818" r:id="rId12"/>
    <p:sldId id="827" r:id="rId13"/>
    <p:sldId id="828" r:id="rId14"/>
    <p:sldId id="831" r:id="rId15"/>
    <p:sldId id="832" r:id="rId16"/>
    <p:sldId id="833" r:id="rId17"/>
    <p:sldId id="819" r:id="rId18"/>
    <p:sldId id="820" r:id="rId19"/>
    <p:sldId id="821" r:id="rId20"/>
    <p:sldId id="834" r:id="rId21"/>
    <p:sldId id="835" r:id="rId22"/>
    <p:sldId id="836" r:id="rId23"/>
    <p:sldId id="837" r:id="rId24"/>
    <p:sldId id="838" r:id="rId25"/>
    <p:sldId id="829" r:id="rId26"/>
  </p:sldIdLst>
  <p:sldSz cx="12192000" cy="6858000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104" y="32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90929-7467-419E-8F06-C7EC961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9FC3-C46D-4066-B863-01AFC67B232F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B3F56-B93F-46C4-95E9-F219E7C2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FBEDD-1791-4602-989A-9C13AFA1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4E1A-D3F8-46C3-A5DF-67B2E3817D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6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0CD3C-4397-4F30-9F2A-C2252BCC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7C4B-858D-4A7E-9865-63F1B283CCEC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57021-7DA9-422B-81FB-68F4174C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CC8FF-F4EC-4692-8E15-CF7D52F6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BCEC5-D7D1-42BC-9FA2-35F0507D84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20F37-BB32-46B3-8C8C-82AE6C38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A242C-5C77-43FF-937A-4F929237431A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482B7-A6D7-4135-8DEE-0CA5F6C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61801-3A26-480F-892A-D304CCD6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DB8E3-4D78-40BF-9960-33685BF0AC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41A57-5604-41DD-A177-E87D522C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C808A-CB8E-4202-BE0E-8136D9BAAE7A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FA7C8-C291-4653-AB28-650F46D4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D31E0-7455-4951-BDA1-AABB539F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597D0-E6F4-4D32-B799-ADFFCCC3AF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7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4B88F-CC8D-41BE-ACE7-97ED21A8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A371D-1534-4B94-8A31-DA104F9FB407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10F33-26E7-47E6-B24B-95915A80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639B8-DCD6-4AD6-8993-4C0B7F38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7C9C1-E041-45EA-9386-4FE94E50A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9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BAA7F63-0D14-481B-A22A-A9C7B07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16D20-4C94-46C6-BCD5-01DB336A8696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7A1E646-E4C2-4431-ACA5-2DAEB1AD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B97D4FD-46FB-46B1-86E7-5E7E6A1A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CFCB-75E1-4875-805C-9C844251AD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96C7B133-9031-4124-8977-0FE1F28F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F67-395B-4442-B0EC-3481F05D23B5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7A253ACE-61E5-4F8B-92F4-96672931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C149E2C-FA61-496D-912C-6391A0E6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ED33-9059-445B-BD41-B116AFFF3F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6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34AD65CD-7B58-41E3-A2FE-ECE987C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06A4E-3AB5-4C5C-977A-80C63445BFB2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36BC71D-F92F-4DD3-994A-C4BDBDCA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83BF6763-4285-4B9D-8674-CA2C4902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922BD-6238-4258-935F-596F41B2E7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00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03F013F-160B-4B4F-8E64-D170C71A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D5F04-92B2-4E4C-B540-796399F66D0C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C6FEBF5C-8750-4115-AB19-DD3BE0E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D0258BC7-CFFA-40E0-B619-4E701E8D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52B4-D446-41C7-BA78-D75776743E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16B807B-03BD-4430-992B-8BFCD5F8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2686-519F-47C2-ADDA-5957EB858CC7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5C30B5F-FD82-4E09-A682-229A2A7A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E847870-1182-4B67-B249-86432C27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57E7A-B7C7-4CDD-8954-323F784F5D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4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A63B5B1-4C4F-4074-B1CD-65989D1A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A556B-74B6-469B-B267-C48A30D1294A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9C576B0-C2B3-49BF-BF33-2E4E3F6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F0D8730-E8A3-4694-8A3F-407A3AD5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9FF7-2DA0-402A-8503-BC359470B4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2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ADCFA3CF-2D50-4067-B634-42BAB2CDA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DF87E9A6-4184-4A74-B5BD-E10A064EA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B6960-E5DD-4AFC-BBA7-5929683E6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965BDA-7EAD-475C-AF43-F8023C85BE89}" type="datetimeFigureOut">
              <a:rPr lang="pt-BR"/>
              <a:pPr>
                <a:defRPr/>
              </a:pPr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3098-15C1-4A9D-A6FF-91479E5F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EDA154-73EF-4154-B2E8-947A8B74D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654FC4-A6D5-48AD-A345-0C38F2C7AE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s://coronavirus.saude.mg.gov.br/pain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hyperlink" Target="https://coronavirus.saude.mg.gov.br/pain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coronavirus.saude.mg.gov.br/pain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coronavirus.saude.mg.gov.br/pain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s://coronavirus.saude.mg.gov.br/paine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i.org/10.1093/ofid/ofaa439.627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releases/2020/p0915-dynamic-school-decision-making-infographic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cdc.europa.eu/en/covid-19/situation-updates/weekly-maps-coordinated-restriction-free-mov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gobiernoabierto.cordoba.gob.ar/data/datos-abiertos/categoria/salud/casos-registrados-covid-19/29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covid.saude.gov.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DA3D1E-F543-441C-AA25-0EC5E56E7FDD}"/>
              </a:ext>
            </a:extLst>
          </p:cNvPr>
          <p:cNvCxnSpPr/>
          <p:nvPr/>
        </p:nvCxnSpPr>
        <p:spPr>
          <a:xfrm flipV="1">
            <a:off x="849313" y="977900"/>
            <a:ext cx="10074275" cy="7938"/>
          </a:xfrm>
          <a:prstGeom prst="line">
            <a:avLst/>
          </a:prstGeom>
          <a:ln w="698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01371D9-633A-4AB1-B159-F9E0A8979BB5}"/>
              </a:ext>
            </a:extLst>
          </p:cNvPr>
          <p:cNvCxnSpPr/>
          <p:nvPr/>
        </p:nvCxnSpPr>
        <p:spPr>
          <a:xfrm flipV="1">
            <a:off x="1058863" y="3662363"/>
            <a:ext cx="10074275" cy="7937"/>
          </a:xfrm>
          <a:prstGeom prst="line">
            <a:avLst/>
          </a:prstGeom>
          <a:ln w="698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CaixaDeTexto 10">
            <a:extLst>
              <a:ext uri="{FF2B5EF4-FFF2-40B4-BE49-F238E27FC236}">
                <a16:creationId xmlns:a16="http://schemas.microsoft.com/office/drawing/2014/main" id="{79939B7E-E3A5-41CD-BE6A-9096119A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1687513"/>
            <a:ext cx="1007427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3800" b="1" dirty="0">
                <a:latin typeface="Arial" panose="020B0604020202020204" pitchFamily="34" charset="0"/>
                <a:cs typeface="Arial" panose="020B0604020202020204" pitchFamily="34" charset="0"/>
              </a:rPr>
              <a:t>Covid-19: modelagem da transmissão em sítios FCA</a:t>
            </a:r>
          </a:p>
          <a:p>
            <a:pPr algn="ctr" eaLnBrk="1" hangingPunct="1"/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(Dados atualizados até 14/Mar/2021)</a:t>
            </a:r>
          </a:p>
        </p:txBody>
      </p:sp>
      <p:sp>
        <p:nvSpPr>
          <p:cNvPr id="2053" name="CaixaDeTexto 4">
            <a:extLst>
              <a:ext uri="{FF2B5EF4-FFF2-40B4-BE49-F238E27FC236}">
                <a16:creationId xmlns:a16="http://schemas.microsoft.com/office/drawing/2014/main" id="{337BA5BE-C8AD-43B0-BC60-A7A9DA7C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4667250"/>
            <a:ext cx="97504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Carlos EF STARLING, Bráulio RGM COUTO</a:t>
            </a: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3B9FFC53-53BF-46D3-82C3-18377397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6200775"/>
            <a:ext cx="97504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Belo Horizonte, 15/Mar/2021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Curitiba - PR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2609D4-6C53-451B-9417-77C69429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9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Campo Largo - PR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41416B-78F8-4AD5-B031-56F61356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7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no Estado de Minas Gerais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https://coronavirus.saude.mg.gov.br/painel</a:t>
            </a:r>
            <a:endParaRPr lang="pt-B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8CEEF9-E765-4E56-A8D8-D03FCEED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Belo Horizonte - MG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https://coronavirus.saude.mg.gov.br/painel</a:t>
            </a:r>
            <a:endParaRPr lang="pt-B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24C3FD-DD56-4D37-8B44-727EA622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102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Contagem - MG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https://coronavirus.saude.mg.gov.br/painel</a:t>
            </a:r>
            <a:endParaRPr lang="pt-B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B88223-D92C-49B3-B777-4AC7C372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403"/>
            <a:ext cx="12192000" cy="54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8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Betim - MG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https://coronavirus.saude.mg.gov.br/painel</a:t>
            </a:r>
            <a:endParaRPr lang="pt-B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955366-BAA3-40B5-B870-84303E73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Sete Lagoas - MG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https://coronavirus.saude.mg.gov.br/painel</a:t>
            </a:r>
            <a:endParaRPr lang="pt-B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52A8A6-DE82-4B1A-9562-9E2AA47D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833"/>
            <a:ext cx="12192000" cy="54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no Estado de São Paulo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D7E49E9-F075-4EC5-A99E-4F29AAB5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0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Piracicaba - SP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4CA8C7-DFA8-4937-8C33-A7444876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603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Sorocaba - SP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009281-5A0D-4A7E-970E-C45E830E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603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9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6">
            <a:extLst>
              <a:ext uri="{FF2B5EF4-FFF2-40B4-BE49-F238E27FC236}">
                <a16:creationId xmlns:a16="http://schemas.microsoft.com/office/drawing/2014/main" id="{95C59EA6-2EE3-4CE6-9B3A-333383B23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2046288"/>
            <a:ext cx="297338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84E9594-E79A-4ACB-87B2-1E5B7455133D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076" name="CaixaDeTexto 4">
            <a:extLst>
              <a:ext uri="{FF2B5EF4-FFF2-40B4-BE49-F238E27FC236}">
                <a16:creationId xmlns:a16="http://schemas.microsoft.com/office/drawing/2014/main" id="{1032D312-82F8-4401-B135-1DEA91E4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0696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COVID-19: Modelagem da transmissão - SEIR</a:t>
            </a:r>
          </a:p>
        </p:txBody>
      </p:sp>
      <p:sp>
        <p:nvSpPr>
          <p:cNvPr id="3077" name="CaixaDeTexto 17">
            <a:extLst>
              <a:ext uri="{FF2B5EF4-FFF2-40B4-BE49-F238E27FC236}">
                <a16:creationId xmlns:a16="http://schemas.microsoft.com/office/drawing/2014/main" id="{67E7E480-DB34-4FC1-A9A3-E679CEF0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777875"/>
            <a:ext cx="108489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3200" b="1"/>
              <a:t>Ro: Modelagem em </a:t>
            </a:r>
            <a:r>
              <a:rPr lang="pt-BR" altLang="pt-BR" sz="3200" b="1" u="sng"/>
              <a:t>cinco fases (k=5)</a:t>
            </a:r>
            <a:endParaRPr lang="pt-BR" altLang="pt-BR" sz="2200" b="1" u="sng"/>
          </a:p>
        </p:txBody>
      </p:sp>
      <p:pic>
        <p:nvPicPr>
          <p:cNvPr id="3078" name="Imagem 1">
            <a:extLst>
              <a:ext uri="{FF2B5EF4-FFF2-40B4-BE49-F238E27FC236}">
                <a16:creationId xmlns:a16="http://schemas.microsoft.com/office/drawing/2014/main" id="{0B124756-B684-4B64-B1F9-0E711589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1516063"/>
            <a:ext cx="752157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agem 18">
            <a:extLst>
              <a:ext uri="{FF2B5EF4-FFF2-40B4-BE49-F238E27FC236}">
                <a16:creationId xmlns:a16="http://schemas.microsoft.com/office/drawing/2014/main" id="{92449F5C-F5B6-4127-B735-66BF7B42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1039813"/>
            <a:ext cx="3530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3">
            <a:extLst>
              <a:ext uri="{FF2B5EF4-FFF2-40B4-BE49-F238E27FC236}">
                <a16:creationId xmlns:a16="http://schemas.microsoft.com/office/drawing/2014/main" id="{A039406B-917E-48B1-860D-A09A3E12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6189663"/>
            <a:ext cx="7626351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  <a:cs typeface="Tahoma" panose="020B0604030504040204" pitchFamily="34" charset="0"/>
              </a:rPr>
              <a:t>COUTO &amp; STARLING (2020). </a:t>
            </a:r>
            <a:r>
              <a:rPr lang="en-US" altLang="en-US" sz="1200" b="1">
                <a:latin typeface="Tahoma" panose="020B0604030504040204" pitchFamily="34" charset="0"/>
                <a:cs typeface="Tahoma" panose="020B0604030504040204" pitchFamily="34" charset="0"/>
              </a:rPr>
              <a:t>Mathematical Modeling of COVID-19 Transmission by a k Phases SEIR Model. </a:t>
            </a:r>
            <a:r>
              <a:rPr lang="en-US" altLang="en-US" sz="1200">
                <a:latin typeface="Tahoma" panose="020B0604030504040204" pitchFamily="34" charset="0"/>
                <a:cs typeface="Tahoma" panose="020B0604030504040204" pitchFamily="34" charset="0"/>
              </a:rPr>
              <a:t>In:</a:t>
            </a:r>
            <a:r>
              <a:rPr lang="pt-BR" altLang="en-US" sz="12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  <a:cs typeface="Tahoma" panose="020B0604030504040204" pitchFamily="34" charset="0"/>
              </a:rPr>
              <a:t>Open Forum Infectious Diseases, 7 (Supplement_1), S283–S285. </a:t>
            </a:r>
            <a:r>
              <a:rPr lang="pt-BR" altLang="en-US" sz="1200">
                <a:latin typeface="Tahoma" panose="020B0604030504040204" pitchFamily="34" charset="0"/>
                <a:cs typeface="Tahoma" panose="020B0604030504040204" pitchFamily="34" charset="0"/>
                <a:hlinkClick r:id="rId5"/>
              </a:rPr>
              <a:t>https://doi.org/10.1093/ofid/ofaa439.627</a:t>
            </a:r>
            <a:r>
              <a:rPr lang="pt-BR" altLang="en-US" sz="120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3081" name="Retângulo 2">
            <a:extLst>
              <a:ext uri="{FF2B5EF4-FFF2-40B4-BE49-F238E27FC236}">
                <a16:creationId xmlns:a16="http://schemas.microsoft.com/office/drawing/2014/main" id="{E1268DE8-6962-43DC-90B6-091E912F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5721350"/>
            <a:ext cx="39354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719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pt-BR" sz="1600">
                <a:latin typeface="Arial" panose="020B0604020202020204" pitchFamily="34" charset="0"/>
                <a:cs typeface="Arial" panose="020B0604020202020204" pitchFamily="34" charset="0"/>
              </a:rPr>
              <a:t>Obs.: quatro parâmetros  obtidos da literatura: período de incubação = 3.7 dias, proporção de casos críticos = 5%, taxa de mortalidade global = 2,3%</a:t>
            </a:r>
            <a:endParaRPr lang="en-US" altLang="pt-BR" sz="1600"/>
          </a:p>
        </p:txBody>
      </p:sp>
      <p:pic>
        <p:nvPicPr>
          <p:cNvPr id="3082" name="Imagem 8">
            <a:extLst>
              <a:ext uri="{FF2B5EF4-FFF2-40B4-BE49-F238E27FC236}">
                <a16:creationId xmlns:a16="http://schemas.microsoft.com/office/drawing/2014/main" id="{5D78BB9C-8C53-4FFF-A8BF-37DDDD11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3916363"/>
            <a:ext cx="4583113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no Estado de Pernambuco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4308B5-AB8C-473D-929E-8436EBEA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603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9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Recife - PE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50FAAA-3B78-42B1-B35E-501C19E3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9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Goiana - PE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021814-7C50-4890-A18A-66729074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no Estado da Paraíba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0F60C0-5E9D-44D1-A36C-6130DEB0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603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9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em João Pessoa - PB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E3F0AC-B4F4-4364-9D8F-0F0BF084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0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 de transmissão comunitária de COVID-19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280343-4106-4511-9BDE-795F1CA7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9" y="1001712"/>
            <a:ext cx="9026525" cy="58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4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579786-7641-4F29-808B-54D9C45D72F6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099" name="CaixaDeTexto 3">
            <a:extLst>
              <a:ext uri="{FF2B5EF4-FFF2-40B4-BE49-F238E27FC236}">
                <a16:creationId xmlns:a16="http://schemas.microsoft.com/office/drawing/2014/main" id="{6F728FF9-031A-43F2-AF91-5AC59E29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07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do CDC para faixas de risco de COVID-19</a:t>
            </a:r>
          </a:p>
        </p:txBody>
      </p:sp>
      <p:sp>
        <p:nvSpPr>
          <p:cNvPr id="4101" name="Espaço Reservado para Número de Slide 3">
            <a:extLst>
              <a:ext uri="{FF2B5EF4-FFF2-40B4-BE49-F238E27FC236}">
                <a16:creationId xmlns:a16="http://schemas.microsoft.com/office/drawing/2014/main" id="{E56B4B33-7AB3-4F6E-9747-EB7AC4C5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pt-BR" altLang="en-US" sz="1800" b="1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1C566A-A580-4598-99BA-DF022A4B64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38225"/>
            <a:ext cx="8401050" cy="52151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559597F-1700-4862-A6DC-BDA4F7F3ABFE}"/>
              </a:ext>
            </a:extLst>
          </p:cNvPr>
          <p:cNvSpPr txBox="1"/>
          <p:nvPr/>
        </p:nvSpPr>
        <p:spPr>
          <a:xfrm>
            <a:off x="277813" y="6291501"/>
            <a:ext cx="1144587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Fonte: Centro de Prevenção e Controle de Doenças – CDC/Atlanta-USA.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pt-BR" sz="13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https://www.cdc.gov/media/releases/2020/p0915-dynamic-school-decision-making-infographic.html</a:t>
            </a:r>
            <a:endParaRPr lang="pt-BR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579786-7641-4F29-808B-54D9C45D72F6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099" name="CaixaDeTexto 3">
            <a:extLst>
              <a:ext uri="{FF2B5EF4-FFF2-40B4-BE49-F238E27FC236}">
                <a16:creationId xmlns:a16="http://schemas.microsoft.com/office/drawing/2014/main" id="{6F728FF9-031A-43F2-AF91-5AC59E29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07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ECDC para faixas de risco de COVID-19</a:t>
            </a:r>
          </a:p>
        </p:txBody>
      </p:sp>
      <p:sp>
        <p:nvSpPr>
          <p:cNvPr id="4101" name="Espaço Reservado para Número de Slide 3">
            <a:extLst>
              <a:ext uri="{FF2B5EF4-FFF2-40B4-BE49-F238E27FC236}">
                <a16:creationId xmlns:a16="http://schemas.microsoft.com/office/drawing/2014/main" id="{E56B4B33-7AB3-4F6E-9747-EB7AC4C5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pt-BR" altLang="en-US" sz="1800" b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59597F-1700-4862-A6DC-BDA4F7F3ABFE}"/>
              </a:ext>
            </a:extLst>
          </p:cNvPr>
          <p:cNvSpPr txBox="1"/>
          <p:nvPr/>
        </p:nvSpPr>
        <p:spPr>
          <a:xfrm>
            <a:off x="847725" y="4904929"/>
            <a:ext cx="1144587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Fonte: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European Centre for Disease Prevention and Control.</a:t>
            </a:r>
          </a:p>
          <a:p>
            <a:r>
              <a:rPr lang="pt-BR" sz="13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https://www.ecdc.europa.eu/en/covid-19/situation-updates/weekly-maps-coordinated-restriction-free-movement</a:t>
            </a:r>
            <a:r>
              <a:rPr lang="pt-BR" sz="13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E8F728-C00D-46D0-A2E3-12EDD62E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" y="2134456"/>
            <a:ext cx="12192000" cy="24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806414-E690-441F-8C2D-E7F1701575EF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123" name="CaixaDeTexto 3">
            <a:extLst>
              <a:ext uri="{FF2B5EF4-FFF2-40B4-BE49-F238E27FC236}">
                <a16:creationId xmlns:a16="http://schemas.microsoft.com/office/drawing/2014/main" id="{B7699734-2E8D-4EC4-A2CD-932A9AE0C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no Brasil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20A659E-D947-4F63-9632-82FA5F99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62713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419FF024-DCD0-4BBC-BA21-DFB5DECA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FA8510-ACE5-4F84-8262-2217439B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978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2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A8A1027-24D2-4B62-86D6-90A9222B7FB0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47" name="CaixaDeTexto 3">
            <a:extLst>
              <a:ext uri="{FF2B5EF4-FFF2-40B4-BE49-F238E27FC236}">
                <a16:creationId xmlns:a16="http://schemas.microsoft.com/office/drawing/2014/main" id="{C3E2FAA6-4729-4D9C-ACAD-821E99A9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na Itália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140E7DD-9E44-49D0-942C-F3EC20AB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https://github.com/CSSEGISandData/COVID-19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59EBD758-C8E7-4D43-A9E2-ED4C128D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082C67-7A53-455B-8930-ABA2D43A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553"/>
            <a:ext cx="12192000" cy="5449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A8A1027-24D2-4B62-86D6-90A9222B7FB0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47" name="CaixaDeTexto 3">
            <a:extLst>
              <a:ext uri="{FF2B5EF4-FFF2-40B4-BE49-F238E27FC236}">
                <a16:creationId xmlns:a16="http://schemas.microsoft.com/office/drawing/2014/main" id="{C3E2FAA6-4729-4D9C-ACAD-821E99A9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na Argentina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140E7DD-9E44-49D0-942C-F3EC20AB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https://github.com/CSSEGISandData/COVID-19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59EBD758-C8E7-4D43-A9E2-ED4C128D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F329C4-898D-4C7F-B634-409B3E47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503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8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na Cidade de Córdoba - AR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https://gobiernoabierto.cordoba.gob.ar/data/datos-abiertos/categoria/salud/casos-registrados-covid-19/2948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pt-BR" altLang="en-US" sz="180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F42811-95B0-4D85-BD6D-DF6EC031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358"/>
            <a:ext cx="12192000" cy="54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C79276-0108-487A-9905-1C2E7DB26144}"/>
              </a:ext>
            </a:extLst>
          </p:cNvPr>
          <p:cNvSpPr/>
          <p:nvPr/>
        </p:nvSpPr>
        <p:spPr>
          <a:xfrm>
            <a:off x="0" y="236538"/>
            <a:ext cx="1219200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171" name="CaixaDeTexto 3">
            <a:extLst>
              <a:ext uri="{FF2B5EF4-FFF2-40B4-BE49-F238E27FC236}">
                <a16:creationId xmlns:a16="http://schemas.microsoft.com/office/drawing/2014/main" id="{C899369E-7877-4269-9953-284CA322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"/>
            <a:ext cx="1216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Velocímetros COVID-19 no Estado do Paraná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C4A206C-88C8-4EC1-BEF5-C817783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6472238"/>
            <a:ext cx="12087225" cy="37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525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097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669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324100" indent="-4953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813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85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57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2900" indent="-4953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Fonte de dados: 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https://covid.saude.gov.br/</a:t>
            </a:r>
            <a:r>
              <a:rPr lang="pt-B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2AF7232-806F-4BF3-AA06-0BBA6A74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63" y="6529388"/>
            <a:ext cx="6842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422BE-2E45-485F-914E-D4B34ADB58FA}" type="slidenum">
              <a:rPr lang="pt-BR" altLang="en-US" sz="1800" b="1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pt-BR" altLang="en-US" sz="18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0FB194-91E0-484E-80D3-B909D7EB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603"/>
            <a:ext cx="12192000" cy="5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0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23492</TotalTime>
  <Words>654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Fernandes</dc:creator>
  <cp:lastModifiedBy>Bráulio Couto</cp:lastModifiedBy>
  <cp:revision>1593</cp:revision>
  <cp:lastPrinted>2019-02-09T18:05:59Z</cp:lastPrinted>
  <dcterms:created xsi:type="dcterms:W3CDTF">2018-07-02T21:39:57Z</dcterms:created>
  <dcterms:modified xsi:type="dcterms:W3CDTF">2021-03-16T06:01:58Z</dcterms:modified>
</cp:coreProperties>
</file>