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3" r:id="rId6"/>
    <p:sldId id="317" r:id="rId7"/>
    <p:sldId id="316" r:id="rId8"/>
    <p:sldId id="300" r:id="rId9"/>
    <p:sldId id="315" r:id="rId10"/>
    <p:sldId id="327" r:id="rId11"/>
    <p:sldId id="328" r:id="rId12"/>
    <p:sldId id="323" r:id="rId13"/>
    <p:sldId id="324" r:id="rId14"/>
    <p:sldId id="329" r:id="rId15"/>
    <p:sldId id="326" r:id="rId16"/>
    <p:sldId id="330" r:id="rId17"/>
    <p:sldId id="335" r:id="rId18"/>
    <p:sldId id="331" r:id="rId19"/>
    <p:sldId id="336" r:id="rId20"/>
    <p:sldId id="334" r:id="rId21"/>
    <p:sldId id="333" r:id="rId22"/>
    <p:sldId id="309" r:id="rId23"/>
    <p:sldId id="276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E0"/>
    <a:srgbClr val="88A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2" autoAdjust="0"/>
    <p:restoredTop sz="86950" autoAdjust="0"/>
  </p:normalViewPr>
  <p:slideViewPr>
    <p:cSldViewPr snapToGrid="0">
      <p:cViewPr>
        <p:scale>
          <a:sx n="81" d="100"/>
          <a:sy n="81" d="100"/>
        </p:scale>
        <p:origin x="1176" y="55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E47A5D-825D-489B-B86E-69FB8F6FDDD5}" type="datetime1">
              <a:rPr lang="en-GB" smtClean="0"/>
              <a:t>24/02/2023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2AF04-B2F6-42F0-B8D0-5C21D87AAE42}" type="datetime1">
              <a:rPr lang="en-GB" smtClean="0"/>
              <a:pPr/>
              <a:t>24/02/2023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everyone!</a:t>
            </a:r>
          </a:p>
          <a:p>
            <a:r>
              <a:rPr lang="en-GB" dirty="0"/>
              <a:t>I’m here today to talk to you about booking cancellations!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09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66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00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H0 = "Cancelations are independent of the hotel type"</a:t>
            </a:r>
          </a:p>
          <a:p>
            <a:r>
              <a:rPr lang="en-GB" dirty="0"/>
              <a:t>H1 = "Cancelations are dependent of the hotel type"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6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033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542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335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10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648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407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2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Lately, booking cancellations have been increasing. And this is not only due to covid, because this trends is getting worse since 2016. unfortunately, in 2022, we saw a even steeper pick in booking cancellation, overpassing previous years levels by a far distance.</a:t>
            </a:r>
          </a:p>
          <a:p>
            <a:r>
              <a:rPr lang="en-GB" dirty="0"/>
              <a:t>Clearly, booking cancellations are a problem of significant importance for hotels, since they represent revenues that they were expecting to have and end up losing.</a:t>
            </a:r>
          </a:p>
          <a:p>
            <a:r>
              <a:rPr lang="en-GB" dirty="0"/>
              <a:t>Hence the extreme relevance of this topic and most specifically in predicting these </a:t>
            </a:r>
            <a:r>
              <a:rPr lang="en-GB" dirty="0" err="1"/>
              <a:t>occurences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121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D18E0B9-48E4-499D-93B2-B07D00395BA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55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74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21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95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01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the database I looked into some interesting variables, demonstrated on the slide.</a:t>
            </a:r>
          </a:p>
          <a:p>
            <a:r>
              <a:rPr lang="en-GB" dirty="0"/>
              <a:t>Let’s go quickly through them.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573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there were categorical and numeric variables, I picked one of each to help you understand how to interpret each row of the final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3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H0 = "Cancelations are independent of the hotel type"</a:t>
            </a:r>
          </a:p>
          <a:p>
            <a:r>
              <a:rPr lang="en-GB" dirty="0"/>
              <a:t>H1 = "Cancelations are dependent of the hotel type"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41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en-GB" noProof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en-GB" noProof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Item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n-GB" noProof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n-GB" noProof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n-GB" noProof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n-GB" noProof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en-GB" noProof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 dirty="0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 dirty="0"/>
              <a:t>Click icon to add 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Bullet Description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How to Get Direct Hotel Bookings On Your Hotel Website">
            <a:extLst>
              <a:ext uri="{FF2B5EF4-FFF2-40B4-BE49-F238E27FC236}">
                <a16:creationId xmlns:a16="http://schemas.microsoft.com/office/drawing/2014/main" id="{A88477B2-E700-177E-FEA2-AF03EC465EA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9" b="142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2636" y="322262"/>
            <a:ext cx="5120640" cy="2054388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/>
              <a:t>Booking Cancellations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640" y="2262196"/>
            <a:ext cx="3167636" cy="647673"/>
          </a:xfrm>
        </p:spPr>
        <p:txBody>
          <a:bodyPr rtlCol="0">
            <a:normAutofit/>
          </a:bodyPr>
          <a:lstStyle/>
          <a:p>
            <a:pPr algn="r" rtl="0"/>
            <a:r>
              <a:rPr lang="en-GB" dirty="0"/>
              <a:t>Leonor Draiblate​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96" y="269875"/>
            <a:ext cx="7134816" cy="1030859"/>
          </a:xfrm>
        </p:spPr>
        <p:txBody>
          <a:bodyPr rtlCol="0"/>
          <a:lstStyle/>
          <a:p>
            <a:pPr rtl="0"/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9896" y="1229293"/>
            <a:ext cx="4011199" cy="612712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5736D"/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Hotel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Is the hotel booking for a City or Resort hotel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8991722-A129-B842-3E55-B51F18087046}"/>
              </a:ext>
            </a:extLst>
          </p:cNvPr>
          <p:cNvSpPr txBox="1">
            <a:spLocks/>
          </p:cNvSpPr>
          <p:nvPr/>
        </p:nvSpPr>
        <p:spPr>
          <a:xfrm>
            <a:off x="3240213" y="229342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Lead Time</a:t>
            </a:r>
          </a:p>
          <a:p>
            <a:r>
              <a:rPr lang="en-GB" dirty="0"/>
              <a:t>Number of days that elapsed between the booking and the arrival date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DDE7D8E3-DC4B-23DB-8CC7-0E2059A5BA94}"/>
              </a:ext>
            </a:extLst>
          </p:cNvPr>
          <p:cNvSpPr txBox="1">
            <a:spLocks/>
          </p:cNvSpPr>
          <p:nvPr/>
        </p:nvSpPr>
        <p:spPr>
          <a:xfrm>
            <a:off x="3240213" y="3357559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Only adults vs Family trip</a:t>
            </a:r>
          </a:p>
          <a:p>
            <a:r>
              <a:rPr lang="en-GB" dirty="0"/>
              <a:t>Whether the trip included children or not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A650EC5-2FC8-833F-7B7B-7BD5C61DFE26}"/>
              </a:ext>
            </a:extLst>
          </p:cNvPr>
          <p:cNvSpPr txBox="1">
            <a:spLocks/>
          </p:cNvSpPr>
          <p:nvPr/>
        </p:nvSpPr>
        <p:spPr>
          <a:xfrm>
            <a:off x="3240213" y="4367782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Loyal Customer</a:t>
            </a:r>
          </a:p>
          <a:p>
            <a:r>
              <a:rPr lang="en-GB" dirty="0"/>
              <a:t>Value indicating if the booking name was from a repeated guest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B32CC7D-2E8F-5EE4-251E-C98F6CF872D0}"/>
              </a:ext>
            </a:extLst>
          </p:cNvPr>
          <p:cNvSpPr txBox="1">
            <a:spLocks/>
          </p:cNvSpPr>
          <p:nvPr/>
        </p:nvSpPr>
        <p:spPr>
          <a:xfrm>
            <a:off x="3240213" y="555770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Previous cancellations</a:t>
            </a:r>
          </a:p>
          <a:p>
            <a:r>
              <a:rPr lang="en-GB" dirty="0"/>
              <a:t>Number of previous bookings that were cancelled and not cancelled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6553219-165D-0BBB-0DE1-2CA9B24F8402}"/>
              </a:ext>
            </a:extLst>
          </p:cNvPr>
          <p:cNvSpPr txBox="1">
            <a:spLocks/>
          </p:cNvSpPr>
          <p:nvPr/>
        </p:nvSpPr>
        <p:spPr>
          <a:xfrm>
            <a:off x="7717938" y="1229293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Assigned vs Reserved room</a:t>
            </a:r>
          </a:p>
          <a:p>
            <a:r>
              <a:rPr lang="en-GB" dirty="0"/>
              <a:t>Indication if the reserved room was the same it was assigned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276790D-1502-AD3B-35A1-4AD07BE5EF24}"/>
              </a:ext>
            </a:extLst>
          </p:cNvPr>
          <p:cNvSpPr txBox="1">
            <a:spLocks/>
          </p:cNvSpPr>
          <p:nvPr/>
        </p:nvSpPr>
        <p:spPr>
          <a:xfrm>
            <a:off x="7717938" y="2293426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Booking changes</a:t>
            </a:r>
          </a:p>
          <a:p>
            <a:r>
              <a:rPr lang="en-GB" dirty="0"/>
              <a:t>Number of changes made to the booking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BB39715-107E-9073-25C3-A0E3893D1EBD}"/>
              </a:ext>
            </a:extLst>
          </p:cNvPr>
          <p:cNvSpPr txBox="1">
            <a:spLocks/>
          </p:cNvSpPr>
          <p:nvPr/>
        </p:nvSpPr>
        <p:spPr>
          <a:xfrm>
            <a:off x="7717938" y="3357559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Deposit type</a:t>
            </a:r>
          </a:p>
          <a:p>
            <a:r>
              <a:rPr lang="en-GB" dirty="0"/>
              <a:t>Indication on if the customer made a deposit to guarantee the booking.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5319C35-0DCD-5E85-11AC-C1FECFA8512D}"/>
              </a:ext>
            </a:extLst>
          </p:cNvPr>
          <p:cNvSpPr txBox="1">
            <a:spLocks/>
          </p:cNvSpPr>
          <p:nvPr/>
        </p:nvSpPr>
        <p:spPr>
          <a:xfrm>
            <a:off x="7717938" y="4367782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Days in waiting list</a:t>
            </a:r>
          </a:p>
          <a:p>
            <a:r>
              <a:rPr lang="en-GB" dirty="0"/>
              <a:t>Number of days the booking was in the waiting list before it was confirmed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4DF39C-0219-B232-261B-4D461D3CF77B}"/>
              </a:ext>
            </a:extLst>
          </p:cNvPr>
          <p:cNvSpPr txBox="1">
            <a:spLocks/>
          </p:cNvSpPr>
          <p:nvPr/>
        </p:nvSpPr>
        <p:spPr>
          <a:xfrm>
            <a:off x="7717938" y="5557706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Special requests</a:t>
            </a:r>
          </a:p>
          <a:p>
            <a:r>
              <a:rPr lang="en-GB" dirty="0"/>
              <a:t>Number of special requests made by the customer </a:t>
            </a:r>
          </a:p>
        </p:txBody>
      </p:sp>
      <p:pic>
        <p:nvPicPr>
          <p:cNvPr id="12" name="Picture 2" descr="Book Direct Day: How Can You Drive More Bookings? | Q4Launch">
            <a:extLst>
              <a:ext uri="{FF2B5EF4-FFF2-40B4-BE49-F238E27FC236}">
                <a16:creationId xmlns:a16="http://schemas.microsoft.com/office/drawing/2014/main" id="{49DF3ACC-1857-B48C-80D5-C57E00C194C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45194"/>
          <a:stretch/>
        </p:blipFill>
        <p:spPr bwMode="auto">
          <a:xfrm>
            <a:off x="-75709" y="-14288"/>
            <a:ext cx="3242741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5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96" y="269875"/>
            <a:ext cx="7134816" cy="1030859"/>
          </a:xfrm>
        </p:spPr>
        <p:txBody>
          <a:bodyPr rtlCol="0"/>
          <a:lstStyle/>
          <a:p>
            <a:pPr rtl="0"/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9896" y="1229293"/>
            <a:ext cx="4011199" cy="612712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5736D"/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Hotel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Is the hotel booking for a City or Resort hotel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8991722-A129-B842-3E55-B51F18087046}"/>
              </a:ext>
            </a:extLst>
          </p:cNvPr>
          <p:cNvSpPr txBox="1">
            <a:spLocks/>
          </p:cNvSpPr>
          <p:nvPr/>
        </p:nvSpPr>
        <p:spPr>
          <a:xfrm>
            <a:off x="3240213" y="229342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Lead Time</a:t>
            </a:r>
          </a:p>
          <a:p>
            <a:r>
              <a:rPr lang="en-GB" dirty="0"/>
              <a:t>Number of days that elapsed between the booking and the arrival date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DDE7D8E3-DC4B-23DB-8CC7-0E2059A5BA94}"/>
              </a:ext>
            </a:extLst>
          </p:cNvPr>
          <p:cNvSpPr txBox="1">
            <a:spLocks/>
          </p:cNvSpPr>
          <p:nvPr/>
        </p:nvSpPr>
        <p:spPr>
          <a:xfrm>
            <a:off x="3240213" y="3357559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Only adults vs Family trip</a:t>
            </a:r>
          </a:p>
          <a:p>
            <a:r>
              <a:rPr lang="en-GB" dirty="0"/>
              <a:t>Whether the trip included children or not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A650EC5-2FC8-833F-7B7B-7BD5C61DFE26}"/>
              </a:ext>
            </a:extLst>
          </p:cNvPr>
          <p:cNvSpPr txBox="1">
            <a:spLocks/>
          </p:cNvSpPr>
          <p:nvPr/>
        </p:nvSpPr>
        <p:spPr>
          <a:xfrm>
            <a:off x="3240213" y="4367782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Loyal Customer</a:t>
            </a:r>
          </a:p>
          <a:p>
            <a:r>
              <a:rPr lang="en-GB" dirty="0"/>
              <a:t>Value indicating if the booking name was from a repeated guest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B32CC7D-2E8F-5EE4-251E-C98F6CF872D0}"/>
              </a:ext>
            </a:extLst>
          </p:cNvPr>
          <p:cNvSpPr txBox="1">
            <a:spLocks/>
          </p:cNvSpPr>
          <p:nvPr/>
        </p:nvSpPr>
        <p:spPr>
          <a:xfrm>
            <a:off x="3240213" y="555770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Previous cancellations</a:t>
            </a:r>
          </a:p>
          <a:p>
            <a:r>
              <a:rPr lang="en-GB" dirty="0"/>
              <a:t>Number of previous bookings that were cancelled and not cancelled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6553219-165D-0BBB-0DE1-2CA9B24F8402}"/>
              </a:ext>
            </a:extLst>
          </p:cNvPr>
          <p:cNvSpPr txBox="1">
            <a:spLocks/>
          </p:cNvSpPr>
          <p:nvPr/>
        </p:nvSpPr>
        <p:spPr>
          <a:xfrm>
            <a:off x="7717938" y="1229293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Assigned vs Reserved room</a:t>
            </a:r>
          </a:p>
          <a:p>
            <a:r>
              <a:rPr lang="en-GB" dirty="0"/>
              <a:t>Indication if the reserved room was the same it was assigned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276790D-1502-AD3B-35A1-4AD07BE5EF24}"/>
              </a:ext>
            </a:extLst>
          </p:cNvPr>
          <p:cNvSpPr txBox="1">
            <a:spLocks/>
          </p:cNvSpPr>
          <p:nvPr/>
        </p:nvSpPr>
        <p:spPr>
          <a:xfrm>
            <a:off x="7717938" y="2293426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Booking changes</a:t>
            </a:r>
          </a:p>
          <a:p>
            <a:r>
              <a:rPr lang="en-GB" dirty="0"/>
              <a:t>Number of changes made to the booking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BB39715-107E-9073-25C3-A0E3893D1EBD}"/>
              </a:ext>
            </a:extLst>
          </p:cNvPr>
          <p:cNvSpPr txBox="1">
            <a:spLocks/>
          </p:cNvSpPr>
          <p:nvPr/>
        </p:nvSpPr>
        <p:spPr>
          <a:xfrm>
            <a:off x="7717938" y="3357559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Deposit type</a:t>
            </a:r>
          </a:p>
          <a:p>
            <a:r>
              <a:rPr lang="en-GB" dirty="0"/>
              <a:t>Indication on if the customer made a deposit to guarantee the booking.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5319C35-0DCD-5E85-11AC-C1FECFA8512D}"/>
              </a:ext>
            </a:extLst>
          </p:cNvPr>
          <p:cNvSpPr txBox="1">
            <a:spLocks/>
          </p:cNvSpPr>
          <p:nvPr/>
        </p:nvSpPr>
        <p:spPr>
          <a:xfrm>
            <a:off x="7717938" y="4367782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Days in waiting list</a:t>
            </a:r>
          </a:p>
          <a:p>
            <a:r>
              <a:rPr lang="en-GB" dirty="0"/>
              <a:t>Number of days the booking was in the waiting list before it was confirmed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4DF39C-0219-B232-261B-4D461D3CF77B}"/>
              </a:ext>
            </a:extLst>
          </p:cNvPr>
          <p:cNvSpPr txBox="1">
            <a:spLocks/>
          </p:cNvSpPr>
          <p:nvPr/>
        </p:nvSpPr>
        <p:spPr>
          <a:xfrm>
            <a:off x="7717938" y="5557706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Special requests</a:t>
            </a:r>
          </a:p>
          <a:p>
            <a:r>
              <a:rPr lang="en-GB" dirty="0"/>
              <a:t>Number of special requests made by the customer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72576-90F8-5CE8-822B-3619A04BC7B5}"/>
              </a:ext>
            </a:extLst>
          </p:cNvPr>
          <p:cNvSpPr/>
          <p:nvPr/>
        </p:nvSpPr>
        <p:spPr>
          <a:xfrm>
            <a:off x="3240213" y="3357559"/>
            <a:ext cx="8318375" cy="3230565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960B5-FE56-3413-A3B2-C44C08F4A053}"/>
              </a:ext>
            </a:extLst>
          </p:cNvPr>
          <p:cNvSpPr/>
          <p:nvPr/>
        </p:nvSpPr>
        <p:spPr>
          <a:xfrm>
            <a:off x="3209896" y="1148515"/>
            <a:ext cx="8503473" cy="103085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BC8C06-30F6-A00D-932B-A16DBB5E66F1}"/>
              </a:ext>
            </a:extLst>
          </p:cNvPr>
          <p:cNvSpPr/>
          <p:nvPr/>
        </p:nvSpPr>
        <p:spPr>
          <a:xfrm>
            <a:off x="7717938" y="2266217"/>
            <a:ext cx="4150212" cy="79179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4" name="Picture 2" descr="Book Direct Day: How Can You Drive More Bookings? | Q4Launch">
            <a:extLst>
              <a:ext uri="{FF2B5EF4-FFF2-40B4-BE49-F238E27FC236}">
                <a16:creationId xmlns:a16="http://schemas.microsoft.com/office/drawing/2014/main" id="{4309C365-36B6-05D3-58BD-15DF8896890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45194"/>
          <a:stretch/>
        </p:blipFill>
        <p:spPr bwMode="auto">
          <a:xfrm>
            <a:off x="-75709" y="-14288"/>
            <a:ext cx="3242741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7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8E5CD11-02E2-4B70-D655-0939251A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861" y="2986913"/>
            <a:ext cx="4330306" cy="3477123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387AA5A-76D9-18BB-0F1D-69C36327D53C}"/>
              </a:ext>
            </a:extLst>
          </p:cNvPr>
          <p:cNvSpPr txBox="1">
            <a:spLocks/>
          </p:cNvSpPr>
          <p:nvPr/>
        </p:nvSpPr>
        <p:spPr>
          <a:xfrm>
            <a:off x="3209896" y="1291623"/>
            <a:ext cx="8546975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Lead Time</a:t>
            </a:r>
          </a:p>
          <a:p>
            <a:r>
              <a:rPr lang="en-GB" dirty="0"/>
              <a:t>Number of days that elapsed between the booking and the arrival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96" y="269875"/>
            <a:ext cx="7134816" cy="1030859"/>
          </a:xfrm>
        </p:spPr>
        <p:txBody>
          <a:bodyPr rtlCol="0"/>
          <a:lstStyle/>
          <a:p>
            <a:pPr rtl="0"/>
            <a:r>
              <a:rPr lang="en-GB" dirty="0"/>
              <a:t>Database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345798-9656-AF46-FBE3-8AFA33670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91300"/>
              </p:ext>
            </p:extLst>
          </p:nvPr>
        </p:nvGraphicFramePr>
        <p:xfrm>
          <a:off x="3266095" y="2154057"/>
          <a:ext cx="8593977" cy="7392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0144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111673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3054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-1.16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0200A5-9B85-631D-3723-300BBBB70A7E}"/>
              </a:ext>
            </a:extLst>
          </p:cNvPr>
          <p:cNvCxnSpPr/>
          <p:nvPr/>
        </p:nvCxnSpPr>
        <p:spPr>
          <a:xfrm>
            <a:off x="5900738" y="2893312"/>
            <a:ext cx="0" cy="535688"/>
          </a:xfrm>
          <a:prstGeom prst="straightConnector1">
            <a:avLst/>
          </a:prstGeom>
          <a:ln>
            <a:solidFill>
              <a:schemeClr val="accent1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C823BE-A7D1-7CF7-13EA-F1B2F99DAB94}"/>
              </a:ext>
            </a:extLst>
          </p:cNvPr>
          <p:cNvSpPr txBox="1"/>
          <p:nvPr/>
        </p:nvSpPr>
        <p:spPr>
          <a:xfrm>
            <a:off x="5114925" y="3459227"/>
            <a:ext cx="157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/>
              <a:t>Performed Contingency Tests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9E4D7B8-5F9F-EDC0-B6EE-C476313E892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86550" y="2986914"/>
            <a:ext cx="700088" cy="733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5E3ABE-4C6E-A96E-7A9A-318CC7BA6912}"/>
              </a:ext>
            </a:extLst>
          </p:cNvPr>
          <p:cNvSpPr txBox="1"/>
          <p:nvPr/>
        </p:nvSpPr>
        <p:spPr>
          <a:xfrm>
            <a:off x="3266095" y="4193150"/>
            <a:ext cx="41205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b="1" dirty="0">
                <a:solidFill>
                  <a:schemeClr val="accent4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 time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influences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probability of the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being cancelled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between the two variables is low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entailing a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weak relationship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both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regression coefficient shows that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lead time increases by one day, the probability of the booking being cancelled increases by 0,01.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level is relatively high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making the previous  conclusion more 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2" descr="Book Direct Day: How Can You Drive More Bookings? | Q4Launch">
            <a:extLst>
              <a:ext uri="{FF2B5EF4-FFF2-40B4-BE49-F238E27FC236}">
                <a16:creationId xmlns:a16="http://schemas.microsoft.com/office/drawing/2014/main" id="{D7F7BE09-D760-0A8C-A308-050C08E245E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45194"/>
          <a:stretch/>
        </p:blipFill>
        <p:spPr bwMode="auto">
          <a:xfrm>
            <a:off x="-75709" y="-14288"/>
            <a:ext cx="3242741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A2ED23-8CCB-3F12-0578-7C234CD3D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0552" y="3020679"/>
            <a:ext cx="1084659" cy="4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0643"/>
              </p:ext>
            </p:extLst>
          </p:nvPr>
        </p:nvGraphicFramePr>
        <p:xfrm>
          <a:off x="495299" y="1190625"/>
          <a:ext cx="11201401" cy="49958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9752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513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0,75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BD7F8AE-AF22-EF3A-5210-DD4D51970933}"/>
              </a:ext>
            </a:extLst>
          </p:cNvPr>
          <p:cNvSpPr/>
          <p:nvPr/>
        </p:nvSpPr>
        <p:spPr>
          <a:xfrm>
            <a:off x="2268662" y="1722446"/>
            <a:ext cx="4203576" cy="4449750"/>
          </a:xfrm>
          <a:prstGeom prst="rect">
            <a:avLst/>
          </a:prstGeom>
          <a:solidFill>
            <a:schemeClr val="accent3">
              <a:alpha val="8687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400" b="1" dirty="0">
                <a:solidFill>
                  <a:schemeClr val="accent1">
                    <a:lumMod val="10000"/>
                  </a:schemeClr>
                </a:solidFill>
              </a:rPr>
              <a:t>All the variables impact the probability of the booking being cancelled</a:t>
            </a:r>
          </a:p>
        </p:txBody>
      </p:sp>
    </p:spTree>
    <p:extLst>
      <p:ext uri="{BB962C8B-B14F-4D97-AF65-F5344CB8AC3E}">
        <p14:creationId xmlns:p14="http://schemas.microsoft.com/office/powerpoint/2010/main" val="23937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/>
        </p:nvGraphicFramePr>
        <p:xfrm>
          <a:off x="495299" y="1190625"/>
          <a:ext cx="11201401" cy="49958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9752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513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0,75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CAE0028-E7C2-E1DA-CD6C-F4ED6FBF6BC4}"/>
              </a:ext>
            </a:extLst>
          </p:cNvPr>
          <p:cNvSpPr/>
          <p:nvPr/>
        </p:nvSpPr>
        <p:spPr>
          <a:xfrm>
            <a:off x="2268662" y="1722446"/>
            <a:ext cx="42035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EFE11-A92A-102A-1A0B-012F7159DCC4}"/>
              </a:ext>
            </a:extLst>
          </p:cNvPr>
          <p:cNvSpPr/>
          <p:nvPr/>
        </p:nvSpPr>
        <p:spPr>
          <a:xfrm>
            <a:off x="7493124" y="1722446"/>
            <a:ext cx="42035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5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15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36868"/>
              </p:ext>
            </p:extLst>
          </p:nvPr>
        </p:nvGraphicFramePr>
        <p:xfrm>
          <a:off x="495299" y="1190625"/>
          <a:ext cx="11201401" cy="49958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9752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513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2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0,82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0,75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0,054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E7D00B-C28A-7700-A0CF-46AEAF3AB089}"/>
              </a:ext>
            </a:extLst>
          </p:cNvPr>
          <p:cNvSpPr/>
          <p:nvPr/>
        </p:nvSpPr>
        <p:spPr>
          <a:xfrm>
            <a:off x="2268662" y="1722446"/>
            <a:ext cx="42035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3F85C-D51B-CC3D-E409-E47CFF17502A}"/>
              </a:ext>
            </a:extLst>
          </p:cNvPr>
          <p:cNvSpPr/>
          <p:nvPr/>
        </p:nvSpPr>
        <p:spPr>
          <a:xfrm>
            <a:off x="7493124" y="1722446"/>
            <a:ext cx="42035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16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33905"/>
              </p:ext>
            </p:extLst>
          </p:nvPr>
        </p:nvGraphicFramePr>
        <p:xfrm>
          <a:off x="495299" y="1190625"/>
          <a:ext cx="11201401" cy="49958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9752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513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2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0,82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0,75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0,054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E7D00B-C28A-7700-A0CF-46AEAF3AB089}"/>
              </a:ext>
            </a:extLst>
          </p:cNvPr>
          <p:cNvSpPr/>
          <p:nvPr/>
        </p:nvSpPr>
        <p:spPr>
          <a:xfrm>
            <a:off x="2268662" y="1722446"/>
            <a:ext cx="42035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3F85C-D51B-CC3D-E409-E47CFF17502A}"/>
              </a:ext>
            </a:extLst>
          </p:cNvPr>
          <p:cNvSpPr/>
          <p:nvPr/>
        </p:nvSpPr>
        <p:spPr>
          <a:xfrm>
            <a:off x="7493124" y="1722446"/>
            <a:ext cx="31748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17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30974"/>
              </p:ext>
            </p:extLst>
          </p:nvPr>
        </p:nvGraphicFramePr>
        <p:xfrm>
          <a:off x="495299" y="1190625"/>
          <a:ext cx="11201401" cy="49958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9752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513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2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0,66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0,67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0,82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0,95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4"/>
                          </a:solidFill>
                          <a:effectLst/>
                        </a:rPr>
                        <a:t>0,75</a:t>
                      </a:r>
                      <a:endParaRPr lang="en-PT" sz="1200" b="1" i="0" u="none" strike="noStrike" cap="none" spc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0,054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2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200" b="1" i="0" u="none" strike="noStrike" cap="none" spc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1" i="0" u="none" strike="noStrike" cap="none" spc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E7D00B-C28A-7700-A0CF-46AEAF3AB089}"/>
              </a:ext>
            </a:extLst>
          </p:cNvPr>
          <p:cNvSpPr/>
          <p:nvPr/>
        </p:nvSpPr>
        <p:spPr>
          <a:xfrm>
            <a:off x="2268662" y="1722446"/>
            <a:ext cx="4203576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3F85C-D51B-CC3D-E409-E47CFF17502A}"/>
              </a:ext>
            </a:extLst>
          </p:cNvPr>
          <p:cNvSpPr/>
          <p:nvPr/>
        </p:nvSpPr>
        <p:spPr>
          <a:xfrm>
            <a:off x="7493124" y="1722446"/>
            <a:ext cx="3151064" cy="4449750"/>
          </a:xfrm>
          <a:prstGeom prst="rect">
            <a:avLst/>
          </a:prstGeom>
          <a:solidFill>
            <a:schemeClr val="bg1">
              <a:lumMod val="95000"/>
              <a:alpha val="6958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400" b="1">
              <a:solidFill>
                <a:schemeClr val="accent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7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713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18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83462"/>
              </p:ext>
            </p:extLst>
          </p:nvPr>
        </p:nvGraphicFramePr>
        <p:xfrm>
          <a:off x="495299" y="1190625"/>
          <a:ext cx="11201401" cy="4995859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  <a:tableStyleId>{00A15C55-8517-42AA-B614-E9B94910E393}</a:tableStyleId>
              </a:tblPr>
              <a:tblGrid>
                <a:gridCol w="1769752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1047961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513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0,67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0,82</a:t>
                      </a:r>
                      <a:endParaRPr lang="en-PT" sz="1200" b="1" i="0" u="none" strike="noStrike" cap="none" spc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200" b="1" i="0" u="none" strike="noStrike" cap="none" spc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53918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b="1" u="none" strike="noStrike" cap="none" spc="0" dirty="0">
                          <a:solidFill>
                            <a:schemeClr val="accent3">
                              <a:lumMod val="10000"/>
                            </a:schemeClr>
                          </a:solidFill>
                          <a:effectLst/>
                        </a:rPr>
                        <a:t>0,75</a:t>
                      </a:r>
                      <a:endParaRPr lang="en-PT" sz="1200" b="1" i="0" u="none" strike="noStrike" cap="none" spc="0" dirty="0">
                        <a:solidFill>
                          <a:schemeClr val="accent3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6115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2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2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2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/>
          <a:p>
            <a:pPr rtl="0"/>
            <a:r>
              <a:rPr lang="en-GB" dirty="0"/>
              <a:t>Future testing…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5043578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dirty="0"/>
              <a:t>Testing the regression coefficients!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1" y="2368970"/>
            <a:ext cx="5043579" cy="645153"/>
          </a:xfrm>
        </p:spPr>
        <p:txBody>
          <a:bodyPr rtlCol="0"/>
          <a:lstStyle/>
          <a:p>
            <a:pPr rtl="0"/>
            <a:r>
              <a:rPr lang="en-GB" dirty="0"/>
              <a:t>We want to understand if the variable is statistically significant in predicting the target variable.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6" y="3968088"/>
            <a:ext cx="5033583" cy="1080881"/>
          </a:xfrm>
        </p:spPr>
        <p:txBody>
          <a:bodyPr rtlCol="0"/>
          <a:lstStyle/>
          <a:p>
            <a:pPr rtl="0"/>
            <a:r>
              <a:rPr lang="en-GB" dirty="0"/>
              <a:t>If the </a:t>
            </a:r>
            <a:r>
              <a:rPr lang="en-GB" b="1" dirty="0"/>
              <a:t>p-value is less than the chosen significance level</a:t>
            </a:r>
            <a:r>
              <a:rPr lang="en-GB" dirty="0"/>
              <a:t>, you </a:t>
            </a:r>
            <a:r>
              <a:rPr lang="en-GB" b="1" dirty="0"/>
              <a:t>can reject the null hypothesis</a:t>
            </a:r>
            <a:r>
              <a:rPr lang="en-GB" dirty="0"/>
              <a:t> and conclude that </a:t>
            </a:r>
            <a:r>
              <a:rPr lang="en-GB" b="1" dirty="0"/>
              <a:t>the corresponding predictor variable is statistically significant in predicting the target variable.</a:t>
            </a:r>
            <a:r>
              <a:rPr lang="en-GB" dirty="0"/>
              <a:t> </a:t>
            </a:r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19</a:t>
            </a:fld>
            <a:endParaRPr lang="en-GB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DB64CA8-91B9-8B48-1981-04A229B10AD9}"/>
              </a:ext>
            </a:extLst>
          </p:cNvPr>
          <p:cNvSpPr txBox="1">
            <a:spLocks/>
          </p:cNvSpPr>
          <p:nvPr/>
        </p:nvSpPr>
        <p:spPr>
          <a:xfrm>
            <a:off x="709920" y="3047252"/>
            <a:ext cx="5043579" cy="645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</a:t>
            </a:r>
            <a:r>
              <a:rPr lang="en-GB" sz="1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 β = 0</a:t>
            </a:r>
          </a:p>
          <a:p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</a:t>
            </a:r>
            <a:r>
              <a:rPr lang="en-GB" sz="18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GB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 β ≠ 0</a:t>
            </a:r>
          </a:p>
          <a:p>
            <a:endParaRPr lang="en-GB" sz="180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BA90590-8197-4B0E-EFB6-6D54415D20DE}"/>
              </a:ext>
            </a:extLst>
          </p:cNvPr>
          <p:cNvSpPr txBox="1">
            <a:spLocks/>
          </p:cNvSpPr>
          <p:nvPr/>
        </p:nvSpPr>
        <p:spPr>
          <a:xfrm>
            <a:off x="717416" y="5238498"/>
            <a:ext cx="2551922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Logistic Regression 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58140EE-D07B-55ED-E4B7-2DAEDCBF8B88}"/>
              </a:ext>
            </a:extLst>
          </p:cNvPr>
          <p:cNvSpPr txBox="1">
            <a:spLocks/>
          </p:cNvSpPr>
          <p:nvPr/>
        </p:nvSpPr>
        <p:spPr>
          <a:xfrm>
            <a:off x="3587865" y="5238498"/>
            <a:ext cx="205569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Linear Regression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DBCE84AB-A298-365D-EA00-B2DF52E9CAB9}"/>
              </a:ext>
            </a:extLst>
          </p:cNvPr>
          <p:cNvSpPr txBox="1">
            <a:spLocks/>
          </p:cNvSpPr>
          <p:nvPr/>
        </p:nvSpPr>
        <p:spPr>
          <a:xfrm>
            <a:off x="1007811" y="5556805"/>
            <a:ext cx="197113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Wald Test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34C709D2-1194-1FAE-E4B5-440366BD5DD0}"/>
              </a:ext>
            </a:extLst>
          </p:cNvPr>
          <p:cNvSpPr txBox="1">
            <a:spLocks/>
          </p:cNvSpPr>
          <p:nvPr/>
        </p:nvSpPr>
        <p:spPr>
          <a:xfrm>
            <a:off x="3672430" y="5556805"/>
            <a:ext cx="197113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Z-score/T-test</a:t>
            </a:r>
          </a:p>
        </p:txBody>
      </p:sp>
      <p:pic>
        <p:nvPicPr>
          <p:cNvPr id="24580" name="Picture 4" descr="Corporate Travel Booking Tools | Adelman Travel">
            <a:extLst>
              <a:ext uri="{FF2B5EF4-FFF2-40B4-BE49-F238E27FC236}">
                <a16:creationId xmlns:a16="http://schemas.microsoft.com/office/drawing/2014/main" id="{949AC96F-769B-0E76-CABF-4E8C53162DA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" r="4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How to Get Direct Hotel Bookings On Your Hotel Website">
            <a:extLst>
              <a:ext uri="{FF2B5EF4-FFF2-40B4-BE49-F238E27FC236}">
                <a16:creationId xmlns:a16="http://schemas.microsoft.com/office/drawing/2014/main" id="{416DD217-1A30-AFD5-2DF8-72B93BFB7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11" b="36378"/>
          <a:stretch/>
        </p:blipFill>
        <p:spPr bwMode="auto">
          <a:xfrm>
            <a:off x="17334" y="5537342"/>
            <a:ext cx="12173141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en-GB" dirty="0"/>
              <a:t>Problem – Booking cancellations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dirty="0"/>
              <a:t>Cancellations boost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rtlCol="0" anchor="b"/>
          <a:lstStyle/>
          <a:p>
            <a:pPr rtl="0"/>
            <a:r>
              <a:rPr lang="en-GB" dirty="0"/>
              <a:t>Financial impacts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rtlCol="0"/>
          <a:lstStyle/>
          <a:p>
            <a:pPr rtl="0"/>
            <a:r>
              <a:rPr lang="en-GB" dirty="0"/>
              <a:t>Latest research shows that cancellation rates have risen rapidly, with 1 in 5 (20%) of hotel bookings being cancelled.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 rtlCol="0"/>
          <a:lstStyle/>
          <a:p>
            <a:pPr rtl="0"/>
            <a:r>
              <a:rPr lang="en-GB" dirty="0"/>
              <a:t>Since 2019 to 2022, the share of direct booking revenue lost due to cancellations went from 15%  to 20%.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Historically…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C519DA-06A3-4391-AAF4-8C7122770C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rtlCol="0"/>
          <a:lstStyle/>
          <a:p>
            <a:pPr rtl="0"/>
            <a:r>
              <a:rPr lang="en-GB" dirty="0"/>
              <a:t>Most recently…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6"/>
            <a:ext cx="4114800" cy="1303151"/>
          </a:xfrm>
        </p:spPr>
        <p:txBody>
          <a:bodyPr rtlCol="0"/>
          <a:lstStyle/>
          <a:p>
            <a:pPr rtl="0"/>
            <a:r>
              <a:rPr lang="en-GB" dirty="0"/>
              <a:t>Data shows there has been a sustained increase in cancellations at 36% from 2016 to 2019. 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A13A6-E2A0-4091-A4B3-A50F0962D1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 rtlCol="0"/>
          <a:lstStyle/>
          <a:p>
            <a:pPr rtl="0"/>
            <a:r>
              <a:rPr lang="en-GB" dirty="0"/>
              <a:t>Shockingly, the variance over is almost as big in 2022 as it has been in all pre-covid years combined. 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88" y="4732750"/>
            <a:ext cx="5029200" cy="1371600"/>
          </a:xfrm>
        </p:spPr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20</a:t>
            </a:fld>
            <a:endParaRPr lang="en-GB" dirty="0"/>
          </a:p>
        </p:txBody>
      </p:sp>
      <p:pic>
        <p:nvPicPr>
          <p:cNvPr id="25606" name="Picture 6" descr="Pin by Relle on Bucket list | Brazil travel, Travel, South america travel">
            <a:extLst>
              <a:ext uri="{FF2B5EF4-FFF2-40B4-BE49-F238E27FC236}">
                <a16:creationId xmlns:a16="http://schemas.microsoft.com/office/drawing/2014/main" id="{9798EFF7-3AB6-2DD3-3A22-EEF943B3B18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9" b="20779"/>
          <a:stretch>
            <a:fillRect/>
          </a:stretch>
        </p:blipFill>
        <p:spPr bwMode="auto">
          <a:xfrm>
            <a:off x="4524575" y="575088"/>
            <a:ext cx="6904663" cy="50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/>
          <a:p>
            <a:pPr rtl="0"/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Identify key aspects in bookings that might help predict cancellations.</a:t>
            </a:r>
            <a:endParaRPr lang="en-GB" noProof="1"/>
          </a:p>
          <a:p>
            <a:pPr rtl="0"/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 dirty="0"/>
          </a:p>
        </p:txBody>
      </p:sp>
      <p:pic>
        <p:nvPicPr>
          <p:cNvPr id="10" name="Picture 2" descr="Santorini, Greece Daily Travel Tips, Guides and Inspiration on my pinterest!  Pinterest … | Dream travel destinations, Places to travel, Beautiful places  to travel">
            <a:extLst>
              <a:ext uri="{FF2B5EF4-FFF2-40B4-BE49-F238E27FC236}">
                <a16:creationId xmlns:a16="http://schemas.microsoft.com/office/drawing/2014/main" id="{5C05E2EB-3C5C-D91F-F79E-55D48C7C50B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192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Travelers Hedging Bets With Double-Bookings">
            <a:extLst>
              <a:ext uri="{FF2B5EF4-FFF2-40B4-BE49-F238E27FC236}">
                <a16:creationId xmlns:a16="http://schemas.microsoft.com/office/drawing/2014/main" id="{8059DA38-C302-A6EF-0988-BB9D7B4F19AE}"/>
              </a:ext>
            </a:extLst>
          </p:cNvPr>
          <p:cNvPicPr>
            <a:picLocks noGrp="1" noChangeAspect="1" noChangeArrowheads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9" b="359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How do we reach that goal?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8305" y="1696389"/>
            <a:ext cx="3210331" cy="364760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Research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Identify in past research cancellation trends.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B51B89C9-6212-44BC-8654-817139EF8D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6628" y="1696389"/>
            <a:ext cx="3209544" cy="3648456"/>
          </a:xfrm>
        </p:spPr>
        <p:txBody>
          <a:bodyPr rtlCol="0"/>
          <a:lstStyle/>
          <a:p>
            <a:pPr rtl="0"/>
            <a:r>
              <a:rPr lang="en-GB" dirty="0"/>
              <a:t>Analyse 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5548" y="2750695"/>
            <a:ext cx="2743200" cy="2465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1"/>
              <a:t>Identify  the key variables</a:t>
            </a:r>
          </a:p>
          <a:p>
            <a:pPr rtl="0"/>
            <a:r>
              <a:rPr lang="en-GB" noProof="1"/>
              <a:t>Carry a hypothesis testing  approach to identify each variable’s impact on cancellations</a:t>
            </a:r>
          </a:p>
          <a:p>
            <a:pPr rtl="0"/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8764" y="1696389"/>
            <a:ext cx="3209544" cy="3648456"/>
          </a:xfrm>
        </p:spPr>
        <p:txBody>
          <a:bodyPr rtlCol="0"/>
          <a:lstStyle/>
          <a:p>
            <a:pPr rtl="0"/>
            <a:r>
              <a:rPr lang="en-GB" dirty="0"/>
              <a:t>Predictive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77130" y="2750695"/>
            <a:ext cx="2743200" cy="2465883"/>
          </a:xfrm>
        </p:spPr>
        <p:txBody>
          <a:bodyPr rtlCol="0"/>
          <a:lstStyle/>
          <a:p>
            <a:pPr rtl="0"/>
            <a:r>
              <a:rPr lang="en-GB" noProof="1"/>
              <a:t>After understanding which variables better help predict cancellarions, build a model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35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en-GB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This data set contains booking information for a city hotel and a resort hotel, and includes information such as when the booking was made, length of stay, the number of adults, children, and/or babies, and the number of available parking spaces, among other things.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8" name="Picture 2" descr="How to Use Pinterest to Get Direct Bookings | Rentalsystems Guides">
            <a:extLst>
              <a:ext uri="{FF2B5EF4-FFF2-40B4-BE49-F238E27FC236}">
                <a16:creationId xmlns:a16="http://schemas.microsoft.com/office/drawing/2014/main" id="{F0D4F7CB-4686-1ACB-4751-B291563684C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30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3B57B5-439F-1C26-EF0B-DC51B14E1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83172"/>
              </p:ext>
            </p:extLst>
          </p:nvPr>
        </p:nvGraphicFramePr>
        <p:xfrm>
          <a:off x="1135727" y="1690688"/>
          <a:ext cx="9920546" cy="42247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7385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928129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3054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Lead Time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8909,06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0,29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-1,16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0,66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531348534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Only adults vs Family Trip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19,64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With Children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-0,52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289862574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626,82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-0,07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Previous Guest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-1,15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074207430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 before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8699,05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0,27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3,05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-0,66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0,67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007454519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Cancellation rate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251,65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0,82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Cancelled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5,99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-3,4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85637186"/>
                  </a:ext>
                </a:extLst>
              </a:tr>
              <a:tr h="455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Assigned vs Reserved Room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7268,64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-0,25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Changed Room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-2,53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-0,34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2356234713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Booking changes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64881389"/>
                  </a:ext>
                </a:extLst>
              </a:tr>
              <a:tr h="45596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Deposit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4197,98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-0.48,</a:t>
                      </a:r>
                    </a:p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 0.48, </a:t>
                      </a:r>
                    </a:p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-0.01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 Deposit, Non Refund, Refundable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-1.9, </a:t>
                      </a:r>
                    </a:p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4.04, </a:t>
                      </a:r>
                    </a:p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-2.14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0,98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0,75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3897911356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Waiting List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6,25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0,05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0,01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-0,54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3163347126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Special Requests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5,03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0,02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-0,24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-0,74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-0,16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779766412"/>
                  </a:ext>
                </a:extLst>
              </a:tr>
            </a:tbl>
          </a:graphicData>
        </a:graphic>
      </p:graphicFrame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1F08C634-96C8-D3DF-834D-20B66948B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850" y="21717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96" y="269875"/>
            <a:ext cx="7134816" cy="1030859"/>
          </a:xfrm>
        </p:spPr>
        <p:txBody>
          <a:bodyPr rtlCol="0"/>
          <a:lstStyle/>
          <a:p>
            <a:pPr rtl="0"/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9896" y="1229293"/>
            <a:ext cx="4011199" cy="612712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5736D"/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Hotel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Is the hotel booking for a City or Resort hotel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8991722-A129-B842-3E55-B51F18087046}"/>
              </a:ext>
            </a:extLst>
          </p:cNvPr>
          <p:cNvSpPr txBox="1">
            <a:spLocks/>
          </p:cNvSpPr>
          <p:nvPr/>
        </p:nvSpPr>
        <p:spPr>
          <a:xfrm>
            <a:off x="3240213" y="229342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Lead Time</a:t>
            </a:r>
          </a:p>
          <a:p>
            <a:r>
              <a:rPr lang="en-GB" dirty="0"/>
              <a:t>Number of days that elapsed between the booking and the arrival date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DDE7D8E3-DC4B-23DB-8CC7-0E2059A5BA94}"/>
              </a:ext>
            </a:extLst>
          </p:cNvPr>
          <p:cNvSpPr txBox="1">
            <a:spLocks/>
          </p:cNvSpPr>
          <p:nvPr/>
        </p:nvSpPr>
        <p:spPr>
          <a:xfrm>
            <a:off x="3240213" y="3357559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Only adults vs Family trip</a:t>
            </a:r>
          </a:p>
          <a:p>
            <a:r>
              <a:rPr lang="en-GB" dirty="0"/>
              <a:t>Whether the trip included children or not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A650EC5-2FC8-833F-7B7B-7BD5C61DFE26}"/>
              </a:ext>
            </a:extLst>
          </p:cNvPr>
          <p:cNvSpPr txBox="1">
            <a:spLocks/>
          </p:cNvSpPr>
          <p:nvPr/>
        </p:nvSpPr>
        <p:spPr>
          <a:xfrm>
            <a:off x="3240213" y="4367782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Loyal Customer</a:t>
            </a:r>
          </a:p>
          <a:p>
            <a:r>
              <a:rPr lang="en-GB" dirty="0"/>
              <a:t>Value indicating if the booking name was from a repeated guest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B32CC7D-2E8F-5EE4-251E-C98F6CF872D0}"/>
              </a:ext>
            </a:extLst>
          </p:cNvPr>
          <p:cNvSpPr txBox="1">
            <a:spLocks/>
          </p:cNvSpPr>
          <p:nvPr/>
        </p:nvSpPr>
        <p:spPr>
          <a:xfrm>
            <a:off x="3240213" y="555770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Previous cancellations</a:t>
            </a:r>
          </a:p>
          <a:p>
            <a:r>
              <a:rPr lang="en-GB" dirty="0"/>
              <a:t>Number of previous bookings that were cancelled and not cancelled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6553219-165D-0BBB-0DE1-2CA9B24F8402}"/>
              </a:ext>
            </a:extLst>
          </p:cNvPr>
          <p:cNvSpPr txBox="1">
            <a:spLocks/>
          </p:cNvSpPr>
          <p:nvPr/>
        </p:nvSpPr>
        <p:spPr>
          <a:xfrm>
            <a:off x="7717938" y="1229293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Assigned vs Reserved room</a:t>
            </a:r>
          </a:p>
          <a:p>
            <a:r>
              <a:rPr lang="en-GB" dirty="0"/>
              <a:t>Indication if the reserved room was the same it was assigned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276790D-1502-AD3B-35A1-4AD07BE5EF24}"/>
              </a:ext>
            </a:extLst>
          </p:cNvPr>
          <p:cNvSpPr txBox="1">
            <a:spLocks/>
          </p:cNvSpPr>
          <p:nvPr/>
        </p:nvSpPr>
        <p:spPr>
          <a:xfrm>
            <a:off x="7717938" y="2293426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Booking changes</a:t>
            </a:r>
          </a:p>
          <a:p>
            <a:r>
              <a:rPr lang="en-GB" dirty="0"/>
              <a:t>Number of changes made to the booking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BB39715-107E-9073-25C3-A0E3893D1EBD}"/>
              </a:ext>
            </a:extLst>
          </p:cNvPr>
          <p:cNvSpPr txBox="1">
            <a:spLocks/>
          </p:cNvSpPr>
          <p:nvPr/>
        </p:nvSpPr>
        <p:spPr>
          <a:xfrm>
            <a:off x="7717938" y="3357559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Deposit type</a:t>
            </a:r>
          </a:p>
          <a:p>
            <a:r>
              <a:rPr lang="en-GB" dirty="0"/>
              <a:t>Indication on if the customer made a deposit to guarantee the booking.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5319C35-0DCD-5E85-11AC-C1FECFA8512D}"/>
              </a:ext>
            </a:extLst>
          </p:cNvPr>
          <p:cNvSpPr txBox="1">
            <a:spLocks/>
          </p:cNvSpPr>
          <p:nvPr/>
        </p:nvSpPr>
        <p:spPr>
          <a:xfrm>
            <a:off x="7717938" y="4367782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Days in waiting list</a:t>
            </a:r>
          </a:p>
          <a:p>
            <a:r>
              <a:rPr lang="en-GB" dirty="0"/>
              <a:t>Number of days the booking was in the waiting list before it was confirmed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4DF39C-0219-B232-261B-4D461D3CF77B}"/>
              </a:ext>
            </a:extLst>
          </p:cNvPr>
          <p:cNvSpPr txBox="1">
            <a:spLocks/>
          </p:cNvSpPr>
          <p:nvPr/>
        </p:nvSpPr>
        <p:spPr>
          <a:xfrm>
            <a:off x="7717938" y="5557706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Special requests</a:t>
            </a:r>
          </a:p>
          <a:p>
            <a:r>
              <a:rPr lang="en-GB" dirty="0"/>
              <a:t>Number of special requests made by the customer </a:t>
            </a:r>
          </a:p>
        </p:txBody>
      </p:sp>
      <p:pic>
        <p:nvPicPr>
          <p:cNvPr id="11266" name="Picture 2" descr="Book Direct Day: How Can You Drive More Bookings? | Q4Launch">
            <a:extLst>
              <a:ext uri="{FF2B5EF4-FFF2-40B4-BE49-F238E27FC236}">
                <a16:creationId xmlns:a16="http://schemas.microsoft.com/office/drawing/2014/main" id="{657E948A-C225-AB03-4123-384C6DD32B4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45194"/>
          <a:stretch/>
        </p:blipFill>
        <p:spPr bwMode="auto">
          <a:xfrm>
            <a:off x="-75709" y="-14288"/>
            <a:ext cx="3242741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96" y="269875"/>
            <a:ext cx="7134816" cy="1030859"/>
          </a:xfrm>
        </p:spPr>
        <p:txBody>
          <a:bodyPr rtlCol="0"/>
          <a:lstStyle/>
          <a:p>
            <a:pPr rtl="0"/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9896" y="1229293"/>
            <a:ext cx="4011199" cy="612712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5736D"/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Hotel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Is the hotel booking for a City or Resort hotel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8991722-A129-B842-3E55-B51F18087046}"/>
              </a:ext>
            </a:extLst>
          </p:cNvPr>
          <p:cNvSpPr txBox="1">
            <a:spLocks/>
          </p:cNvSpPr>
          <p:nvPr/>
        </p:nvSpPr>
        <p:spPr>
          <a:xfrm>
            <a:off x="3240213" y="229342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Lead Time</a:t>
            </a:r>
          </a:p>
          <a:p>
            <a:r>
              <a:rPr lang="en-GB" dirty="0"/>
              <a:t>Number of days that elapsed between the booking and the arrival date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DDE7D8E3-DC4B-23DB-8CC7-0E2059A5BA94}"/>
              </a:ext>
            </a:extLst>
          </p:cNvPr>
          <p:cNvSpPr txBox="1">
            <a:spLocks/>
          </p:cNvSpPr>
          <p:nvPr/>
        </p:nvSpPr>
        <p:spPr>
          <a:xfrm>
            <a:off x="3240213" y="3357559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Only adults vs Family trip</a:t>
            </a:r>
          </a:p>
          <a:p>
            <a:r>
              <a:rPr lang="en-GB" dirty="0"/>
              <a:t>Whether the trip included children or not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3A650EC5-2FC8-833F-7B7B-7BD5C61DFE26}"/>
              </a:ext>
            </a:extLst>
          </p:cNvPr>
          <p:cNvSpPr txBox="1">
            <a:spLocks/>
          </p:cNvSpPr>
          <p:nvPr/>
        </p:nvSpPr>
        <p:spPr>
          <a:xfrm>
            <a:off x="3240213" y="4367782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Loyal Customer</a:t>
            </a:r>
          </a:p>
          <a:p>
            <a:r>
              <a:rPr lang="en-GB" dirty="0"/>
              <a:t>Value indicating if the booking name was from a repeated guest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B32CC7D-2E8F-5EE4-251E-C98F6CF872D0}"/>
              </a:ext>
            </a:extLst>
          </p:cNvPr>
          <p:cNvSpPr txBox="1">
            <a:spLocks/>
          </p:cNvSpPr>
          <p:nvPr/>
        </p:nvSpPr>
        <p:spPr>
          <a:xfrm>
            <a:off x="3240213" y="5557706"/>
            <a:ext cx="3989261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Previous cancellations</a:t>
            </a:r>
          </a:p>
          <a:p>
            <a:r>
              <a:rPr lang="en-GB" dirty="0"/>
              <a:t>Number of previous bookings that were cancelled and not cancelled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6553219-165D-0BBB-0DE1-2CA9B24F8402}"/>
              </a:ext>
            </a:extLst>
          </p:cNvPr>
          <p:cNvSpPr txBox="1">
            <a:spLocks/>
          </p:cNvSpPr>
          <p:nvPr/>
        </p:nvSpPr>
        <p:spPr>
          <a:xfrm>
            <a:off x="7717938" y="1229293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Assigned vs Reserved room</a:t>
            </a:r>
          </a:p>
          <a:p>
            <a:r>
              <a:rPr lang="en-GB" dirty="0"/>
              <a:t>Indication if the reserved room was the same it was assigned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276790D-1502-AD3B-35A1-4AD07BE5EF24}"/>
              </a:ext>
            </a:extLst>
          </p:cNvPr>
          <p:cNvSpPr txBox="1">
            <a:spLocks/>
          </p:cNvSpPr>
          <p:nvPr/>
        </p:nvSpPr>
        <p:spPr>
          <a:xfrm>
            <a:off x="7717938" y="2293426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Booking changes</a:t>
            </a:r>
          </a:p>
          <a:p>
            <a:r>
              <a:rPr lang="en-GB" dirty="0"/>
              <a:t>Number of changes made to the booking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BB39715-107E-9073-25C3-A0E3893D1EBD}"/>
              </a:ext>
            </a:extLst>
          </p:cNvPr>
          <p:cNvSpPr txBox="1">
            <a:spLocks/>
          </p:cNvSpPr>
          <p:nvPr/>
        </p:nvSpPr>
        <p:spPr>
          <a:xfrm>
            <a:off x="7717938" y="3357559"/>
            <a:ext cx="4150212" cy="61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Deposit type</a:t>
            </a:r>
          </a:p>
          <a:p>
            <a:r>
              <a:rPr lang="en-GB" dirty="0"/>
              <a:t>Indication on if the customer made a deposit to guarantee the booking.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5319C35-0DCD-5E85-11AC-C1FECFA8512D}"/>
              </a:ext>
            </a:extLst>
          </p:cNvPr>
          <p:cNvSpPr txBox="1">
            <a:spLocks/>
          </p:cNvSpPr>
          <p:nvPr/>
        </p:nvSpPr>
        <p:spPr>
          <a:xfrm>
            <a:off x="7717938" y="4367782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Days in waiting list</a:t>
            </a:r>
          </a:p>
          <a:p>
            <a:r>
              <a:rPr lang="en-GB" dirty="0"/>
              <a:t>Number of days the booking was in the waiting list before it was confirmed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4DF39C-0219-B232-261B-4D461D3CF77B}"/>
              </a:ext>
            </a:extLst>
          </p:cNvPr>
          <p:cNvSpPr txBox="1">
            <a:spLocks/>
          </p:cNvSpPr>
          <p:nvPr/>
        </p:nvSpPr>
        <p:spPr>
          <a:xfrm>
            <a:off x="7717938" y="5557706"/>
            <a:ext cx="4150212" cy="68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GB" sz="2000" dirty="0">
                <a:solidFill>
                  <a:srgbClr val="55736D"/>
                </a:solidFill>
                <a:latin typeface="Bodoni MT"/>
              </a:rPr>
              <a:t>Special requests</a:t>
            </a:r>
          </a:p>
          <a:p>
            <a:r>
              <a:rPr lang="en-GB" dirty="0"/>
              <a:t>Number of special requests made by the customer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72576-90F8-5CE8-822B-3619A04BC7B5}"/>
              </a:ext>
            </a:extLst>
          </p:cNvPr>
          <p:cNvSpPr/>
          <p:nvPr/>
        </p:nvSpPr>
        <p:spPr>
          <a:xfrm>
            <a:off x="3240213" y="2220403"/>
            <a:ext cx="8318375" cy="4367721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960B5-FE56-3413-A3B2-C44C08F4A053}"/>
              </a:ext>
            </a:extLst>
          </p:cNvPr>
          <p:cNvSpPr/>
          <p:nvPr/>
        </p:nvSpPr>
        <p:spPr>
          <a:xfrm>
            <a:off x="7074694" y="700119"/>
            <a:ext cx="4638675" cy="1479256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3" name="Picture 2" descr="Book Direct Day: How Can You Drive More Bookings? | Q4Launch">
            <a:extLst>
              <a:ext uri="{FF2B5EF4-FFF2-40B4-BE49-F238E27FC236}">
                <a16:creationId xmlns:a16="http://schemas.microsoft.com/office/drawing/2014/main" id="{ACFDA558-B2CC-C1B2-90A9-5A0E06BFCD2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45194"/>
          <a:stretch/>
        </p:blipFill>
        <p:spPr bwMode="auto">
          <a:xfrm>
            <a:off x="-75709" y="-14288"/>
            <a:ext cx="3242741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65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896" y="269875"/>
            <a:ext cx="7134816" cy="1030859"/>
          </a:xfrm>
        </p:spPr>
        <p:txBody>
          <a:bodyPr rtlCol="0"/>
          <a:lstStyle/>
          <a:p>
            <a:pPr rtl="0"/>
            <a:r>
              <a:rPr lang="en-GB" dirty="0"/>
              <a:t>Database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09896" y="1300734"/>
            <a:ext cx="8593976" cy="612712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5736D"/>
                </a:solidFill>
                <a:effectLst/>
                <a:uLnTx/>
                <a:uFillTx/>
                <a:latin typeface="Bodoni MT"/>
                <a:ea typeface="+mn-ea"/>
                <a:cs typeface="+mn-cs"/>
              </a:rPr>
              <a:t>Hotel Type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Is the hotel booking for a City or Resort hotel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345798-9656-AF46-FBE3-8AFA33670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62148"/>
              </p:ext>
            </p:extLst>
          </p:nvPr>
        </p:nvGraphicFramePr>
        <p:xfrm>
          <a:off x="3266095" y="2154057"/>
          <a:ext cx="8593977" cy="7392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0144">
                  <a:extLst>
                    <a:ext uri="{9D8B030D-6E8A-4147-A177-3AD203B41FA5}">
                      <a16:colId xmlns:a16="http://schemas.microsoft.com/office/drawing/2014/main" val="1751245055"/>
                    </a:ext>
                  </a:extLst>
                </a:gridCol>
                <a:gridCol w="1111673">
                  <a:extLst>
                    <a:ext uri="{9D8B030D-6E8A-4147-A177-3AD203B41FA5}">
                      <a16:colId xmlns:a16="http://schemas.microsoft.com/office/drawing/2014/main" val="3267213552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626908029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1810323070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424670511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600210526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779421523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062294576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427255735"/>
                    </a:ext>
                  </a:extLst>
                </a:gridCol>
                <a:gridCol w="804020">
                  <a:extLst>
                    <a:ext uri="{9D8B030D-6E8A-4147-A177-3AD203B41FA5}">
                      <a16:colId xmlns:a16="http://schemas.microsoft.com/office/drawing/2014/main" val="2237483503"/>
                    </a:ext>
                  </a:extLst>
                </a:gridCol>
              </a:tblGrid>
              <a:tr h="30540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Test statistic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Confidence level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Dependent?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Dummy Variable (=1)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Intercept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ctr"/>
                </a:tc>
                <a:extLst>
                  <a:ext uri="{0D108BD9-81ED-4DB2-BD59-A6C34878D82A}">
                    <a16:rowId xmlns:a16="http://schemas.microsoft.com/office/drawing/2014/main" val="1762712667"/>
                  </a:ext>
                </a:extLst>
              </a:tr>
              <a:tr h="305409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Hotel Type</a:t>
                      </a:r>
                      <a:endParaRPr lang="en-GB" sz="1000" b="1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2182,81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0,00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0,14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cap="none" spc="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City Hotel</a:t>
                      </a:r>
                      <a:endParaRPr lang="en-GB" sz="1000" b="0" i="0" u="none" strike="noStrike" cap="none" spc="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0,62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-0,95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T" sz="1000" u="none" strike="noStrike" cap="none" spc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0,63</a:t>
                      </a:r>
                      <a:endParaRPr lang="en-PT" sz="1000" b="0" i="0" u="none" strike="noStrike" cap="none" spc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880" marR="5749" marT="64523" marB="64523" anchor="b"/>
                </a:tc>
                <a:extLst>
                  <a:ext uri="{0D108BD9-81ED-4DB2-BD59-A6C34878D82A}">
                    <a16:rowId xmlns:a16="http://schemas.microsoft.com/office/drawing/2014/main" val="192526157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0200A5-9B85-631D-3723-300BBBB70A7E}"/>
              </a:ext>
            </a:extLst>
          </p:cNvPr>
          <p:cNvCxnSpPr/>
          <p:nvPr/>
        </p:nvCxnSpPr>
        <p:spPr>
          <a:xfrm>
            <a:off x="5900738" y="2893312"/>
            <a:ext cx="0" cy="535688"/>
          </a:xfrm>
          <a:prstGeom prst="straightConnector1">
            <a:avLst/>
          </a:prstGeom>
          <a:ln>
            <a:solidFill>
              <a:schemeClr val="accent1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C823BE-A7D1-7CF7-13EA-F1B2F99DAB94}"/>
              </a:ext>
            </a:extLst>
          </p:cNvPr>
          <p:cNvSpPr txBox="1"/>
          <p:nvPr/>
        </p:nvSpPr>
        <p:spPr>
          <a:xfrm>
            <a:off x="5114925" y="3459227"/>
            <a:ext cx="157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/>
              <a:t>Performed Contingency Test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39E4D7B8-5F9F-EDC0-B6EE-C476313E892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86550" y="2986914"/>
            <a:ext cx="700088" cy="733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5E3ABE-4C6E-A96E-7A9A-318CC7BA6912}"/>
              </a:ext>
            </a:extLst>
          </p:cNvPr>
          <p:cNvSpPr txBox="1"/>
          <p:nvPr/>
        </p:nvSpPr>
        <p:spPr>
          <a:xfrm>
            <a:off x="3266094" y="4193150"/>
            <a:ext cx="53445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400" b="1" dirty="0">
                <a:solidFill>
                  <a:schemeClr val="accent4"/>
                </a:solidFill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hotel type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influences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probability of the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booking being cancelled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between the two variables is low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entailing a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weak relationship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both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regression coefficient shows that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expected difference in the cancellation probability when the booking is for a City Hotel and when it isn’t is 0,63.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level is relatively high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making the previous  conclusion more 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2" descr="Book Direct Day: How Can You Drive More Bookings? | Q4Launch">
            <a:extLst>
              <a:ext uri="{FF2B5EF4-FFF2-40B4-BE49-F238E27FC236}">
                <a16:creationId xmlns:a16="http://schemas.microsoft.com/office/drawing/2014/main" id="{A719CBB2-9E85-915F-4629-1B40FBA7AAA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45194"/>
          <a:stretch/>
        </p:blipFill>
        <p:spPr bwMode="auto">
          <a:xfrm>
            <a:off x="-75709" y="-14288"/>
            <a:ext cx="3242741" cy="68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F897E-78A4-0E61-1E15-692A4CB45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789" y="3302000"/>
            <a:ext cx="3054350" cy="305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44E5F-B9E4-1B16-CB2E-E24F062D4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6" t="8304" r="27470"/>
          <a:stretch/>
        </p:blipFill>
        <p:spPr>
          <a:xfrm>
            <a:off x="11142132" y="3327401"/>
            <a:ext cx="1049867" cy="5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37_TF66722518_Win32" id="{8E0D3186-379A-4167-A721-EFAF4FD4F9A8}" vid="{9F09F86B-45C3-4C60-8D63-B9139CB4CC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2618</Words>
  <Application>Microsoft Macintosh PowerPoint</Application>
  <PresentationFormat>Widescreen</PresentationFormat>
  <Paragraphs>1108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Bodoni MT</vt:lpstr>
      <vt:lpstr>Calibri</vt:lpstr>
      <vt:lpstr>Source Sans Pro</vt:lpstr>
      <vt:lpstr>Source Sans Pro Light</vt:lpstr>
      <vt:lpstr>Times New Roman</vt:lpstr>
      <vt:lpstr>Office Theme</vt:lpstr>
      <vt:lpstr>Booking Cancellations</vt:lpstr>
      <vt:lpstr>Problem – Booking cancellations increase</vt:lpstr>
      <vt:lpstr>Goal</vt:lpstr>
      <vt:lpstr>How do we reach that goal?</vt:lpstr>
      <vt:lpstr>Database</vt:lpstr>
      <vt:lpstr>Analysis Results</vt:lpstr>
      <vt:lpstr>Variables</vt:lpstr>
      <vt:lpstr>Variables</vt:lpstr>
      <vt:lpstr>Database</vt:lpstr>
      <vt:lpstr>Variables</vt:lpstr>
      <vt:lpstr>Variables</vt:lpstr>
      <vt:lpstr>Database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Future testing…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Cancellations</dc:title>
  <dc:creator>leonor drai</dc:creator>
  <cp:lastModifiedBy>leonor drai</cp:lastModifiedBy>
  <cp:revision>3</cp:revision>
  <dcterms:created xsi:type="dcterms:W3CDTF">2023-02-23T20:33:06Z</dcterms:created>
  <dcterms:modified xsi:type="dcterms:W3CDTF">2023-02-24T15:13:49Z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