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43"/>
    <p:restoredTop sz="94664"/>
  </p:normalViewPr>
  <p:slideViewPr>
    <p:cSldViewPr snapToGrid="0" snapToObjects="1">
      <p:cViewPr varScale="1">
        <p:scale>
          <a:sx n="103" d="100"/>
          <a:sy n="103" d="100"/>
        </p:scale>
        <p:origin x="176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F1F90-4B9B-3A44-B62C-1C1D85BBCD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3ABE8E-BF30-F34B-806E-F9E5A21F0D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C6ECEA-DFF5-A440-9E5F-0D5022ACA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E4BC8-0839-6849-8A2E-513D2EB2D8E5}" type="datetimeFigureOut">
              <a:rPr lang="en-GB" smtClean="0"/>
              <a:t>18/11/2019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6F710B-5A54-2847-B30B-3548BDD9D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06667D-54E1-2D47-98E1-DDC6C2DCD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35157-79CE-284E-9D32-643E59B859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7252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AED5A-9BF4-7248-86C1-C75CF0EF6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573B7D-4ACA-CB47-A458-931A2ABDC5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C87D2A-CB9E-434E-9B74-722EF3955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E4BC8-0839-6849-8A2E-513D2EB2D8E5}" type="datetimeFigureOut">
              <a:rPr lang="en-GB" smtClean="0"/>
              <a:t>18/11/2019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2D8AA9-1FD3-8D46-B198-E34B29293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EEE2F9-35B7-8546-8477-CDF62FD85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35157-79CE-284E-9D32-643E59B859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9499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3299A2-D925-8943-955F-30F580F7C4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161CD0-9F7A-434E-AFE0-BD38AC1FA4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A6975B-6CA9-9D41-B01B-D5ED7E80A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E4BC8-0839-6849-8A2E-513D2EB2D8E5}" type="datetimeFigureOut">
              <a:rPr lang="en-GB" smtClean="0"/>
              <a:t>18/11/2019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8DA074-BE31-A844-A7B9-1F65E5A14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A1AD89-09F0-0C40-AE76-27A556CFF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35157-79CE-284E-9D32-643E59B859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6481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54663-3548-1248-9591-953E9579C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835877-8D80-CC40-91DA-B6C1BCD124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725E12-BA36-694D-8284-FE793338D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E4BC8-0839-6849-8A2E-513D2EB2D8E5}" type="datetimeFigureOut">
              <a:rPr lang="en-GB" smtClean="0"/>
              <a:t>18/11/2019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E66158-E64C-244A-9600-FEC191452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289631-90D0-F147-B2D6-597587DD0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35157-79CE-284E-9D32-643E59B859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304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8CC0C-0069-E943-A1E1-50D56D831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920316-B809-D84C-89ED-EC5A724540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A23616-D4A6-734C-812C-ECBD7A7E6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E4BC8-0839-6849-8A2E-513D2EB2D8E5}" type="datetimeFigureOut">
              <a:rPr lang="en-GB" smtClean="0"/>
              <a:t>18/11/2019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09B3D8-B9C2-1C4B-8761-CFA877090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C806C8-536A-E34F-B1A4-8E7A37495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35157-79CE-284E-9D32-643E59B859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8231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0F14C-6B05-CB43-87D8-ECA0CF19E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3A2731-9A24-654D-AF4F-F0DE9DEBEB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E70503-9341-8549-8A09-5B6389ECA9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74EA79-2E90-AD49-B9D8-EEE8F44C9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E4BC8-0839-6849-8A2E-513D2EB2D8E5}" type="datetimeFigureOut">
              <a:rPr lang="en-GB" smtClean="0"/>
              <a:t>18/11/2019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6A8F18-8366-6F42-8D2F-B1DD21221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EF1420-A7D8-474D-BA2A-500495E54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35157-79CE-284E-9D32-643E59B859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0429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6FD32-79A4-7841-B235-73BE2B242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3D2B95-FF21-B64E-A6F7-2AC9D5393B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585713-B953-7A47-AFEA-D72B13CA56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A21929-1D92-C644-879E-9C94B93C5D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BE4F05-DB32-7E4A-BE1B-667076684B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9B7D49-BD6E-944B-BDAC-B05E6CEB1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E4BC8-0839-6849-8A2E-513D2EB2D8E5}" type="datetimeFigureOut">
              <a:rPr lang="en-GB" smtClean="0"/>
              <a:t>18/11/2019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84C039-85C7-404D-9C6F-012625853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EE3CC5-73BC-3543-9216-556D268CE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35157-79CE-284E-9D32-643E59B859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175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93F61-26E5-7E48-B773-7210F5DE2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1E0587-212B-8B41-B1ED-DAEB2EF67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E4BC8-0839-6849-8A2E-513D2EB2D8E5}" type="datetimeFigureOut">
              <a:rPr lang="en-GB" smtClean="0"/>
              <a:t>18/11/2019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57DC85-B33F-FE49-A71E-11798A703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58E20C-B7DB-F24B-8D18-48FC632D1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35157-79CE-284E-9D32-643E59B859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8899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D7ADB0-6255-134F-87B0-D28D428F1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E4BC8-0839-6849-8A2E-513D2EB2D8E5}" type="datetimeFigureOut">
              <a:rPr lang="en-GB" smtClean="0"/>
              <a:t>18/11/2019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831C8A-1D26-664B-A69A-A0D849A2A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36CEDE-0038-2042-91DC-DD47335D9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35157-79CE-284E-9D32-643E59B859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5564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8FA49-4805-7548-A23C-3FC00D04D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13C70-E9DA-4D46-8020-180E2879F9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161483-7AD1-8A4D-8A17-A14E8AC033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A9929D-1DE1-2041-9686-5B4E6011E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E4BC8-0839-6849-8A2E-513D2EB2D8E5}" type="datetimeFigureOut">
              <a:rPr lang="en-GB" smtClean="0"/>
              <a:t>18/11/2019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B268DF-337C-A447-97D1-DA459EEAF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5B9B38-DF3D-7F4D-8390-949471283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35157-79CE-284E-9D32-643E59B859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2248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882D4-666F-4A46-B54C-807DBA94C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2D7BF8-003C-F94C-97B1-30CD9A883D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8F5D41-FDBA-B447-8B2B-3F575EC809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DD1664-E9B9-0448-B3DB-AB5505565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E4BC8-0839-6849-8A2E-513D2EB2D8E5}" type="datetimeFigureOut">
              <a:rPr lang="en-GB" smtClean="0"/>
              <a:t>18/11/2019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898286-EB4A-C84A-9A4A-2228E2AB8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45FF37-7415-1E49-A4D0-9A3E1259D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35157-79CE-284E-9D32-643E59B859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5981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CA95C8-4828-0A45-A923-12577923F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D9E37B-2F51-A44E-B62F-7698DF71F1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6D8349-AC67-5140-8969-5D94899F64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E4BC8-0839-6849-8A2E-513D2EB2D8E5}" type="datetimeFigureOut">
              <a:rPr lang="en-GB" smtClean="0"/>
              <a:t>18/11/2019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9AD36B-7B5F-474C-B650-C665DB92E1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7089E4-34AD-1044-BC48-A7F884E893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935157-79CE-284E-9D32-643E59B859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0756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969A1-FCF9-324E-A6B3-2FEB179A62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Autoencoder tuning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290146-D946-0A42-BB7C-31DB2E9039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Tweak by tweak</a:t>
            </a:r>
          </a:p>
        </p:txBody>
      </p:sp>
    </p:spTree>
    <p:extLst>
      <p:ext uri="{BB962C8B-B14F-4D97-AF65-F5344CB8AC3E}">
        <p14:creationId xmlns:p14="http://schemas.microsoft.com/office/powerpoint/2010/main" val="8475795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F0D4A-8296-A047-9CD6-1141E760C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Observations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E0D38F-3D2F-6B42-BFC7-780B2D6EF5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Loss tends to not go lower than 0.0315</a:t>
            </a:r>
          </a:p>
          <a:p>
            <a:r>
              <a:rPr lang="en-GB" dirty="0"/>
              <a:t>Activation stabilises loss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76830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FCC38D1-B22B-9342-80C7-5033156237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4135" y="462989"/>
            <a:ext cx="2295587" cy="4351338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4504CBF-D613-4142-AD49-2A317AC8ECDC}"/>
              </a:ext>
            </a:extLst>
          </p:cNvPr>
          <p:cNvSpPr/>
          <p:nvPr/>
        </p:nvSpPr>
        <p:spPr>
          <a:xfrm>
            <a:off x="2689722" y="663390"/>
            <a:ext cx="785277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 =  Conv2D(</a:t>
            </a:r>
            <a:r>
              <a:rPr lang="en-GB" sz="1200" b="0" i="0" u="none" strike="noStrike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32</a:t>
            </a:r>
            <a:r>
              <a:rPr lang="en-GB" sz="12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(</a:t>
            </a:r>
            <a:r>
              <a:rPr lang="en-GB" sz="1200" b="0" i="0" u="none" strike="noStrike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en-GB" sz="12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GB" sz="1200" b="0" i="0" u="none" strike="noStrike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en-GB" sz="12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), activation=</a:t>
            </a:r>
            <a:r>
              <a:rPr lang="en-GB" sz="1200" b="0" i="0" u="none" strike="noStrike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GB" sz="1200" b="0" i="0" u="none" strike="noStrike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relu</a:t>
            </a:r>
            <a:r>
              <a:rPr lang="en-GB" sz="1200" b="0" i="0" u="none" strike="noStrike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GB" sz="12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padding=</a:t>
            </a:r>
            <a:r>
              <a:rPr lang="en-GB" sz="1200" b="0" i="0" u="none" strike="noStrike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'same'</a:t>
            </a:r>
            <a:r>
              <a:rPr lang="en-GB" sz="12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)(</a:t>
            </a:r>
            <a:r>
              <a:rPr lang="en-GB" sz="1200" b="0" i="0" u="none" strike="noStrike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input_img</a:t>
            </a:r>
            <a:r>
              <a:rPr lang="en-GB" sz="12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GB" sz="12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 = MaxPooling2D((</a:t>
            </a:r>
            <a:r>
              <a:rPr lang="en-GB" sz="1200" b="0" i="0" u="none" strike="noStrike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GB" sz="12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GB" sz="1200" b="0" i="0" u="none" strike="noStrike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GB" sz="12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), padding=</a:t>
            </a:r>
            <a:r>
              <a:rPr lang="en-GB" sz="1200" b="0" i="0" u="none" strike="noStrike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'same'</a:t>
            </a:r>
            <a:r>
              <a:rPr lang="en-GB" sz="12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)(x) x = Conv2D(</a:t>
            </a:r>
            <a:r>
              <a:rPr lang="en-GB" sz="1200" b="0" i="0" u="none" strike="noStrike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16</a:t>
            </a:r>
            <a:r>
              <a:rPr lang="en-GB" sz="12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(</a:t>
            </a:r>
            <a:r>
              <a:rPr lang="en-GB" sz="1200" b="0" i="0" u="none" strike="noStrike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GB" sz="12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GB" sz="1200" b="0" i="0" u="none" strike="noStrike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GB" sz="12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), activation=</a:t>
            </a:r>
            <a:r>
              <a:rPr lang="en-GB" sz="1200" b="0" i="0" u="none" strike="noStrike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GB" sz="1200" b="0" i="0" u="none" strike="noStrike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relu</a:t>
            </a:r>
            <a:r>
              <a:rPr lang="en-GB" sz="1200" b="0" i="0" u="none" strike="noStrike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GB" sz="12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padding=</a:t>
            </a:r>
            <a:r>
              <a:rPr lang="en-GB" sz="1200" b="0" i="0" u="none" strike="noStrike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'same'</a:t>
            </a:r>
            <a:r>
              <a:rPr lang="en-GB" sz="12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)(x)</a:t>
            </a:r>
          </a:p>
          <a:p>
            <a:r>
              <a:rPr lang="en-GB" sz="12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 = MaxPooling2D((</a:t>
            </a:r>
            <a:r>
              <a:rPr lang="en-GB" sz="1200" b="0" i="0" u="none" strike="noStrike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GB" sz="12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GB" sz="1200" b="0" i="0" u="none" strike="noStrike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GB" sz="12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), padding=</a:t>
            </a:r>
            <a:r>
              <a:rPr lang="en-GB" sz="1200" b="0" i="0" u="none" strike="noStrike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'same'</a:t>
            </a:r>
            <a:r>
              <a:rPr lang="en-GB" sz="12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)(x)</a:t>
            </a:r>
          </a:p>
          <a:p>
            <a:r>
              <a:rPr lang="en-GB" sz="12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encoded = Flatten()(x)</a:t>
            </a:r>
          </a:p>
          <a:p>
            <a:r>
              <a:rPr lang="en-GB" sz="1200" b="0" i="0" u="none" strike="noStrike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#encoded = x</a:t>
            </a:r>
            <a:endParaRPr lang="en-GB" sz="1200" b="0" i="0" u="none" strike="noStrike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br>
              <a:rPr lang="en-GB" sz="12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GB" sz="12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 = Conv2D(</a:t>
            </a:r>
            <a:r>
              <a:rPr lang="en-GB" sz="1200" b="0" i="0" u="none" strike="noStrike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16</a:t>
            </a:r>
            <a:r>
              <a:rPr lang="en-GB" sz="12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(</a:t>
            </a:r>
            <a:r>
              <a:rPr lang="en-GB" sz="1200" b="0" i="0" u="none" strike="noStrike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GB" sz="12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GB" sz="1200" b="0" i="0" u="none" strike="noStrike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GB" sz="12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), activation=</a:t>
            </a:r>
            <a:r>
              <a:rPr lang="en-GB" sz="1200" b="0" i="0" u="none" strike="noStrike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GB" sz="1200" b="0" i="0" u="none" strike="noStrike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relu</a:t>
            </a:r>
            <a:r>
              <a:rPr lang="en-GB" sz="1200" b="0" i="0" u="none" strike="noStrike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GB" sz="12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padding=</a:t>
            </a:r>
            <a:r>
              <a:rPr lang="en-GB" sz="1200" b="0" i="0" u="none" strike="noStrike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'same'</a:t>
            </a:r>
            <a:r>
              <a:rPr lang="en-GB" sz="12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)(x)</a:t>
            </a:r>
          </a:p>
          <a:p>
            <a:r>
              <a:rPr lang="en-GB" sz="12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 = UpSampling2D((</a:t>
            </a:r>
            <a:r>
              <a:rPr lang="en-GB" sz="1200" b="0" i="0" u="none" strike="noStrike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GB" sz="12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GB" sz="1200" b="0" i="0" u="none" strike="noStrike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GB" sz="12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))(x) x =  Conv2D(</a:t>
            </a:r>
            <a:r>
              <a:rPr lang="en-GB" sz="1200" b="0" i="0" u="none" strike="noStrike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32</a:t>
            </a:r>
            <a:r>
              <a:rPr lang="en-GB" sz="12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(</a:t>
            </a:r>
            <a:r>
              <a:rPr lang="en-GB" sz="1200" b="0" i="0" u="none" strike="noStrike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en-GB" sz="12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GB" sz="1200" b="0" i="0" u="none" strike="noStrike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en-GB" sz="12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), activation=</a:t>
            </a:r>
            <a:r>
              <a:rPr lang="en-GB" sz="1200" b="0" i="0" u="none" strike="noStrike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GB" sz="1200" b="0" i="0" u="none" strike="noStrike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relu</a:t>
            </a:r>
            <a:r>
              <a:rPr lang="en-GB" sz="1200" b="0" i="0" u="none" strike="noStrike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GB" sz="12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padding=</a:t>
            </a:r>
            <a:r>
              <a:rPr lang="en-GB" sz="1200" b="0" i="0" u="none" strike="noStrike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'same'</a:t>
            </a:r>
            <a:r>
              <a:rPr lang="en-GB" sz="12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)(x)</a:t>
            </a:r>
          </a:p>
          <a:p>
            <a:r>
              <a:rPr lang="en-GB" sz="1200" b="0" i="0" u="none" strike="noStrike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 this will help going back the original image dimensions</a:t>
            </a:r>
            <a:endParaRPr lang="en-GB" sz="1200" b="0" i="0" u="none" strike="noStrike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GB" sz="12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 = UpSampling2D((</a:t>
            </a:r>
            <a:r>
              <a:rPr lang="en-GB" sz="1200" b="0" i="0" u="none" strike="noStrike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GB" sz="12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GB" sz="1200" b="0" i="0" u="none" strike="noStrike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GB" sz="12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))(x)</a:t>
            </a:r>
          </a:p>
          <a:p>
            <a:br>
              <a:rPr lang="en-GB" sz="12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GB" sz="12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decoded = Conv2D(</a:t>
            </a:r>
            <a:r>
              <a:rPr lang="en-GB" sz="1200" b="0" i="0" u="none" strike="noStrike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GB" sz="12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(</a:t>
            </a:r>
            <a:r>
              <a:rPr lang="en-GB" sz="1200" b="0" i="0" u="none" strike="noStrike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GB" sz="12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GB" sz="1200" b="0" i="0" u="none" strike="noStrike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GB" sz="12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), padding=</a:t>
            </a:r>
            <a:r>
              <a:rPr lang="en-GB" sz="1200" b="0" i="0" u="none" strike="noStrike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'same'</a:t>
            </a:r>
            <a:r>
              <a:rPr lang="en-GB" sz="12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)(x)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75C546-CACC-9E4B-9227-47500DE80685}"/>
              </a:ext>
            </a:extLst>
          </p:cNvPr>
          <p:cNvSpPr txBox="1"/>
          <p:nvPr/>
        </p:nvSpPr>
        <p:spPr>
          <a:xfrm>
            <a:off x="3076832" y="3978876"/>
            <a:ext cx="5202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* No reduction of dimensionality.</a:t>
            </a:r>
          </a:p>
        </p:txBody>
      </p:sp>
    </p:spTree>
    <p:extLst>
      <p:ext uri="{BB962C8B-B14F-4D97-AF65-F5344CB8AC3E}">
        <p14:creationId xmlns:p14="http://schemas.microsoft.com/office/powerpoint/2010/main" val="1557651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CFC5D-4307-F74D-AFD1-1651D8C087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3947" y="4855695"/>
            <a:ext cx="4164106" cy="4351338"/>
          </a:xfrm>
        </p:spPr>
        <p:txBody>
          <a:bodyPr/>
          <a:lstStyle/>
          <a:p>
            <a:r>
              <a:rPr lang="en-GB" dirty="0"/>
              <a:t>Not a good representation</a:t>
            </a:r>
          </a:p>
          <a:p>
            <a:r>
              <a:rPr lang="en-GB" dirty="0"/>
              <a:t>Does not do well on empty wells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9DF404-CEA2-5840-815F-62138650B1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587" y="365125"/>
            <a:ext cx="3441700" cy="6350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1B66BBF-8BC1-A646-926B-6B645B4E45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3373" y="139700"/>
            <a:ext cx="2984500" cy="64643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391A893-07D1-A54C-AA43-E296E1E56E19}"/>
              </a:ext>
            </a:extLst>
          </p:cNvPr>
          <p:cNvSpPr/>
          <p:nvPr/>
        </p:nvSpPr>
        <p:spPr>
          <a:xfrm>
            <a:off x="3517557" y="1005167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 =  Conv2D(</a:t>
            </a:r>
            <a:r>
              <a:rPr lang="en-GB" sz="1100" b="0" i="0" u="none" strike="noStrike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32</a:t>
            </a:r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(</a:t>
            </a:r>
            <a:r>
              <a:rPr lang="en-GB" sz="1100" b="0" i="0" u="none" strike="noStrike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GB" sz="1100" b="0" i="0" u="none" strike="noStrike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), activation=</a:t>
            </a:r>
            <a:r>
              <a:rPr lang="en-GB" sz="1100" b="0" i="0" u="none" strike="noStrike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GB" sz="1100" b="0" i="0" u="none" strike="noStrike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relu</a:t>
            </a:r>
            <a:r>
              <a:rPr lang="en-GB" sz="1100" b="0" i="0" u="none" strike="noStrike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padding=</a:t>
            </a:r>
            <a:r>
              <a:rPr lang="en-GB" sz="1100" b="0" i="0" u="none" strike="noStrike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'same'</a:t>
            </a:r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)(</a:t>
            </a:r>
            <a:r>
              <a:rPr lang="en-GB" sz="1100" b="0" i="0" u="none" strike="noStrike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input_img</a:t>
            </a:r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 = MaxPooling2D((</a:t>
            </a:r>
            <a:r>
              <a:rPr lang="en-GB" sz="1100" b="0" i="0" u="none" strike="noStrike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GB" sz="1100" b="0" i="0" u="none" strike="noStrike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), padding=</a:t>
            </a:r>
            <a:r>
              <a:rPr lang="en-GB" sz="1100" b="0" i="0" u="none" strike="noStrike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'same'</a:t>
            </a:r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)(x)</a:t>
            </a:r>
          </a:p>
          <a:p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 =  Conv2D(</a:t>
            </a:r>
            <a:r>
              <a:rPr lang="en-GB" sz="1100" b="0" i="0" u="none" strike="noStrike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32</a:t>
            </a:r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(</a:t>
            </a:r>
            <a:r>
              <a:rPr lang="en-GB" sz="1100" b="0" i="0" u="none" strike="noStrike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GB" sz="1100" b="0" i="0" u="none" strike="noStrike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), activation=</a:t>
            </a:r>
            <a:r>
              <a:rPr lang="en-GB" sz="1100" b="0" i="0" u="none" strike="noStrike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GB" sz="1100" b="0" i="0" u="none" strike="noStrike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relu</a:t>
            </a:r>
            <a:r>
              <a:rPr lang="en-GB" sz="1100" b="0" i="0" u="none" strike="noStrike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padding=</a:t>
            </a:r>
            <a:r>
              <a:rPr lang="en-GB" sz="1100" b="0" i="0" u="none" strike="noStrike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'same'</a:t>
            </a:r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)(x)</a:t>
            </a:r>
          </a:p>
          <a:p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 = MaxPooling2D((</a:t>
            </a:r>
            <a:r>
              <a:rPr lang="en-GB" sz="1100" b="0" i="0" u="none" strike="noStrike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GB" sz="1100" b="0" i="0" u="none" strike="noStrike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), padding=</a:t>
            </a:r>
            <a:r>
              <a:rPr lang="en-GB" sz="1100" b="0" i="0" u="none" strike="noStrike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'same'</a:t>
            </a:r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)(x)</a:t>
            </a:r>
          </a:p>
          <a:p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 = Conv2D(</a:t>
            </a:r>
            <a:r>
              <a:rPr lang="en-GB" sz="1100" b="0" i="0" u="none" strike="noStrike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16</a:t>
            </a:r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(</a:t>
            </a:r>
            <a:r>
              <a:rPr lang="en-GB" sz="1100" b="0" i="0" u="none" strike="noStrike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GB" sz="1100" b="0" i="0" u="none" strike="noStrike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), activation=</a:t>
            </a:r>
            <a:r>
              <a:rPr lang="en-GB" sz="1100" b="0" i="0" u="none" strike="noStrike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GB" sz="1100" b="0" i="0" u="none" strike="noStrike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relu</a:t>
            </a:r>
            <a:r>
              <a:rPr lang="en-GB" sz="1100" b="0" i="0" u="none" strike="noStrike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padding=</a:t>
            </a:r>
            <a:r>
              <a:rPr lang="en-GB" sz="1100" b="0" i="0" u="none" strike="noStrike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'same'</a:t>
            </a:r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)(x)</a:t>
            </a:r>
          </a:p>
          <a:p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 = MaxPooling2D((</a:t>
            </a:r>
            <a:r>
              <a:rPr lang="en-GB" sz="1100" b="0" i="0" u="none" strike="noStrike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GB" sz="1100" b="0" i="0" u="none" strike="noStrike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), padding=</a:t>
            </a:r>
            <a:r>
              <a:rPr lang="en-GB" sz="1100" b="0" i="0" u="none" strike="noStrike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'same'</a:t>
            </a:r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)(x)</a:t>
            </a:r>
          </a:p>
          <a:p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encoded = Flatten()(x)</a:t>
            </a:r>
          </a:p>
          <a:p>
            <a:r>
              <a:rPr lang="en-GB" sz="1100" b="0" i="0" u="none" strike="noStrike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#encoded = x</a:t>
            </a:r>
            <a:endParaRPr lang="en-GB" sz="1100" b="0" i="0" u="none" strike="noStrike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br>
              <a:rPr lang="en-GB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 = Conv2D(</a:t>
            </a:r>
            <a:r>
              <a:rPr lang="en-GB" sz="1100" b="0" i="0" u="none" strike="noStrike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16</a:t>
            </a:r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(</a:t>
            </a:r>
            <a:r>
              <a:rPr lang="en-GB" sz="1100" b="0" i="0" u="none" strike="noStrike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GB" sz="1100" b="0" i="0" u="none" strike="noStrike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), activation=</a:t>
            </a:r>
            <a:r>
              <a:rPr lang="en-GB" sz="1100" b="0" i="0" u="none" strike="noStrike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GB" sz="1100" b="0" i="0" u="none" strike="noStrike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relu</a:t>
            </a:r>
            <a:r>
              <a:rPr lang="en-GB" sz="1100" b="0" i="0" u="none" strike="noStrike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padding=</a:t>
            </a:r>
            <a:r>
              <a:rPr lang="en-GB" sz="1100" b="0" i="0" u="none" strike="noStrike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'same'</a:t>
            </a:r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)(x)</a:t>
            </a:r>
          </a:p>
          <a:p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 = UpSampling2D((</a:t>
            </a:r>
            <a:r>
              <a:rPr lang="en-GB" sz="1100" b="0" i="0" u="none" strike="noStrike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GB" sz="1100" b="0" i="0" u="none" strike="noStrike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))(x)</a:t>
            </a:r>
          </a:p>
          <a:p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 =  Conv2D(</a:t>
            </a:r>
            <a:r>
              <a:rPr lang="en-GB" sz="1100" b="0" i="0" u="none" strike="noStrike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32</a:t>
            </a:r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(</a:t>
            </a:r>
            <a:r>
              <a:rPr lang="en-GB" sz="1100" b="0" i="0" u="none" strike="noStrike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GB" sz="1100" b="0" i="0" u="none" strike="noStrike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), activation=</a:t>
            </a:r>
            <a:r>
              <a:rPr lang="en-GB" sz="1100" b="0" i="0" u="none" strike="noStrike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GB" sz="1100" b="0" i="0" u="none" strike="noStrike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relu</a:t>
            </a:r>
            <a:r>
              <a:rPr lang="en-GB" sz="1100" b="0" i="0" u="none" strike="noStrike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padding=</a:t>
            </a:r>
            <a:r>
              <a:rPr lang="en-GB" sz="1100" b="0" i="0" u="none" strike="noStrike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'same'</a:t>
            </a:r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)(x)</a:t>
            </a:r>
          </a:p>
          <a:p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 = UpSampling2D((</a:t>
            </a:r>
            <a:r>
              <a:rPr lang="en-GB" sz="1100" b="0" i="0" u="none" strike="noStrike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GB" sz="1100" b="0" i="0" u="none" strike="noStrike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))(x)</a:t>
            </a:r>
          </a:p>
          <a:p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 =  Conv2D(</a:t>
            </a:r>
            <a:r>
              <a:rPr lang="en-GB" sz="1100" b="0" i="0" u="none" strike="noStrike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32</a:t>
            </a:r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(</a:t>
            </a:r>
            <a:r>
              <a:rPr lang="en-GB" sz="1100" b="0" i="0" u="none" strike="noStrike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GB" sz="1100" b="0" i="0" u="none" strike="noStrike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), activation=</a:t>
            </a:r>
            <a:r>
              <a:rPr lang="en-GB" sz="1100" b="0" i="0" u="none" strike="noStrike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GB" sz="1100" b="0" i="0" u="none" strike="noStrike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relu</a:t>
            </a:r>
            <a:r>
              <a:rPr lang="en-GB" sz="1100" b="0" i="0" u="none" strike="noStrike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padding=</a:t>
            </a:r>
            <a:r>
              <a:rPr lang="en-GB" sz="1100" b="0" i="0" u="none" strike="noStrike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'same'</a:t>
            </a:r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)(x)</a:t>
            </a:r>
          </a:p>
          <a:p>
            <a:r>
              <a:rPr lang="en-GB" sz="1100" b="0" i="0" u="none" strike="noStrike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 this will help going back the original image dimensions</a:t>
            </a:r>
            <a:endParaRPr lang="en-GB" sz="1100" b="0" i="0" u="none" strike="noStrike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 = UpSampling2D((</a:t>
            </a:r>
            <a:r>
              <a:rPr lang="en-GB" sz="1100" b="0" i="0" u="none" strike="noStrike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GB" sz="1100" b="0" i="0" u="none" strike="noStrike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))(x)</a:t>
            </a:r>
          </a:p>
          <a:p>
            <a:br>
              <a:rPr lang="en-GB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decoded = Conv2D(</a:t>
            </a:r>
            <a:r>
              <a:rPr lang="en-GB" sz="1100" b="0" i="0" u="none" strike="noStrike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(</a:t>
            </a:r>
            <a:r>
              <a:rPr lang="en-GB" sz="1100" b="0" i="0" u="none" strike="noStrike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GB" sz="1100" b="0" i="0" u="none" strike="noStrike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), padding=</a:t>
            </a:r>
            <a:r>
              <a:rPr lang="en-GB" sz="1100" b="0" i="0" u="none" strike="noStrike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'same'</a:t>
            </a:r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)(x)</a:t>
            </a:r>
          </a:p>
        </p:txBody>
      </p:sp>
    </p:spTree>
    <p:extLst>
      <p:ext uri="{BB962C8B-B14F-4D97-AF65-F5344CB8AC3E}">
        <p14:creationId xmlns:p14="http://schemas.microsoft.com/office/powerpoint/2010/main" val="3640315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6F6DD-D36A-3641-B86C-AC71B14362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3070" y="462989"/>
            <a:ext cx="10515600" cy="4351338"/>
          </a:xfrm>
        </p:spPr>
        <p:txBody>
          <a:bodyPr/>
          <a:lstStyle/>
          <a:p>
            <a:r>
              <a:rPr lang="en-GB" dirty="0"/>
              <a:t>First model, but with </a:t>
            </a:r>
            <a:r>
              <a:rPr lang="en-GB" dirty="0" err="1"/>
              <a:t>LeakyRelu</a:t>
            </a:r>
            <a:r>
              <a:rPr lang="en-GB" dirty="0"/>
              <a:t> </a:t>
            </a:r>
          </a:p>
          <a:p>
            <a:r>
              <a:rPr lang="en-GB" dirty="0"/>
              <a:t>Not better performance...</a:t>
            </a:r>
          </a:p>
          <a:p>
            <a:r>
              <a:rPr lang="en-GB" dirty="0"/>
              <a:t>Same problem with empty wells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99EF2E-8054-2F42-9CE6-A1DAAFA0DA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579" y="53975"/>
            <a:ext cx="3098800" cy="6438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0AA6040-BBFA-3741-9DEC-6E6E974746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9400" y="222250"/>
            <a:ext cx="3022600" cy="641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777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C49B1-7E34-4A4A-9E84-4DE8C718CA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9607" y="429311"/>
            <a:ext cx="6930082" cy="4351338"/>
          </a:xfrm>
        </p:spPr>
        <p:txBody>
          <a:bodyPr/>
          <a:lstStyle/>
          <a:p>
            <a:r>
              <a:rPr lang="en-GB" dirty="0"/>
              <a:t>Extra convolution layer</a:t>
            </a:r>
          </a:p>
          <a:p>
            <a:r>
              <a:rPr lang="en-GB" dirty="0"/>
              <a:t>No activation...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CB3A32-5FBA-D14E-A4AA-275F81973C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875" y="117475"/>
            <a:ext cx="3225800" cy="6375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E53C0F3-2E3D-954C-97AF-D8E7477CCA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5407" y="117475"/>
            <a:ext cx="3124200" cy="64897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068141B-0922-2940-BDA0-02C398580495}"/>
              </a:ext>
            </a:extLst>
          </p:cNvPr>
          <p:cNvSpPr/>
          <p:nvPr/>
        </p:nvSpPr>
        <p:spPr>
          <a:xfrm>
            <a:off x="6759700" y="2604980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 =  Conv2D(</a:t>
            </a:r>
            <a:r>
              <a:rPr lang="en-GB" sz="1100" b="0" i="0" u="none" strike="noStrike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64</a:t>
            </a:r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(</a:t>
            </a:r>
            <a:r>
              <a:rPr lang="en-GB" sz="1100" b="0" i="0" u="none" strike="noStrike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GB" sz="1100" b="0" i="0" u="none" strike="noStrike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), padding=</a:t>
            </a:r>
            <a:r>
              <a:rPr lang="en-GB" sz="1100" b="0" i="0" u="none" strike="noStrike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'same'</a:t>
            </a:r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)(</a:t>
            </a:r>
            <a:r>
              <a:rPr lang="en-GB" sz="1100" b="0" i="0" u="none" strike="noStrike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input_img</a:t>
            </a:r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 = MaxPooling2D((</a:t>
            </a:r>
            <a:r>
              <a:rPr lang="en-GB" sz="1100" b="0" i="0" u="none" strike="noStrike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GB" sz="1100" b="0" i="0" u="none" strike="noStrike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), padding=</a:t>
            </a:r>
            <a:r>
              <a:rPr lang="en-GB" sz="1100" b="0" i="0" u="none" strike="noStrike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'same'</a:t>
            </a:r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)(x)</a:t>
            </a:r>
          </a:p>
          <a:p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 = Conv2D(</a:t>
            </a:r>
            <a:r>
              <a:rPr lang="en-GB" sz="1100" b="0" i="0" u="none" strike="noStrike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32</a:t>
            </a:r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(</a:t>
            </a:r>
            <a:r>
              <a:rPr lang="en-GB" sz="1100" b="0" i="0" u="none" strike="noStrike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GB" sz="1100" b="0" i="0" u="none" strike="noStrike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), padding=</a:t>
            </a:r>
            <a:r>
              <a:rPr lang="en-GB" sz="1100" b="0" i="0" u="none" strike="noStrike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'same'</a:t>
            </a:r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)(x)</a:t>
            </a:r>
          </a:p>
          <a:p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 = MaxPooling2D((</a:t>
            </a:r>
            <a:r>
              <a:rPr lang="en-GB" sz="1100" b="0" i="0" u="none" strike="noStrike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GB" sz="1100" b="0" i="0" u="none" strike="noStrike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), padding=</a:t>
            </a:r>
            <a:r>
              <a:rPr lang="en-GB" sz="1100" b="0" i="0" u="none" strike="noStrike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'same'</a:t>
            </a:r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)(x)</a:t>
            </a:r>
          </a:p>
          <a:p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 = Conv2D(</a:t>
            </a:r>
            <a:r>
              <a:rPr lang="en-GB" sz="1100" b="0" i="0" u="none" strike="noStrike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16</a:t>
            </a:r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(</a:t>
            </a:r>
            <a:r>
              <a:rPr lang="en-GB" sz="1100" b="0" i="0" u="none" strike="noStrike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GB" sz="1100" b="0" i="0" u="none" strike="noStrike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), padding=</a:t>
            </a:r>
            <a:r>
              <a:rPr lang="en-GB" sz="1100" b="0" i="0" u="none" strike="noStrike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'same'</a:t>
            </a:r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)(x)</a:t>
            </a:r>
          </a:p>
          <a:p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 = MaxPooling2D((</a:t>
            </a:r>
            <a:r>
              <a:rPr lang="en-GB" sz="1100" b="0" i="0" u="none" strike="noStrike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GB" sz="1100" b="0" i="0" u="none" strike="noStrike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), padding=</a:t>
            </a:r>
            <a:r>
              <a:rPr lang="en-GB" sz="1100" b="0" i="0" u="none" strike="noStrike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'same'</a:t>
            </a:r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)(x)</a:t>
            </a:r>
          </a:p>
          <a:p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encoded = Flatten()(x)</a:t>
            </a:r>
          </a:p>
          <a:p>
            <a:r>
              <a:rPr lang="en-GB" sz="1100" b="0" i="0" u="none" strike="noStrike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#encoded = x</a:t>
            </a:r>
            <a:endParaRPr lang="en-GB" sz="1100" b="0" i="0" u="none" strike="noStrike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br>
              <a:rPr lang="en-GB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 = Conv2D(</a:t>
            </a:r>
            <a:r>
              <a:rPr lang="en-GB" sz="1100" b="0" i="0" u="none" strike="noStrike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16</a:t>
            </a:r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(</a:t>
            </a:r>
            <a:r>
              <a:rPr lang="en-GB" sz="1100" b="0" i="0" u="none" strike="noStrike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GB" sz="1100" b="0" i="0" u="none" strike="noStrike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), padding=</a:t>
            </a:r>
            <a:r>
              <a:rPr lang="en-GB" sz="1100" b="0" i="0" u="none" strike="noStrike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'same'</a:t>
            </a:r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)(x)</a:t>
            </a:r>
          </a:p>
          <a:p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 = UpSampling2D((</a:t>
            </a:r>
            <a:r>
              <a:rPr lang="en-GB" sz="1100" b="0" i="0" u="none" strike="noStrike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GB" sz="1100" b="0" i="0" u="none" strike="noStrike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))(x)</a:t>
            </a:r>
          </a:p>
          <a:p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 =  Conv2D(</a:t>
            </a:r>
            <a:r>
              <a:rPr lang="en-GB" sz="1100" b="0" i="0" u="none" strike="noStrike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32</a:t>
            </a:r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(</a:t>
            </a:r>
            <a:r>
              <a:rPr lang="en-GB" sz="1100" b="0" i="0" u="none" strike="noStrike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GB" sz="1100" b="0" i="0" u="none" strike="noStrike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), padding=</a:t>
            </a:r>
            <a:r>
              <a:rPr lang="en-GB" sz="1100" b="0" i="0" u="none" strike="noStrike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'same'</a:t>
            </a:r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)(x)</a:t>
            </a:r>
          </a:p>
          <a:p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 = UpSampling2D((</a:t>
            </a:r>
            <a:r>
              <a:rPr lang="en-GB" sz="1100" b="0" i="0" u="none" strike="noStrike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GB" sz="1100" b="0" i="0" u="none" strike="noStrike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))(x)</a:t>
            </a:r>
          </a:p>
          <a:p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 =  Conv2D(</a:t>
            </a:r>
            <a:r>
              <a:rPr lang="en-GB" sz="1100" b="0" i="0" u="none" strike="noStrike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64</a:t>
            </a:r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(</a:t>
            </a:r>
            <a:r>
              <a:rPr lang="en-GB" sz="1100" b="0" i="0" u="none" strike="noStrike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GB" sz="1100" b="0" i="0" u="none" strike="noStrike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), padding=</a:t>
            </a:r>
            <a:r>
              <a:rPr lang="en-GB" sz="1100" b="0" i="0" u="none" strike="noStrike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'same'</a:t>
            </a:r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)(x)</a:t>
            </a:r>
          </a:p>
          <a:p>
            <a:r>
              <a:rPr lang="en-GB" sz="1100" b="0" i="0" u="none" strike="noStrike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 this will help going back the original image dimensions</a:t>
            </a:r>
            <a:endParaRPr lang="en-GB" sz="1100" b="0" i="0" u="none" strike="noStrike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 = UpSampling2D((</a:t>
            </a:r>
            <a:r>
              <a:rPr lang="en-GB" sz="1100" b="0" i="0" u="none" strike="noStrike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GB" sz="1100" b="0" i="0" u="none" strike="noStrike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))(x)</a:t>
            </a:r>
          </a:p>
          <a:p>
            <a:br>
              <a:rPr lang="en-GB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decoded = Conv2D(</a:t>
            </a:r>
            <a:r>
              <a:rPr lang="en-GB" sz="1100" b="0" i="0" u="none" strike="noStrike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(</a:t>
            </a:r>
            <a:r>
              <a:rPr lang="en-GB" sz="1100" b="0" i="0" u="none" strike="noStrike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GB" sz="1100" b="0" i="0" u="none" strike="noStrike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), padding=</a:t>
            </a:r>
            <a:r>
              <a:rPr lang="en-GB" sz="1100" b="0" i="0" u="none" strike="noStrike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'same'</a:t>
            </a:r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)(x)</a:t>
            </a:r>
          </a:p>
        </p:txBody>
      </p:sp>
    </p:spTree>
    <p:extLst>
      <p:ext uri="{BB962C8B-B14F-4D97-AF65-F5344CB8AC3E}">
        <p14:creationId xmlns:p14="http://schemas.microsoft.com/office/powerpoint/2010/main" val="1324522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AD364-FB78-9E4E-A4F3-BFB8F1C34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5189" y="570566"/>
            <a:ext cx="10515600" cy="4351338"/>
          </a:xfrm>
        </p:spPr>
        <p:txBody>
          <a:bodyPr/>
          <a:lstStyle/>
          <a:p>
            <a:r>
              <a:rPr lang="en-GB" dirty="0"/>
              <a:t>More layers</a:t>
            </a:r>
          </a:p>
          <a:p>
            <a:r>
              <a:rPr lang="en-GB" dirty="0"/>
              <a:t>Same problem with empty wells</a:t>
            </a:r>
          </a:p>
          <a:p>
            <a:r>
              <a:rPr lang="en-GB" dirty="0"/>
              <a:t>Very splotched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D410C3-32EA-E049-88FA-109C149286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663" y="355600"/>
            <a:ext cx="3162300" cy="6502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54DB20A-478C-DC4C-A490-7EA01E2C81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2989" y="228600"/>
            <a:ext cx="3238500" cy="64008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AC4AA97-1538-E94C-866E-2B75DDC485CB}"/>
              </a:ext>
            </a:extLst>
          </p:cNvPr>
          <p:cNvSpPr/>
          <p:nvPr/>
        </p:nvSpPr>
        <p:spPr>
          <a:xfrm>
            <a:off x="3635189" y="2401548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0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 =  Conv2D(</a:t>
            </a:r>
            <a:r>
              <a:rPr lang="en-GB" sz="1000" b="0" i="0" u="none" strike="noStrike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64</a:t>
            </a:r>
            <a:r>
              <a:rPr lang="en-GB" sz="10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(</a:t>
            </a:r>
            <a:r>
              <a:rPr lang="en-GB" sz="1000" b="0" i="0" u="none" strike="noStrike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GB" sz="10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GB" sz="1000" b="0" i="0" u="none" strike="noStrike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GB" sz="10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), activation=</a:t>
            </a:r>
            <a:r>
              <a:rPr lang="en-GB" sz="1000" b="0" i="0" u="none" strike="noStrike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GB" sz="1000" b="0" i="0" u="none" strike="noStrike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relu</a:t>
            </a:r>
            <a:r>
              <a:rPr lang="en-GB" sz="1000" b="0" i="0" u="none" strike="noStrike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GB" sz="10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padding=</a:t>
            </a:r>
            <a:r>
              <a:rPr lang="en-GB" sz="1000" b="0" i="0" u="none" strike="noStrike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'same'</a:t>
            </a:r>
            <a:r>
              <a:rPr lang="en-GB" sz="10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)(</a:t>
            </a:r>
            <a:r>
              <a:rPr lang="en-GB" sz="1000" b="0" i="0" u="none" strike="noStrike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input_img</a:t>
            </a:r>
            <a:r>
              <a:rPr lang="en-GB" sz="10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GB" sz="10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 = MaxPooling2D((</a:t>
            </a:r>
            <a:r>
              <a:rPr lang="en-GB" sz="1000" b="0" i="0" u="none" strike="noStrike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GB" sz="10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GB" sz="1000" b="0" i="0" u="none" strike="noStrike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GB" sz="10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), padding=</a:t>
            </a:r>
            <a:r>
              <a:rPr lang="en-GB" sz="1000" b="0" i="0" u="none" strike="noStrike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'same'</a:t>
            </a:r>
            <a:r>
              <a:rPr lang="en-GB" sz="10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)(x)</a:t>
            </a:r>
          </a:p>
          <a:p>
            <a:r>
              <a:rPr lang="en-GB" sz="10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 = Conv2D(</a:t>
            </a:r>
            <a:r>
              <a:rPr lang="en-GB" sz="1000" b="0" i="0" u="none" strike="noStrike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32</a:t>
            </a:r>
            <a:r>
              <a:rPr lang="en-GB" sz="10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(</a:t>
            </a:r>
            <a:r>
              <a:rPr lang="en-GB" sz="1000" b="0" i="0" u="none" strike="noStrike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GB" sz="10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GB" sz="1000" b="0" i="0" u="none" strike="noStrike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GB" sz="10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), activation=</a:t>
            </a:r>
            <a:r>
              <a:rPr lang="en-GB" sz="1000" b="0" i="0" u="none" strike="noStrike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GB" sz="1000" b="0" i="0" u="none" strike="noStrike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relu</a:t>
            </a:r>
            <a:r>
              <a:rPr lang="en-GB" sz="1000" b="0" i="0" u="none" strike="noStrike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GB" sz="10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padding=</a:t>
            </a:r>
            <a:r>
              <a:rPr lang="en-GB" sz="1000" b="0" i="0" u="none" strike="noStrike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'same'</a:t>
            </a:r>
            <a:r>
              <a:rPr lang="en-GB" sz="10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)(x)</a:t>
            </a:r>
          </a:p>
          <a:p>
            <a:r>
              <a:rPr lang="en-GB" sz="10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 = MaxPooling2D((</a:t>
            </a:r>
            <a:r>
              <a:rPr lang="en-GB" sz="1000" b="0" i="0" u="none" strike="noStrike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GB" sz="10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GB" sz="1000" b="0" i="0" u="none" strike="noStrike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GB" sz="10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), padding=</a:t>
            </a:r>
            <a:r>
              <a:rPr lang="en-GB" sz="1000" b="0" i="0" u="none" strike="noStrike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'same'</a:t>
            </a:r>
            <a:r>
              <a:rPr lang="en-GB" sz="10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)(x)</a:t>
            </a:r>
          </a:p>
          <a:p>
            <a:r>
              <a:rPr lang="en-GB" sz="10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 = Conv2D(</a:t>
            </a:r>
            <a:r>
              <a:rPr lang="en-GB" sz="1000" b="0" i="0" u="none" strike="noStrike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16</a:t>
            </a:r>
            <a:r>
              <a:rPr lang="en-GB" sz="10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(</a:t>
            </a:r>
            <a:r>
              <a:rPr lang="en-GB" sz="1000" b="0" i="0" u="none" strike="noStrike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GB" sz="10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GB" sz="1000" b="0" i="0" u="none" strike="noStrike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GB" sz="10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), activation=</a:t>
            </a:r>
            <a:r>
              <a:rPr lang="en-GB" sz="1000" b="0" i="0" u="none" strike="noStrike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GB" sz="1000" b="0" i="0" u="none" strike="noStrike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relu</a:t>
            </a:r>
            <a:r>
              <a:rPr lang="en-GB" sz="1000" b="0" i="0" u="none" strike="noStrike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GB" sz="10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padding=</a:t>
            </a:r>
            <a:r>
              <a:rPr lang="en-GB" sz="1000" b="0" i="0" u="none" strike="noStrike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'same'</a:t>
            </a:r>
            <a:r>
              <a:rPr lang="en-GB" sz="10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)(x)</a:t>
            </a:r>
          </a:p>
          <a:p>
            <a:r>
              <a:rPr lang="en-GB" sz="10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 = MaxPooling2D((</a:t>
            </a:r>
            <a:r>
              <a:rPr lang="en-GB" sz="1000" b="0" i="0" u="none" strike="noStrike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GB" sz="10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GB" sz="1000" b="0" i="0" u="none" strike="noStrike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GB" sz="10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), padding=</a:t>
            </a:r>
            <a:r>
              <a:rPr lang="en-GB" sz="1000" b="0" i="0" u="none" strike="noStrike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'same'</a:t>
            </a:r>
            <a:r>
              <a:rPr lang="en-GB" sz="10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)(x)</a:t>
            </a:r>
          </a:p>
          <a:p>
            <a:r>
              <a:rPr lang="en-GB" sz="10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encoded = Flatten()(x)</a:t>
            </a:r>
          </a:p>
          <a:p>
            <a:r>
              <a:rPr lang="en-GB" sz="1000" b="0" i="0" u="none" strike="noStrike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#encoded = x</a:t>
            </a:r>
            <a:endParaRPr lang="en-GB" sz="1000" b="0" i="0" u="none" strike="noStrike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br>
              <a:rPr lang="en-GB" sz="10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GB" sz="10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 = Conv2D(</a:t>
            </a:r>
            <a:r>
              <a:rPr lang="en-GB" sz="1000" b="0" i="0" u="none" strike="noStrike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16</a:t>
            </a:r>
            <a:r>
              <a:rPr lang="en-GB" sz="10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(</a:t>
            </a:r>
            <a:r>
              <a:rPr lang="en-GB" sz="1000" b="0" i="0" u="none" strike="noStrike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GB" sz="10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GB" sz="1000" b="0" i="0" u="none" strike="noStrike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GB" sz="10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), activation=</a:t>
            </a:r>
            <a:r>
              <a:rPr lang="en-GB" sz="1000" b="0" i="0" u="none" strike="noStrike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GB" sz="1000" b="0" i="0" u="none" strike="noStrike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relu</a:t>
            </a:r>
            <a:r>
              <a:rPr lang="en-GB" sz="1000" b="0" i="0" u="none" strike="noStrike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GB" sz="10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padding=</a:t>
            </a:r>
            <a:r>
              <a:rPr lang="en-GB" sz="1000" b="0" i="0" u="none" strike="noStrike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'same'</a:t>
            </a:r>
            <a:r>
              <a:rPr lang="en-GB" sz="10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)(x)</a:t>
            </a:r>
          </a:p>
          <a:p>
            <a:r>
              <a:rPr lang="en-GB" sz="10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 = UpSampling2D((</a:t>
            </a:r>
            <a:r>
              <a:rPr lang="en-GB" sz="1000" b="0" i="0" u="none" strike="noStrike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GB" sz="10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GB" sz="1000" b="0" i="0" u="none" strike="noStrike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GB" sz="10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))(x)</a:t>
            </a:r>
          </a:p>
          <a:p>
            <a:r>
              <a:rPr lang="en-GB" sz="10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 =  Conv2D(</a:t>
            </a:r>
            <a:r>
              <a:rPr lang="en-GB" sz="1000" b="0" i="0" u="none" strike="noStrike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32</a:t>
            </a:r>
            <a:r>
              <a:rPr lang="en-GB" sz="10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(</a:t>
            </a:r>
            <a:r>
              <a:rPr lang="en-GB" sz="1000" b="0" i="0" u="none" strike="noStrike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GB" sz="10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GB" sz="1000" b="0" i="0" u="none" strike="noStrike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GB" sz="10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), activation=</a:t>
            </a:r>
            <a:r>
              <a:rPr lang="en-GB" sz="1000" b="0" i="0" u="none" strike="noStrike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GB" sz="1000" b="0" i="0" u="none" strike="noStrike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relu</a:t>
            </a:r>
            <a:r>
              <a:rPr lang="en-GB" sz="1000" b="0" i="0" u="none" strike="noStrike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GB" sz="10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padding=</a:t>
            </a:r>
            <a:r>
              <a:rPr lang="en-GB" sz="1000" b="0" i="0" u="none" strike="noStrike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'same'</a:t>
            </a:r>
            <a:r>
              <a:rPr lang="en-GB" sz="10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)(x)</a:t>
            </a:r>
          </a:p>
          <a:p>
            <a:r>
              <a:rPr lang="en-GB" sz="10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 = UpSampling2D((</a:t>
            </a:r>
            <a:r>
              <a:rPr lang="en-GB" sz="1000" b="0" i="0" u="none" strike="noStrike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GB" sz="10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GB" sz="1000" b="0" i="0" u="none" strike="noStrike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GB" sz="10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))(x)</a:t>
            </a:r>
          </a:p>
          <a:p>
            <a:r>
              <a:rPr lang="en-GB" sz="10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 =  Conv2D(</a:t>
            </a:r>
            <a:r>
              <a:rPr lang="en-GB" sz="1000" b="0" i="0" u="none" strike="noStrike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64</a:t>
            </a:r>
            <a:r>
              <a:rPr lang="en-GB" sz="10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(</a:t>
            </a:r>
            <a:r>
              <a:rPr lang="en-GB" sz="1000" b="0" i="0" u="none" strike="noStrike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GB" sz="10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GB" sz="1000" b="0" i="0" u="none" strike="noStrike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GB" sz="10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), activation=</a:t>
            </a:r>
            <a:r>
              <a:rPr lang="en-GB" sz="1000" b="0" i="0" u="none" strike="noStrike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GB" sz="1000" b="0" i="0" u="none" strike="noStrike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relu</a:t>
            </a:r>
            <a:r>
              <a:rPr lang="en-GB" sz="1000" b="0" i="0" u="none" strike="noStrike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GB" sz="10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padding=</a:t>
            </a:r>
            <a:r>
              <a:rPr lang="en-GB" sz="1000" b="0" i="0" u="none" strike="noStrike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'same'</a:t>
            </a:r>
            <a:r>
              <a:rPr lang="en-GB" sz="10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)(x)</a:t>
            </a:r>
          </a:p>
          <a:p>
            <a:r>
              <a:rPr lang="en-GB" sz="1000" b="0" i="0" u="none" strike="noStrike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 this will help going back the original image dimensions</a:t>
            </a:r>
            <a:endParaRPr lang="en-GB" sz="1000" b="0" i="0" u="none" strike="noStrike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GB" sz="10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 = UpSampling2D((</a:t>
            </a:r>
            <a:r>
              <a:rPr lang="en-GB" sz="1000" b="0" i="0" u="none" strike="noStrike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GB" sz="10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GB" sz="1000" b="0" i="0" u="none" strike="noStrike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GB" sz="10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))(x)</a:t>
            </a:r>
          </a:p>
          <a:p>
            <a:br>
              <a:rPr lang="en-GB" sz="10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GB" sz="10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decoded = Conv2D(</a:t>
            </a:r>
            <a:r>
              <a:rPr lang="en-GB" sz="1000" b="0" i="0" u="none" strike="noStrike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GB" sz="10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(</a:t>
            </a:r>
            <a:r>
              <a:rPr lang="en-GB" sz="1000" b="0" i="0" u="none" strike="noStrike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GB" sz="10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GB" sz="1000" b="0" i="0" u="none" strike="noStrike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GB" sz="10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), padding=</a:t>
            </a:r>
            <a:r>
              <a:rPr lang="en-GB" sz="1000" b="0" i="0" u="none" strike="noStrike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'same'</a:t>
            </a:r>
            <a:r>
              <a:rPr lang="en-GB" sz="10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)(x)</a:t>
            </a:r>
          </a:p>
        </p:txBody>
      </p:sp>
    </p:spTree>
    <p:extLst>
      <p:ext uri="{BB962C8B-B14F-4D97-AF65-F5344CB8AC3E}">
        <p14:creationId xmlns:p14="http://schemas.microsoft.com/office/powerpoint/2010/main" val="1959197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1A17B-D1EF-6546-A2F5-97B99A21B6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7906" y="431800"/>
            <a:ext cx="7265894" cy="5745163"/>
          </a:xfrm>
        </p:spPr>
        <p:txBody>
          <a:bodyPr/>
          <a:lstStyle/>
          <a:p>
            <a:r>
              <a:rPr lang="en-GB" dirty="0"/>
              <a:t>Dimensionality well reduced but big loss of information</a:t>
            </a:r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256095-DAB3-A247-856D-914036EE1D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459" y="0"/>
            <a:ext cx="3213100" cy="64262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CFD9DD2-47EE-E74D-8042-66A36756E3DA}"/>
              </a:ext>
            </a:extLst>
          </p:cNvPr>
          <p:cNvSpPr/>
          <p:nvPr/>
        </p:nvSpPr>
        <p:spPr>
          <a:xfrm>
            <a:off x="4345459" y="2105437"/>
            <a:ext cx="6096000" cy="304698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200" b="0" i="0" u="none" strike="noStrike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 MODEL WORKING BEST</a:t>
            </a:r>
            <a:endParaRPr lang="en-GB" sz="1200" b="0" i="0" u="none" strike="noStrike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GB" sz="12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 =  Conv2D(</a:t>
            </a:r>
            <a:r>
              <a:rPr lang="en-GB" sz="1200" b="0" i="0" u="none" strike="noStrike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32</a:t>
            </a:r>
            <a:r>
              <a:rPr lang="en-GB" sz="12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(</a:t>
            </a:r>
            <a:r>
              <a:rPr lang="en-GB" sz="1200" b="0" i="0" u="none" strike="noStrike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GB" sz="12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GB" sz="1200" b="0" i="0" u="none" strike="noStrike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GB" sz="12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), activation=</a:t>
            </a:r>
            <a:r>
              <a:rPr lang="en-GB" sz="1200" b="0" i="0" u="none" strike="noStrike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GB" sz="1200" b="0" i="0" u="none" strike="noStrike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relu</a:t>
            </a:r>
            <a:r>
              <a:rPr lang="en-GB" sz="1200" b="0" i="0" u="none" strike="noStrike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GB" sz="12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padding=</a:t>
            </a:r>
            <a:r>
              <a:rPr lang="en-GB" sz="1200" b="0" i="0" u="none" strike="noStrike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'same'</a:t>
            </a:r>
            <a:r>
              <a:rPr lang="en-GB" sz="12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)(</a:t>
            </a:r>
            <a:r>
              <a:rPr lang="en-GB" sz="1200" b="0" i="0" u="none" strike="noStrike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input_img</a:t>
            </a:r>
            <a:r>
              <a:rPr lang="en-GB" sz="12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GB" sz="12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 = MaxPooling2D((</a:t>
            </a:r>
            <a:r>
              <a:rPr lang="en-GB" sz="1200" b="0" i="0" u="none" strike="noStrike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GB" sz="12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GB" sz="1200" b="0" i="0" u="none" strike="noStrike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GB" sz="12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), padding=</a:t>
            </a:r>
            <a:r>
              <a:rPr lang="en-GB" sz="1200" b="0" i="0" u="none" strike="noStrike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'same'</a:t>
            </a:r>
            <a:r>
              <a:rPr lang="en-GB" sz="12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)(x)</a:t>
            </a:r>
          </a:p>
          <a:p>
            <a:r>
              <a:rPr lang="en-GB" sz="12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 = Conv2D(</a:t>
            </a:r>
            <a:r>
              <a:rPr lang="en-GB" sz="1200" b="0" i="0" u="none" strike="noStrike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16</a:t>
            </a:r>
            <a:r>
              <a:rPr lang="en-GB" sz="12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(</a:t>
            </a:r>
            <a:r>
              <a:rPr lang="en-GB" sz="1200" b="0" i="0" u="none" strike="noStrike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GB" sz="12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GB" sz="1200" b="0" i="0" u="none" strike="noStrike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GB" sz="12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), activation=</a:t>
            </a:r>
            <a:r>
              <a:rPr lang="en-GB" sz="1200" b="0" i="0" u="none" strike="noStrike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GB" sz="1200" b="0" i="0" u="none" strike="noStrike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relu</a:t>
            </a:r>
            <a:r>
              <a:rPr lang="en-GB" sz="1200" b="0" i="0" u="none" strike="noStrike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GB" sz="12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padding=</a:t>
            </a:r>
            <a:r>
              <a:rPr lang="en-GB" sz="1200" b="0" i="0" u="none" strike="noStrike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'same'</a:t>
            </a:r>
            <a:r>
              <a:rPr lang="en-GB" sz="12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)(x)</a:t>
            </a:r>
          </a:p>
          <a:p>
            <a:r>
              <a:rPr lang="en-GB" sz="12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 = MaxPooling2D((</a:t>
            </a:r>
            <a:r>
              <a:rPr lang="en-GB" sz="1200" b="0" i="0" u="none" strike="noStrike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GB" sz="12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GB" sz="1200" b="0" i="0" u="none" strike="noStrike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GB" sz="12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), padding=</a:t>
            </a:r>
            <a:r>
              <a:rPr lang="en-GB" sz="1200" b="0" i="0" u="none" strike="noStrike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'same'</a:t>
            </a:r>
            <a:r>
              <a:rPr lang="en-GB" sz="12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)(x)</a:t>
            </a:r>
          </a:p>
          <a:p>
            <a:r>
              <a:rPr lang="en-GB" sz="12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encoded = Flatten()(x)</a:t>
            </a:r>
          </a:p>
          <a:p>
            <a:r>
              <a:rPr lang="en-GB" sz="1200" b="0" i="0" u="none" strike="noStrike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#encoded = x</a:t>
            </a:r>
            <a:endParaRPr lang="en-GB" sz="1200" b="0" i="0" u="none" strike="noStrike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br>
              <a:rPr lang="en-GB" sz="12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GB" sz="12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 =  Conv2D(</a:t>
            </a:r>
            <a:r>
              <a:rPr lang="en-GB" sz="1200" b="0" i="0" u="none" strike="noStrike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16</a:t>
            </a:r>
            <a:r>
              <a:rPr lang="en-GB" sz="12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(</a:t>
            </a:r>
            <a:r>
              <a:rPr lang="en-GB" sz="1200" b="0" i="0" u="none" strike="noStrike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GB" sz="12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GB" sz="1200" b="0" i="0" u="none" strike="noStrike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GB" sz="12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), activation=</a:t>
            </a:r>
            <a:r>
              <a:rPr lang="en-GB" sz="1200" b="0" i="0" u="none" strike="noStrike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GB" sz="1200" b="0" i="0" u="none" strike="noStrike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relu</a:t>
            </a:r>
            <a:r>
              <a:rPr lang="en-GB" sz="1200" b="0" i="0" u="none" strike="noStrike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GB" sz="12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padding=</a:t>
            </a:r>
            <a:r>
              <a:rPr lang="en-GB" sz="1200" b="0" i="0" u="none" strike="noStrike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'same'</a:t>
            </a:r>
            <a:r>
              <a:rPr lang="en-GB" sz="12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)(x)</a:t>
            </a:r>
          </a:p>
          <a:p>
            <a:r>
              <a:rPr lang="en-GB" sz="12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 = UpSampling2D((</a:t>
            </a:r>
            <a:r>
              <a:rPr lang="en-GB" sz="1200" b="0" i="0" u="none" strike="noStrike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GB" sz="12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GB" sz="1200" b="0" i="0" u="none" strike="noStrike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GB" sz="12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))(x)</a:t>
            </a:r>
          </a:p>
          <a:p>
            <a:r>
              <a:rPr lang="en-GB" sz="12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 =  Conv2D(</a:t>
            </a:r>
            <a:r>
              <a:rPr lang="en-GB" sz="1200" b="0" i="0" u="none" strike="noStrike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32</a:t>
            </a:r>
            <a:r>
              <a:rPr lang="en-GB" sz="12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(</a:t>
            </a:r>
            <a:r>
              <a:rPr lang="en-GB" sz="1200" b="0" i="0" u="none" strike="noStrike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GB" sz="12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GB" sz="1200" b="0" i="0" u="none" strike="noStrike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GB" sz="12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), activation=</a:t>
            </a:r>
            <a:r>
              <a:rPr lang="en-GB" sz="1200" b="0" i="0" u="none" strike="noStrike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GB" sz="1200" b="0" i="0" u="none" strike="noStrike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relu</a:t>
            </a:r>
            <a:r>
              <a:rPr lang="en-GB" sz="1200" b="0" i="0" u="none" strike="noStrike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GB" sz="12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padding=</a:t>
            </a:r>
            <a:r>
              <a:rPr lang="en-GB" sz="1200" b="0" i="0" u="none" strike="noStrike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'same'</a:t>
            </a:r>
            <a:r>
              <a:rPr lang="en-GB" sz="12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)(x)</a:t>
            </a:r>
          </a:p>
          <a:p>
            <a:r>
              <a:rPr lang="en-GB" sz="1200" b="0" i="0" u="none" strike="noStrike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 this will help going back the original image dimensions</a:t>
            </a:r>
            <a:endParaRPr lang="en-GB" sz="1200" b="0" i="0" u="none" strike="noStrike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GB" sz="12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 = UpSampling2D((</a:t>
            </a:r>
            <a:r>
              <a:rPr lang="en-GB" sz="1200" b="0" i="0" u="none" strike="noStrike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GB" sz="12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GB" sz="1200" b="0" i="0" u="none" strike="noStrike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GB" sz="12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))(x)</a:t>
            </a:r>
          </a:p>
          <a:p>
            <a:br>
              <a:rPr lang="en-GB" sz="12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GB" sz="12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decoded = Conv2D(</a:t>
            </a:r>
            <a:r>
              <a:rPr lang="en-GB" sz="1200" b="0" i="0" u="none" strike="noStrike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GB" sz="12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(</a:t>
            </a:r>
            <a:r>
              <a:rPr lang="en-GB" sz="1200" b="0" i="0" u="none" strike="noStrike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GB" sz="12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GB" sz="1200" b="0" i="0" u="none" strike="noStrike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GB" sz="12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), padding=</a:t>
            </a:r>
            <a:r>
              <a:rPr lang="en-GB" sz="1200" b="0" i="0" u="none" strike="noStrike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'same'</a:t>
            </a:r>
            <a:r>
              <a:rPr lang="en-GB" sz="12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)(x)</a:t>
            </a:r>
          </a:p>
        </p:txBody>
      </p:sp>
    </p:spTree>
    <p:extLst>
      <p:ext uri="{BB962C8B-B14F-4D97-AF65-F5344CB8AC3E}">
        <p14:creationId xmlns:p14="http://schemas.microsoft.com/office/powerpoint/2010/main" val="27246630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AAC98-888A-6A42-960B-3B1F01404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2A862FC-4268-F243-B112-50C1581B3F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9449" y="365125"/>
            <a:ext cx="2890951" cy="60051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7EB3576-97BE-4441-B93E-75C55473B2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9034" y="501277"/>
            <a:ext cx="2888027" cy="550564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E486057-94CA-614B-9E8E-B37F0E5C9B2D}"/>
              </a:ext>
            </a:extLst>
          </p:cNvPr>
          <p:cNvSpPr/>
          <p:nvPr/>
        </p:nvSpPr>
        <p:spPr>
          <a:xfrm>
            <a:off x="5665694" y="3254097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 =  Conv2D(</a:t>
            </a:r>
            <a:r>
              <a:rPr lang="en-GB" sz="1100" b="0" i="0" u="none" strike="noStrike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128</a:t>
            </a:r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(</a:t>
            </a:r>
            <a:r>
              <a:rPr lang="en-GB" sz="1100" b="0" i="0" u="none" strike="noStrike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GB" sz="1100" b="0" i="0" u="none" strike="noStrike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), activation=</a:t>
            </a:r>
            <a:r>
              <a:rPr lang="en-GB" sz="1100" b="0" i="0" u="none" strike="noStrike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GB" sz="1100" b="0" i="0" u="none" strike="noStrike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relu</a:t>
            </a:r>
            <a:r>
              <a:rPr lang="en-GB" sz="1100" b="0" i="0" u="none" strike="noStrike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padding=</a:t>
            </a:r>
            <a:r>
              <a:rPr lang="en-GB" sz="1100" b="0" i="0" u="none" strike="noStrike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'same'</a:t>
            </a:r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)(</a:t>
            </a:r>
            <a:r>
              <a:rPr lang="en-GB" sz="1100" b="0" i="0" u="none" strike="noStrike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input_img</a:t>
            </a:r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 = MaxPooling2D((</a:t>
            </a:r>
            <a:r>
              <a:rPr lang="en-GB" sz="1100" b="0" i="0" u="none" strike="noStrike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GB" sz="1100" b="0" i="0" u="none" strike="noStrike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), padding=</a:t>
            </a:r>
            <a:r>
              <a:rPr lang="en-GB" sz="1100" b="0" i="0" u="none" strike="noStrike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'same'</a:t>
            </a:r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)(x)</a:t>
            </a:r>
          </a:p>
          <a:p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 = Conv2D(</a:t>
            </a:r>
            <a:r>
              <a:rPr lang="en-GB" sz="1100" b="0" i="0" u="none" strike="noStrike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64</a:t>
            </a:r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(</a:t>
            </a:r>
            <a:r>
              <a:rPr lang="en-GB" sz="1100" b="0" i="0" u="none" strike="noStrike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GB" sz="1100" b="0" i="0" u="none" strike="noStrike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), activation=</a:t>
            </a:r>
            <a:r>
              <a:rPr lang="en-GB" sz="1100" b="0" i="0" u="none" strike="noStrike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GB" sz="1100" b="0" i="0" u="none" strike="noStrike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relu</a:t>
            </a:r>
            <a:r>
              <a:rPr lang="en-GB" sz="1100" b="0" i="0" u="none" strike="noStrike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padding=</a:t>
            </a:r>
            <a:r>
              <a:rPr lang="en-GB" sz="1100" b="0" i="0" u="none" strike="noStrike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'same'</a:t>
            </a:r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)(x)</a:t>
            </a:r>
          </a:p>
          <a:p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 = MaxPooling2D((</a:t>
            </a:r>
            <a:r>
              <a:rPr lang="en-GB" sz="1100" b="0" i="0" u="none" strike="noStrike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GB" sz="1100" b="0" i="0" u="none" strike="noStrike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), padding=</a:t>
            </a:r>
            <a:r>
              <a:rPr lang="en-GB" sz="1100" b="0" i="0" u="none" strike="noStrike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'same'</a:t>
            </a:r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)(x)</a:t>
            </a:r>
          </a:p>
          <a:p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 = Conv2D(</a:t>
            </a:r>
            <a:r>
              <a:rPr lang="en-GB" sz="1100" b="0" i="0" u="none" strike="noStrike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32</a:t>
            </a:r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(</a:t>
            </a:r>
            <a:r>
              <a:rPr lang="en-GB" sz="1100" b="0" i="0" u="none" strike="noStrike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GB" sz="1100" b="0" i="0" u="none" strike="noStrike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), activation=</a:t>
            </a:r>
            <a:r>
              <a:rPr lang="en-GB" sz="1100" b="0" i="0" u="none" strike="noStrike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GB" sz="1100" b="0" i="0" u="none" strike="noStrike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relu</a:t>
            </a:r>
            <a:r>
              <a:rPr lang="en-GB" sz="1100" b="0" i="0" u="none" strike="noStrike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padding=</a:t>
            </a:r>
            <a:r>
              <a:rPr lang="en-GB" sz="1100" b="0" i="0" u="none" strike="noStrike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'same'</a:t>
            </a:r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)(x)</a:t>
            </a:r>
          </a:p>
          <a:p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 = MaxPooling2D((</a:t>
            </a:r>
            <a:r>
              <a:rPr lang="en-GB" sz="1100" b="0" i="0" u="none" strike="noStrike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GB" sz="1100" b="0" i="0" u="none" strike="noStrike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), padding=</a:t>
            </a:r>
            <a:r>
              <a:rPr lang="en-GB" sz="1100" b="0" i="0" u="none" strike="noStrike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'same'</a:t>
            </a:r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)(x)</a:t>
            </a:r>
          </a:p>
          <a:p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encoded = Flatten()(x)</a:t>
            </a:r>
          </a:p>
          <a:p>
            <a:r>
              <a:rPr lang="en-GB" sz="1100" b="0" i="0" u="none" strike="noStrike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#encoded = x</a:t>
            </a:r>
            <a:endParaRPr lang="en-GB" sz="1100" b="0" i="0" u="none" strike="noStrike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br>
              <a:rPr lang="en-GB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 =  Conv2D(</a:t>
            </a:r>
            <a:r>
              <a:rPr lang="en-GB" sz="1100" b="0" i="0" u="none" strike="noStrike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32</a:t>
            </a:r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(</a:t>
            </a:r>
            <a:r>
              <a:rPr lang="en-GB" sz="1100" b="0" i="0" u="none" strike="noStrike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GB" sz="1100" b="0" i="0" u="none" strike="noStrike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), activation=</a:t>
            </a:r>
            <a:r>
              <a:rPr lang="en-GB" sz="1100" b="0" i="0" u="none" strike="noStrike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GB" sz="1100" b="0" i="0" u="none" strike="noStrike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relu</a:t>
            </a:r>
            <a:r>
              <a:rPr lang="en-GB" sz="1100" b="0" i="0" u="none" strike="noStrike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padding=</a:t>
            </a:r>
            <a:r>
              <a:rPr lang="en-GB" sz="1100" b="0" i="0" u="none" strike="noStrike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'same'</a:t>
            </a:r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)(x)</a:t>
            </a:r>
          </a:p>
          <a:p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 = UpSampling2D((</a:t>
            </a:r>
            <a:r>
              <a:rPr lang="en-GB" sz="1100" b="0" i="0" u="none" strike="noStrike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GB" sz="1100" b="0" i="0" u="none" strike="noStrike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))(x)</a:t>
            </a:r>
          </a:p>
          <a:p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 =  Conv2D(</a:t>
            </a:r>
            <a:r>
              <a:rPr lang="en-GB" sz="1100" b="0" i="0" u="none" strike="noStrike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64</a:t>
            </a:r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(</a:t>
            </a:r>
            <a:r>
              <a:rPr lang="en-GB" sz="1100" b="0" i="0" u="none" strike="noStrike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GB" sz="1100" b="0" i="0" u="none" strike="noStrike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), activation=</a:t>
            </a:r>
            <a:r>
              <a:rPr lang="en-GB" sz="1100" b="0" i="0" u="none" strike="noStrike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GB" sz="1100" b="0" i="0" u="none" strike="noStrike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relu</a:t>
            </a:r>
            <a:r>
              <a:rPr lang="en-GB" sz="1100" b="0" i="0" u="none" strike="noStrike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padding=</a:t>
            </a:r>
            <a:r>
              <a:rPr lang="en-GB" sz="1100" b="0" i="0" u="none" strike="noStrike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'same'</a:t>
            </a:r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)(x)</a:t>
            </a:r>
          </a:p>
          <a:p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 = UpSampling2D((</a:t>
            </a:r>
            <a:r>
              <a:rPr lang="en-GB" sz="1100" b="0" i="0" u="none" strike="noStrike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GB" sz="1100" b="0" i="0" u="none" strike="noStrike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))(x)</a:t>
            </a:r>
          </a:p>
          <a:p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 =  Conv2D(</a:t>
            </a:r>
            <a:r>
              <a:rPr lang="en-GB" sz="1100" b="0" i="0" u="none" strike="noStrike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128</a:t>
            </a:r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(</a:t>
            </a:r>
            <a:r>
              <a:rPr lang="en-GB" sz="1100" b="0" i="0" u="none" strike="noStrike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GB" sz="1100" b="0" i="0" u="none" strike="noStrike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), activation=</a:t>
            </a:r>
            <a:r>
              <a:rPr lang="en-GB" sz="1100" b="0" i="0" u="none" strike="noStrike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GB" sz="1100" b="0" i="0" u="none" strike="noStrike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relu</a:t>
            </a:r>
            <a:r>
              <a:rPr lang="en-GB" sz="1100" b="0" i="0" u="none" strike="noStrike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padding=</a:t>
            </a:r>
            <a:r>
              <a:rPr lang="en-GB" sz="1100" b="0" i="0" u="none" strike="noStrike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'same'</a:t>
            </a:r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)(x)</a:t>
            </a:r>
          </a:p>
          <a:p>
            <a:r>
              <a:rPr lang="en-GB" sz="1100" b="0" i="0" u="none" strike="noStrike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 this will help going back the original image dimensions</a:t>
            </a:r>
            <a:endParaRPr lang="en-GB" sz="1100" b="0" i="0" u="none" strike="noStrike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 = UpSampling2D((</a:t>
            </a:r>
            <a:r>
              <a:rPr lang="en-GB" sz="1100" b="0" i="0" u="none" strike="noStrike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GB" sz="1100" b="0" i="0" u="none" strike="noStrike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))(x)</a:t>
            </a:r>
          </a:p>
          <a:p>
            <a:br>
              <a:rPr lang="en-GB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decoded = Conv2D(</a:t>
            </a:r>
            <a:r>
              <a:rPr lang="en-GB" sz="1100" b="0" i="0" u="none" strike="noStrike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(</a:t>
            </a:r>
            <a:r>
              <a:rPr lang="en-GB" sz="1100" b="0" i="0" u="none" strike="noStrike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GB" sz="1100" b="0" i="0" u="none" strike="noStrike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), padding=</a:t>
            </a:r>
            <a:r>
              <a:rPr lang="en-GB" sz="1100" b="0" i="0" u="none" strike="noStrike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'same'</a:t>
            </a:r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)(x)</a:t>
            </a:r>
          </a:p>
        </p:txBody>
      </p:sp>
    </p:spTree>
    <p:extLst>
      <p:ext uri="{BB962C8B-B14F-4D97-AF65-F5344CB8AC3E}">
        <p14:creationId xmlns:p14="http://schemas.microsoft.com/office/powerpoint/2010/main" val="13151802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9E279-5BF8-824D-9707-8B1FAF62C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After image </a:t>
            </a:r>
            <a:r>
              <a:rPr lang="en-GB" dirty="0" err="1"/>
              <a:t>preprocessing</a:t>
            </a:r>
            <a:endParaRPr lang="en-GB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46EAD10-1BE7-1848-9B30-446F6A3EAD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7372" y="1879413"/>
            <a:ext cx="2184268" cy="43513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CB9F240-A035-F14B-AE31-3E741AE6F492}"/>
              </a:ext>
            </a:extLst>
          </p:cNvPr>
          <p:cNvSpPr txBox="1"/>
          <p:nvPr/>
        </p:nvSpPr>
        <p:spPr>
          <a:xfrm>
            <a:off x="838200" y="1285497"/>
            <a:ext cx="373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Predicting validation set values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4E419E3-25EF-9B42-9CB0-3E9FA0D329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8333" y="2027982"/>
            <a:ext cx="2067320" cy="405419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0F16123-C439-F84C-9049-F44EB64A8BCC}"/>
              </a:ext>
            </a:extLst>
          </p:cNvPr>
          <p:cNvSpPr/>
          <p:nvPr/>
        </p:nvSpPr>
        <p:spPr>
          <a:xfrm>
            <a:off x="5257800" y="2952903"/>
            <a:ext cx="6096000" cy="280076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 =  Conv2D(</a:t>
            </a:r>
            <a:r>
              <a:rPr lang="en-GB" sz="1100" b="0" i="0" u="none" strike="noStrike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32</a:t>
            </a:r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(</a:t>
            </a:r>
            <a:r>
              <a:rPr lang="en-GB" sz="1100" b="0" i="0" u="none" strike="noStrike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GB" sz="1100" b="0" i="0" u="none" strike="noStrike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), activation=</a:t>
            </a:r>
            <a:r>
              <a:rPr lang="en-GB" sz="1100" b="0" i="0" u="none" strike="noStrike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GB" sz="1100" b="0" i="0" u="none" strike="noStrike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relu</a:t>
            </a:r>
            <a:r>
              <a:rPr lang="en-GB" sz="1100" b="0" i="0" u="none" strike="noStrike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padding=</a:t>
            </a:r>
            <a:r>
              <a:rPr lang="en-GB" sz="1100" b="0" i="0" u="none" strike="noStrike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'same'</a:t>
            </a:r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)(</a:t>
            </a:r>
            <a:r>
              <a:rPr lang="en-GB" sz="1100" b="0" i="0" u="none" strike="noStrike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input_img</a:t>
            </a:r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 = MaxPooling2D((</a:t>
            </a:r>
            <a:r>
              <a:rPr lang="en-GB" sz="1100" b="0" i="0" u="none" strike="noStrike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GB" sz="1100" b="0" i="0" u="none" strike="noStrike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), padding=</a:t>
            </a:r>
            <a:r>
              <a:rPr lang="en-GB" sz="1100" b="0" i="0" u="none" strike="noStrike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'same'</a:t>
            </a:r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)(x)</a:t>
            </a:r>
          </a:p>
          <a:p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 = Conv2D(</a:t>
            </a:r>
            <a:r>
              <a:rPr lang="en-GB" sz="1100" b="0" i="0" u="none" strike="noStrike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16</a:t>
            </a:r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(</a:t>
            </a:r>
            <a:r>
              <a:rPr lang="en-GB" sz="1100" b="0" i="0" u="none" strike="noStrike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GB" sz="1100" b="0" i="0" u="none" strike="noStrike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), activation=</a:t>
            </a:r>
            <a:r>
              <a:rPr lang="en-GB" sz="1100" b="0" i="0" u="none" strike="noStrike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GB" sz="1100" b="0" i="0" u="none" strike="noStrike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relu</a:t>
            </a:r>
            <a:r>
              <a:rPr lang="en-GB" sz="1100" b="0" i="0" u="none" strike="noStrike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padding=</a:t>
            </a:r>
            <a:r>
              <a:rPr lang="en-GB" sz="1100" b="0" i="0" u="none" strike="noStrike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'same'</a:t>
            </a:r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)(x)</a:t>
            </a:r>
          </a:p>
          <a:p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 = MaxPooling2D((</a:t>
            </a:r>
            <a:r>
              <a:rPr lang="en-GB" sz="1100" b="0" i="0" u="none" strike="noStrike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GB" sz="1100" b="0" i="0" u="none" strike="noStrike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), padding=</a:t>
            </a:r>
            <a:r>
              <a:rPr lang="en-GB" sz="1100" b="0" i="0" u="none" strike="noStrike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'same'</a:t>
            </a:r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)(x)</a:t>
            </a:r>
          </a:p>
          <a:p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 = Conv2D(</a:t>
            </a:r>
            <a:r>
              <a:rPr lang="en-GB" sz="1100" b="0" i="0" u="none" strike="noStrike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16</a:t>
            </a:r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(</a:t>
            </a:r>
            <a:r>
              <a:rPr lang="en-GB" sz="1100" b="0" i="0" u="none" strike="noStrike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GB" sz="1100" b="0" i="0" u="none" strike="noStrike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), activation=</a:t>
            </a:r>
            <a:r>
              <a:rPr lang="en-GB" sz="1100" b="0" i="0" u="none" strike="noStrike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GB" sz="1100" b="0" i="0" u="none" strike="noStrike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relu</a:t>
            </a:r>
            <a:r>
              <a:rPr lang="en-GB" sz="1100" b="0" i="0" u="none" strike="noStrike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padding=</a:t>
            </a:r>
            <a:r>
              <a:rPr lang="en-GB" sz="1100" b="0" i="0" u="none" strike="noStrike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'same'</a:t>
            </a:r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)(x)</a:t>
            </a:r>
          </a:p>
          <a:p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 = MaxPooling2D((</a:t>
            </a:r>
            <a:r>
              <a:rPr lang="en-GB" sz="1100" b="0" i="0" u="none" strike="noStrike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GB" sz="1100" b="0" i="0" u="none" strike="noStrike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), padding=</a:t>
            </a:r>
            <a:r>
              <a:rPr lang="en-GB" sz="1100" b="0" i="0" u="none" strike="noStrike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'same'</a:t>
            </a:r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)(x)</a:t>
            </a:r>
          </a:p>
          <a:p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encoded = Flatten()(x)</a:t>
            </a:r>
          </a:p>
          <a:p>
            <a:r>
              <a:rPr lang="en-GB" sz="1100" b="0" i="0" u="none" strike="noStrike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#encoded = x</a:t>
            </a:r>
            <a:endParaRPr lang="en-GB" sz="1100" b="0" i="0" u="none" strike="noStrike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br>
              <a:rPr lang="en-GB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 =  Conv2D(</a:t>
            </a:r>
            <a:r>
              <a:rPr lang="en-GB" sz="1100" b="0" i="0" u="none" strike="noStrike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16</a:t>
            </a:r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(</a:t>
            </a:r>
            <a:r>
              <a:rPr lang="en-GB" sz="1100" b="0" i="0" u="none" strike="noStrike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GB" sz="1100" b="0" i="0" u="none" strike="noStrike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), activation=</a:t>
            </a:r>
            <a:r>
              <a:rPr lang="en-GB" sz="1100" b="0" i="0" u="none" strike="noStrike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GB" sz="1100" b="0" i="0" u="none" strike="noStrike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relu</a:t>
            </a:r>
            <a:r>
              <a:rPr lang="en-GB" sz="1100" b="0" i="0" u="none" strike="noStrike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padding=</a:t>
            </a:r>
            <a:r>
              <a:rPr lang="en-GB" sz="1100" b="0" i="0" u="none" strike="noStrike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'same'</a:t>
            </a:r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)(x)</a:t>
            </a:r>
          </a:p>
          <a:p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 = UpSampling2D((</a:t>
            </a:r>
            <a:r>
              <a:rPr lang="en-GB" sz="1100" b="0" i="0" u="none" strike="noStrike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GB" sz="1100" b="0" i="0" u="none" strike="noStrike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))(x)</a:t>
            </a:r>
          </a:p>
          <a:p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 =  Conv2D(</a:t>
            </a:r>
            <a:r>
              <a:rPr lang="en-GB" sz="1100" b="0" i="0" u="none" strike="noStrike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16</a:t>
            </a:r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(</a:t>
            </a:r>
            <a:r>
              <a:rPr lang="en-GB" sz="1100" b="0" i="0" u="none" strike="noStrike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GB" sz="1100" b="0" i="0" u="none" strike="noStrike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), activation=</a:t>
            </a:r>
            <a:r>
              <a:rPr lang="en-GB" sz="1100" b="0" i="0" u="none" strike="noStrike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GB" sz="1100" b="0" i="0" u="none" strike="noStrike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relu</a:t>
            </a:r>
            <a:r>
              <a:rPr lang="en-GB" sz="1100" b="0" i="0" u="none" strike="noStrike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padding=</a:t>
            </a:r>
            <a:r>
              <a:rPr lang="en-GB" sz="1100" b="0" i="0" u="none" strike="noStrike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'same'</a:t>
            </a:r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)(x)</a:t>
            </a:r>
          </a:p>
          <a:p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 = UpSampling2D((</a:t>
            </a:r>
            <a:r>
              <a:rPr lang="en-GB" sz="1100" b="0" i="0" u="none" strike="noStrike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GB" sz="1100" b="0" i="0" u="none" strike="noStrike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))(x)</a:t>
            </a:r>
          </a:p>
          <a:p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 =  Conv2D(</a:t>
            </a:r>
            <a:r>
              <a:rPr lang="en-GB" sz="1100" b="0" i="0" u="none" strike="noStrike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32</a:t>
            </a:r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(</a:t>
            </a:r>
            <a:r>
              <a:rPr lang="en-GB" sz="1100" b="0" i="0" u="none" strike="noStrike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GB" sz="1100" b="0" i="0" u="none" strike="noStrike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), activation=</a:t>
            </a:r>
            <a:r>
              <a:rPr lang="en-GB" sz="1100" b="0" i="0" u="none" strike="noStrike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GB" sz="1100" b="0" i="0" u="none" strike="noStrike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relu</a:t>
            </a:r>
            <a:r>
              <a:rPr lang="en-GB" sz="1100" b="0" i="0" u="none" strike="noStrike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padding=</a:t>
            </a:r>
            <a:r>
              <a:rPr lang="en-GB" sz="1100" b="0" i="0" u="none" strike="noStrike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'same'</a:t>
            </a:r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)(x)</a:t>
            </a:r>
          </a:p>
          <a:p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 = UpSampling2D((</a:t>
            </a:r>
            <a:r>
              <a:rPr lang="en-GB" sz="1100" b="0" i="0" u="none" strike="noStrike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GB" sz="1100" b="0" i="0" u="none" strike="noStrike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))(x)</a:t>
            </a:r>
          </a:p>
          <a:p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decoded = Conv2D(</a:t>
            </a:r>
            <a:r>
              <a:rPr lang="en-GB" sz="1100" b="0" i="0" u="none" strike="noStrike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(</a:t>
            </a:r>
            <a:r>
              <a:rPr lang="en-GB" sz="1100" b="0" i="0" u="none" strike="noStrike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GB" sz="1100" b="0" i="0" u="none" strike="noStrike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), padding=</a:t>
            </a:r>
            <a:r>
              <a:rPr lang="en-GB" sz="1100" b="0" i="0" u="none" strike="noStrike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'same'</a:t>
            </a:r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)(x)</a:t>
            </a:r>
          </a:p>
        </p:txBody>
      </p:sp>
    </p:spTree>
    <p:extLst>
      <p:ext uri="{BB962C8B-B14F-4D97-AF65-F5344CB8AC3E}">
        <p14:creationId xmlns:p14="http://schemas.microsoft.com/office/powerpoint/2010/main" val="24058113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1787</TotalTime>
  <Words>1589</Words>
  <Application>Microsoft Macintosh PowerPoint</Application>
  <PresentationFormat>Widescreen</PresentationFormat>
  <Paragraphs>122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Courier New</vt:lpstr>
      <vt:lpstr>Office Theme</vt:lpstr>
      <vt:lpstr>Autoencoder tuning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After image preprocessing</vt:lpstr>
      <vt:lpstr>Observations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Leonore Papaloizos (student)</dc:creator>
  <cp:lastModifiedBy>Leonore Papaloizos (student)</cp:lastModifiedBy>
  <cp:revision>7</cp:revision>
  <dcterms:created xsi:type="dcterms:W3CDTF">2019-11-18T17:55:53Z</dcterms:created>
  <dcterms:modified xsi:type="dcterms:W3CDTF">2019-11-19T23:43:22Z</dcterms:modified>
</cp:coreProperties>
</file>