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9151"/>
  </p:normalViewPr>
  <p:slideViewPr>
    <p:cSldViewPr snapToGrid="0">
      <p:cViewPr varScale="1">
        <p:scale>
          <a:sx n="97" d="100"/>
          <a:sy n="97" d="100"/>
        </p:scale>
        <p:origin x="11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4EFC-9E23-C343-8BB8-7F9A0F03A941}" type="datetimeFigureOut">
              <a:rPr lang="en-NL" smtClean="0"/>
              <a:t>26/02/2024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DA08FA-4587-4842-8445-3EBD2027B8F6}" type="slidenum">
              <a:rPr lang="en-NL" smtClean="0"/>
              <a:t>‹#›</a:t>
            </a:fld>
            <a:endParaRPr lang="en-NL"/>
          </a:p>
        </p:txBody>
      </p:sp>
    </p:spTree>
    <p:extLst>
      <p:ext uri="{BB962C8B-B14F-4D97-AF65-F5344CB8AC3E}">
        <p14:creationId xmlns:p14="http://schemas.microsoft.com/office/powerpoint/2010/main" val="3466013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dirty="0"/>
            </a:br>
            <a:r>
              <a:rPr lang="en-GB" b="0" i="0" dirty="0">
                <a:solidFill>
                  <a:srgbClr val="374151"/>
                </a:solidFill>
                <a:effectLst/>
                <a:latin typeface="Söhne"/>
              </a:rPr>
              <a:t>Crop nutrient balances are a way to measure the flow of nutrients within an agricultural system, specifically focusing on the input and output of nutrients in crop production. This balance is crucial for understanding the sustainability of agricultural practices, as it can indicate whether the soil is being depleted of nutrients, maintained, or potentially accumulating excess nutrients, which can lead to environmental issues like water pollution.</a:t>
            </a:r>
            <a:endParaRPr lang="en-NL" dirty="0"/>
          </a:p>
        </p:txBody>
      </p:sp>
      <p:sp>
        <p:nvSpPr>
          <p:cNvPr id="4" name="Slide Number Placeholder 3"/>
          <p:cNvSpPr>
            <a:spLocks noGrp="1"/>
          </p:cNvSpPr>
          <p:nvPr>
            <p:ph type="sldNum" sz="quarter" idx="5"/>
          </p:nvPr>
        </p:nvSpPr>
        <p:spPr/>
        <p:txBody>
          <a:bodyPr/>
          <a:lstStyle/>
          <a:p>
            <a:fld id="{D0DA08FA-4587-4842-8445-3EBD2027B8F6}" type="slidenum">
              <a:rPr lang="en-NL" smtClean="0"/>
              <a:t>4</a:t>
            </a:fld>
            <a:endParaRPr lang="en-NL"/>
          </a:p>
        </p:txBody>
      </p:sp>
    </p:spTree>
    <p:extLst>
      <p:ext uri="{BB962C8B-B14F-4D97-AF65-F5344CB8AC3E}">
        <p14:creationId xmlns:p14="http://schemas.microsoft.com/office/powerpoint/2010/main" val="3720323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B7486-1341-79CE-AF5F-BAA689C4B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5176EB-61C2-1713-0274-F3FD565A62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530E64-ABA8-D5E2-E4E8-CEB3FE27FC8C}"/>
              </a:ext>
            </a:extLst>
          </p:cNvPr>
          <p:cNvSpPr>
            <a:spLocks noGrp="1"/>
          </p:cNvSpPr>
          <p:nvPr>
            <p:ph type="body" idx="1"/>
          </p:nvPr>
        </p:nvSpPr>
        <p:spPr/>
        <p:txBody>
          <a:bodyPr/>
          <a:lstStyle/>
          <a:p>
            <a:br>
              <a:rPr lang="en-GB" dirty="0"/>
            </a:br>
            <a:r>
              <a:rPr lang="en-GB" b="0" i="0" dirty="0">
                <a:solidFill>
                  <a:srgbClr val="374151"/>
                </a:solidFill>
                <a:effectLst/>
                <a:latin typeface="Söhne"/>
              </a:rPr>
              <a:t>Crop nutrient balances are a way to measure the flow of nutrients within an agricultural system, specifically focusing on the input and output of nutrients in crop production. This balance is crucial for understanding the sustainability of agricultural practices, as it can indicate whether the soil is being depleted of nutrients, maintained, or potentially accumulating excess nutrients, which can lead to environmental issues like water pollution.</a:t>
            </a:r>
            <a:endParaRPr lang="en-NL" dirty="0"/>
          </a:p>
        </p:txBody>
      </p:sp>
      <p:sp>
        <p:nvSpPr>
          <p:cNvPr id="4" name="Slide Number Placeholder 3">
            <a:extLst>
              <a:ext uri="{FF2B5EF4-FFF2-40B4-BE49-F238E27FC236}">
                <a16:creationId xmlns:a16="http://schemas.microsoft.com/office/drawing/2014/main" id="{450B7D2D-6DD5-DDAD-B7CC-D2220709E2A4}"/>
              </a:ext>
            </a:extLst>
          </p:cNvPr>
          <p:cNvSpPr>
            <a:spLocks noGrp="1"/>
          </p:cNvSpPr>
          <p:nvPr>
            <p:ph type="sldNum" sz="quarter" idx="5"/>
          </p:nvPr>
        </p:nvSpPr>
        <p:spPr/>
        <p:txBody>
          <a:bodyPr/>
          <a:lstStyle/>
          <a:p>
            <a:fld id="{D0DA08FA-4587-4842-8445-3EBD2027B8F6}" type="slidenum">
              <a:rPr lang="en-NL" smtClean="0"/>
              <a:t>5</a:t>
            </a:fld>
            <a:endParaRPr lang="en-NL"/>
          </a:p>
        </p:txBody>
      </p:sp>
    </p:spTree>
    <p:extLst>
      <p:ext uri="{BB962C8B-B14F-4D97-AF65-F5344CB8AC3E}">
        <p14:creationId xmlns:p14="http://schemas.microsoft.com/office/powerpoint/2010/main" val="97049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F4F0C-834C-8E14-0E50-B559BA6D59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419D0A-E21D-42C6-5B7F-97E1F6C415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5CADBB-87E8-2B41-4212-95561F679159}"/>
              </a:ext>
            </a:extLst>
          </p:cNvPr>
          <p:cNvSpPr>
            <a:spLocks noGrp="1"/>
          </p:cNvSpPr>
          <p:nvPr>
            <p:ph type="body" idx="1"/>
          </p:nvPr>
        </p:nvSpPr>
        <p:spPr/>
        <p:txBody>
          <a:bodyPr/>
          <a:lstStyle/>
          <a:p>
            <a:br>
              <a:rPr lang="en-GB" dirty="0"/>
            </a:br>
            <a:r>
              <a:rPr lang="en-GB" b="0" i="0" dirty="0">
                <a:solidFill>
                  <a:srgbClr val="374151"/>
                </a:solidFill>
                <a:effectLst/>
                <a:latin typeface="Söhne"/>
              </a:rPr>
              <a:t>Crop nutrient balances are a way to measure the flow of nutrients within an agricultural system, specifically focusing on the input and output of nutrients in crop production. This balance is crucial for understanding the sustainability of agricultural practices, as it can indicate whether the soil is being depleted of nutrients, maintained, or potentially accumulating excess nutrients, which can lead to environmental issues like water pollution.</a:t>
            </a:r>
            <a:endParaRPr lang="en-NL" dirty="0"/>
          </a:p>
        </p:txBody>
      </p:sp>
      <p:sp>
        <p:nvSpPr>
          <p:cNvPr id="4" name="Slide Number Placeholder 3">
            <a:extLst>
              <a:ext uri="{FF2B5EF4-FFF2-40B4-BE49-F238E27FC236}">
                <a16:creationId xmlns:a16="http://schemas.microsoft.com/office/drawing/2014/main" id="{068D69EF-E72E-2FEA-335C-A022E0FF800A}"/>
              </a:ext>
            </a:extLst>
          </p:cNvPr>
          <p:cNvSpPr>
            <a:spLocks noGrp="1"/>
          </p:cNvSpPr>
          <p:nvPr>
            <p:ph type="sldNum" sz="quarter" idx="5"/>
          </p:nvPr>
        </p:nvSpPr>
        <p:spPr/>
        <p:txBody>
          <a:bodyPr/>
          <a:lstStyle/>
          <a:p>
            <a:fld id="{D0DA08FA-4587-4842-8445-3EBD2027B8F6}" type="slidenum">
              <a:rPr lang="en-NL" smtClean="0"/>
              <a:t>6</a:t>
            </a:fld>
            <a:endParaRPr lang="en-NL"/>
          </a:p>
        </p:txBody>
      </p:sp>
    </p:spTree>
    <p:extLst>
      <p:ext uri="{BB962C8B-B14F-4D97-AF65-F5344CB8AC3E}">
        <p14:creationId xmlns:p14="http://schemas.microsoft.com/office/powerpoint/2010/main" val="1606263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D0DA08FA-4587-4842-8445-3EBD2027B8F6}" type="slidenum">
              <a:rPr lang="en-NL" smtClean="0"/>
              <a:t>7</a:t>
            </a:fld>
            <a:endParaRPr lang="en-NL"/>
          </a:p>
        </p:txBody>
      </p:sp>
    </p:spTree>
    <p:extLst>
      <p:ext uri="{BB962C8B-B14F-4D97-AF65-F5344CB8AC3E}">
        <p14:creationId xmlns:p14="http://schemas.microsoft.com/office/powerpoint/2010/main" val="491501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FC52-C4BA-DEF2-965F-55929B66C05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2D8AAE16-51EE-D11B-ECEB-8BA8C30C5F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4A8C2032-3BBD-ABA7-7337-37432352AA70}"/>
              </a:ext>
            </a:extLst>
          </p:cNvPr>
          <p:cNvSpPr>
            <a:spLocks noGrp="1"/>
          </p:cNvSpPr>
          <p:nvPr>
            <p:ph type="dt" sz="half" idx="10"/>
          </p:nvPr>
        </p:nvSpPr>
        <p:spPr/>
        <p:txBody>
          <a:bodyPr/>
          <a:lstStyle/>
          <a:p>
            <a:fld id="{20E0662F-F1A3-6F40-BB1A-E8356D9BFECF}" type="datetimeFigureOut">
              <a:rPr lang="en-NL" smtClean="0"/>
              <a:t>26/02/2024</a:t>
            </a:fld>
            <a:endParaRPr lang="en-NL"/>
          </a:p>
        </p:txBody>
      </p:sp>
      <p:sp>
        <p:nvSpPr>
          <p:cNvPr id="5" name="Footer Placeholder 4">
            <a:extLst>
              <a:ext uri="{FF2B5EF4-FFF2-40B4-BE49-F238E27FC236}">
                <a16:creationId xmlns:a16="http://schemas.microsoft.com/office/drawing/2014/main" id="{09F38397-B593-E4D9-D0AA-C59E52FA330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1EEAC654-DF27-62FC-96DF-73C58704937D}"/>
              </a:ext>
            </a:extLst>
          </p:cNvPr>
          <p:cNvSpPr>
            <a:spLocks noGrp="1"/>
          </p:cNvSpPr>
          <p:nvPr>
            <p:ph type="sldNum" sz="quarter" idx="12"/>
          </p:nvPr>
        </p:nvSpPr>
        <p:spPr/>
        <p:txBody>
          <a:bodyPr/>
          <a:lstStyle/>
          <a:p>
            <a:fld id="{6167D5E9-87B0-F04E-814A-972976E81D6D}" type="slidenum">
              <a:rPr lang="en-NL" smtClean="0"/>
              <a:t>‹#›</a:t>
            </a:fld>
            <a:endParaRPr lang="en-NL"/>
          </a:p>
        </p:txBody>
      </p:sp>
    </p:spTree>
    <p:extLst>
      <p:ext uri="{BB962C8B-B14F-4D97-AF65-F5344CB8AC3E}">
        <p14:creationId xmlns:p14="http://schemas.microsoft.com/office/powerpoint/2010/main" val="3709627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34D30-BAC5-4A9C-FB84-2D76D574AD4B}"/>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1CECB8AD-69AA-3E5B-7729-75B0CE53CBE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8D86AFCC-3F2A-1228-9565-1D3429C8A4E3}"/>
              </a:ext>
            </a:extLst>
          </p:cNvPr>
          <p:cNvSpPr>
            <a:spLocks noGrp="1"/>
          </p:cNvSpPr>
          <p:nvPr>
            <p:ph type="dt" sz="half" idx="10"/>
          </p:nvPr>
        </p:nvSpPr>
        <p:spPr/>
        <p:txBody>
          <a:bodyPr/>
          <a:lstStyle/>
          <a:p>
            <a:fld id="{20E0662F-F1A3-6F40-BB1A-E8356D9BFECF}" type="datetimeFigureOut">
              <a:rPr lang="en-NL" smtClean="0"/>
              <a:t>26/02/2024</a:t>
            </a:fld>
            <a:endParaRPr lang="en-NL"/>
          </a:p>
        </p:txBody>
      </p:sp>
      <p:sp>
        <p:nvSpPr>
          <p:cNvPr id="5" name="Footer Placeholder 4">
            <a:extLst>
              <a:ext uri="{FF2B5EF4-FFF2-40B4-BE49-F238E27FC236}">
                <a16:creationId xmlns:a16="http://schemas.microsoft.com/office/drawing/2014/main" id="{A1C7FF9F-D2DD-32B7-EAC2-93FDDE266518}"/>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A04C4660-31E8-89BE-F5C5-9BCF1DECC33A}"/>
              </a:ext>
            </a:extLst>
          </p:cNvPr>
          <p:cNvSpPr>
            <a:spLocks noGrp="1"/>
          </p:cNvSpPr>
          <p:nvPr>
            <p:ph type="sldNum" sz="quarter" idx="12"/>
          </p:nvPr>
        </p:nvSpPr>
        <p:spPr/>
        <p:txBody>
          <a:bodyPr/>
          <a:lstStyle/>
          <a:p>
            <a:fld id="{6167D5E9-87B0-F04E-814A-972976E81D6D}" type="slidenum">
              <a:rPr lang="en-NL" smtClean="0"/>
              <a:t>‹#›</a:t>
            </a:fld>
            <a:endParaRPr lang="en-NL"/>
          </a:p>
        </p:txBody>
      </p:sp>
    </p:spTree>
    <p:extLst>
      <p:ext uri="{BB962C8B-B14F-4D97-AF65-F5344CB8AC3E}">
        <p14:creationId xmlns:p14="http://schemas.microsoft.com/office/powerpoint/2010/main" val="335096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DA4005-EFCF-3ECE-894A-B85D2828C42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1830A001-DDF9-63AB-AD38-098E957E51F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FCB63C76-D835-CF8F-B846-84ECC9A68B36}"/>
              </a:ext>
            </a:extLst>
          </p:cNvPr>
          <p:cNvSpPr>
            <a:spLocks noGrp="1"/>
          </p:cNvSpPr>
          <p:nvPr>
            <p:ph type="dt" sz="half" idx="10"/>
          </p:nvPr>
        </p:nvSpPr>
        <p:spPr/>
        <p:txBody>
          <a:bodyPr/>
          <a:lstStyle/>
          <a:p>
            <a:fld id="{20E0662F-F1A3-6F40-BB1A-E8356D9BFECF}" type="datetimeFigureOut">
              <a:rPr lang="en-NL" smtClean="0"/>
              <a:t>26/02/2024</a:t>
            </a:fld>
            <a:endParaRPr lang="en-NL"/>
          </a:p>
        </p:txBody>
      </p:sp>
      <p:sp>
        <p:nvSpPr>
          <p:cNvPr id="5" name="Footer Placeholder 4">
            <a:extLst>
              <a:ext uri="{FF2B5EF4-FFF2-40B4-BE49-F238E27FC236}">
                <a16:creationId xmlns:a16="http://schemas.microsoft.com/office/drawing/2014/main" id="{84B481F7-EB71-ACF4-4173-32C6E0E9B5B9}"/>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34A6B8A-F20E-A822-0436-81D291CD88EF}"/>
              </a:ext>
            </a:extLst>
          </p:cNvPr>
          <p:cNvSpPr>
            <a:spLocks noGrp="1"/>
          </p:cNvSpPr>
          <p:nvPr>
            <p:ph type="sldNum" sz="quarter" idx="12"/>
          </p:nvPr>
        </p:nvSpPr>
        <p:spPr/>
        <p:txBody>
          <a:bodyPr/>
          <a:lstStyle/>
          <a:p>
            <a:fld id="{6167D5E9-87B0-F04E-814A-972976E81D6D}" type="slidenum">
              <a:rPr lang="en-NL" smtClean="0"/>
              <a:t>‹#›</a:t>
            </a:fld>
            <a:endParaRPr lang="en-NL"/>
          </a:p>
        </p:txBody>
      </p:sp>
    </p:spTree>
    <p:extLst>
      <p:ext uri="{BB962C8B-B14F-4D97-AF65-F5344CB8AC3E}">
        <p14:creationId xmlns:p14="http://schemas.microsoft.com/office/powerpoint/2010/main" val="1767805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66D0-9731-D082-EB45-EE57C78149D1}"/>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FF4F41AB-406C-481F-3282-8B9D4CCE4EB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820C032F-F11B-3EF3-D7BD-38BBAAE9EAFA}"/>
              </a:ext>
            </a:extLst>
          </p:cNvPr>
          <p:cNvSpPr>
            <a:spLocks noGrp="1"/>
          </p:cNvSpPr>
          <p:nvPr>
            <p:ph type="dt" sz="half" idx="10"/>
          </p:nvPr>
        </p:nvSpPr>
        <p:spPr/>
        <p:txBody>
          <a:bodyPr/>
          <a:lstStyle/>
          <a:p>
            <a:fld id="{20E0662F-F1A3-6F40-BB1A-E8356D9BFECF}" type="datetimeFigureOut">
              <a:rPr lang="en-NL" smtClean="0"/>
              <a:t>26/02/2024</a:t>
            </a:fld>
            <a:endParaRPr lang="en-NL"/>
          </a:p>
        </p:txBody>
      </p:sp>
      <p:sp>
        <p:nvSpPr>
          <p:cNvPr id="5" name="Footer Placeholder 4">
            <a:extLst>
              <a:ext uri="{FF2B5EF4-FFF2-40B4-BE49-F238E27FC236}">
                <a16:creationId xmlns:a16="http://schemas.microsoft.com/office/drawing/2014/main" id="{EECE4C38-DBB7-2690-10A8-ED634C32D664}"/>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F08175A4-CEE8-F0FD-DA45-418615F67387}"/>
              </a:ext>
            </a:extLst>
          </p:cNvPr>
          <p:cNvSpPr>
            <a:spLocks noGrp="1"/>
          </p:cNvSpPr>
          <p:nvPr>
            <p:ph type="sldNum" sz="quarter" idx="12"/>
          </p:nvPr>
        </p:nvSpPr>
        <p:spPr/>
        <p:txBody>
          <a:bodyPr/>
          <a:lstStyle/>
          <a:p>
            <a:fld id="{6167D5E9-87B0-F04E-814A-972976E81D6D}" type="slidenum">
              <a:rPr lang="en-NL" smtClean="0"/>
              <a:t>‹#›</a:t>
            </a:fld>
            <a:endParaRPr lang="en-NL"/>
          </a:p>
        </p:txBody>
      </p:sp>
    </p:spTree>
    <p:extLst>
      <p:ext uri="{BB962C8B-B14F-4D97-AF65-F5344CB8AC3E}">
        <p14:creationId xmlns:p14="http://schemas.microsoft.com/office/powerpoint/2010/main" val="265648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1B2E2-2A0C-FEC8-FE53-CE87F434FE8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13ED92A4-1A1F-F5A4-246D-0FA5285B2D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98650B7-E022-5877-4CD7-A65E59D8570C}"/>
              </a:ext>
            </a:extLst>
          </p:cNvPr>
          <p:cNvSpPr>
            <a:spLocks noGrp="1"/>
          </p:cNvSpPr>
          <p:nvPr>
            <p:ph type="dt" sz="half" idx="10"/>
          </p:nvPr>
        </p:nvSpPr>
        <p:spPr/>
        <p:txBody>
          <a:bodyPr/>
          <a:lstStyle/>
          <a:p>
            <a:fld id="{20E0662F-F1A3-6F40-BB1A-E8356D9BFECF}" type="datetimeFigureOut">
              <a:rPr lang="en-NL" smtClean="0"/>
              <a:t>26/02/2024</a:t>
            </a:fld>
            <a:endParaRPr lang="en-NL"/>
          </a:p>
        </p:txBody>
      </p:sp>
      <p:sp>
        <p:nvSpPr>
          <p:cNvPr id="5" name="Footer Placeholder 4">
            <a:extLst>
              <a:ext uri="{FF2B5EF4-FFF2-40B4-BE49-F238E27FC236}">
                <a16:creationId xmlns:a16="http://schemas.microsoft.com/office/drawing/2014/main" id="{E5000BDF-DEFA-2615-4734-CDFDBBBCA5FE}"/>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2F6DE28D-EF14-CCF1-4E14-BF585400923D}"/>
              </a:ext>
            </a:extLst>
          </p:cNvPr>
          <p:cNvSpPr>
            <a:spLocks noGrp="1"/>
          </p:cNvSpPr>
          <p:nvPr>
            <p:ph type="sldNum" sz="quarter" idx="12"/>
          </p:nvPr>
        </p:nvSpPr>
        <p:spPr/>
        <p:txBody>
          <a:bodyPr/>
          <a:lstStyle/>
          <a:p>
            <a:fld id="{6167D5E9-87B0-F04E-814A-972976E81D6D}" type="slidenum">
              <a:rPr lang="en-NL" smtClean="0"/>
              <a:t>‹#›</a:t>
            </a:fld>
            <a:endParaRPr lang="en-NL"/>
          </a:p>
        </p:txBody>
      </p:sp>
    </p:spTree>
    <p:extLst>
      <p:ext uri="{BB962C8B-B14F-4D97-AF65-F5344CB8AC3E}">
        <p14:creationId xmlns:p14="http://schemas.microsoft.com/office/powerpoint/2010/main" val="2739743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C0BE8-F5D2-6807-5176-4DF3FF0AB2CB}"/>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AC5AD14C-207D-3C53-3AF2-16A1441955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7906348D-D362-599D-CFDA-458AD185082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F7DE41A6-0AC5-11B4-30AE-6008463BD845}"/>
              </a:ext>
            </a:extLst>
          </p:cNvPr>
          <p:cNvSpPr>
            <a:spLocks noGrp="1"/>
          </p:cNvSpPr>
          <p:nvPr>
            <p:ph type="dt" sz="half" idx="10"/>
          </p:nvPr>
        </p:nvSpPr>
        <p:spPr/>
        <p:txBody>
          <a:bodyPr/>
          <a:lstStyle/>
          <a:p>
            <a:fld id="{20E0662F-F1A3-6F40-BB1A-E8356D9BFECF}" type="datetimeFigureOut">
              <a:rPr lang="en-NL" smtClean="0"/>
              <a:t>26/02/2024</a:t>
            </a:fld>
            <a:endParaRPr lang="en-NL"/>
          </a:p>
        </p:txBody>
      </p:sp>
      <p:sp>
        <p:nvSpPr>
          <p:cNvPr id="6" name="Footer Placeholder 5">
            <a:extLst>
              <a:ext uri="{FF2B5EF4-FFF2-40B4-BE49-F238E27FC236}">
                <a16:creationId xmlns:a16="http://schemas.microsoft.com/office/drawing/2014/main" id="{CCA99FBB-55A4-AF90-8640-8770712E8E8B}"/>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39C36352-78B5-4F1B-5A67-08EB9185ABD5}"/>
              </a:ext>
            </a:extLst>
          </p:cNvPr>
          <p:cNvSpPr>
            <a:spLocks noGrp="1"/>
          </p:cNvSpPr>
          <p:nvPr>
            <p:ph type="sldNum" sz="quarter" idx="12"/>
          </p:nvPr>
        </p:nvSpPr>
        <p:spPr/>
        <p:txBody>
          <a:bodyPr/>
          <a:lstStyle/>
          <a:p>
            <a:fld id="{6167D5E9-87B0-F04E-814A-972976E81D6D}" type="slidenum">
              <a:rPr lang="en-NL" smtClean="0"/>
              <a:t>‹#›</a:t>
            </a:fld>
            <a:endParaRPr lang="en-NL"/>
          </a:p>
        </p:txBody>
      </p:sp>
    </p:spTree>
    <p:extLst>
      <p:ext uri="{BB962C8B-B14F-4D97-AF65-F5344CB8AC3E}">
        <p14:creationId xmlns:p14="http://schemas.microsoft.com/office/powerpoint/2010/main" val="1379689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BB78-04DE-BDBD-A1A3-7D2D33254FE3}"/>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EB09EE1C-DA22-7C97-8A4C-8D939574F6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4B9CF17-19F9-D2E8-11F4-33D3BBB7566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E4CB8782-473B-FD9B-DEB2-787922A5C7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A84A60A-9919-B670-E268-14018F147D6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71B16E24-72E5-A433-A7EB-2DA0D3F313C8}"/>
              </a:ext>
            </a:extLst>
          </p:cNvPr>
          <p:cNvSpPr>
            <a:spLocks noGrp="1"/>
          </p:cNvSpPr>
          <p:nvPr>
            <p:ph type="dt" sz="half" idx="10"/>
          </p:nvPr>
        </p:nvSpPr>
        <p:spPr/>
        <p:txBody>
          <a:bodyPr/>
          <a:lstStyle/>
          <a:p>
            <a:fld id="{20E0662F-F1A3-6F40-BB1A-E8356D9BFECF}" type="datetimeFigureOut">
              <a:rPr lang="en-NL" smtClean="0"/>
              <a:t>26/02/2024</a:t>
            </a:fld>
            <a:endParaRPr lang="en-NL"/>
          </a:p>
        </p:txBody>
      </p:sp>
      <p:sp>
        <p:nvSpPr>
          <p:cNvPr id="8" name="Footer Placeholder 7">
            <a:extLst>
              <a:ext uri="{FF2B5EF4-FFF2-40B4-BE49-F238E27FC236}">
                <a16:creationId xmlns:a16="http://schemas.microsoft.com/office/drawing/2014/main" id="{C9835D27-F888-787F-062A-A4E451259B00}"/>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2894C81C-92B1-AB3A-632B-7ECEEFD2E7C7}"/>
              </a:ext>
            </a:extLst>
          </p:cNvPr>
          <p:cNvSpPr>
            <a:spLocks noGrp="1"/>
          </p:cNvSpPr>
          <p:nvPr>
            <p:ph type="sldNum" sz="quarter" idx="12"/>
          </p:nvPr>
        </p:nvSpPr>
        <p:spPr/>
        <p:txBody>
          <a:bodyPr/>
          <a:lstStyle/>
          <a:p>
            <a:fld id="{6167D5E9-87B0-F04E-814A-972976E81D6D}" type="slidenum">
              <a:rPr lang="en-NL" smtClean="0"/>
              <a:t>‹#›</a:t>
            </a:fld>
            <a:endParaRPr lang="en-NL"/>
          </a:p>
        </p:txBody>
      </p:sp>
    </p:spTree>
    <p:extLst>
      <p:ext uri="{BB962C8B-B14F-4D97-AF65-F5344CB8AC3E}">
        <p14:creationId xmlns:p14="http://schemas.microsoft.com/office/powerpoint/2010/main" val="66215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58CE2-FE49-3E8F-7310-E6AF893BC524}"/>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1B14B3C6-6A14-38DF-066E-C26A6F342598}"/>
              </a:ext>
            </a:extLst>
          </p:cNvPr>
          <p:cNvSpPr>
            <a:spLocks noGrp="1"/>
          </p:cNvSpPr>
          <p:nvPr>
            <p:ph type="dt" sz="half" idx="10"/>
          </p:nvPr>
        </p:nvSpPr>
        <p:spPr/>
        <p:txBody>
          <a:bodyPr/>
          <a:lstStyle/>
          <a:p>
            <a:fld id="{20E0662F-F1A3-6F40-BB1A-E8356D9BFECF}" type="datetimeFigureOut">
              <a:rPr lang="en-NL" smtClean="0"/>
              <a:t>26/02/2024</a:t>
            </a:fld>
            <a:endParaRPr lang="en-NL"/>
          </a:p>
        </p:txBody>
      </p:sp>
      <p:sp>
        <p:nvSpPr>
          <p:cNvPr id="4" name="Footer Placeholder 3">
            <a:extLst>
              <a:ext uri="{FF2B5EF4-FFF2-40B4-BE49-F238E27FC236}">
                <a16:creationId xmlns:a16="http://schemas.microsoft.com/office/drawing/2014/main" id="{DF5B3630-4751-2A74-EBBF-C4922A739167}"/>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497B5D4A-A077-6373-8144-5D2EC6C9C5A3}"/>
              </a:ext>
            </a:extLst>
          </p:cNvPr>
          <p:cNvSpPr>
            <a:spLocks noGrp="1"/>
          </p:cNvSpPr>
          <p:nvPr>
            <p:ph type="sldNum" sz="quarter" idx="12"/>
          </p:nvPr>
        </p:nvSpPr>
        <p:spPr/>
        <p:txBody>
          <a:bodyPr/>
          <a:lstStyle/>
          <a:p>
            <a:fld id="{6167D5E9-87B0-F04E-814A-972976E81D6D}" type="slidenum">
              <a:rPr lang="en-NL" smtClean="0"/>
              <a:t>‹#›</a:t>
            </a:fld>
            <a:endParaRPr lang="en-NL"/>
          </a:p>
        </p:txBody>
      </p:sp>
    </p:spTree>
    <p:extLst>
      <p:ext uri="{BB962C8B-B14F-4D97-AF65-F5344CB8AC3E}">
        <p14:creationId xmlns:p14="http://schemas.microsoft.com/office/powerpoint/2010/main" val="3126457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B0A7EF-6C8E-509F-D2CC-0D7E8C971C5B}"/>
              </a:ext>
            </a:extLst>
          </p:cNvPr>
          <p:cNvSpPr>
            <a:spLocks noGrp="1"/>
          </p:cNvSpPr>
          <p:nvPr>
            <p:ph type="dt" sz="half" idx="10"/>
          </p:nvPr>
        </p:nvSpPr>
        <p:spPr/>
        <p:txBody>
          <a:bodyPr/>
          <a:lstStyle/>
          <a:p>
            <a:fld id="{20E0662F-F1A3-6F40-BB1A-E8356D9BFECF}" type="datetimeFigureOut">
              <a:rPr lang="en-NL" smtClean="0"/>
              <a:t>26/02/2024</a:t>
            </a:fld>
            <a:endParaRPr lang="en-NL"/>
          </a:p>
        </p:txBody>
      </p:sp>
      <p:sp>
        <p:nvSpPr>
          <p:cNvPr id="3" name="Footer Placeholder 2">
            <a:extLst>
              <a:ext uri="{FF2B5EF4-FFF2-40B4-BE49-F238E27FC236}">
                <a16:creationId xmlns:a16="http://schemas.microsoft.com/office/drawing/2014/main" id="{9675C889-E515-09C1-4CF8-D4E49B7E5E98}"/>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216C1D6D-862B-E466-7A48-834A59B2AF26}"/>
              </a:ext>
            </a:extLst>
          </p:cNvPr>
          <p:cNvSpPr>
            <a:spLocks noGrp="1"/>
          </p:cNvSpPr>
          <p:nvPr>
            <p:ph type="sldNum" sz="quarter" idx="12"/>
          </p:nvPr>
        </p:nvSpPr>
        <p:spPr/>
        <p:txBody>
          <a:bodyPr/>
          <a:lstStyle/>
          <a:p>
            <a:fld id="{6167D5E9-87B0-F04E-814A-972976E81D6D}" type="slidenum">
              <a:rPr lang="en-NL" smtClean="0"/>
              <a:t>‹#›</a:t>
            </a:fld>
            <a:endParaRPr lang="en-NL"/>
          </a:p>
        </p:txBody>
      </p:sp>
    </p:spTree>
    <p:extLst>
      <p:ext uri="{BB962C8B-B14F-4D97-AF65-F5344CB8AC3E}">
        <p14:creationId xmlns:p14="http://schemas.microsoft.com/office/powerpoint/2010/main" val="2409435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294E-F126-0FA6-82A8-23C03A9874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6D9DE7F9-E427-7A36-F4EA-F6BBCFB221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FF8B2806-C9D5-1B86-0324-3996C34ED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05CFD67-0883-7A3C-091E-1CB12B934626}"/>
              </a:ext>
            </a:extLst>
          </p:cNvPr>
          <p:cNvSpPr>
            <a:spLocks noGrp="1"/>
          </p:cNvSpPr>
          <p:nvPr>
            <p:ph type="dt" sz="half" idx="10"/>
          </p:nvPr>
        </p:nvSpPr>
        <p:spPr/>
        <p:txBody>
          <a:bodyPr/>
          <a:lstStyle/>
          <a:p>
            <a:fld id="{20E0662F-F1A3-6F40-BB1A-E8356D9BFECF}" type="datetimeFigureOut">
              <a:rPr lang="en-NL" smtClean="0"/>
              <a:t>26/02/2024</a:t>
            </a:fld>
            <a:endParaRPr lang="en-NL"/>
          </a:p>
        </p:txBody>
      </p:sp>
      <p:sp>
        <p:nvSpPr>
          <p:cNvPr id="6" name="Footer Placeholder 5">
            <a:extLst>
              <a:ext uri="{FF2B5EF4-FFF2-40B4-BE49-F238E27FC236}">
                <a16:creationId xmlns:a16="http://schemas.microsoft.com/office/drawing/2014/main" id="{90AC4CC7-F276-8BA3-6AF3-28A425A16F90}"/>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B6C77D2E-1788-0311-122C-54EB3249CB33}"/>
              </a:ext>
            </a:extLst>
          </p:cNvPr>
          <p:cNvSpPr>
            <a:spLocks noGrp="1"/>
          </p:cNvSpPr>
          <p:nvPr>
            <p:ph type="sldNum" sz="quarter" idx="12"/>
          </p:nvPr>
        </p:nvSpPr>
        <p:spPr/>
        <p:txBody>
          <a:bodyPr/>
          <a:lstStyle/>
          <a:p>
            <a:fld id="{6167D5E9-87B0-F04E-814A-972976E81D6D}" type="slidenum">
              <a:rPr lang="en-NL" smtClean="0"/>
              <a:t>‹#›</a:t>
            </a:fld>
            <a:endParaRPr lang="en-NL"/>
          </a:p>
        </p:txBody>
      </p:sp>
    </p:spTree>
    <p:extLst>
      <p:ext uri="{BB962C8B-B14F-4D97-AF65-F5344CB8AC3E}">
        <p14:creationId xmlns:p14="http://schemas.microsoft.com/office/powerpoint/2010/main" val="43512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0434-CAFD-6F71-E89C-F1A4E7CD38B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C6644F4B-5169-C251-21FE-FE3528E357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FBD3E448-B9C8-167C-C08E-BC65A5142F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E709F0-DF96-4B00-C522-28E72FE65D58}"/>
              </a:ext>
            </a:extLst>
          </p:cNvPr>
          <p:cNvSpPr>
            <a:spLocks noGrp="1"/>
          </p:cNvSpPr>
          <p:nvPr>
            <p:ph type="dt" sz="half" idx="10"/>
          </p:nvPr>
        </p:nvSpPr>
        <p:spPr/>
        <p:txBody>
          <a:bodyPr/>
          <a:lstStyle/>
          <a:p>
            <a:fld id="{20E0662F-F1A3-6F40-BB1A-E8356D9BFECF}" type="datetimeFigureOut">
              <a:rPr lang="en-NL" smtClean="0"/>
              <a:t>26/02/2024</a:t>
            </a:fld>
            <a:endParaRPr lang="en-NL"/>
          </a:p>
        </p:txBody>
      </p:sp>
      <p:sp>
        <p:nvSpPr>
          <p:cNvPr id="6" name="Footer Placeholder 5">
            <a:extLst>
              <a:ext uri="{FF2B5EF4-FFF2-40B4-BE49-F238E27FC236}">
                <a16:creationId xmlns:a16="http://schemas.microsoft.com/office/drawing/2014/main" id="{4A6B1DEE-A704-CC4A-D106-8FDF325607A5}"/>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B7B7C4AB-ED4A-0E26-D332-1051E91EF378}"/>
              </a:ext>
            </a:extLst>
          </p:cNvPr>
          <p:cNvSpPr>
            <a:spLocks noGrp="1"/>
          </p:cNvSpPr>
          <p:nvPr>
            <p:ph type="sldNum" sz="quarter" idx="12"/>
          </p:nvPr>
        </p:nvSpPr>
        <p:spPr/>
        <p:txBody>
          <a:bodyPr/>
          <a:lstStyle/>
          <a:p>
            <a:fld id="{6167D5E9-87B0-F04E-814A-972976E81D6D}" type="slidenum">
              <a:rPr lang="en-NL" smtClean="0"/>
              <a:t>‹#›</a:t>
            </a:fld>
            <a:endParaRPr lang="en-NL"/>
          </a:p>
        </p:txBody>
      </p:sp>
    </p:spTree>
    <p:extLst>
      <p:ext uri="{BB962C8B-B14F-4D97-AF65-F5344CB8AC3E}">
        <p14:creationId xmlns:p14="http://schemas.microsoft.com/office/powerpoint/2010/main" val="416358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9C4F75-0166-99AB-4F60-BEE4C43123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4D54B191-94F3-8602-4A96-E4C6C473A1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4837E447-517A-DC3C-5ADD-94763ABD4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0662F-F1A3-6F40-BB1A-E8356D9BFECF}" type="datetimeFigureOut">
              <a:rPr lang="en-NL" smtClean="0"/>
              <a:t>26/02/2024</a:t>
            </a:fld>
            <a:endParaRPr lang="en-NL"/>
          </a:p>
        </p:txBody>
      </p:sp>
      <p:sp>
        <p:nvSpPr>
          <p:cNvPr id="5" name="Footer Placeholder 4">
            <a:extLst>
              <a:ext uri="{FF2B5EF4-FFF2-40B4-BE49-F238E27FC236}">
                <a16:creationId xmlns:a16="http://schemas.microsoft.com/office/drawing/2014/main" id="{6B739F3B-2147-002C-74CB-F28E866646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500C0A0E-3841-B993-EEB1-57C3761EA5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7D5E9-87B0-F04E-814A-972976E81D6D}" type="slidenum">
              <a:rPr lang="en-NL" smtClean="0"/>
              <a:t>‹#›</a:t>
            </a:fld>
            <a:endParaRPr lang="en-NL"/>
          </a:p>
        </p:txBody>
      </p:sp>
    </p:spTree>
    <p:extLst>
      <p:ext uri="{BB962C8B-B14F-4D97-AF65-F5344CB8AC3E}">
        <p14:creationId xmlns:p14="http://schemas.microsoft.com/office/powerpoint/2010/main" val="3024671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research.wur.nl/en/datasets/protein-levels-in-food-balance-sheets-based-on-datasets-of-the-f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ature.com/articles/s41893-018-0189-7#data-availabilit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ature.com/articles/s41893-018-0189-7#data-availabilit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ature.com/articles/s41893-018-0189-7#data-availabil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search.wur.nl/en/publications/global-data-on-fertilizer-use-by-crop-and-by-countr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2E47-7A8F-E4D7-2A76-99C0624EF11D}"/>
              </a:ext>
            </a:extLst>
          </p:cNvPr>
          <p:cNvSpPr>
            <a:spLocks noGrp="1"/>
          </p:cNvSpPr>
          <p:nvPr>
            <p:ph type="ctrTitle"/>
          </p:nvPr>
        </p:nvSpPr>
        <p:spPr/>
        <p:txBody>
          <a:bodyPr>
            <a:normAutofit fontScale="90000"/>
          </a:bodyPr>
          <a:lstStyle/>
          <a:p>
            <a:r>
              <a:rPr lang="en-NL" dirty="0"/>
              <a:t>Sustainability, Security and Nutritional Adequacy of Food Systems</a:t>
            </a:r>
          </a:p>
        </p:txBody>
      </p:sp>
      <p:sp>
        <p:nvSpPr>
          <p:cNvPr id="3" name="Subtitle 2">
            <a:extLst>
              <a:ext uri="{FF2B5EF4-FFF2-40B4-BE49-F238E27FC236}">
                <a16:creationId xmlns:a16="http://schemas.microsoft.com/office/drawing/2014/main" id="{6763D2AC-DDB7-FA01-8BBE-4430C6C20134}"/>
              </a:ext>
            </a:extLst>
          </p:cNvPr>
          <p:cNvSpPr>
            <a:spLocks noGrp="1"/>
          </p:cNvSpPr>
          <p:nvPr>
            <p:ph type="subTitle" idx="1"/>
          </p:nvPr>
        </p:nvSpPr>
        <p:spPr/>
        <p:txBody>
          <a:bodyPr/>
          <a:lstStyle/>
          <a:p>
            <a:endParaRPr lang="en-NL" dirty="0"/>
          </a:p>
        </p:txBody>
      </p:sp>
    </p:spTree>
    <p:extLst>
      <p:ext uri="{BB962C8B-B14F-4D97-AF65-F5344CB8AC3E}">
        <p14:creationId xmlns:p14="http://schemas.microsoft.com/office/powerpoint/2010/main" val="1023411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3460-B73A-1EED-91AA-3C7D4127811D}"/>
              </a:ext>
            </a:extLst>
          </p:cNvPr>
          <p:cNvSpPr>
            <a:spLocks noGrp="1"/>
          </p:cNvSpPr>
          <p:nvPr>
            <p:ph type="title"/>
          </p:nvPr>
        </p:nvSpPr>
        <p:spPr/>
        <p:txBody>
          <a:bodyPr/>
          <a:lstStyle/>
          <a:p>
            <a:r>
              <a:rPr lang="en-NL" b="1" dirty="0"/>
              <a:t>Dataset 1</a:t>
            </a:r>
            <a:r>
              <a:rPr lang="en-NL" dirty="0"/>
              <a:t>: </a:t>
            </a:r>
            <a:r>
              <a:rPr lang="en-GB" dirty="0"/>
              <a:t>Protein Levels in Food Balance Sheets based on datasets of the FAO</a:t>
            </a:r>
            <a:endParaRPr lang="en-NL" dirty="0"/>
          </a:p>
        </p:txBody>
      </p:sp>
      <p:sp>
        <p:nvSpPr>
          <p:cNvPr id="3" name="Content Placeholder 2">
            <a:extLst>
              <a:ext uri="{FF2B5EF4-FFF2-40B4-BE49-F238E27FC236}">
                <a16:creationId xmlns:a16="http://schemas.microsoft.com/office/drawing/2014/main" id="{35AA929D-0348-D8C0-02AB-C47258665225}"/>
              </a:ext>
            </a:extLst>
          </p:cNvPr>
          <p:cNvSpPr>
            <a:spLocks noGrp="1"/>
          </p:cNvSpPr>
          <p:nvPr>
            <p:ph idx="1"/>
          </p:nvPr>
        </p:nvSpPr>
        <p:spPr/>
        <p:txBody>
          <a:bodyPr/>
          <a:lstStyle/>
          <a:p>
            <a:r>
              <a:rPr lang="en-NL" dirty="0">
                <a:hlinkClick r:id="rId2"/>
              </a:rPr>
              <a:t>Link</a:t>
            </a:r>
            <a:endParaRPr lang="en-NL" dirty="0"/>
          </a:p>
          <a:p>
            <a:r>
              <a:rPr lang="en-GB" b="0" i="0" dirty="0">
                <a:solidFill>
                  <a:srgbClr val="666666"/>
                </a:solidFill>
                <a:effectLst/>
                <a:latin typeface="Nexus Sans Pro"/>
              </a:rPr>
              <a:t>This dataset contains data from the FAO Food Balance Sheets (1994 </a:t>
            </a:r>
            <a:r>
              <a:rPr lang="en-GB" b="0" i="0" dirty="0" err="1">
                <a:solidFill>
                  <a:srgbClr val="666666"/>
                </a:solidFill>
                <a:effectLst/>
                <a:latin typeface="Nexus Sans Pro"/>
              </a:rPr>
              <a:t>upto</a:t>
            </a:r>
            <a:r>
              <a:rPr lang="en-GB" b="0" i="0" dirty="0">
                <a:solidFill>
                  <a:srgbClr val="666666"/>
                </a:solidFill>
                <a:effectLst/>
                <a:latin typeface="Nexus Sans Pro"/>
              </a:rPr>
              <a:t> 2018) and columns are added containing the amount of protein.</a:t>
            </a:r>
          </a:p>
          <a:p>
            <a:endParaRPr lang="en-NL" dirty="0"/>
          </a:p>
        </p:txBody>
      </p:sp>
      <p:graphicFrame>
        <p:nvGraphicFramePr>
          <p:cNvPr id="6" name="Table 5">
            <a:extLst>
              <a:ext uri="{FF2B5EF4-FFF2-40B4-BE49-F238E27FC236}">
                <a16:creationId xmlns:a16="http://schemas.microsoft.com/office/drawing/2014/main" id="{C758E31F-B95E-381C-07EB-EC2A03E430DC}"/>
              </a:ext>
            </a:extLst>
          </p:cNvPr>
          <p:cNvGraphicFramePr>
            <a:graphicFrameLocks noGrp="1"/>
          </p:cNvGraphicFramePr>
          <p:nvPr>
            <p:extLst>
              <p:ext uri="{D42A27DB-BD31-4B8C-83A1-F6EECF244321}">
                <p14:modId xmlns:p14="http://schemas.microsoft.com/office/powerpoint/2010/main" val="3202523130"/>
              </p:ext>
            </p:extLst>
          </p:nvPr>
        </p:nvGraphicFramePr>
        <p:xfrm>
          <a:off x="2279374" y="3385930"/>
          <a:ext cx="7602330" cy="3221193"/>
        </p:xfrm>
        <a:graphic>
          <a:graphicData uri="http://schemas.openxmlformats.org/drawingml/2006/table">
            <a:tbl>
              <a:tblPr firstRow="1" bandRow="1">
                <a:tableStyleId>{2D5ABB26-0587-4C30-8999-92F81FD0307C}</a:tableStyleId>
              </a:tblPr>
              <a:tblGrid>
                <a:gridCol w="1590261">
                  <a:extLst>
                    <a:ext uri="{9D8B030D-6E8A-4147-A177-3AD203B41FA5}">
                      <a16:colId xmlns:a16="http://schemas.microsoft.com/office/drawing/2014/main" val="3101184286"/>
                    </a:ext>
                  </a:extLst>
                </a:gridCol>
                <a:gridCol w="6012069">
                  <a:extLst>
                    <a:ext uri="{9D8B030D-6E8A-4147-A177-3AD203B41FA5}">
                      <a16:colId xmlns:a16="http://schemas.microsoft.com/office/drawing/2014/main" val="282554723"/>
                    </a:ext>
                  </a:extLst>
                </a:gridCol>
              </a:tblGrid>
              <a:tr h="255952">
                <a:tc>
                  <a:txBody>
                    <a:bodyPr/>
                    <a:lstStyle/>
                    <a:p>
                      <a:r>
                        <a:rPr lang="en-NL" sz="1200" b="1" dirty="0"/>
                        <a:t>Country</a:t>
                      </a:r>
                    </a:p>
                  </a:txBody>
                  <a:tcPr>
                    <a:lnB w="12700" cap="flat" cmpd="sng" algn="ctr">
                      <a:solidFill>
                        <a:schemeClr val="tx1"/>
                      </a:solidFill>
                      <a:prstDash val="solid"/>
                      <a:round/>
                      <a:headEnd type="none" w="med" len="med"/>
                      <a:tailEnd type="none" w="med" len="med"/>
                    </a:lnB>
                  </a:tcPr>
                </a:tc>
                <a:tc>
                  <a:txBody>
                    <a:bodyPr/>
                    <a:lstStyle/>
                    <a:p>
                      <a:endParaRPr lang="en-NL"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4527586"/>
                  </a:ext>
                </a:extLst>
              </a:tr>
              <a:tr h="441780">
                <a:tc>
                  <a:txBody>
                    <a:bodyPr/>
                    <a:lstStyle/>
                    <a:p>
                      <a:r>
                        <a:rPr lang="en-NL" sz="1200" b="1" dirty="0"/>
                        <a:t>Protein Source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NL" sz="1200" dirty="0"/>
                        <a:t>Animal vs Plant-based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3002048"/>
                  </a:ext>
                </a:extLst>
              </a:tr>
              <a:tr h="255952">
                <a:tc>
                  <a:txBody>
                    <a:bodyPr/>
                    <a:lstStyle/>
                    <a:p>
                      <a:r>
                        <a:rPr lang="en-NL" sz="1200" b="1" dirty="0"/>
                        <a:t>Product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NL"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9665626"/>
                  </a:ext>
                </a:extLst>
              </a:tr>
              <a:tr h="1956453">
                <a:tc>
                  <a:txBody>
                    <a:bodyPr/>
                    <a:lstStyle/>
                    <a:p>
                      <a:r>
                        <a:rPr lang="en-NL" sz="1200" b="1" dirty="0"/>
                        <a:t>Element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kern="100" dirty="0">
                          <a:effectLst/>
                        </a:rPr>
                        <a:t>Production</a:t>
                      </a:r>
                      <a:endParaRPr lang="en-NL" sz="1200" kern="100" dirty="0">
                        <a:effectLst/>
                      </a:endParaRPr>
                    </a:p>
                    <a:p>
                      <a:pPr algn="l"/>
                      <a:r>
                        <a:rPr lang="en-US" sz="1200" b="0" kern="100" dirty="0">
                          <a:effectLst/>
                        </a:rPr>
                        <a:t>Import Quantity</a:t>
                      </a:r>
                    </a:p>
                    <a:p>
                      <a:pPr algn="l"/>
                      <a:r>
                        <a:rPr lang="en-US" sz="1200" b="0" kern="100" dirty="0">
                          <a:effectLst/>
                        </a:rPr>
                        <a:t>Export Quantity </a:t>
                      </a:r>
                    </a:p>
                    <a:p>
                      <a:pPr algn="l"/>
                      <a:r>
                        <a:rPr lang="en-US" sz="1200" b="0" kern="100" dirty="0">
                          <a:effectLst/>
                        </a:rPr>
                        <a:t>Domestic supply quantity</a:t>
                      </a:r>
                      <a:endParaRPr lang="en-NL" sz="1200" b="0" kern="100" dirty="0">
                        <a:effectLst/>
                      </a:endParaRPr>
                    </a:p>
                    <a:p>
                      <a:pPr algn="l"/>
                      <a:r>
                        <a:rPr lang="en-US" sz="1200" b="0" kern="100" dirty="0">
                          <a:effectLst/>
                        </a:rPr>
                        <a:t>Feed</a:t>
                      </a:r>
                      <a:endParaRPr lang="en-NL" sz="1200" b="0" kern="100" dirty="0">
                        <a:effectLst/>
                      </a:endParaRPr>
                    </a:p>
                    <a:p>
                      <a:pPr algn="l"/>
                      <a:r>
                        <a:rPr lang="en-US" sz="1200" b="0" kern="100" dirty="0">
                          <a:effectLst/>
                        </a:rPr>
                        <a:t>Seed </a:t>
                      </a:r>
                      <a:endParaRPr lang="en-NL" sz="1200" b="0" kern="100" dirty="0">
                        <a:effectLst/>
                      </a:endParaRPr>
                    </a:p>
                    <a:p>
                      <a:pPr algn="l"/>
                      <a:r>
                        <a:rPr lang="en-US" sz="1200" b="0" kern="100" dirty="0">
                          <a:effectLst/>
                        </a:rPr>
                        <a:t>Losses </a:t>
                      </a:r>
                      <a:endParaRPr lang="en-NL" sz="1200" b="0" kern="100" dirty="0">
                        <a:effectLst/>
                      </a:endParaRPr>
                    </a:p>
                    <a:p>
                      <a:pPr algn="l"/>
                      <a:r>
                        <a:rPr lang="en-US" sz="1200" kern="100" dirty="0">
                          <a:effectLst/>
                        </a:rPr>
                        <a:t>Processing </a:t>
                      </a:r>
                      <a:endParaRPr lang="en-NL" sz="1200" kern="100" dirty="0">
                        <a:effectLst/>
                      </a:endParaRPr>
                    </a:p>
                    <a:p>
                      <a:pPr algn="l"/>
                      <a:r>
                        <a:rPr lang="en-US" sz="1200" kern="100" dirty="0">
                          <a:effectLst/>
                        </a:rPr>
                        <a:t>Food</a:t>
                      </a:r>
                      <a:endParaRPr lang="en-NL" sz="1200" kern="100" dirty="0">
                        <a:effectLst/>
                      </a:endParaRPr>
                    </a:p>
                    <a:p>
                      <a:pPr algn="l"/>
                      <a:r>
                        <a:rPr lang="en-US" sz="1200" kern="100" dirty="0">
                          <a:effectLst/>
                        </a:rPr>
                        <a:t>Protein supply quantity (g/capita/day) </a:t>
                      </a:r>
                      <a:endParaRPr lang="en-NL" sz="1200" kern="100" dirty="0">
                        <a:effectLs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4576814"/>
                  </a:ext>
                </a:extLst>
              </a:tr>
              <a:tr h="255952">
                <a:tc>
                  <a:txBody>
                    <a:bodyPr/>
                    <a:lstStyle/>
                    <a:p>
                      <a:r>
                        <a:rPr lang="en-NL" sz="1200" b="1" dirty="0"/>
                        <a:t>Year</a:t>
                      </a:r>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200" kern="100" dirty="0">
                          <a:effectLst/>
                        </a:rPr>
                        <a:t>1994-2018</a:t>
                      </a:r>
                      <a:endParaRPr lang="en-NL"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18088076"/>
                  </a:ext>
                </a:extLst>
              </a:tr>
            </a:tbl>
          </a:graphicData>
        </a:graphic>
      </p:graphicFrame>
    </p:spTree>
    <p:extLst>
      <p:ext uri="{BB962C8B-B14F-4D97-AF65-F5344CB8AC3E}">
        <p14:creationId xmlns:p14="http://schemas.microsoft.com/office/powerpoint/2010/main" val="2494266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03AA8-49C2-11AA-E703-36B59D991E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A0647C-8626-6556-174D-7E8D1F32C6C4}"/>
              </a:ext>
            </a:extLst>
          </p:cNvPr>
          <p:cNvSpPr>
            <a:spLocks noGrp="1"/>
          </p:cNvSpPr>
          <p:nvPr>
            <p:ph type="title"/>
          </p:nvPr>
        </p:nvSpPr>
        <p:spPr/>
        <p:txBody>
          <a:bodyPr/>
          <a:lstStyle/>
          <a:p>
            <a:r>
              <a:rPr lang="en-NL" b="1" dirty="0"/>
              <a:t>Dataset 2</a:t>
            </a:r>
            <a:r>
              <a:rPr lang="en-NL" dirty="0"/>
              <a:t>: </a:t>
            </a:r>
            <a:r>
              <a:rPr lang="en-GB" dirty="0"/>
              <a:t>The potential of future foods for sustainable and healthy diets</a:t>
            </a:r>
            <a:endParaRPr lang="en-NL" dirty="0"/>
          </a:p>
        </p:txBody>
      </p:sp>
      <p:sp>
        <p:nvSpPr>
          <p:cNvPr id="3" name="Content Placeholder 2">
            <a:extLst>
              <a:ext uri="{FF2B5EF4-FFF2-40B4-BE49-F238E27FC236}">
                <a16:creationId xmlns:a16="http://schemas.microsoft.com/office/drawing/2014/main" id="{D70A3FC2-32A4-4855-3C6F-582EACA727FB}"/>
              </a:ext>
            </a:extLst>
          </p:cNvPr>
          <p:cNvSpPr>
            <a:spLocks noGrp="1"/>
          </p:cNvSpPr>
          <p:nvPr>
            <p:ph idx="1"/>
          </p:nvPr>
        </p:nvSpPr>
        <p:spPr/>
        <p:txBody>
          <a:bodyPr/>
          <a:lstStyle/>
          <a:p>
            <a:r>
              <a:rPr lang="en-NL" dirty="0">
                <a:hlinkClick r:id="rId2"/>
              </a:rPr>
              <a:t>Link</a:t>
            </a:r>
            <a:endParaRPr lang="en-NL" dirty="0"/>
          </a:p>
          <a:p>
            <a:r>
              <a:rPr lang="en-GB" b="0" i="0" dirty="0">
                <a:solidFill>
                  <a:srgbClr val="666666"/>
                </a:solidFill>
                <a:effectLst/>
                <a:latin typeface="Nexus Sans Pro"/>
              </a:rPr>
              <a:t>This dataset contains data on the nutritional and environmental impacts of differe</a:t>
            </a:r>
            <a:r>
              <a:rPr lang="en-GB" dirty="0">
                <a:solidFill>
                  <a:srgbClr val="666666"/>
                </a:solidFill>
                <a:latin typeface="Nexus Sans Pro"/>
              </a:rPr>
              <a:t>nt plant-based, animal-based and future food </a:t>
            </a:r>
            <a:r>
              <a:rPr lang="en-GB" b="1" dirty="0">
                <a:solidFill>
                  <a:srgbClr val="666666"/>
                </a:solidFill>
                <a:latin typeface="Nexus Sans Pro"/>
              </a:rPr>
              <a:t>groups</a:t>
            </a:r>
            <a:endParaRPr lang="en-NL" b="1" dirty="0"/>
          </a:p>
        </p:txBody>
      </p:sp>
      <p:graphicFrame>
        <p:nvGraphicFramePr>
          <p:cNvPr id="5" name="Table 4">
            <a:extLst>
              <a:ext uri="{FF2B5EF4-FFF2-40B4-BE49-F238E27FC236}">
                <a16:creationId xmlns:a16="http://schemas.microsoft.com/office/drawing/2014/main" id="{C0050555-092B-2544-F6D9-6754AF29BC85}"/>
              </a:ext>
            </a:extLst>
          </p:cNvPr>
          <p:cNvGraphicFramePr>
            <a:graphicFrameLocks noGrp="1"/>
          </p:cNvGraphicFramePr>
          <p:nvPr>
            <p:extLst>
              <p:ext uri="{D42A27DB-BD31-4B8C-83A1-F6EECF244321}">
                <p14:modId xmlns:p14="http://schemas.microsoft.com/office/powerpoint/2010/main" val="718488135"/>
              </p:ext>
            </p:extLst>
          </p:nvPr>
        </p:nvGraphicFramePr>
        <p:xfrm>
          <a:off x="2259770" y="3826483"/>
          <a:ext cx="7560090" cy="2350480"/>
        </p:xfrm>
        <a:graphic>
          <a:graphicData uri="http://schemas.openxmlformats.org/drawingml/2006/table">
            <a:tbl>
              <a:tblPr>
                <a:tableStyleId>{2D5ABB26-0587-4C30-8999-92F81FD0307C}</a:tableStyleId>
              </a:tblPr>
              <a:tblGrid>
                <a:gridCol w="7560090">
                  <a:extLst>
                    <a:ext uri="{9D8B030D-6E8A-4147-A177-3AD203B41FA5}">
                      <a16:colId xmlns:a16="http://schemas.microsoft.com/office/drawing/2014/main" val="744524976"/>
                    </a:ext>
                  </a:extLst>
                </a:gridCol>
              </a:tblGrid>
              <a:tr h="293810">
                <a:tc>
                  <a:txBody>
                    <a:bodyPr/>
                    <a:lstStyle/>
                    <a:p>
                      <a:pPr algn="l" fontAlgn="b"/>
                      <a:r>
                        <a:rPr lang="en-GB" sz="1400" u="none" strike="noStrike" dirty="0">
                          <a:effectLst/>
                        </a:rPr>
                        <a:t>Supplementary Table 1           Nutritional content of future, plant, sea and animal-source foods.</a:t>
                      </a:r>
                      <a:endParaRPr lang="en-GB" sz="1400" b="0" i="0" u="none" strike="noStrike" dirty="0">
                        <a:solidFill>
                          <a:srgbClr val="000000"/>
                        </a:solidFill>
                        <a:effectLst/>
                        <a:latin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506815"/>
                  </a:ext>
                </a:extLst>
              </a:tr>
              <a:tr h="293810">
                <a:tc>
                  <a:txBody>
                    <a:bodyPr/>
                    <a:lstStyle/>
                    <a:p>
                      <a:pPr algn="l" fontAlgn="b"/>
                      <a:r>
                        <a:rPr lang="en-GB" sz="1400" u="none" strike="noStrike" dirty="0">
                          <a:effectLst/>
                        </a:rPr>
                        <a:t>Supplementary Table 2           USDA NDB codes</a:t>
                      </a:r>
                      <a:endParaRPr lang="en-GB" sz="1400" b="0" i="0" u="none" strike="noStrike" dirty="0">
                        <a:solidFill>
                          <a:srgbClr val="000000"/>
                        </a:solidFill>
                        <a:effectLst/>
                        <a:latin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4702420"/>
                  </a:ext>
                </a:extLst>
              </a:tr>
              <a:tr h="293810">
                <a:tc>
                  <a:txBody>
                    <a:bodyPr/>
                    <a:lstStyle/>
                    <a:p>
                      <a:pPr algn="l" fontAlgn="b"/>
                      <a:r>
                        <a:rPr lang="en-GB" sz="1400" u="none" strike="noStrike" dirty="0">
                          <a:effectLst/>
                        </a:rPr>
                        <a:t>Supplementary Table 3           Percentage of edible parts of chicken, pork and beef</a:t>
                      </a:r>
                      <a:endParaRPr lang="en-GB" sz="1400" b="0" i="0" u="none" strike="noStrike" dirty="0">
                        <a:solidFill>
                          <a:srgbClr val="000000"/>
                        </a:solidFill>
                        <a:effectLst/>
                        <a:latin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7348891"/>
                  </a:ext>
                </a:extLst>
              </a:tr>
              <a:tr h="293810">
                <a:tc>
                  <a:txBody>
                    <a:bodyPr/>
                    <a:lstStyle/>
                    <a:p>
                      <a:pPr algn="l" fontAlgn="b"/>
                      <a:r>
                        <a:rPr lang="en-GB" sz="1400" u="none" strike="noStrike" dirty="0">
                          <a:effectLst/>
                        </a:rPr>
                        <a:t>Supplementary Table 4           Nutrient daily requirements</a:t>
                      </a:r>
                      <a:endParaRPr lang="en-GB" sz="1400" b="0" i="0" u="none" strike="noStrike" dirty="0">
                        <a:solidFill>
                          <a:srgbClr val="000000"/>
                        </a:solidFill>
                        <a:effectLst/>
                        <a:latin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5494395"/>
                  </a:ext>
                </a:extLst>
              </a:tr>
              <a:tr h="293810">
                <a:tc>
                  <a:txBody>
                    <a:bodyPr/>
                    <a:lstStyle/>
                    <a:p>
                      <a:pPr algn="l" fontAlgn="b"/>
                      <a:r>
                        <a:rPr lang="en-GB" sz="1400" u="none" strike="noStrike" dirty="0">
                          <a:effectLst/>
                        </a:rPr>
                        <a:t>Supplementary Table 5           Mean values of the nutrient content per type of food</a:t>
                      </a:r>
                      <a:endParaRPr lang="en-GB" sz="1400" b="0" i="0" u="none" strike="noStrike" dirty="0">
                        <a:solidFill>
                          <a:srgbClr val="000000"/>
                        </a:solidFill>
                        <a:effectLst/>
                        <a:latin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4142046"/>
                  </a:ext>
                </a:extLst>
              </a:tr>
              <a:tr h="293810">
                <a:tc>
                  <a:txBody>
                    <a:bodyPr/>
                    <a:lstStyle/>
                    <a:p>
                      <a:pPr algn="l" fontAlgn="b"/>
                      <a:r>
                        <a:rPr lang="en-GB" sz="1400" u="none" strike="noStrike" dirty="0">
                          <a:effectLst/>
                        </a:rPr>
                        <a:t>Supplementary Table 6           Parameters to convert the impacts of ASF to kg of edible dry weight</a:t>
                      </a:r>
                      <a:endParaRPr lang="en-GB" sz="1400" b="0" i="0" u="none" strike="noStrike" dirty="0">
                        <a:solidFill>
                          <a:srgbClr val="000000"/>
                        </a:solidFill>
                        <a:effectLst/>
                        <a:latin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2386688"/>
                  </a:ext>
                </a:extLst>
              </a:tr>
              <a:tr h="293810">
                <a:tc>
                  <a:txBody>
                    <a:bodyPr/>
                    <a:lstStyle/>
                    <a:p>
                      <a:pPr algn="l" fontAlgn="b"/>
                      <a:r>
                        <a:rPr lang="en-GB" sz="1400" u="none" strike="noStrike" dirty="0">
                          <a:effectLst/>
                        </a:rPr>
                        <a:t>Supplementary Table 7           Environmental impacts recalculated per kg of dry matter and  type of food</a:t>
                      </a:r>
                      <a:endParaRPr lang="en-GB" sz="1400" b="0" i="0" u="none" strike="noStrike" dirty="0">
                        <a:solidFill>
                          <a:srgbClr val="000000"/>
                        </a:solidFill>
                        <a:effectLst/>
                        <a:latin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6181961"/>
                  </a:ext>
                </a:extLst>
              </a:tr>
              <a:tr h="293810">
                <a:tc>
                  <a:txBody>
                    <a:bodyPr/>
                    <a:lstStyle/>
                    <a:p>
                      <a:pPr algn="l" fontAlgn="b"/>
                      <a:r>
                        <a:rPr lang="en-GB" sz="1400" u="none" strike="noStrike" dirty="0">
                          <a:effectLst/>
                        </a:rPr>
                        <a:t>Supplementary Table 8           Mean values of the environmental impacts per type of food</a:t>
                      </a:r>
                      <a:endParaRPr lang="en-GB" sz="1400" b="0" i="0" u="none" strike="noStrike" dirty="0">
                        <a:solidFill>
                          <a:srgbClr val="000000"/>
                        </a:solidFill>
                        <a:effectLst/>
                        <a:latin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3649283"/>
                  </a:ext>
                </a:extLst>
              </a:tr>
            </a:tbl>
          </a:graphicData>
        </a:graphic>
      </p:graphicFrame>
    </p:spTree>
    <p:extLst>
      <p:ext uri="{BB962C8B-B14F-4D97-AF65-F5344CB8AC3E}">
        <p14:creationId xmlns:p14="http://schemas.microsoft.com/office/powerpoint/2010/main" val="3402923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B3330-09B3-4046-7DFA-883770B532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7E157-27F2-8D00-017E-D40212FAD746}"/>
              </a:ext>
            </a:extLst>
          </p:cNvPr>
          <p:cNvSpPr>
            <a:spLocks noGrp="1"/>
          </p:cNvSpPr>
          <p:nvPr>
            <p:ph type="title"/>
          </p:nvPr>
        </p:nvSpPr>
        <p:spPr/>
        <p:txBody>
          <a:bodyPr/>
          <a:lstStyle/>
          <a:p>
            <a:r>
              <a:rPr lang="en-NL" b="1" dirty="0"/>
              <a:t>Dataset 3</a:t>
            </a:r>
            <a:r>
              <a:rPr lang="en-NL" dirty="0"/>
              <a:t>: </a:t>
            </a:r>
            <a:r>
              <a:rPr lang="en-GB" dirty="0"/>
              <a:t>Global data on crop nutrient concentration and harvest indices</a:t>
            </a:r>
            <a:endParaRPr lang="en-NL" dirty="0"/>
          </a:p>
        </p:txBody>
      </p:sp>
      <p:sp>
        <p:nvSpPr>
          <p:cNvPr id="3" name="Content Placeholder 2">
            <a:extLst>
              <a:ext uri="{FF2B5EF4-FFF2-40B4-BE49-F238E27FC236}">
                <a16:creationId xmlns:a16="http://schemas.microsoft.com/office/drawing/2014/main" id="{F98F17BC-6706-37A5-BF84-F18544BE7478}"/>
              </a:ext>
            </a:extLst>
          </p:cNvPr>
          <p:cNvSpPr>
            <a:spLocks noGrp="1"/>
          </p:cNvSpPr>
          <p:nvPr>
            <p:ph idx="1"/>
          </p:nvPr>
        </p:nvSpPr>
        <p:spPr/>
        <p:txBody>
          <a:bodyPr>
            <a:normAutofit/>
          </a:bodyPr>
          <a:lstStyle/>
          <a:p>
            <a:r>
              <a:rPr lang="en-NL" sz="2000" dirty="0">
                <a:hlinkClick r:id="rId3"/>
              </a:rPr>
              <a:t>Link</a:t>
            </a:r>
            <a:endParaRPr lang="en-NL" sz="2000" dirty="0"/>
          </a:p>
          <a:p>
            <a:r>
              <a:rPr lang="en-GB" sz="2000" b="0" i="0" dirty="0">
                <a:solidFill>
                  <a:srgbClr val="666666"/>
                </a:solidFill>
                <a:effectLst/>
                <a:latin typeface="Nexus Sans Pro"/>
              </a:rPr>
              <a:t>This dataset contains data on the nutrient concentrations of crop products and crop residues and harvest indices. Provides the </a:t>
            </a:r>
            <a:r>
              <a:rPr lang="en-GB" sz="2000" dirty="0">
                <a:solidFill>
                  <a:srgbClr val="666666"/>
                </a:solidFill>
                <a:latin typeface="Nexus Sans Pro"/>
              </a:rPr>
              <a:t>necessary coefficients to estimate the nutrient balance for different crops in various regions or countries.</a:t>
            </a:r>
            <a:endParaRPr lang="en-GB" sz="700" b="0" i="0" dirty="0">
              <a:solidFill>
                <a:srgbClr val="374151"/>
              </a:solidFill>
              <a:effectLst/>
              <a:latin typeface="Söhne"/>
            </a:endParaRPr>
          </a:p>
          <a:p>
            <a:endParaRPr lang="en-GB" sz="1100" dirty="0">
              <a:solidFill>
                <a:srgbClr val="374151"/>
              </a:solidFill>
              <a:latin typeface="Söhne"/>
            </a:endParaRPr>
          </a:p>
        </p:txBody>
      </p:sp>
      <p:graphicFrame>
        <p:nvGraphicFramePr>
          <p:cNvPr id="6" name="Table 5">
            <a:extLst>
              <a:ext uri="{FF2B5EF4-FFF2-40B4-BE49-F238E27FC236}">
                <a16:creationId xmlns:a16="http://schemas.microsoft.com/office/drawing/2014/main" id="{E80C6344-CF19-8730-F7D9-FD855BE63523}"/>
              </a:ext>
            </a:extLst>
          </p:cNvPr>
          <p:cNvGraphicFramePr>
            <a:graphicFrameLocks noGrp="1"/>
          </p:cNvGraphicFramePr>
          <p:nvPr>
            <p:extLst>
              <p:ext uri="{D42A27DB-BD31-4B8C-83A1-F6EECF244321}">
                <p14:modId xmlns:p14="http://schemas.microsoft.com/office/powerpoint/2010/main" val="3903115261"/>
              </p:ext>
            </p:extLst>
          </p:nvPr>
        </p:nvGraphicFramePr>
        <p:xfrm>
          <a:off x="838200" y="3429000"/>
          <a:ext cx="11151705" cy="3034719"/>
        </p:xfrm>
        <a:graphic>
          <a:graphicData uri="http://schemas.openxmlformats.org/drawingml/2006/table">
            <a:tbl>
              <a:tblPr firstRow="1" bandRow="1">
                <a:tableStyleId>{2D5ABB26-0587-4C30-8999-92F81FD0307C}</a:tableStyleId>
              </a:tblPr>
              <a:tblGrid>
                <a:gridCol w="2056481">
                  <a:extLst>
                    <a:ext uri="{9D8B030D-6E8A-4147-A177-3AD203B41FA5}">
                      <a16:colId xmlns:a16="http://schemas.microsoft.com/office/drawing/2014/main" val="2094012647"/>
                    </a:ext>
                  </a:extLst>
                </a:gridCol>
                <a:gridCol w="9095224">
                  <a:extLst>
                    <a:ext uri="{9D8B030D-6E8A-4147-A177-3AD203B41FA5}">
                      <a16:colId xmlns:a16="http://schemas.microsoft.com/office/drawing/2014/main" val="4225252293"/>
                    </a:ext>
                  </a:extLst>
                </a:gridCol>
              </a:tblGrid>
              <a:tr h="657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200" b="1" kern="1200" dirty="0">
                          <a:solidFill>
                            <a:schemeClr val="tx1"/>
                          </a:solidFill>
                          <a:effectLst/>
                        </a:rPr>
                        <a:t>Crop Products</a:t>
                      </a:r>
                    </a:p>
                    <a:p>
                      <a:endParaRPr lang="en-NL" sz="1200" b="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chemeClr val="tx1"/>
                          </a:solidFill>
                          <a:effectLst/>
                        </a:rPr>
                        <a:t>Parts of the crop that are harvested and removed from the field. The nutrient removal by crop products is the amount of nutrients like nitrogen (N), phosphorus (P), potassium (K), and </a:t>
                      </a:r>
                      <a:r>
                        <a:rPr lang="en-GB" sz="1200" b="0" dirty="0" err="1">
                          <a:solidFill>
                            <a:schemeClr val="tx1"/>
                          </a:solidFill>
                          <a:effectLst/>
                        </a:rPr>
                        <a:t>sulfur</a:t>
                      </a:r>
                      <a:r>
                        <a:rPr lang="en-GB" sz="1200" b="0" dirty="0">
                          <a:solidFill>
                            <a:schemeClr val="tx1"/>
                          </a:solidFill>
                          <a:effectLst/>
                        </a:rPr>
                        <a:t> (S) that are contained in these harvested parts and taken away from the field.</a:t>
                      </a:r>
                    </a:p>
                    <a:p>
                      <a:endParaRPr lang="en-NL" sz="120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223823"/>
                  </a:ext>
                </a:extLst>
              </a:tr>
              <a:tr h="4611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rPr>
                        <a:t>Crop Residues</a:t>
                      </a:r>
                      <a:endParaRPr lang="en-NL" sz="1200" b="1" i="0" kern="1200" dirty="0">
                        <a:solidFill>
                          <a:schemeClr val="tx1"/>
                        </a:solidFill>
                        <a:effectLst/>
                        <a:latin typeface="Nexus Sans Pro"/>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chemeClr val="tx1"/>
                          </a:solidFill>
                          <a:effectLst/>
                        </a:rPr>
                        <a:t>Parts of the crop that are left in the field after harvest (stalks, leaves, and roots). They are important for soil health and nutrient cycling as they decompose and release nutrients back into the soil.</a:t>
                      </a:r>
                    </a:p>
                    <a:p>
                      <a:endParaRPr lang="en-NL" sz="12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3045533"/>
                  </a:ext>
                </a:extLst>
              </a:tr>
              <a:tr h="604514">
                <a:tc>
                  <a:txBody>
                    <a:bodyPr/>
                    <a:lstStyle/>
                    <a:p>
                      <a:r>
                        <a:rPr lang="en-GB" sz="1200" b="1" dirty="0">
                          <a:solidFill>
                            <a:schemeClr val="tx1"/>
                          </a:solidFill>
                          <a:effectLst/>
                        </a:rPr>
                        <a:t>Harvest Index </a:t>
                      </a:r>
                      <a:endParaRPr lang="en-NL" sz="12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effectLst/>
                        </a:rPr>
                        <a:t>Portion of the total above-ground biomass of a crop is made up of the harvestable parts (crop products). </a:t>
                      </a:r>
                    </a:p>
                    <a:p>
                      <a:r>
                        <a:rPr lang="en-GB" sz="1200" b="0" dirty="0">
                          <a:solidFill>
                            <a:schemeClr val="tx1"/>
                          </a:solidFill>
                          <a:effectLst/>
                        </a:rPr>
                        <a:t>Can be used to estimate the amount of crop residue produced based on the amount of the crop harvested. If you know the HI and the total biomass produced, you can estimate how much residue is left in the field.</a:t>
                      </a:r>
                      <a:endParaRPr lang="en-NL" sz="12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807550"/>
                  </a:ext>
                </a:extLst>
              </a:tr>
              <a:tr h="4317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200" b="1" kern="1200" dirty="0">
                          <a:solidFill>
                            <a:schemeClr val="tx1"/>
                          </a:solidFill>
                          <a:effectLst/>
                        </a:rPr>
                        <a:t>Nutrient Concentration in crop products</a:t>
                      </a:r>
                      <a:endParaRPr lang="en-NL" sz="1200" b="1" i="1" kern="1200" dirty="0">
                        <a:solidFill>
                          <a:schemeClr val="tx1"/>
                        </a:solidFill>
                        <a:effectLst/>
                        <a:latin typeface="Nexus Sans Pro"/>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effectLst/>
                        </a:rPr>
                        <a:t>% of the dry matter or fresh weight of the harvested parts. Reflects how much of each nutrient is contained within the crop products and is crucial for determining the nutritional value of food and feed.</a:t>
                      </a:r>
                      <a:endParaRPr lang="en-NL" sz="12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6584471"/>
                  </a:ext>
                </a:extLst>
              </a:tr>
              <a:tr h="6045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200" b="1" kern="1200" dirty="0">
                          <a:solidFill>
                            <a:schemeClr val="tx1"/>
                          </a:solidFill>
                          <a:effectLst/>
                        </a:rPr>
                        <a:t>Nutrient Concentration in crop residues</a:t>
                      </a:r>
                    </a:p>
                    <a:p>
                      <a:endParaRPr lang="en-NL" sz="1200" b="1" dirty="0">
                        <a:solidFill>
                          <a:schemeClr val="tx1"/>
                        </a:solidFill>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b="0" dirty="0">
                          <a:solidFill>
                            <a:schemeClr val="tx1"/>
                          </a:solidFill>
                          <a:effectLst/>
                        </a:rPr>
                        <a:t>Contribution to soil nutrient content as they decompose</a:t>
                      </a:r>
                      <a:endParaRPr lang="en-NL" sz="1200" dirty="0">
                        <a:solidFill>
                          <a:schemeClr val="tx1"/>
                        </a:solidFill>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551336"/>
                  </a:ext>
                </a:extLst>
              </a:tr>
            </a:tbl>
          </a:graphicData>
        </a:graphic>
      </p:graphicFrame>
    </p:spTree>
    <p:extLst>
      <p:ext uri="{BB962C8B-B14F-4D97-AF65-F5344CB8AC3E}">
        <p14:creationId xmlns:p14="http://schemas.microsoft.com/office/powerpoint/2010/main" val="408955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BE1B3-CF7C-E82B-FFB3-0B1845D3D8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2987DF-BAAD-33D7-C7D0-3174ACB5A432}"/>
              </a:ext>
            </a:extLst>
          </p:cNvPr>
          <p:cNvSpPr>
            <a:spLocks noGrp="1"/>
          </p:cNvSpPr>
          <p:nvPr>
            <p:ph type="title"/>
          </p:nvPr>
        </p:nvSpPr>
        <p:spPr/>
        <p:txBody>
          <a:bodyPr/>
          <a:lstStyle/>
          <a:p>
            <a:r>
              <a:rPr lang="en-NL" b="1" dirty="0"/>
              <a:t>Dataset 3</a:t>
            </a:r>
            <a:r>
              <a:rPr lang="en-NL" dirty="0"/>
              <a:t>: </a:t>
            </a:r>
            <a:r>
              <a:rPr lang="en-GB" dirty="0"/>
              <a:t>Global data on crop nutrient concentration and harvest indices</a:t>
            </a:r>
            <a:endParaRPr lang="en-NL" dirty="0"/>
          </a:p>
        </p:txBody>
      </p:sp>
      <p:sp>
        <p:nvSpPr>
          <p:cNvPr id="3" name="Content Placeholder 2">
            <a:extLst>
              <a:ext uri="{FF2B5EF4-FFF2-40B4-BE49-F238E27FC236}">
                <a16:creationId xmlns:a16="http://schemas.microsoft.com/office/drawing/2014/main" id="{A2070B6E-30F9-FC6E-BC4D-B63BAE2E0A45}"/>
              </a:ext>
            </a:extLst>
          </p:cNvPr>
          <p:cNvSpPr>
            <a:spLocks noGrp="1"/>
          </p:cNvSpPr>
          <p:nvPr>
            <p:ph idx="1"/>
          </p:nvPr>
        </p:nvSpPr>
        <p:spPr/>
        <p:txBody>
          <a:bodyPr>
            <a:normAutofit/>
          </a:bodyPr>
          <a:lstStyle/>
          <a:p>
            <a:r>
              <a:rPr lang="en-NL" sz="2000" dirty="0">
                <a:hlinkClick r:id="rId3"/>
              </a:rPr>
              <a:t>Link</a:t>
            </a:r>
            <a:endParaRPr lang="en-NL" sz="2000" dirty="0"/>
          </a:p>
          <a:p>
            <a:r>
              <a:rPr lang="en-GB" sz="2400" b="0" i="0" dirty="0">
                <a:solidFill>
                  <a:srgbClr val="666666"/>
                </a:solidFill>
                <a:effectLst/>
                <a:latin typeface="Nexus Sans Pro"/>
              </a:rPr>
              <a:t>This dataset contains data on the nutrient concentrations of crop products and crop residues and harvest indices. Provides the </a:t>
            </a:r>
            <a:r>
              <a:rPr lang="en-GB" sz="2400" dirty="0">
                <a:solidFill>
                  <a:srgbClr val="666666"/>
                </a:solidFill>
                <a:latin typeface="Nexus Sans Pro"/>
              </a:rPr>
              <a:t>necessary coefficients to estimate the nutrient balance for different crops in various regions or countries.</a:t>
            </a:r>
            <a:endParaRPr lang="en-GB" sz="800" b="0" i="0" dirty="0">
              <a:solidFill>
                <a:srgbClr val="374151"/>
              </a:solidFill>
              <a:effectLst/>
              <a:latin typeface="Söhne"/>
            </a:endParaRPr>
          </a:p>
          <a:p>
            <a:endParaRPr lang="en-GB" sz="1100" dirty="0">
              <a:solidFill>
                <a:srgbClr val="374151"/>
              </a:solidFill>
              <a:latin typeface="Söhne"/>
            </a:endParaRPr>
          </a:p>
        </p:txBody>
      </p:sp>
      <p:graphicFrame>
        <p:nvGraphicFramePr>
          <p:cNvPr id="7" name="Table 6">
            <a:extLst>
              <a:ext uri="{FF2B5EF4-FFF2-40B4-BE49-F238E27FC236}">
                <a16:creationId xmlns:a16="http://schemas.microsoft.com/office/drawing/2014/main" id="{73C216F0-6151-8789-2984-0F149521DFE3}"/>
              </a:ext>
            </a:extLst>
          </p:cNvPr>
          <p:cNvGraphicFramePr>
            <a:graphicFrameLocks noGrp="1"/>
          </p:cNvGraphicFramePr>
          <p:nvPr>
            <p:extLst>
              <p:ext uri="{D42A27DB-BD31-4B8C-83A1-F6EECF244321}">
                <p14:modId xmlns:p14="http://schemas.microsoft.com/office/powerpoint/2010/main" val="550103383"/>
              </p:ext>
            </p:extLst>
          </p:nvPr>
        </p:nvGraphicFramePr>
        <p:xfrm>
          <a:off x="1543879" y="3802159"/>
          <a:ext cx="9104242" cy="2260600"/>
        </p:xfrm>
        <a:graphic>
          <a:graphicData uri="http://schemas.openxmlformats.org/drawingml/2006/table">
            <a:tbl>
              <a:tblPr firstRow="1" bandRow="1">
                <a:tableStyleId>{2D5ABB26-0587-4C30-8999-92F81FD0307C}</a:tableStyleId>
              </a:tblPr>
              <a:tblGrid>
                <a:gridCol w="2399760">
                  <a:extLst>
                    <a:ext uri="{9D8B030D-6E8A-4147-A177-3AD203B41FA5}">
                      <a16:colId xmlns:a16="http://schemas.microsoft.com/office/drawing/2014/main" val="2522794227"/>
                    </a:ext>
                  </a:extLst>
                </a:gridCol>
                <a:gridCol w="6704482">
                  <a:extLst>
                    <a:ext uri="{9D8B030D-6E8A-4147-A177-3AD203B41FA5}">
                      <a16:colId xmlns:a16="http://schemas.microsoft.com/office/drawing/2014/main" val="2445769326"/>
                    </a:ext>
                  </a:extLst>
                </a:gridCol>
              </a:tblGrid>
              <a:tr h="370840">
                <a:tc>
                  <a:txBody>
                    <a:bodyPr/>
                    <a:lstStyle/>
                    <a:p>
                      <a:r>
                        <a:rPr lang="en-NL" sz="1600" dirty="0"/>
                        <a:t>Datasets</a:t>
                      </a:r>
                    </a:p>
                  </a:txBody>
                  <a:tcPr/>
                </a:tc>
                <a:tc>
                  <a:txBody>
                    <a:bodyPr/>
                    <a:lstStyle/>
                    <a:p>
                      <a:endParaRPr lang="en-NL" sz="1600" dirty="0"/>
                    </a:p>
                  </a:txBody>
                  <a:tcPr/>
                </a:tc>
                <a:extLst>
                  <a:ext uri="{0D108BD9-81ED-4DB2-BD59-A6C34878D82A}">
                    <a16:rowId xmlns:a16="http://schemas.microsoft.com/office/drawing/2014/main" val="3214463999"/>
                  </a:ext>
                </a:extLst>
              </a:tr>
              <a:tr h="1509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solidFill>
                            <a:srgbClr val="374151"/>
                          </a:solidFill>
                          <a:effectLst/>
                        </a:rPr>
                        <a:t>Tier 1 (Global)</a:t>
                      </a:r>
                      <a:endParaRPr lang="en-NL" sz="16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solidFill>
                            <a:srgbClr val="374151"/>
                          </a:solidFill>
                          <a:effectLst/>
                        </a:rPr>
                        <a:t>Provides single coefficient values that are meant to represent averages for the entire world. This is useful for global-scale assessments but may not capture regional variations accurately.</a:t>
                      </a:r>
                    </a:p>
                    <a:p>
                      <a:endParaRPr lang="en-NL" sz="16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96668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solidFill>
                            <a:srgbClr val="374151"/>
                          </a:solidFill>
                          <a:effectLst/>
                        </a:rPr>
                        <a:t>Tier 2 (Region/Country-specific)</a:t>
                      </a:r>
                      <a:endParaRPr lang="en-NL" sz="1600" dirty="0"/>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solidFill>
                            <a:srgbClr val="374151"/>
                          </a:solidFill>
                          <a:effectLst/>
                        </a:rPr>
                        <a:t>Offers more localized coefficient values, which are crucial for accurate nutrient balance calculations in specific regions or countries.</a:t>
                      </a:r>
                    </a:p>
                    <a:p>
                      <a:endParaRPr lang="en-NL" sz="16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60485550"/>
                  </a:ext>
                </a:extLst>
              </a:tr>
            </a:tbl>
          </a:graphicData>
        </a:graphic>
      </p:graphicFrame>
    </p:spTree>
    <p:extLst>
      <p:ext uri="{BB962C8B-B14F-4D97-AF65-F5344CB8AC3E}">
        <p14:creationId xmlns:p14="http://schemas.microsoft.com/office/powerpoint/2010/main" val="42194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A16FA-73D7-A79F-D73B-1317B780E8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265744-6898-E905-22B8-BAED435A072A}"/>
              </a:ext>
            </a:extLst>
          </p:cNvPr>
          <p:cNvSpPr>
            <a:spLocks noGrp="1"/>
          </p:cNvSpPr>
          <p:nvPr>
            <p:ph type="title"/>
          </p:nvPr>
        </p:nvSpPr>
        <p:spPr/>
        <p:txBody>
          <a:bodyPr/>
          <a:lstStyle/>
          <a:p>
            <a:r>
              <a:rPr lang="en-NL" b="1" dirty="0"/>
              <a:t>Dataset 4</a:t>
            </a:r>
            <a:r>
              <a:rPr lang="en-NL" dirty="0"/>
              <a:t>: </a:t>
            </a:r>
            <a:r>
              <a:rPr lang="en-GB" dirty="0"/>
              <a:t>Global data on fertilizer use by crop and by country</a:t>
            </a:r>
            <a:endParaRPr lang="en-NL" dirty="0"/>
          </a:p>
        </p:txBody>
      </p:sp>
      <p:sp>
        <p:nvSpPr>
          <p:cNvPr id="3" name="Content Placeholder 2">
            <a:extLst>
              <a:ext uri="{FF2B5EF4-FFF2-40B4-BE49-F238E27FC236}">
                <a16:creationId xmlns:a16="http://schemas.microsoft.com/office/drawing/2014/main" id="{0BCDC869-4D4C-122C-DF9D-9293DBAF8733}"/>
              </a:ext>
            </a:extLst>
          </p:cNvPr>
          <p:cNvSpPr>
            <a:spLocks noGrp="1"/>
          </p:cNvSpPr>
          <p:nvPr>
            <p:ph idx="1"/>
          </p:nvPr>
        </p:nvSpPr>
        <p:spPr/>
        <p:txBody>
          <a:bodyPr>
            <a:normAutofit/>
          </a:bodyPr>
          <a:lstStyle/>
          <a:p>
            <a:r>
              <a:rPr lang="en-NL" sz="2000" dirty="0">
                <a:hlinkClick r:id="rId3"/>
              </a:rPr>
              <a:t>Link</a:t>
            </a:r>
            <a:endParaRPr lang="en-NL" sz="2000" dirty="0"/>
          </a:p>
          <a:p>
            <a:r>
              <a:rPr lang="en-GB" sz="2400" b="0" i="0" dirty="0">
                <a:solidFill>
                  <a:srgbClr val="666666"/>
                </a:solidFill>
                <a:effectLst/>
                <a:latin typeface="Nexus Sans Pro"/>
              </a:rPr>
              <a:t>This dataset contains data on fertilizer use by crop data. Aggregated by crop category and one excel workbook per country</a:t>
            </a:r>
            <a:endParaRPr lang="en-GB" sz="800" b="0" i="0" dirty="0">
              <a:solidFill>
                <a:srgbClr val="374151"/>
              </a:solidFill>
              <a:effectLst/>
              <a:latin typeface="Söhne"/>
            </a:endParaRPr>
          </a:p>
          <a:p>
            <a:endParaRPr lang="en-GB" sz="1100" dirty="0">
              <a:solidFill>
                <a:srgbClr val="374151"/>
              </a:solidFill>
              <a:latin typeface="Söhne"/>
            </a:endParaRPr>
          </a:p>
        </p:txBody>
      </p:sp>
    </p:spTree>
    <p:extLst>
      <p:ext uri="{BB962C8B-B14F-4D97-AF65-F5344CB8AC3E}">
        <p14:creationId xmlns:p14="http://schemas.microsoft.com/office/powerpoint/2010/main" val="684362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809D-4366-C2D5-6F0A-AB86575B38D8}"/>
              </a:ext>
            </a:extLst>
          </p:cNvPr>
          <p:cNvSpPr>
            <a:spLocks noGrp="1"/>
          </p:cNvSpPr>
          <p:nvPr>
            <p:ph type="title"/>
          </p:nvPr>
        </p:nvSpPr>
        <p:spPr/>
        <p:txBody>
          <a:bodyPr/>
          <a:lstStyle/>
          <a:p>
            <a:r>
              <a:rPr lang="en-NL" dirty="0"/>
              <a:t>Potential Research Question</a:t>
            </a:r>
          </a:p>
        </p:txBody>
      </p:sp>
      <p:sp>
        <p:nvSpPr>
          <p:cNvPr id="3" name="Content Placeholder 2">
            <a:extLst>
              <a:ext uri="{FF2B5EF4-FFF2-40B4-BE49-F238E27FC236}">
                <a16:creationId xmlns:a16="http://schemas.microsoft.com/office/drawing/2014/main" id="{F6453E8D-1368-0A82-7EA7-067B68E2E96A}"/>
              </a:ext>
            </a:extLst>
          </p:cNvPr>
          <p:cNvSpPr>
            <a:spLocks noGrp="1"/>
          </p:cNvSpPr>
          <p:nvPr>
            <p:ph idx="1"/>
          </p:nvPr>
        </p:nvSpPr>
        <p:spPr>
          <a:xfrm>
            <a:off x="838200" y="1852129"/>
            <a:ext cx="10515600" cy="4351338"/>
          </a:xfrm>
        </p:spPr>
        <p:txBody>
          <a:bodyPr>
            <a:normAutofit/>
          </a:bodyPr>
          <a:lstStyle/>
          <a:p>
            <a:r>
              <a:rPr lang="en-US" dirty="0">
                <a:effectLst/>
                <a:latin typeface="+mj-lt"/>
                <a:ea typeface="Times New Roman" panose="02020603050405020304" pitchFamily="18" charset="0"/>
              </a:rPr>
              <a:t>How do </a:t>
            </a:r>
            <a:r>
              <a:rPr lang="en-US" i="1" dirty="0">
                <a:effectLst/>
                <a:latin typeface="+mj-lt"/>
                <a:ea typeface="Times New Roman" panose="02020603050405020304" pitchFamily="18" charset="0"/>
              </a:rPr>
              <a:t>global protein supply chains </a:t>
            </a:r>
            <a:r>
              <a:rPr lang="en-US" dirty="0">
                <a:effectLst/>
                <a:latin typeface="+mj-lt"/>
                <a:ea typeface="Times New Roman" panose="02020603050405020304" pitchFamily="18" charset="0"/>
              </a:rPr>
              <a:t>affect the sustainability and nutritional adequacy of diets in different countries? </a:t>
            </a:r>
          </a:p>
          <a:p>
            <a:endParaRPr lang="en-US" sz="1600" dirty="0">
              <a:effectLst/>
              <a:latin typeface="Times New Roman" panose="02020603050405020304" pitchFamily="18" charset="0"/>
              <a:ea typeface="Times New Roman" panose="02020603050405020304" pitchFamily="18" charset="0"/>
            </a:endParaRPr>
          </a:p>
          <a:p>
            <a:pPr marL="0" indent="0">
              <a:buNone/>
            </a:pPr>
            <a:endParaRPr lang="en-US" sz="1600" dirty="0">
              <a:latin typeface="Times New Roman" panose="02020603050405020304" pitchFamily="18" charset="0"/>
              <a:ea typeface="Times New Roman" panose="02020603050405020304" pitchFamily="18" charset="0"/>
            </a:endParaRPr>
          </a:p>
          <a:p>
            <a:pPr marL="0" indent="0">
              <a:buNone/>
            </a:pPr>
            <a:r>
              <a:rPr lang="en-US" sz="2000" dirty="0">
                <a:latin typeface="Calibri" panose="020F0502020204030204" pitchFamily="34" charset="0"/>
                <a:ea typeface="Times New Roman" panose="02020603050405020304" pitchFamily="18" charset="0"/>
                <a:cs typeface="Calibri" panose="020F0502020204030204" pitchFamily="34" charset="0"/>
              </a:rPr>
              <a:t>Nutritional requirements</a:t>
            </a:r>
          </a:p>
          <a:p>
            <a:pPr marL="0" indent="0">
              <a:buNone/>
            </a:pPr>
            <a:endParaRPr lang="en-US" sz="2000" dirty="0">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sz="2000" dirty="0">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US" sz="2000" dirty="0">
                <a:latin typeface="Calibri" panose="020F0502020204030204" pitchFamily="34" charset="0"/>
                <a:ea typeface="Times New Roman" panose="02020603050405020304" pitchFamily="18" charset="0"/>
                <a:cs typeface="Calibri" panose="020F0502020204030204" pitchFamily="34" charset="0"/>
              </a:rPr>
              <a:t>How to investigate global protein supply chains?</a:t>
            </a:r>
          </a:p>
          <a:p>
            <a:r>
              <a:rPr lang="en-US" sz="2000" dirty="0">
                <a:latin typeface="Calibri" panose="020F0502020204030204" pitchFamily="34" charset="0"/>
                <a:ea typeface="Times New Roman" panose="02020603050405020304" pitchFamily="18" charset="0"/>
                <a:cs typeface="Calibri" panose="020F0502020204030204" pitchFamily="34" charset="0"/>
              </a:rPr>
              <a:t>Imports vs exports</a:t>
            </a:r>
          </a:p>
          <a:p>
            <a:r>
              <a:rPr lang="en-US" sz="2000" dirty="0">
                <a:latin typeface="Calibri" panose="020F0502020204030204" pitchFamily="34" charset="0"/>
                <a:ea typeface="Times New Roman" panose="02020603050405020304" pitchFamily="18" charset="0"/>
                <a:cs typeface="Calibri" panose="020F0502020204030204" pitchFamily="34" charset="0"/>
              </a:rPr>
              <a:t>Animal vs plant based vs future foods</a:t>
            </a:r>
          </a:p>
          <a:p>
            <a:endParaRPr lang="en-US" sz="2000" dirty="0">
              <a:latin typeface="Calibri" panose="020F0502020204030204" pitchFamily="34" charset="0"/>
              <a:ea typeface="Times New Roman" panose="02020603050405020304" pitchFamily="18" charset="0"/>
              <a:cs typeface="Calibri" panose="020F0502020204030204" pitchFamily="34" charset="0"/>
            </a:endParaRPr>
          </a:p>
        </p:txBody>
      </p:sp>
      <p:sp>
        <p:nvSpPr>
          <p:cNvPr id="4" name="Oval 3">
            <a:extLst>
              <a:ext uri="{FF2B5EF4-FFF2-40B4-BE49-F238E27FC236}">
                <a16:creationId xmlns:a16="http://schemas.microsoft.com/office/drawing/2014/main" id="{07DEA8C8-0142-D502-3FDE-8369EFE55ECE}"/>
              </a:ext>
            </a:extLst>
          </p:cNvPr>
          <p:cNvSpPr/>
          <p:nvPr/>
        </p:nvSpPr>
        <p:spPr>
          <a:xfrm>
            <a:off x="7730986" y="1760721"/>
            <a:ext cx="2141884" cy="6654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Oval 4">
            <a:extLst>
              <a:ext uri="{FF2B5EF4-FFF2-40B4-BE49-F238E27FC236}">
                <a16:creationId xmlns:a16="http://schemas.microsoft.com/office/drawing/2014/main" id="{1813F9EF-60E0-CC7E-B998-ED170631B078}"/>
              </a:ext>
            </a:extLst>
          </p:cNvPr>
          <p:cNvSpPr/>
          <p:nvPr/>
        </p:nvSpPr>
        <p:spPr>
          <a:xfrm>
            <a:off x="699880" y="2165265"/>
            <a:ext cx="3584713" cy="6654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47CD8159-719D-F135-108D-D4BE8B35AD0F}"/>
              </a:ext>
            </a:extLst>
          </p:cNvPr>
          <p:cNvSpPr txBox="1"/>
          <p:nvPr/>
        </p:nvSpPr>
        <p:spPr>
          <a:xfrm>
            <a:off x="8269357" y="3196568"/>
            <a:ext cx="3551582" cy="707886"/>
          </a:xfrm>
          <a:prstGeom prst="rect">
            <a:avLst/>
          </a:prstGeom>
          <a:noFill/>
        </p:spPr>
        <p:txBody>
          <a:bodyPr wrap="square" rtlCol="0">
            <a:spAutoFit/>
          </a:bodyPr>
          <a:lstStyle/>
          <a:p>
            <a:r>
              <a:rPr lang="en-US" sz="2000" dirty="0">
                <a:effectLst/>
                <a:latin typeface="Calibri" panose="020F0502020204030204" pitchFamily="34" charset="0"/>
                <a:ea typeface="Times New Roman" panose="02020603050405020304" pitchFamily="18" charset="0"/>
                <a:cs typeface="Calibri" panose="020F0502020204030204" pitchFamily="34" charset="0"/>
              </a:rPr>
              <a:t>GHGE, land use, nutrient concentration, food loss</a:t>
            </a:r>
            <a:endParaRPr lang="en-US" sz="2000" dirty="0">
              <a:latin typeface="Calibri" panose="020F0502020204030204" pitchFamily="34" charset="0"/>
              <a:ea typeface="Times New Roman" panose="02020603050405020304" pitchFamily="18"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851658A2-E82C-58DB-3813-D31555DF9D90}"/>
              </a:ext>
            </a:extLst>
          </p:cNvPr>
          <p:cNvCxnSpPr>
            <a:cxnSpLocks/>
          </p:cNvCxnSpPr>
          <p:nvPr/>
        </p:nvCxnSpPr>
        <p:spPr>
          <a:xfrm flipH="1">
            <a:off x="2492236" y="2863866"/>
            <a:ext cx="337104" cy="5651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F4DE33F1-7B3F-C101-CBC7-3C5F5D376CA6}"/>
              </a:ext>
            </a:extLst>
          </p:cNvPr>
          <p:cNvCxnSpPr>
            <a:cxnSpLocks/>
          </p:cNvCxnSpPr>
          <p:nvPr/>
        </p:nvCxnSpPr>
        <p:spPr>
          <a:xfrm>
            <a:off x="9104243" y="2531165"/>
            <a:ext cx="463827" cy="665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9079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4766-3659-C733-813E-C8E2B458EEC5}"/>
              </a:ext>
            </a:extLst>
          </p:cNvPr>
          <p:cNvSpPr>
            <a:spLocks noGrp="1"/>
          </p:cNvSpPr>
          <p:nvPr>
            <p:ph type="title"/>
          </p:nvPr>
        </p:nvSpPr>
        <p:spPr/>
        <p:txBody>
          <a:bodyPr/>
          <a:lstStyle/>
          <a:p>
            <a:r>
              <a:rPr lang="en-NL" dirty="0"/>
              <a:t>Imports v Exports</a:t>
            </a:r>
          </a:p>
        </p:txBody>
      </p:sp>
      <p:sp>
        <p:nvSpPr>
          <p:cNvPr id="3" name="Content Placeholder 2">
            <a:extLst>
              <a:ext uri="{FF2B5EF4-FFF2-40B4-BE49-F238E27FC236}">
                <a16:creationId xmlns:a16="http://schemas.microsoft.com/office/drawing/2014/main" id="{0C142744-C423-0388-35E0-4732EBB9E5D6}"/>
              </a:ext>
            </a:extLst>
          </p:cNvPr>
          <p:cNvSpPr>
            <a:spLocks noGrp="1"/>
          </p:cNvSpPr>
          <p:nvPr>
            <p:ph idx="1"/>
          </p:nvPr>
        </p:nvSpPr>
        <p:spPr/>
        <p:txBody>
          <a:bodyPr>
            <a:normAutofit lnSpcReduction="10000"/>
          </a:bodyPr>
          <a:lstStyle/>
          <a:p>
            <a:r>
              <a:rPr lang="en-US" sz="2400" dirty="0">
                <a:effectLst/>
                <a:latin typeface="+mj-lt"/>
                <a:ea typeface="Times New Roman" panose="02020603050405020304" pitchFamily="18" charset="0"/>
                <a:cs typeface="Calibri" panose="020F0502020204030204" pitchFamily="34" charset="0"/>
              </a:rPr>
              <a:t>Do countries that rely more heavily on imported protein sources have higher environmental impacts associated with their diets compared to countries that primarily consume domestically produced proteins, due to the added GHGE from transportation and processing?</a:t>
            </a:r>
            <a:r>
              <a:rPr lang="en-NL" sz="2400" dirty="0">
                <a:effectLst/>
                <a:latin typeface="+mj-lt"/>
                <a:ea typeface="Times New Roman" panose="02020603050405020304" pitchFamily="18" charset="0"/>
                <a:cs typeface="Calibri" panose="020F0502020204030204" pitchFamily="34" charset="0"/>
              </a:rPr>
              <a:t> </a:t>
            </a:r>
          </a:p>
          <a:p>
            <a:pPr lvl="1"/>
            <a:r>
              <a:rPr lang="en-GB" sz="1600" dirty="0">
                <a:effectLst/>
                <a:latin typeface="+mj-lt"/>
                <a:ea typeface="Times New Roman" panose="02020603050405020304" pitchFamily="18" charset="0"/>
                <a:cs typeface="Calibri" panose="020F0502020204030204" pitchFamily="34" charset="0"/>
              </a:rPr>
              <a:t>R</a:t>
            </a:r>
            <a:r>
              <a:rPr lang="en-NL" sz="1600" dirty="0">
                <a:effectLst/>
                <a:latin typeface="+mj-lt"/>
                <a:ea typeface="Times New Roman" panose="02020603050405020304" pitchFamily="18" charset="0"/>
                <a:cs typeface="Calibri" panose="020F0502020204030204" pitchFamily="34" charset="0"/>
              </a:rPr>
              <a:t>elatinoship between degree of import reliance and GHGE associated with entire supply chain of protein sources</a:t>
            </a:r>
          </a:p>
          <a:p>
            <a:pPr lvl="1"/>
            <a:r>
              <a:rPr lang="en-US" sz="1600" dirty="0">
                <a:latin typeface="+mj-lt"/>
                <a:ea typeface="Times New Roman" panose="02020603050405020304" pitchFamily="18" charset="0"/>
                <a:cs typeface="Calibri" panose="020F0502020204030204" pitchFamily="34" charset="0"/>
              </a:rPr>
              <a:t>How to estimate GHGE associated with transportation alone?</a:t>
            </a:r>
            <a:endParaRPr lang="en-NL" sz="1600" dirty="0">
              <a:effectLst/>
              <a:latin typeface="+mj-lt"/>
              <a:ea typeface="Times New Roman" panose="02020603050405020304" pitchFamily="18" charset="0"/>
              <a:cs typeface="Calibri" panose="020F0502020204030204" pitchFamily="34" charset="0"/>
            </a:endParaRPr>
          </a:p>
          <a:p>
            <a:r>
              <a:rPr lang="en-US" sz="2400" dirty="0">
                <a:effectLst/>
                <a:latin typeface="+mj-lt"/>
                <a:ea typeface="Times New Roman" panose="02020603050405020304" pitchFamily="18" charset="0"/>
                <a:cs typeface="Calibri" panose="020F0502020204030204" pitchFamily="34" charset="0"/>
              </a:rPr>
              <a:t>To what extent does reliance on imported protein sources, which do not return crop residues to the local soil, contribute to nutrient depletion and thus affect the long-term sustainability of domestic agricultural systems (more intensive use of fertilizers)?</a:t>
            </a:r>
          </a:p>
          <a:p>
            <a:pPr lvl="1"/>
            <a:r>
              <a:rPr lang="en-US" sz="1600" dirty="0">
                <a:latin typeface="+mj-lt"/>
                <a:ea typeface="Times New Roman" panose="02020603050405020304" pitchFamily="18" charset="0"/>
                <a:cs typeface="Calibri" panose="020F0502020204030204" pitchFamily="34" charset="0"/>
              </a:rPr>
              <a:t>Are countries compensating for nutrient losses with fertilizer use? How do net importers vs net exporters differ in their soil management and fertilizer use?</a:t>
            </a:r>
          </a:p>
          <a:p>
            <a:pPr lvl="1"/>
            <a:r>
              <a:rPr lang="en-GB" sz="1600" dirty="0">
                <a:latin typeface="+mj-lt"/>
                <a:cs typeface="Calibri" panose="020F0502020204030204" pitchFamily="34" charset="0"/>
              </a:rPr>
              <a:t>Relationship between quantity of imported protein to the use of fertilizer</a:t>
            </a:r>
          </a:p>
          <a:p>
            <a:pPr lvl="1"/>
            <a:r>
              <a:rPr lang="en-GB" sz="1600" dirty="0">
                <a:latin typeface="+mj-lt"/>
                <a:cs typeface="Calibri" panose="020F0502020204030204" pitchFamily="34" charset="0"/>
              </a:rPr>
              <a:t>trends over time in imports, fertilizer use and soil nutrients? </a:t>
            </a:r>
            <a:endParaRPr lang="en-US" sz="1600" dirty="0">
              <a:latin typeface="+mj-lt"/>
              <a:cs typeface="Calibri" panose="020F0502020204030204" pitchFamily="34" charset="0"/>
            </a:endParaRPr>
          </a:p>
          <a:p>
            <a:pPr lvl="1"/>
            <a:r>
              <a:rPr lang="en-US" sz="1600" dirty="0">
                <a:latin typeface="+mj-lt"/>
                <a:cs typeface="Calibri" panose="020F0502020204030204" pitchFamily="34" charset="0"/>
              </a:rPr>
              <a:t>Carbon footprint of fertilizer use</a:t>
            </a:r>
          </a:p>
          <a:p>
            <a:pPr marL="457200" lvl="1" indent="0">
              <a:buNone/>
            </a:pPr>
            <a:endParaRPr lang="en-NL" sz="1600" dirty="0">
              <a:effectLst/>
              <a:latin typeface="+mj-lt"/>
              <a:ea typeface="Times New Roman" panose="02020603050405020304" pitchFamily="18" charset="0"/>
              <a:cs typeface="Calibri" panose="020F0502020204030204" pitchFamily="34" charset="0"/>
            </a:endParaRPr>
          </a:p>
          <a:p>
            <a:pPr marL="0" indent="0">
              <a:buNone/>
            </a:pPr>
            <a:endParaRPr lang="en-NL" dirty="0"/>
          </a:p>
        </p:txBody>
      </p:sp>
    </p:spTree>
    <p:extLst>
      <p:ext uri="{BB962C8B-B14F-4D97-AF65-F5344CB8AC3E}">
        <p14:creationId xmlns:p14="http://schemas.microsoft.com/office/powerpoint/2010/main" val="132340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C6DA-3F18-3642-FB83-9EFE2BFBC5E2}"/>
              </a:ext>
            </a:extLst>
          </p:cNvPr>
          <p:cNvSpPr>
            <a:spLocks noGrp="1"/>
          </p:cNvSpPr>
          <p:nvPr>
            <p:ph type="title"/>
          </p:nvPr>
        </p:nvSpPr>
        <p:spPr/>
        <p:txBody>
          <a:bodyPr/>
          <a:lstStyle/>
          <a:p>
            <a:r>
              <a:rPr lang="en-NL" dirty="0"/>
              <a:t>Plant-based, Animal and Future Food Proteins</a:t>
            </a:r>
          </a:p>
        </p:txBody>
      </p:sp>
      <p:sp>
        <p:nvSpPr>
          <p:cNvPr id="3" name="Content Placeholder 2">
            <a:extLst>
              <a:ext uri="{FF2B5EF4-FFF2-40B4-BE49-F238E27FC236}">
                <a16:creationId xmlns:a16="http://schemas.microsoft.com/office/drawing/2014/main" id="{43019416-E49B-C319-D185-29A26417F24B}"/>
              </a:ext>
            </a:extLst>
          </p:cNvPr>
          <p:cNvSpPr>
            <a:spLocks noGrp="1"/>
          </p:cNvSpPr>
          <p:nvPr>
            <p:ph idx="1"/>
          </p:nvPr>
        </p:nvSpPr>
        <p:spPr/>
        <p:txBody>
          <a:bodyPr>
            <a:normAutofit/>
          </a:bodyPr>
          <a:lstStyle/>
          <a:p>
            <a:r>
              <a:rPr lang="en-US" sz="2400" dirty="0">
                <a:effectLst/>
                <a:latin typeface="+mj-lt"/>
                <a:ea typeface="Times New Roman" panose="02020603050405020304" pitchFamily="18" charset="0"/>
              </a:rPr>
              <a:t>Can diversified protein supply chains, that include a higher proportion of plant-based proteins and future food proteins, lead to better nutritional outcomes and lower environmental impacts? </a:t>
            </a:r>
            <a:endParaRPr lang="en-NL" sz="2400" dirty="0">
              <a:effectLst/>
              <a:latin typeface="+mj-lt"/>
              <a:ea typeface="Times New Roman" panose="02020603050405020304" pitchFamily="18" charset="0"/>
            </a:endParaRPr>
          </a:p>
          <a:p>
            <a:r>
              <a:rPr lang="en-US" sz="2400" dirty="0">
                <a:effectLst/>
                <a:latin typeface="+mj-lt"/>
                <a:ea typeface="Times New Roman" panose="02020603050405020304" pitchFamily="18" charset="0"/>
              </a:rPr>
              <a:t>Can diversified protein supply chains, that include foods with lower nutrient removal rates, improve long-term sustainability of agricultural systems and impact overall GHGE? </a:t>
            </a:r>
          </a:p>
          <a:p>
            <a:r>
              <a:rPr lang="en-GB" sz="2400" dirty="0">
                <a:latin typeface="+mj-lt"/>
              </a:rPr>
              <a:t>How does the scale and impact of food loss differ among animal, plant-based, and future food protein supply chains? </a:t>
            </a:r>
            <a:endParaRPr lang="en-NL" sz="2400" dirty="0">
              <a:latin typeface="+mj-lt"/>
            </a:endParaRPr>
          </a:p>
        </p:txBody>
      </p:sp>
    </p:spTree>
    <p:extLst>
      <p:ext uri="{BB962C8B-B14F-4D97-AF65-F5344CB8AC3E}">
        <p14:creationId xmlns:p14="http://schemas.microsoft.com/office/powerpoint/2010/main" val="2396918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2968</TotalTime>
  <Words>1153</Words>
  <Application>Microsoft Macintosh PowerPoint</Application>
  <PresentationFormat>Widescreen</PresentationFormat>
  <Paragraphs>88</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Nexus Sans Pro</vt:lpstr>
      <vt:lpstr>Söhne</vt:lpstr>
      <vt:lpstr>Times New Roman</vt:lpstr>
      <vt:lpstr>Office Theme</vt:lpstr>
      <vt:lpstr>Sustainability, Security and Nutritional Adequacy of Food Systems</vt:lpstr>
      <vt:lpstr>Dataset 1: Protein Levels in Food Balance Sheets based on datasets of the FAO</vt:lpstr>
      <vt:lpstr>Dataset 2: The potential of future foods for sustainable and healthy diets</vt:lpstr>
      <vt:lpstr>Dataset 3: Global data on crop nutrient concentration and harvest indices</vt:lpstr>
      <vt:lpstr>Dataset 3: Global data on crop nutrient concentration and harvest indices</vt:lpstr>
      <vt:lpstr>Dataset 4: Global data on fertilizer use by crop and by country</vt:lpstr>
      <vt:lpstr>Potential Research Question</vt:lpstr>
      <vt:lpstr>Imports v Exports</vt:lpstr>
      <vt:lpstr>Plant-based, Animal and Future Food Proteins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Sustainability, Security and Nutritional Adequacy of Food Systems</dc:title>
  <dc:creator>Almeida Correia Nogueira De Br, L. (Leonor)</dc:creator>
  <cp:lastModifiedBy>Almeida Correia Nogueira De Br, L. (Leonor)</cp:lastModifiedBy>
  <cp:revision>3</cp:revision>
  <dcterms:created xsi:type="dcterms:W3CDTF">2024-01-29T10:13:49Z</dcterms:created>
  <dcterms:modified xsi:type="dcterms:W3CDTF">2024-02-26T09:38:01Z</dcterms:modified>
</cp:coreProperties>
</file>