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9" r:id="rId3"/>
    <p:sldId id="395" r:id="rId4"/>
    <p:sldId id="448" r:id="rId5"/>
    <p:sldId id="290" r:id="rId6"/>
    <p:sldId id="424" r:id="rId7"/>
    <p:sldId id="426" r:id="rId8"/>
    <p:sldId id="428" r:id="rId9"/>
    <p:sldId id="432" r:id="rId10"/>
    <p:sldId id="433" r:id="rId11"/>
    <p:sldId id="434" r:id="rId12"/>
    <p:sldId id="435" r:id="rId13"/>
    <p:sldId id="439" r:id="rId14"/>
    <p:sldId id="437" r:id="rId15"/>
    <p:sldId id="441" r:id="rId16"/>
    <p:sldId id="442" r:id="rId17"/>
    <p:sldId id="443" r:id="rId18"/>
    <p:sldId id="444" r:id="rId19"/>
    <p:sldId id="445" r:id="rId20"/>
    <p:sldId id="447" r:id="rId21"/>
    <p:sldId id="449" r:id="rId22"/>
    <p:sldId id="450" r:id="rId23"/>
    <p:sldId id="451" r:id="rId24"/>
    <p:sldId id="452" r:id="rId25"/>
    <p:sldId id="453" r:id="rId26"/>
    <p:sldId id="454" r:id="rId27"/>
    <p:sldId id="455" r:id="rId2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Arv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eNLUW79_-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DsmbwOrHJ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iia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lpalafox@up.edu.m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</a:t>
            </a:r>
            <a:r>
              <a:rPr lang="en-US" i="1" dirty="0" smtClean="0"/>
              <a:t>expected to </a:t>
            </a:r>
            <a:r>
              <a:rPr lang="en-US" i="1" dirty="0"/>
              <a:t>maximize its performance measure, given the evidence provided by the </a:t>
            </a:r>
            <a:r>
              <a:rPr lang="en-US" i="1" dirty="0" smtClean="0"/>
              <a:t>percept sequence </a:t>
            </a:r>
            <a:r>
              <a:rPr lang="en-US" i="1" dirty="0"/>
              <a:t>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11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 smtClean="0"/>
              <a:t>La métrica de desempeño va a dar puntos por cada cuadrito limpio en el piso.</a:t>
            </a:r>
          </a:p>
          <a:p>
            <a:r>
              <a:rPr lang="es-MX" sz="1800" dirty="0" smtClean="0"/>
              <a:t>La </a:t>
            </a:r>
            <a:r>
              <a:rPr lang="es-MX" sz="1800" dirty="0" err="1" smtClean="0"/>
              <a:t>roomba</a:t>
            </a:r>
            <a:r>
              <a:rPr lang="es-MX" sz="1800" dirty="0" smtClean="0"/>
              <a:t> puede tener un mapa del área, y sus movimientos básicos.</a:t>
            </a:r>
          </a:p>
          <a:p>
            <a:r>
              <a:rPr lang="es-MX" sz="1800" dirty="0" smtClean="0"/>
              <a:t>Las acciones que puede hacer son “moverse” y aspirar.</a:t>
            </a:r>
          </a:p>
          <a:p>
            <a:r>
              <a:rPr lang="es-MX" sz="1800" dirty="0" smtClean="0"/>
              <a:t>El agente percibe su locación y sabe si la locación contiene tierra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7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Elegir un agente racional</a:t>
            </a:r>
          </a:p>
          <a:p>
            <a:pPr lvl="1"/>
            <a:r>
              <a:rPr lang="es-MX" dirty="0" smtClean="0"/>
              <a:t>Describir los 4 elementos:</a:t>
            </a:r>
          </a:p>
          <a:p>
            <a:pPr lvl="2"/>
            <a:r>
              <a:rPr lang="es-MX" dirty="0" smtClean="0"/>
              <a:t>Métrica, Conocimiento, Acciones, Secuencia</a:t>
            </a:r>
          </a:p>
          <a:p>
            <a:r>
              <a:rPr lang="es-MX" dirty="0" smtClean="0"/>
              <a:t>Exposición de 5-7 minutos</a:t>
            </a:r>
          </a:p>
          <a:p>
            <a:r>
              <a:rPr lang="es-MX" dirty="0" smtClean="0"/>
              <a:t>10 personas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Ambientes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075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 agente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ser capaz de capturar información</a:t>
            </a:r>
          </a:p>
          <a:p>
            <a:r>
              <a:rPr lang="es-MX" dirty="0" smtClean="0"/>
              <a:t>Debe ser capaz de aprender</a:t>
            </a:r>
          </a:p>
          <a:p>
            <a:r>
              <a:rPr lang="es-MX" dirty="0" smtClean="0"/>
              <a:t>Debe de ser autónomo.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74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 de exploración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>
                <a:hlinkClick r:id="rId2"/>
              </a:rPr>
              <a:t>https://www.youtube.com/watch?v=SeNLUW79_-c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46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endParaRPr lang="es-MX" dirty="0" smtClean="0"/>
          </a:p>
          <a:p>
            <a:pPr lvl="1"/>
            <a:r>
              <a:rPr lang="es-MX" dirty="0" smtClean="0"/>
              <a:t>El ambiente para el cual el agente es la solución.</a:t>
            </a:r>
          </a:p>
          <a:p>
            <a:pPr lvl="1"/>
            <a:r>
              <a:rPr lang="es-MX" dirty="0" smtClean="0"/>
              <a:t>En el caso de la </a:t>
            </a:r>
            <a:r>
              <a:rPr lang="es-MX" dirty="0" err="1" smtClean="0"/>
              <a:t>roomba</a:t>
            </a:r>
            <a:r>
              <a:rPr lang="es-MX" dirty="0" smtClean="0"/>
              <a:t>, es el cuarto sucio</a:t>
            </a:r>
          </a:p>
          <a:p>
            <a:pPr lvl="1"/>
            <a:r>
              <a:rPr lang="es-MX" dirty="0" smtClean="0"/>
              <a:t>En el caso de un auto </a:t>
            </a:r>
            <a:r>
              <a:rPr lang="es-MX" dirty="0" err="1" smtClean="0"/>
              <a:t>Trader</a:t>
            </a:r>
            <a:r>
              <a:rPr lang="es-MX" dirty="0" smtClean="0"/>
              <a:t>, es el mercado de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01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0521"/>
              </p:ext>
            </p:extLst>
          </p:nvPr>
        </p:nvGraphicFramePr>
        <p:xfrm>
          <a:off x="1452154" y="2120356"/>
          <a:ext cx="6096000" cy="20472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Taxista Autónomo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Seguro, Legal, Rápido,</a:t>
                      </a:r>
                      <a:r>
                        <a:rPr lang="es-MX" baseline="0" dirty="0" smtClean="0"/>
                        <a:t> ganancia ($$)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Calle, peatones, banqueta, semáforo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Cámara, Sonar, GPS, acelerómetro, 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Acelerador, volante, freno, luces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taxi automático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55977"/>
              </p:ext>
            </p:extLst>
          </p:nvPr>
        </p:nvGraphicFramePr>
        <p:xfrm>
          <a:off x="1452154" y="2120356"/>
          <a:ext cx="6096000" cy="140716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Jugador de Ajedrez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jugador de Ajedrez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389"/>
              </p:ext>
            </p:extLst>
          </p:nvPr>
        </p:nvGraphicFramePr>
        <p:xfrm>
          <a:off x="1452154" y="2120356"/>
          <a:ext cx="6096000" cy="17678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Predictor de desempeño estudiantil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predictor de desempeño estudiantil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3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Observable/Parcialmente observable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Ambiente donde los sensores tienen la capacidad de </a:t>
            </a:r>
            <a:r>
              <a:rPr lang="es-MX" dirty="0" err="1" smtClean="0"/>
              <a:t>sensar</a:t>
            </a:r>
            <a:r>
              <a:rPr lang="es-MX" dirty="0" smtClean="0"/>
              <a:t> todas las variables del mismo</a:t>
            </a:r>
          </a:p>
          <a:p>
            <a:r>
              <a:rPr lang="es-MX" dirty="0" smtClean="0"/>
              <a:t>Parcialmente</a:t>
            </a:r>
          </a:p>
          <a:p>
            <a:pPr lvl="1"/>
            <a:r>
              <a:rPr lang="es-MX" dirty="0" smtClean="0"/>
              <a:t>Los sensores no permiten saber todas las variables del ambiente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55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/agente sencillo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endParaRPr lang="es-MX" dirty="0" smtClean="0"/>
          </a:p>
          <a:p>
            <a:pPr lvl="1"/>
            <a:r>
              <a:rPr lang="es-MX" dirty="0" smtClean="0"/>
              <a:t>En un sistema </a:t>
            </a:r>
            <a:r>
              <a:rPr lang="es-MX" dirty="0" err="1" smtClean="0"/>
              <a:t>multiagente</a:t>
            </a:r>
            <a:r>
              <a:rPr lang="es-MX" dirty="0" smtClean="0"/>
              <a:t>, tenemos varios agentes:</a:t>
            </a:r>
          </a:p>
          <a:p>
            <a:pPr lvl="2"/>
            <a:r>
              <a:rPr lang="es-MX" dirty="0" smtClean="0"/>
              <a:t>Cooperando</a:t>
            </a:r>
          </a:p>
          <a:p>
            <a:pPr lvl="2"/>
            <a:r>
              <a:rPr lang="es-MX" dirty="0" smtClean="0"/>
              <a:t>Compitiendo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2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Cooperativo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un grupo de agentes trabajando en </a:t>
            </a:r>
            <a:r>
              <a:rPr lang="es-MX" dirty="0" err="1" smtClean="0"/>
              <a:t>unisono</a:t>
            </a:r>
            <a:r>
              <a:rPr lang="es-MX" dirty="0" smtClean="0"/>
              <a:t> para que una tarea se cumpla.</a:t>
            </a:r>
          </a:p>
          <a:p>
            <a:pPr lvl="1"/>
            <a:r>
              <a:rPr lang="es-MX" dirty="0" smtClean="0"/>
              <a:t>Dos autos autónomos</a:t>
            </a:r>
          </a:p>
          <a:p>
            <a:pPr lvl="1"/>
            <a:r>
              <a:rPr lang="es-MX" dirty="0">
                <a:hlinkClick r:id="rId2"/>
              </a:rPr>
              <a:t>https://www.youtube.com/watch?v=dDsmbwOrHJs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64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competitivo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Varios agentes donde el performance </a:t>
            </a:r>
            <a:r>
              <a:rPr lang="es-MX" dirty="0" err="1" smtClean="0"/>
              <a:t>measure</a:t>
            </a:r>
            <a:r>
              <a:rPr lang="es-MX" dirty="0" smtClean="0"/>
              <a:t> de cada una es un juego de suma cero</a:t>
            </a:r>
          </a:p>
          <a:p>
            <a:pPr lvl="1"/>
            <a:r>
              <a:rPr lang="es-MX" dirty="0"/>
              <a:t>https://youtu.be/M5Lgpsl71EI?t=95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92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Determinístico/Estocástico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El agente conoce todas las variables presentes y futuras del ambiente</a:t>
            </a:r>
          </a:p>
          <a:p>
            <a:pPr lvl="2"/>
            <a:r>
              <a:rPr lang="es-MX" dirty="0" smtClean="0"/>
              <a:t>No tiene incertidumbre</a:t>
            </a:r>
          </a:p>
          <a:p>
            <a:pPr lvl="2"/>
            <a:r>
              <a:rPr lang="es-MX" dirty="0" smtClean="0"/>
              <a:t>Por lo general se atribuye a ambientes totalmente observables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9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Estocástico</a:t>
            </a:r>
          </a:p>
          <a:p>
            <a:pPr lvl="1"/>
            <a:r>
              <a:rPr lang="es-MX" dirty="0" smtClean="0"/>
              <a:t>Es un ambiente donde no es posible saber todos los escenarios</a:t>
            </a:r>
          </a:p>
          <a:p>
            <a:pPr lvl="1"/>
            <a:r>
              <a:rPr lang="es-MX" dirty="0" smtClean="0"/>
              <a:t>Tenemos que utilizar probabilidades</a:t>
            </a:r>
          </a:p>
          <a:p>
            <a:pPr lvl="1"/>
            <a:r>
              <a:rPr lang="es-MX" dirty="0" smtClean="0"/>
              <a:t>Son los escenarios más comunes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02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Diseñen un ambiente estocástico de agentes cooperativos.</a:t>
            </a:r>
          </a:p>
          <a:p>
            <a:pPr lvl="1"/>
            <a:r>
              <a:rPr lang="es-MX" dirty="0" smtClean="0"/>
              <a:t>No robots (físicos)</a:t>
            </a:r>
          </a:p>
          <a:p>
            <a:pPr lvl="1"/>
            <a:r>
              <a:rPr lang="es-MX" dirty="0" smtClean="0"/>
              <a:t>Parcialmente observable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18" y="1273629"/>
            <a:ext cx="5935178" cy="26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del Jueves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Ver el </a:t>
            </a:r>
            <a:r>
              <a:rPr lang="es-MX" dirty="0" err="1" smtClean="0"/>
              <a:t>streaming</a:t>
            </a:r>
            <a:r>
              <a:rPr lang="es-MX" dirty="0" smtClean="0"/>
              <a:t> de la RIIAA</a:t>
            </a:r>
          </a:p>
          <a:p>
            <a:pPr lvl="1"/>
            <a:r>
              <a:rPr lang="es-MX" dirty="0" smtClean="0"/>
              <a:t>Elegir una plática</a:t>
            </a:r>
          </a:p>
          <a:p>
            <a:pPr lvl="1"/>
            <a:r>
              <a:rPr lang="es-MX" dirty="0" smtClean="0"/>
              <a:t>De esa plática, hacer un resumen</a:t>
            </a:r>
          </a:p>
          <a:p>
            <a:pPr lvl="1"/>
            <a:r>
              <a:rPr lang="es-MX" dirty="0" smtClean="0"/>
              <a:t>Enviar a </a:t>
            </a:r>
            <a:r>
              <a:rPr lang="es-MX" dirty="0" smtClean="0">
                <a:hlinkClick r:id="rId2"/>
              </a:rPr>
              <a:t>lpalafox@up.edu.mx</a:t>
            </a:r>
            <a:endParaRPr lang="es-MX" dirty="0" smtClean="0"/>
          </a:p>
          <a:p>
            <a:pPr lvl="2"/>
            <a:r>
              <a:rPr lang="es-MX" dirty="0" err="1" smtClean="0"/>
              <a:t>Subject</a:t>
            </a:r>
            <a:r>
              <a:rPr lang="es-MX" dirty="0" smtClean="0"/>
              <a:t>: [RIIAA]|Nombre de la Plática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Métrica de desempeño</a:t>
            </a:r>
          </a:p>
          <a:p>
            <a:pPr lvl="1"/>
            <a:r>
              <a:rPr lang="es-MX" dirty="0" smtClean="0"/>
              <a:t>Performance </a:t>
            </a:r>
            <a:r>
              <a:rPr lang="es-MX" dirty="0" err="1" smtClean="0"/>
              <a:t>Measure</a:t>
            </a:r>
            <a:endParaRPr lang="es-MX" dirty="0" smtClean="0"/>
          </a:p>
          <a:p>
            <a:pPr lvl="1"/>
            <a:r>
              <a:rPr lang="es-MX" dirty="0" smtClean="0"/>
              <a:t>Evalúa la secuencia de estados en el </a:t>
            </a:r>
            <a:r>
              <a:rPr lang="es-MX" b="1" dirty="0" smtClean="0"/>
              <a:t>ambiente</a:t>
            </a:r>
          </a:p>
          <a:p>
            <a:pPr lvl="1"/>
            <a:r>
              <a:rPr lang="es-MX" dirty="0" smtClean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33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13649</TotalTime>
  <Words>585</Words>
  <Application>Microsoft Office PowerPoint</Application>
  <PresentationFormat>Presentación en pantalla (16:9)</PresentationFormat>
  <Paragraphs>132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Roboto Condensed Light</vt:lpstr>
      <vt:lpstr>Roboto Condensed</vt:lpstr>
      <vt:lpstr>Arial</vt:lpstr>
      <vt:lpstr>Arvo</vt:lpstr>
      <vt:lpstr>Salerio template</vt:lpstr>
      <vt:lpstr>Inteligencia Artificial</vt:lpstr>
      <vt:lpstr>Noticias del Día</vt:lpstr>
      <vt:lpstr>Presentación de PowerPoint</vt:lpstr>
      <vt:lpstr>Clase del Jueves</vt:lpstr>
      <vt:lpstr>Que vimos la clase pasada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 </vt:lpstr>
      <vt:lpstr>Ambientes</vt:lpstr>
      <vt:lpstr>Elementos de un agente</vt:lpstr>
      <vt:lpstr>Demo de exploración</vt:lpstr>
      <vt:lpstr>Presentación de PowerPoint</vt:lpstr>
      <vt:lpstr>Presentación de PowerPoint</vt:lpstr>
      <vt:lpstr>Presentación de PowerPoint</vt:lpstr>
      <vt:lpstr>Presentación de PowerPoint</vt:lpstr>
      <vt:lpstr>Observable/Parcialmente observable</vt:lpstr>
      <vt:lpstr>Multiagente/agente sencillo</vt:lpstr>
      <vt:lpstr>Multiagente Cooperativo</vt:lpstr>
      <vt:lpstr>Multiagente competitivo</vt:lpstr>
      <vt:lpstr>Determinístico/Estocástico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48</cp:revision>
  <dcterms:modified xsi:type="dcterms:W3CDTF">2020-02-18T00:19:51Z</dcterms:modified>
</cp:coreProperties>
</file>