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2"/>
  </p:notesMasterIdLst>
  <p:sldIdLst>
    <p:sldId id="256" r:id="rId2"/>
    <p:sldId id="259" r:id="rId3"/>
    <p:sldId id="560" r:id="rId4"/>
    <p:sldId id="561" r:id="rId5"/>
    <p:sldId id="522" r:id="rId6"/>
    <p:sldId id="553" r:id="rId7"/>
    <p:sldId id="554" r:id="rId8"/>
    <p:sldId id="555" r:id="rId9"/>
    <p:sldId id="557" r:id="rId10"/>
    <p:sldId id="559" r:id="rId11"/>
    <p:sldId id="562" r:id="rId12"/>
    <p:sldId id="564" r:id="rId13"/>
    <p:sldId id="565" r:id="rId14"/>
    <p:sldId id="570" r:id="rId15"/>
    <p:sldId id="566" r:id="rId16"/>
    <p:sldId id="571" r:id="rId17"/>
    <p:sldId id="567" r:id="rId18"/>
    <p:sldId id="573" r:id="rId19"/>
    <p:sldId id="575" r:id="rId20"/>
    <p:sldId id="576" r:id="rId21"/>
  </p:sldIdLst>
  <p:sldSz cx="9144000" cy="5143500" type="screen16x9"/>
  <p:notesSz cx="6858000" cy="9144000"/>
  <p:embeddedFontLst>
    <p:embeddedFont>
      <p:font typeface="Roboto Condensed" panose="020B0604020202020204" charset="0"/>
      <p:regular r:id="rId23"/>
      <p:bold r:id="rId24"/>
      <p:italic r:id="rId25"/>
      <p:boldItalic r:id="rId26"/>
    </p:embeddedFont>
    <p:embeddedFont>
      <p:font typeface="Roboto Condensed Light" panose="020B0604020202020204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Arvo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447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7150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1071564" y="4866085"/>
            <a:ext cx="3500437" cy="27741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Leon Palafox</a:t>
            </a:r>
            <a:endParaRPr lang="en-US" sz="900" kern="1200" dirty="0">
              <a:solidFill>
                <a:schemeClr val="bg1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14451"/>
            <a:ext cx="8382000" cy="3280172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585036"/>
            <a:ext cx="9007642" cy="557965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EE30A369-18F9-4BE8-9B0F-1974E6BF41F7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5800" y="-9024"/>
            <a:ext cx="4648200" cy="580524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6016" y="-9024"/>
            <a:ext cx="4572000" cy="5940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9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Inteligencia Artificial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lpalafox@up.edu.mx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Problema de Optimización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Encontrar los valores óptimos de A, B, C y D para:</a:t>
            </a:r>
          </a:p>
          <a:p>
            <a:pPr lvl="1"/>
            <a:r>
              <a:rPr lang="en-US" dirty="0"/>
              <a:t>Price = A*Year + B*Options + C*Condition+ </a:t>
            </a:r>
            <a:r>
              <a:rPr lang="en-US" dirty="0" smtClean="0"/>
              <a:t>D*Mileage</a:t>
            </a:r>
            <a:endParaRPr lang="es-MX" dirty="0" smtClean="0"/>
          </a:p>
          <a:p>
            <a:r>
              <a:rPr lang="es-MX" dirty="0" smtClean="0"/>
              <a:t>Tal que el precio sea el adecuado, de acuerdo a un set de datos.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0384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Regresión Lineal</a:t>
            </a:r>
            <a:endParaRPr lang="es-MX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8556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Regresión</a:t>
            </a:r>
            <a:r>
              <a:rPr lang="en-US" dirty="0" smtClean="0"/>
              <a:t> Lineal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 smtClean="0"/>
              <a:t>Estamos tratando de predecir variables continuas</a:t>
            </a:r>
          </a:p>
          <a:p>
            <a:endParaRPr lang="es-MX" sz="1800" dirty="0" smtClean="0"/>
          </a:p>
          <a:p>
            <a:r>
              <a:rPr lang="es-MX" sz="1800" dirty="0" smtClean="0"/>
              <a:t>Tenemos características (</a:t>
            </a:r>
            <a:r>
              <a:rPr lang="es-MX" sz="1800" dirty="0" err="1" smtClean="0"/>
              <a:t>features</a:t>
            </a:r>
            <a:r>
              <a:rPr lang="es-MX" sz="1800" dirty="0" smtClean="0"/>
              <a:t>) que en teoría son independientes las unas de las otras.</a:t>
            </a:r>
          </a:p>
          <a:p>
            <a:endParaRPr lang="es-MX" sz="1800" dirty="0" smtClean="0"/>
          </a:p>
          <a:p>
            <a:r>
              <a:rPr lang="es-MX" sz="1800" dirty="0" smtClean="0"/>
              <a:t>Queremos encontrar el mejor conjunto de pesos para resolver el problema.</a:t>
            </a: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2845415053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Aplicaciones</a:t>
            </a:r>
            <a:r>
              <a:rPr lang="en-US" dirty="0" smtClean="0"/>
              <a:t> para la regression Lineal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Precios</a:t>
            </a:r>
            <a:r>
              <a:rPr lang="en-US" dirty="0" smtClean="0"/>
              <a:t> de Casas</a:t>
            </a:r>
          </a:p>
          <a:p>
            <a:endParaRPr lang="en-US" dirty="0"/>
          </a:p>
          <a:p>
            <a:r>
              <a:rPr lang="en-US" dirty="0" err="1" smtClean="0"/>
              <a:t>Presupuesto</a:t>
            </a:r>
            <a:r>
              <a:rPr lang="en-US" dirty="0" smtClean="0"/>
              <a:t> para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película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Efecto</a:t>
            </a:r>
            <a:r>
              <a:rPr lang="en-US" dirty="0" smtClean="0"/>
              <a:t> de un </a:t>
            </a:r>
            <a:r>
              <a:rPr lang="en-US" dirty="0" err="1" smtClean="0"/>
              <a:t>tratamiento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Inclinación</a:t>
            </a:r>
            <a:r>
              <a:rPr lang="en-US" dirty="0" smtClean="0"/>
              <a:t> </a:t>
            </a:r>
            <a:r>
              <a:rPr lang="en-US" dirty="0" err="1" smtClean="0"/>
              <a:t>política</a:t>
            </a:r>
            <a:r>
              <a:rPr lang="en-US" dirty="0" smtClean="0"/>
              <a:t> (1-100)</a:t>
            </a:r>
          </a:p>
          <a:p>
            <a:endParaRPr lang="en-US" dirty="0"/>
          </a:p>
          <a:p>
            <a:r>
              <a:rPr lang="en-US" dirty="0" err="1" smtClean="0"/>
              <a:t>Número</a:t>
            </a:r>
            <a:r>
              <a:rPr lang="en-US" dirty="0" smtClean="0"/>
              <a:t> de Likes</a:t>
            </a:r>
          </a:p>
          <a:p>
            <a:endParaRPr lang="en-US" dirty="0"/>
          </a:p>
          <a:p>
            <a:r>
              <a:rPr lang="en-US" dirty="0" err="1" smtClean="0"/>
              <a:t>Cantidad</a:t>
            </a:r>
            <a:r>
              <a:rPr lang="en-US" dirty="0" smtClean="0"/>
              <a:t> de </a:t>
            </a:r>
            <a:r>
              <a:rPr lang="en-US" dirty="0" err="1" smtClean="0"/>
              <a:t>ventas</a:t>
            </a:r>
            <a:r>
              <a:rPr lang="en-US" dirty="0" smtClean="0"/>
              <a:t> (para un </a:t>
            </a:r>
            <a:r>
              <a:rPr lang="en-US" dirty="0" err="1" smtClean="0"/>
              <a:t>producto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9314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Karma de Machine </a:t>
            </a:r>
            <a:r>
              <a:rPr lang="es-MX" dirty="0" err="1" smtClean="0"/>
              <a:t>Learning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1" dirty="0" smtClean="0"/>
              <a:t>Tenemos que crear un modelo que represente a nuestro mundo.</a:t>
            </a:r>
          </a:p>
          <a:p>
            <a:r>
              <a:rPr lang="es-MX" dirty="0" smtClean="0"/>
              <a:t>Tenemos que representar una función de costo que nos ayude a evaluar nuestro modelo</a:t>
            </a:r>
          </a:p>
          <a:p>
            <a:r>
              <a:rPr lang="es-MX" dirty="0" smtClean="0"/>
              <a:t>Tenemos que optimizar los parámetros del modelo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7705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 </a:t>
            </a:r>
            <a:r>
              <a:rPr lang="en-US" dirty="0" err="1" smtClean="0"/>
              <a:t>Matricial</a:t>
            </a:r>
            <a:endParaRPr lang="en-U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52" y="1551590"/>
            <a:ext cx="1507980" cy="18430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639" y="1642364"/>
            <a:ext cx="4677861" cy="18945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627" y="3621219"/>
            <a:ext cx="1203848" cy="13680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8108" y="4178590"/>
            <a:ext cx="15906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80677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Karma de Machine </a:t>
            </a:r>
            <a:r>
              <a:rPr lang="es-MX" dirty="0" err="1" smtClean="0"/>
              <a:t>Learning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Tenemos que crear un modelo que represente a nuestro mundo.</a:t>
            </a:r>
          </a:p>
          <a:p>
            <a:r>
              <a:rPr lang="es-MX" b="1" dirty="0" smtClean="0"/>
              <a:t>Tenemos que representar una función de costo que nos ayude a evaluar nuestro modelo</a:t>
            </a:r>
          </a:p>
          <a:p>
            <a:r>
              <a:rPr lang="es-MX" dirty="0" smtClean="0"/>
              <a:t>Tenemos que optimizar los parámetros del modelo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5874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medir</a:t>
            </a:r>
            <a:r>
              <a:rPr lang="en-US" dirty="0" smtClean="0"/>
              <a:t> el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1601393"/>
          </a:xfrm>
        </p:spPr>
        <p:txBody>
          <a:bodyPr/>
          <a:lstStyle/>
          <a:p>
            <a:r>
              <a:rPr lang="en-US" dirty="0" err="1" smtClean="0"/>
              <a:t>Costo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367" y="2287105"/>
            <a:ext cx="1616906" cy="4661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842" y="2928743"/>
            <a:ext cx="1818326" cy="486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735" y="3579086"/>
            <a:ext cx="1646687" cy="69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16760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Karma de Machine </a:t>
            </a:r>
            <a:r>
              <a:rPr lang="es-MX" dirty="0" err="1" smtClean="0"/>
              <a:t>Learning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Tenemos que crear un modelo que represente a nuestro mundo.</a:t>
            </a:r>
          </a:p>
          <a:p>
            <a:r>
              <a:rPr lang="es-MX" dirty="0" smtClean="0"/>
              <a:t>Tenemos que representar una función de costo que nos ayude a evaluar nuestro modelo</a:t>
            </a:r>
          </a:p>
          <a:p>
            <a:r>
              <a:rPr lang="es-MX" b="1" dirty="0" smtClean="0"/>
              <a:t>Tenemos que optimizar los parámetros del modelo</a:t>
            </a:r>
            <a:endParaRPr lang="es-MX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8142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Gradiente</a:t>
            </a:r>
            <a:r>
              <a:rPr lang="en-US" dirty="0" smtClean="0"/>
              <a:t> </a:t>
            </a:r>
            <a:r>
              <a:rPr lang="en-US" dirty="0" err="1" smtClean="0"/>
              <a:t>descente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274" y="1463878"/>
            <a:ext cx="4119478" cy="4403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789" y="2159527"/>
            <a:ext cx="4686105" cy="1049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526" y="3464260"/>
            <a:ext cx="3577218" cy="924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73668098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Proyecto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Limitaciones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6440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Examen:</a:t>
            </a:r>
          </a:p>
          <a:p>
            <a:pPr lvl="1"/>
            <a:r>
              <a:rPr lang="es-MX" dirty="0" smtClean="0"/>
              <a:t>Hasta la clase pasada</a:t>
            </a:r>
          </a:p>
          <a:p>
            <a:pPr lvl="1"/>
            <a:r>
              <a:rPr lang="es-MX" dirty="0" smtClean="0"/>
              <a:t>Cambio de Fecha?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9954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 smtClean="0"/>
              <a:t>Proyecto Final</a:t>
            </a:r>
          </a:p>
          <a:p>
            <a:pPr lvl="1"/>
            <a:r>
              <a:rPr lang="es-MX" sz="2000" dirty="0" smtClean="0"/>
              <a:t>Crear un agente inteligente</a:t>
            </a:r>
          </a:p>
          <a:p>
            <a:pPr lvl="2"/>
            <a:r>
              <a:rPr lang="es-MX" sz="2000" dirty="0" smtClean="0"/>
              <a:t>Tiene que ser funcional</a:t>
            </a:r>
          </a:p>
          <a:p>
            <a:pPr lvl="2"/>
            <a:r>
              <a:rPr lang="es-MX" sz="2000" dirty="0" smtClean="0"/>
              <a:t>El día de la entrega tienen que mostrarlo en acción.</a:t>
            </a:r>
          </a:p>
          <a:p>
            <a:pPr lvl="1"/>
            <a:r>
              <a:rPr lang="es-MX" sz="2000" dirty="0" smtClean="0"/>
              <a:t>Reporte sobre el funcionamiento</a:t>
            </a:r>
          </a:p>
          <a:p>
            <a:pPr lvl="2"/>
            <a:r>
              <a:rPr lang="es-MX" sz="2000" dirty="0" smtClean="0"/>
              <a:t>Sin código</a:t>
            </a:r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5866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Clase Pasada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513051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Karma de Machine </a:t>
            </a:r>
            <a:r>
              <a:rPr lang="es-MX" dirty="0" err="1" smtClean="0"/>
              <a:t>Learning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Tenemos que crear un modelo que represente a nuestro mundo.</a:t>
            </a:r>
          </a:p>
          <a:p>
            <a:r>
              <a:rPr lang="es-MX" dirty="0" smtClean="0"/>
              <a:t>Tenemos que representar una función de costo que nos ayude a evaluar nuestro modelo</a:t>
            </a:r>
          </a:p>
          <a:p>
            <a:r>
              <a:rPr lang="es-MX" dirty="0" smtClean="0"/>
              <a:t>Tenemos que optimizar los parámetros del modelo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6002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Regresión</a:t>
            </a:r>
            <a:r>
              <a:rPr lang="en-US" dirty="0" smtClean="0"/>
              <a:t> Lineal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 smtClean="0"/>
              <a:t>Imaginemos</a:t>
            </a:r>
            <a:r>
              <a:rPr lang="en-US" sz="1800" dirty="0" smtClean="0"/>
              <a:t> que </a:t>
            </a:r>
            <a:r>
              <a:rPr lang="en-US" sz="1800" dirty="0" err="1" smtClean="0"/>
              <a:t>quieren</a:t>
            </a:r>
            <a:r>
              <a:rPr lang="en-US" sz="1800" dirty="0" smtClean="0"/>
              <a:t> vender </a:t>
            </a:r>
            <a:r>
              <a:rPr lang="en-US" sz="1800" dirty="0" err="1" smtClean="0"/>
              <a:t>su</a:t>
            </a:r>
            <a:r>
              <a:rPr lang="en-US" sz="1800" dirty="0" smtClean="0"/>
              <a:t> auto: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 err="1" smtClean="0"/>
              <a:t>Cuanto</a:t>
            </a:r>
            <a:r>
              <a:rPr lang="en-US" sz="1800" dirty="0" smtClean="0"/>
              <a:t> </a:t>
            </a:r>
            <a:r>
              <a:rPr lang="en-US" sz="1800" dirty="0" err="1" smtClean="0"/>
              <a:t>pides</a:t>
            </a:r>
            <a:r>
              <a:rPr lang="en-US" sz="1800" dirty="0" smtClean="0"/>
              <a:t> </a:t>
            </a:r>
            <a:r>
              <a:rPr lang="en-US" sz="1800" dirty="0" err="1" smtClean="0"/>
              <a:t>por</a:t>
            </a:r>
            <a:r>
              <a:rPr lang="en-US" sz="1800" dirty="0" smtClean="0"/>
              <a:t> el auto:</a:t>
            </a:r>
          </a:p>
          <a:p>
            <a:pPr lvl="2"/>
            <a:r>
              <a:rPr lang="en-US" sz="1800" dirty="0" smtClean="0"/>
              <a:t>Km</a:t>
            </a:r>
          </a:p>
          <a:p>
            <a:pPr lvl="2"/>
            <a:r>
              <a:rPr lang="en-US" sz="1800" dirty="0" err="1" smtClean="0"/>
              <a:t>Año</a:t>
            </a:r>
            <a:endParaRPr lang="en-US" sz="1800" dirty="0" smtClean="0"/>
          </a:p>
          <a:p>
            <a:pPr lvl="2"/>
            <a:r>
              <a:rPr lang="en-US" sz="1800" dirty="0" smtClean="0"/>
              <a:t>Color</a:t>
            </a:r>
          </a:p>
          <a:p>
            <a:pPr lvl="2"/>
            <a:r>
              <a:rPr lang="en-US" sz="1800" dirty="0" err="1" smtClean="0"/>
              <a:t>Opciones</a:t>
            </a:r>
            <a:endParaRPr lang="en-US" sz="1800" dirty="0" smtClean="0"/>
          </a:p>
          <a:p>
            <a:pPr lvl="2"/>
            <a:r>
              <a:rPr lang="en-US" sz="1800" dirty="0" err="1" smtClean="0"/>
              <a:t>Condición</a:t>
            </a:r>
            <a:endParaRPr lang="en-US" sz="1800" dirty="0" smtClean="0"/>
          </a:p>
        </p:txBody>
      </p:sp>
      <p:pic>
        <p:nvPicPr>
          <p:cNvPr id="2050" name="Picture 2" descr="http://www.thesupercars.org/wp-content/uploads/2012/04/1959-Chevrolet-Corvette-Custom-Classic-Duo-4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663" y="1825805"/>
            <a:ext cx="2098850" cy="10625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-media-cache-ak0.pinimg.com/564x/ea/56/71/ea5671390762b73d910a168ba6888e2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664" y="3139082"/>
            <a:ext cx="2126456" cy="15948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8898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Hay </a:t>
            </a:r>
            <a:r>
              <a:rPr lang="en-US" dirty="0" err="1" smtClean="0"/>
              <a:t>sitios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Edmunds.com</a:t>
            </a:r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796229" y="1907479"/>
          <a:ext cx="5506424" cy="17920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1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7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5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15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15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80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solidFill>
                            <a:schemeClr val="accent2"/>
                          </a:solidFill>
                          <a:effectLst/>
                        </a:rPr>
                        <a:t>Modelo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solidFill>
                            <a:schemeClr val="accent2"/>
                          </a:solidFill>
                          <a:effectLst/>
                        </a:rPr>
                        <a:t>Año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solidFill>
                            <a:schemeClr val="accent2"/>
                          </a:solidFill>
                          <a:effectLst/>
                        </a:rPr>
                        <a:t>Marca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solidFill>
                            <a:schemeClr val="accent2"/>
                          </a:solidFill>
                          <a:effectLst/>
                        </a:rPr>
                        <a:t>Precio</a:t>
                      </a:r>
                      <a:r>
                        <a:rPr lang="en-US" sz="1100" b="1" u="none" strike="noStrike" dirty="0" smtClean="0">
                          <a:solidFill>
                            <a:schemeClr val="accent2"/>
                          </a:solidFill>
                          <a:effectLst/>
                        </a:rPr>
                        <a:t> (USD)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solidFill>
                            <a:schemeClr val="accent2"/>
                          </a:solidFill>
                          <a:effectLst/>
                        </a:rPr>
                        <a:t>Opciones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solidFill>
                            <a:schemeClr val="accent2"/>
                          </a:solidFill>
                          <a:effectLst/>
                        </a:rPr>
                        <a:t>Condición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solidFill>
                            <a:schemeClr val="accent2"/>
                          </a:solidFill>
                          <a:effectLst/>
                        </a:rPr>
                        <a:t>Millas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0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Corvette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1961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Chevrolette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100K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Standard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As New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100,000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0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Corvette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1961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Chevrolette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10K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Standard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Rust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100,000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0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Corvette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1961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Chevrolette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120K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Standard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Used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20,000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777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Regresión Lineal</a:t>
            </a:r>
            <a:endParaRPr lang="es-MX" dirty="0"/>
          </a:p>
        </p:txBody>
      </p:sp>
      <p:sp>
        <p:nvSpPr>
          <p:cNvPr id="2" name="Marcador de contenid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Como la modificaríamos?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Que es A, B, C y D?</a:t>
            </a:r>
          </a:p>
          <a:p>
            <a:pPr lvl="1"/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1763927" y="2134758"/>
            <a:ext cx="505082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Price = </a:t>
            </a:r>
            <a:r>
              <a:rPr lang="en-US" sz="1500" dirty="0" smtClean="0"/>
              <a:t>A*Year </a:t>
            </a:r>
            <a:r>
              <a:rPr lang="en-US" sz="1500" dirty="0"/>
              <a:t>+ B*Options + C*Condition+ D*Mileage</a:t>
            </a:r>
          </a:p>
        </p:txBody>
      </p:sp>
    </p:spTree>
    <p:extLst>
      <p:ext uri="{BB962C8B-B14F-4D97-AF65-F5344CB8AC3E}">
        <p14:creationId xmlns:p14="http://schemas.microsoft.com/office/powerpoint/2010/main" val="3792112154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13728</TotalTime>
  <Words>409</Words>
  <Application>Microsoft Office PowerPoint</Application>
  <PresentationFormat>Presentación en pantalla (16:9)</PresentationFormat>
  <Paragraphs>116</Paragraphs>
  <Slides>20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Roboto Condensed</vt:lpstr>
      <vt:lpstr>Roboto Condensed Light</vt:lpstr>
      <vt:lpstr>Calibri</vt:lpstr>
      <vt:lpstr>Arial</vt:lpstr>
      <vt:lpstr>Arvo</vt:lpstr>
      <vt:lpstr>Salerio template</vt:lpstr>
      <vt:lpstr>Inteligencia Artificial</vt:lpstr>
      <vt:lpstr>Proyecto</vt:lpstr>
      <vt:lpstr>Presentación de PowerPoint</vt:lpstr>
      <vt:lpstr>Presentación de PowerPoint</vt:lpstr>
      <vt:lpstr>Clase Pasada</vt:lpstr>
      <vt:lpstr>Karma de Machine Learning</vt:lpstr>
      <vt:lpstr>Regresión Lineal</vt:lpstr>
      <vt:lpstr>Hay sitios como Edmunds.com</vt:lpstr>
      <vt:lpstr>Regresión Lineal</vt:lpstr>
      <vt:lpstr>Problema de Optimización</vt:lpstr>
      <vt:lpstr>Regresión Lineal</vt:lpstr>
      <vt:lpstr>Regresión Lineal</vt:lpstr>
      <vt:lpstr>Aplicaciones para la regression Lineal</vt:lpstr>
      <vt:lpstr>Karma de Machine Learning</vt:lpstr>
      <vt:lpstr>Forma Matricial</vt:lpstr>
      <vt:lpstr>Karma de Machine Learning</vt:lpstr>
      <vt:lpstr>Como medir el error</vt:lpstr>
      <vt:lpstr>Karma de Machine Learning</vt:lpstr>
      <vt:lpstr>Gradiente descente</vt:lpstr>
      <vt:lpstr>Limitaciones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Palafox</cp:lastModifiedBy>
  <cp:revision>78</cp:revision>
  <dcterms:modified xsi:type="dcterms:W3CDTF">2019-10-17T20:57:40Z</dcterms:modified>
</cp:coreProperties>
</file>