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3"/>
  </p:notesMasterIdLst>
  <p:sldIdLst>
    <p:sldId id="256" r:id="rId2"/>
    <p:sldId id="259" r:id="rId3"/>
    <p:sldId id="261" r:id="rId4"/>
    <p:sldId id="348" r:id="rId5"/>
    <p:sldId id="376" r:id="rId6"/>
    <p:sldId id="260" r:id="rId7"/>
    <p:sldId id="285" r:id="rId8"/>
    <p:sldId id="396" r:id="rId9"/>
    <p:sldId id="290" r:id="rId10"/>
    <p:sldId id="380" r:id="rId11"/>
    <p:sldId id="289" r:id="rId12"/>
    <p:sldId id="381" r:id="rId13"/>
    <p:sldId id="382" r:id="rId14"/>
    <p:sldId id="398" r:id="rId15"/>
    <p:sldId id="399" r:id="rId16"/>
    <p:sldId id="400" r:id="rId17"/>
    <p:sldId id="385" r:id="rId18"/>
    <p:sldId id="384" r:id="rId19"/>
    <p:sldId id="397" r:id="rId20"/>
    <p:sldId id="425" r:id="rId21"/>
    <p:sldId id="426" r:id="rId22"/>
    <p:sldId id="388" r:id="rId23"/>
    <p:sldId id="389" r:id="rId24"/>
    <p:sldId id="390" r:id="rId25"/>
    <p:sldId id="391" r:id="rId26"/>
    <p:sldId id="393" r:id="rId27"/>
    <p:sldId id="394" r:id="rId28"/>
    <p:sldId id="424" r:id="rId29"/>
    <p:sldId id="402" r:id="rId30"/>
    <p:sldId id="403" r:id="rId31"/>
    <p:sldId id="404" r:id="rId32"/>
    <p:sldId id="427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</p:sldIdLst>
  <p:sldSz cx="9144000" cy="5143500" type="screen16x9"/>
  <p:notesSz cx="6858000" cy="9144000"/>
  <p:embeddedFontLst>
    <p:embeddedFont>
      <p:font typeface="Arvo" panose="020B0604020202020204" charset="0"/>
      <p:regular r:id="rId54"/>
      <p:bold r:id="rId55"/>
      <p:italic r:id="rId56"/>
      <p:boldItalic r:id="rId57"/>
    </p:embeddedFont>
    <p:embeddedFont>
      <p:font typeface="Roboto Condensed" panose="020B0604020202020204" charset="0"/>
      <p:regular r:id="rId58"/>
      <p:bold r:id="rId59"/>
      <p:italic r:id="rId60"/>
      <p:boldItalic r:id="rId61"/>
    </p:embeddedFont>
    <p:embeddedFont>
      <p:font typeface="Roboto Condensed Light" panose="020B060402020202020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23T01:41:06.8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1" timeString="2021-01-23T01:44:05.425"/>
    </inkml:context>
  </inkml:definitions>
  <inkml:trace contextRef="#ctx0" brushRef="#br0">5579 6335 0,'0'0'0,"0"0"0,0 0 0,0 0 0,0 0 0,0 0 0,0 0 0,0 0 0,-121-8 0,121 8 0,-30-8 16,0 1-1,-1-8-15,1 7 16,0 0-16,0 1 15,0-1 1,-8 0-16,-8 1 16,9 7-16,-1 7 15,8 1 1,7 0-16,0-1 16,0 9-16,8-9 15,0 8-15,0 8 16,0 0-1,0 8-15,0 15 16,7 7-16,8 0 16,0-7-16,0 0 15,0 0 1,0-8-16,8 0 16,-1 0-16,1 0 15,-1 1 1,1-1-16,7 0 15,0 0-15,8-7 16,7-1-16,-7-7 16,7 8-1,8-1-15,-8-7 16,0 0-16,1-8 16,-1 0-16,8-7 15,-1 0 1,9-8-16,-1 0 15,1-8-15,-9 0 16,1 1-16,-8-8 16,-7-1-1,0 1-15,-1 0 16,9-8-16,-1 0 16,0-8-16,0-7 15,-7 0 1,-8 8-16,0-1 15,-7 1-15,-1 7 16,-7-8 0,0 8-16,0-7 15,0-1-15,-7-7 16,-1 7-16,-7-7 16,0 0-1,0 0-15,-8 0 16,8 7-16,0 1 15,-8-1 1,-7 8-16,-15-7 16,-8-1-16,0 8 15,8 0 1,7 8-16,-15-8 16,53 23-16</inkml:trace>
  <inkml:trace contextRef="#ctx0" brushRef="#br0" timeOffset="11564.96">5715 6961 0,'0'0'16,"0"0"-16,0 0 16,0 0-16,0 0 15,0 0 1,0 0-16,0 0 15,0 7-15,0-7 16,0 0 0,0 8-16,0-8 15,8 7-15,14 1 16,9 0-16,-1-8 16,0 0-1,0 0-15,-7-8 16,0-7-16,-1 0 15,1-1-15,0 1 16,-1 0 0,9-8-16,-1 0 15,0 8-15,-7-1 16,7 1 0,-7 0-16,-1 0 15,1-1-15,0 9 16,-8-1-16,0 1 15,0-9 1,0 9-16,0-1 16,-7 0-16,0 1 15,-1-1-15,1-7 16,-1 7 0,1 1-16,-1-1 15,1 0-15,-8 8 16,7-7-1,-7 7-15,0 0 16,0 0-16,8 0 16,0-8-16,-1 0 15,-7 8 1,0 0-16,0 0 16,0 0-16,0 0 15,0 0 1,0 0-16,0 0 15,0 0-15,0 0 16,8-7-16,-8 7 16,0 0-1,0 0-15,0 0 16,0 0-16,0 0 16,0 0-16,0 0 15,0 0 1,0 0-16,0 0 15,0 0-15,0 0 16,0 0-16,0 0 16,0 0-1,0 0-15,0 0 16,0 0-16,0 0 16,0 0-16,0 0 15,0 0 1,0 0-16,0 0 15,0 0-15,0 0 16,0 0 0,0 0-16,0 0 15,0 0-15,0 0 16,0 0-16,0 0 16,0 0-1,0 0-15,0 0 16,0 0-16,0 0 15,0 0 1,0 0-16,0 0 16,0 0-16</inkml:trace>
  <inkml:trace contextRef="#ctx0" brushRef="#br0" timeOffset="21227.16">6297 6518 0,'0'0'15,"0"0"-15,0 0 16,0 0-16,0 0 16,0 0-16,0 0 15,0 0 1,8 0-16,-1 0 16,-7 0-16,8 0 15,0 0-15,-1 0 16,8 0-1,0 0-15,16-8 16,14 8-16,0 0 16,1 0-1,-1 0-15,-7-7 16,7-1-16,1 0 16,14 1-1,8-1-15,-7 0 16,-16 8-16,-7 0 15,0-7-15,7-1 16,8 1-16,15-1 16,0 8-1,-15-8-15,-15 8 16,7-7-16,0-1 16,1 0-16,-16 8 15,0 0 1,-7 0-16,-1 0 15,-6 0-15,-9 0 16,1 0 0,-1 0-16,-7 0 15,0 0-15,0 0 16,0 0-16,0 0 16,0 0-1,0 0-15,0 0 16,0 0-16,0 0 15,0 0 1,0 0-16,0 0 16,0 0-16,0 0 15,0 0-15,8 0 16,-8 0 0</inkml:trace>
  <inkml:trace contextRef="#ctx0" brushRef="#br0" timeOffset="43211.65">5987 5999 0,'0'0'16,"0"0"-16,0 0 15,0 0-15,0 0 16,0 0-16,0 0 16,0 0-1,0 0-15,0 0 16,0 0-16,0 0 16,0 0-1,0-8-15,8-7 16,7-8-16,0 0 15,0-7-15,16-8 16,6-1 0,1 1-16,7-8 15,-7 8-15,0-8 16,-8 1-16,1-1 16,6-8-1,9 9-15,-1-1 16,8 0-16,7 0 15,-14 0-15,-1 1 16,-7 7 0,7-8-16,8 8 15,-7 7-15,7 8 16,-8-7 0,-7 7-16,-8 0 15,0 0-15,8 0 16,0 0-16,0 0 15,-1 0 1,1 8-16,0-8 16,-8 0-16,0 8 15,-7 0 1,7-1-16,1-6 16,-1-1-16,8 0 15,7 0-15,0-8 16,1 1-1,-1-1-15,-7 1 16,0-8-16,-1-8 16,1 0-16,8 0 15,7 8 1,-1 0-16,1 0 16,0 7-16,0-7 15,8-8 1,22-7-16,0-1 15,-22 9-15,-24 6 16,9-6-16,7-1 16,7-8-1,16 1-15,-23 7 16,0 0-16,15 1 16,7-9-16,1 1 15,-1-1 1,-7-7-16,-22 16 15,7-1-15,7-8 16,8 16-16,-7 0 16,-8 7-1,-1-7-15,1 0 16,15 0-16,23-8 16,-23 0-1,-22 16-15,-1-1 16,8-7-16,7 8 15,-7-1-15,8 8 16,-8 0 0,0 8-16,-1 0 15,9-8-15,7 8 16,0-1 0,-7 1-16,-16 0 15,15-8-15,16 0 16,0 0-16,-1 0 15,1 0 1,-1 0-16,24 1 16,-9 6-16,-37 1 15,15 0-15,15 0 16,1-1 0,-1 9-16,-15-9 15,-8 9-15,8-1 16,8 8-1,-8 0-15,-15 0 16,-15 0-16,-1 0 16,9 0-1,-1 0-15,1 8 16,-1-1-16,0 1 16,-7 0-16,0-1 15,-8 1-15,0 0 16,8-1-1,0 8-15,0 1 16,0-1-16,7 8 16,8 7-1,-8 1-15,-15-1 16,1 1-16,-1-1 16,0 1-16,15 7 15,1-7 1,22 7-16,-15 8 15,-8-1-15,-7 1 16,-8 0 0,0-8-16,1 0 15,-1-7-15,23 15 16,-8-8-16,1 8 16,-1-1-1,-15-6-15,0 6 16,1 1-16,6 8 15,1-1 1,0-7-16,7 15 16,-7 8-16,-8-1 15,1-7-15,-1 8 16,0 15 0,0 0-16,-7-8 15,-8-7-15,8 23 16,0-9-16,-1-6 15,1 7 1,7 7-16,0 24 16,1-24-1,-1 1-15,-7 22 16,-1 1-16,1-16 16,-8 8-16,0 0 15,0 0 1,0-16-16,0 47 15,-7-24-15,0 16 16,-1 15-16,-7-15 16,0 7-1,0-7-15,0 15 16,0-8-16,0-15 16,0-7-1,0 22-15,0-15 16,0 8-16,-7 0 15,-1-8-15,0 23 16,1-8 0,-8-15-16,-8 16 15,-7-16-15,0-15 16,-8 23 0,0-16-16,0 0 15,0 9-15,8-1 16,0 7-16,-8 1 15,0-15 1,-15 7-16,16-15 16,-9-16-16,9-7 15,6 0-15,1-15 16,7 7 0,1-15-16,-9 8 15,1 0-15,-15 7 16,-1 8-1,-6-15-15,6-1 16,-7 16-16,8 8 16,7-1-1,-7-7-15,-16 0 16,1 0-16,14-7 16,9-9-16,-1 1 15,0 0 1,-7 15-16,-1-8 15,1-7-15,-16 15 16,16-23-16,0 7 16,15-22-1,-8 8-15,-8-9 16,1-14-16,-15 7 16,7 0-1,0 8-15,7 0 16,-7 7-16,1 1 15,-1-16-15,-8 0 16,-14 0 0,6-15-16,-21 8 15,-1-9 1,8 9-16,83-31 16,-257 114-16,249-106 15,-30 15-15,-30 7 16,16-7-16,-17 8 15,-14 7 1,0-7-16,15-1 16,0 1-16,8-8 15,7-1-15,-30 1 16,-1-7 0,9-9-16,7 1 15,-8-8-15,-22 7 16,22 1-1,8 0-15,15 7 16,-30 0-16,-23 1 16,31-9-16,-1 1 15,-30-8 1,31-8-16,-1-7 16,0-8-16,16 0 15,-31-15-15,8 7 16,8 1-1,7 7-15,-16-15 16,1 0-16,15-8 16,68 46-16,-257-252 15,242 244 1,-30-22-16,-31-39 16,8-15-1,-8-7-15,1 22 16,7 8-16,0-38 15,15 7-15,7 23 16,-6-7 0,-17-31-16,1-15 15,16 38-15,-9-23 16,8-22-16,8 37 16,-16-23-1,-22-37-15,30 53 16,8 7-16,45 92 15,-197-389-15,190 374 16,-39-62 0,-37-37-16,8 22 15,-1-15-15,-22-15 16,30 38-16,15 8 16,0-16-1,8 1-15,-1 7 16,1 7-16,-8-7 15,-15-7 1,7 7-16,1 0 16,7-8-16,-15-37 15,0 14 1,7-7-16,9-15 16,6 7-16,16 0 15,7 16-15,1-1 16,-1-22-16,8-8 15,0 7 1,0-14-16,-1-1 16,-14 8-16,-8-7 15,-7-9 1</inkml:trace>
  <inkml:trace contextRef="#ctx0" brushRef="#br0" timeOffset="45397.15">13328 2992 0,'0'0'15,"0"0"-15,0 0 16,8 0-16,14-8 15,8-7-15,8 0 16,0-8 0,-8 0-16,1 0 15,14-15-15,0 7 16,8 1 0,0 7-16,-8 8 15,-7-1-15,-8 9 16,-30 7-1</inkml:trace>
  <inkml:trace contextRef="#ctx0" brushRef="#br0" timeOffset="45985.85">13555 3686 0,'0'0'16,"7"-7"-16,16-9 15,37-22 1,54-7-16,-31 14 16,15 0-16,8 1 15,-38 7-15,-30 8 16,-8-1 0,-30 16-16</inkml:trace>
  <inkml:trace contextRef="#ctx0" brushRef="#br0" timeOffset="46608.29">13313 4137 0,'7'0'16,"24"-16"-16,37-14 15,-15-1-15,15-7 16,37-8 0,-6 8-16,-31 8 15,0-8-15,15-8 16,15-8-16,-98 54 16</inkml:trace>
  <inkml:trace contextRef="#ctx0" brushRef="#br0" timeOffset="46993.42">13404 4930 0,'0'0'0,"0"0"16,7 0 0,8 0-16,15-7 15,1-8-15,7-8 16,37-23 0,39-23-16,-114 69 15</inkml:trace>
  <inkml:trace contextRef="#ctx0" brushRef="#br0" timeOffset="52105.01">12852 5724 0,'0'0'0,"0"0"0,0 0 16,0 0-1,-8 0-15,-7-7 16,-8 7-16,-14 0 15,-16 15 1,-15 31-16,0 22 16,15 16-16,0 8 15,15-16-15,15-15 16,16-7 0,7-9-16,7-6 15,8-1-15,16 0 16,6-8-16,9-7 15,14 0 1,1-15-16,-16-8 16,-7 0-16,0-8 15,7-15 1,8 0-16,15-22 16,0-1-16,-23-8 15,-14 9 1,-16 14-16,0 1 15,-15-1-15,0 1 16,-38-24-16,-15-7 16,-7 0-1,14 8-15,-7-1 16,-22 1-16,75 53 16</inkml:trace>
  <inkml:trace contextRef="#ctx0" brushRef="#br0" timeOffset="54555.7">7779 6213 0,'0'0'16,"0"0"-16,0 0 15,0 0 1,0 0-16,0 0 15,0 0-15,0 0 16,0 0 0,8 7-16,-1 1 15,8 0-15,16 7 16,29 8 0,16 0-16,-8-8 15,7 0-15,24 8 16,6-8-16,-37-7 15,16 7-15,14 0 16,0-7 0,-15 0-16,-15-1 15,8 1-15,-8 0 16,-23-1 0,-7-7-16,-8 0 15,-7 0-15,-8 0 16,-7 0-16,-1 0 15,1 0 1,-8 0-16,0 0 16,0 0-16,0 0 15,0 0 1,0 0-16,0 0 16,0 0-16,0 0 15,0 0-15,0 0 16,0 0-1,0 0-15,0 0 16,0 0-16,0 0 16,0 0-16,0 0 15,0 0 1,0 0-16,0 0 16,0 0-16,0 0 15,0 0-15,0 0 16,0 0-1,0 0-15,0 0 16,0 0-16,0 0 16,0 0-1,0 0-15,0 0 16,0 0-16,0 0 16,0 0-16,0 0 15,0 0 1,0 0-16,0 0 15,0 0-15,0 0 16,0 0 0,0 0-16,0 0 15,0 0-15,0 0 16,0 0-16,0 0 16,0 0-1,0 0-15,0 0 16,0 0-16,0 0 15,0 0-15,0 0 16,0 0 0,0 0-16,0 0 15,-8 0-15,8 0 16,0 0 0,0 0-16,0 0 15,0 0-15,0 0 16,0 0-16,-7 0 15,7 0 1,-8 8-16,8-8 16</inkml:trace>
  <inkml:trace contextRef="#ctx0" brushRef="#br0" timeOffset="55521.6">9782 5991 0,'0'0'0,"0"0"15,0 0-15,-7 0 16,-8-7-16,0-1 16,7 8-1,-7 0-15,0-8 16,15 8-16</inkml:trace>
  <inkml:trace contextRef="#ctx0" brushRef="#br0" timeOffset="56403.18">9132 6480 0,'0'0'16,"0"0"-16,8-8 15,-1 0-15,8-7 16,8-8-16,0-7 16,7-16-1,23-15-15,15-8 16,0 1-16,-15 14 16,-8 1-16,-7-1 15,-8 16 1,1 8-16,-9 7 15,-7 15-15,-7 0 16,-8 8 0,0 0-16,0 0 15,0 8-15,0 0 16,0-1-16,0 1 16,-8 7-1,1-7-15,7-1 16,0-7-16,0 0 15</inkml:trace>
  <inkml:trace contextRef="#ctx0" brushRef="#br0" timeOffset="59629.35">9578 5900 0,'0'0'16,"0"0"-16,0 0 16,0 0-1,8 0-15,7 0 16,8 0-16,22 0 15,23-8-15,-7-7 16,-16 0 0,-7-8-16,-1 0 15,1 0-15,8 0 16,-1 0 0,8 0-16,0 0 15,-53 23-15</inkml:trace>
  <inkml:trace contextRef="#ctx1" brushRef="#br0">8446 3993 0,'-48'79'188,"40"-55"-173,-8 31-15,-15 25 16,-17-17-16,16 17 16,-23 47-16,-41 31 0,49-55 15,-41 144-15,17-120 16,15 23-16,-15 160 16,0-175-16,31 127 15,-16-135-15,17 119 16,-17-103-16,40 8 15,-8-32-15,9 31 16,-1-7-16,0-39 16,-24-1-16,16-64 0,8 17 15,8-16-15,-23-1 16,23 9-16,-8-8 16,0-17-16,8-7 15,8 16-15,0-24 16,0 8-16,0 0 15,0 8-15,0-9 16,0 25-16,-24-8 16,8 8-16,8-33 0,8 17 15,0-8-15,-7 0 16,7-8 0,-16 0-1,8 16-15,8 87 16,-16-71-16,16-1 15,0 88-15,0 16 16,16 0-16,23 55 0,-31-158 16,24 0-16,-8 15 15,-8-31-15,-8 0 16,-8-16-16,8 8 16,8-8-16,-9 16 15,1-24-15,16 23 16,16-15-16,39 40 15,24 7-15,-15-7 16,15-16-16,-47 0 16,-1-16-16,-31-16 15,0 0-15,-16 0 16,15-8-16,-15 0 16,16 0-16,-16-8 15,8 0 1,8-48-16,8 9 15,39-32-15,-23 7 0,23-31 16,24-64-16,-15 25 16,-9 23-16,-31-48 15,-24 119-15,16-47 16,39-24-16,-8-95 16,-23 55-16,-8 16 15,23 48-15,-39-24 0,0-16 16,8-95-16,-24 95 15,40-23-15,-40 39 16,0-80-16,16 80 16,23-174-16,-39 205 15,-8-7-15,8 32 16,0 15-16,-16-15 16,16 31-16,-7 1 15,-9 15-15,16-16 0,0 16 16,0 0-16,-8-7 15,8-25-15,-16 32 16,0-15-16,8-17 16,-40-8-16,25 25 15,-9-1-15,8 16 16,8 1-16,-8-9 0,16 8 16,-7-16-16,-1 8 15,8-7-15,-24-41 16,8 57-16,-16-17 15,25 16-15,-1-16 16,8 25-16,0 7 16,0 0-16,-8 0 15,8-8-15,-16 16 16,0-8-16,17 8 16,-1 0-16,-8 0 15,8 0-15,0 0 16,-16 0-16,0-16 15,0-8-15,1 8 16,-9-7-16,16 23 16,0-24-16,8 24 15,0 0-15,-16-8 0,1 8 16,15 0 0,-16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1-23T01:46:18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8882 9406 0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1-23T01:47:56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11454 8033 0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1-23T02:17:02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9025 5461 0,'0'71'140,"8"49"-140,-8-49 16,0 56-16,0-8 16,0-48-16,0-15 15,0 55 1,0-63-16,0 31 16,0 8-1,-16-47-15,16 0 16,0-1-16,0 1 0,0-16 15,0-16-15,0 0 16,0 16-16,0-16 16,0 15-16,0 17 15,0-32 1,0 16-16,8 47 16,0-47-16,8 32 15,-16-40-15,0-8 16,8-1-16,8-7 15,-8 0 1,0 0 0,0 0-16,8 0 15,47 24 1,-23-8-16,39 32 16,-23-17-16,39-23 15,-55-8-15,31 16 16,-47-16-16,16 0 15,55-8 1,-32-15 0,-7 15-16,23-32 15,25 24-15,-49 8 16,1 8-16,-17-32 16,588-190 15,-619 222-31,56-32 0,39-31 31,-63 47-31,-32 8 16,23 8-1,-23-24 1,-8 0 0,24 9-16,-24-17 15,16-8-15,32-79 16,-48 79-16,55-722 15,-55 667 1,-8 16-16,-8 55 16,8 0-16,8 0 15,-15 0-15,7-7 16,0 31 0,-16 0-1,16-8-15,8 0 0,-16 8 16,-8-16-16,16 16 15,0-8-15,-79-79 16,47 47-16,1 8 16,-1 24-1,16-8-15,8 16 0,8 0 16,0 0 171,1 0-187,-9 0 16,8 0 0,0 0-16,0 0 15,-8 8 220,8 0-235,-16 0 15,16 8-15,-16-8 16,-23 16 0,39-16-16,0-8 15,-198 119-15,166-127 16,-8 8-1,32 0-15,8 0 16,1 8-16,-9 0 16,16 0-1,0 0-15,0 8 16,0-1 0,0 1-1,0-8-15,0 0 16,0 0-1,8-8 1,-8 16-16,8-24 31,-8 0-15,0 24 31,0-8-32,0 0-15,0 8 16,-24-24 15,-87-8-31,71-8 16,8 8-16,0 8 16,1-8-16,23 16 15,0 0-15,-16 0 16,16 0-16,0 0 15,-24 0 1,16 0-16,9 0 16,-144 80-1,143-80 204,0 0-203,-8 0-1,8 0-15,0 0 47,-8 0-31,8 0-1,0 0 1,-15 0-16,-1-8 16,0 8-16,-8-16 15,24 16 1,-16 0-16,16 0 16,0 0-16,-7 0 15,7 0-15,0 0 16</inkml:trace>
  <inkml:trace contextRef="#ctx0" brushRef="#br0" timeOffset="6676.68">18027 7699 0,'24'-23'282,"-16"-1"-267,7 16 1,9-16-16,-16 0 0,24-31 16,-24 31-1,16 0-15,7-8 0,-23 24 16,0-23-16,8 15 15,-8 8-15,0 0 16,8 8 15,0 0-15,0 0 0,15-16-16,-23 8 15,8 0-15,-8 0 16,0-8-16,16 8 15,0-31-15,-8 15 16,-8 16-16,-1-16 0,9 0 16,0 0-1,24-23-15,-32 39 0,0-16 16,8 16 0,-8 0-16,15-55 15,-15 55-15,8-16 16,24 0-16,-16-16 15,-8 17-15,7-9 16,1 24-16,0-8 16,0 8-16,-8-16 15,-8 24 17,95-71 14,-95 55-46,0 8 16,0 0 62,-16 8 32,0 0-110,-16 0 15,-24-63-15</inkml:trace>
  <inkml:trace contextRef="#ctx0" brushRef="#br0" timeOffset="35053.75">15002 5667 0,'56'-87'297,"-32"47"-297,-8 1 0,8-41 15,-9 57 1,9-1 0,-8-16-16,8 24 0,0-24 15,-8 17-15,7 15 16,17-24-16,-32 8 16,8 16-16,0 0 15,0-8-15,254-214 31,-255 214-15,-7 8 0,16 0-16,-16-7 15,0-9 32,-8 16 16,0 0-32,-8 8-31,0 0 16,-8 0-16,-8-24 15,-15 8-15,7 8 16</inkml:trace>
  <inkml:trace contextRef="#ctx0" brushRef="#br0" timeOffset="37443.37">14947 5588 0,'16'-24'328,"-16"16"-328,0 0 32,8-16 77,-8 1-109,0 15 16,0 0-1,8-16 1,8 32 281,-16 8-266,7-16-31,-7 16 16,0 0-1,24-9-15,-24 1 31,0 8-15,8-8 15,-8 0-15,8 0 0,-8 8-16,0-8 15,0 0-15,0 8 16,16-16-16,-16 8 15,0 0 1,0 0 0,0 7-1,0-7 1,0 16 15,8-24-15,0 0 15,0 0 16,8 0-31,-8-16-1,15 0 16,-15 9-31,8-1 16,-8-8 15,0 8-31,8 0 16,-8 0 0,0-8-16,0 8 15,16 0 1,-8-8 15,-16 8 78</inkml:trace>
  <inkml:trace contextRef="#ctx0" brushRef="#br0" timeOffset="70640.25">14193 7279 0,'16'0'219,"-8"0"-203,23 0-1,-23 0-15,24 0 0,8-16 16,-1 16 0,-15 0-16,48-16 15,-48 16-15,71-16 16,-71 16-16,-1 0 15,25 0-15,-24 0 0,0 0 16,-16 0-16,31-8 16,1 8-16,-24 0 15,16-16-15,-24 16 16,-1-8-16,25 8 16,-16 0-16,16 0 15,-24 0 1,0 0-1,8 0-15,-8 0 16,15 0-16,-15 0 31,0 0-15,0 0 46,40 0-30,-9 0-32,-15 0 15,0 0-15,16 0 16,-8 0-16,15 0 16,-39 0-1,16 0-15,-16 0 16,16 0-16,-16-8 0,7 8 15,-7-8-15,24-23 16,-24 31 0,32-8-1,-32 8-15,0 0 16,23-8 0,-15 8-16,-8 0 15,0 0-15,16 0 0,-16 0 31,8 0-15,-16 8 15,0 16-15,0-16 15,-8-8-31,0 15 31,-16-15-15,16 0 0,0 0-1,-16-47-15,9 47 16,-105-230-16</inkml:trace>
  <inkml:trace contextRef="#ctx0" brushRef="#br0" timeOffset="81645.36">13844 10104 0,'7'0'297,"1"0"-266,0 0-15,32 0 0,-32 0-16,0 0 15,0 0-15,8 0 16,-8 0-16,0 0 15,15 0 1,17 0 0,-32 0-16,0 0 15,16 0-15,-16 0 16,8 0 0,-8 0-16,15 0 15,-15 0-15,0 0 16,16-15-16,-16 15 0,8 0 15,-8 0-15,0 0 16,16 0 31,-17 0-31,17 0-16,-16 0 15,0 0-15,16 0 16,16 0-1,-32 0 1,15 0-16,-15 0 16,16 0-16,-16 0 15,0 0-15,16 0 16,0 0 0,-16 0-1,0 0 1,7 0-16,1 0 15,0-8 1,0 8-16,0 0 16,-8 0 31,0 0-32,32-16-15,-33 16 16,25 0-1,-16 0-15,-8 0 0,0 0 16,0 0-16,71-24 16,-71 24-1,32 0-15,-16 0 16,-16 0 0,23 0-16,-7 0 15,-16 0-15,8 0 0,-8 0 16,0 0-16,8 0 15,-8 0 17,39 0-17,-23 0 1,-8 0-16,8 0 16,16 0-16,-17 0 15,-15 0-15,16 0 16,-16 0-16,8 0 0,-8 0 15,16 0 1,-8 0 31,23-8-31,-7 8-1,8 0-15,-17 0 16,-15 0-16,8 0 0,-8 0 15,0 0-15,8 0 16,-8 0-16,16 0 16,-16 0-1,16 0 1,-17 0-16,1 0 16,16 0-16,-16 0 15,16 0-15,-16 0 16,0 0-16,8 0 78,0 0-78,-1 0 16</inkml:trace>
  <inkml:trace contextRef="#ctx0" brushRef="#br0" timeOffset="86657.88">9375 9295 0,'15'24'204,"-15"-1"-189,8 17 1,8 16-16,0 15 15,-8-15-15,8-17 16,-16-15-16,0-16 16,0 8-16,0-8 15,8-8 17,-8 24-32,0-16 31,16-8-16,0 0 17,-1 0-17,-7 0 17,0 0-32,16 8 15,16 23-15,31-7 0,-31-8 16,0 0-16,15-16 15,-31 0-15,16 24 16,-1-24-16,1 0 16,-16 0-16,47 0 15,-47 0-15,32 0 16,15 0-16,48 0 16,-63 0-1,-16-16-15,15 16 16,1 0-16,-33 0 15,25-16-15,-24 16 0,0 0 16,15-16-16,1 16 16,-16 0-16,16-8 15,-17 8-15,33-16 16,-24 0-16,7 16 16,73-7-1,-33 7 1,-63 0-16,8 0 15,-1 0-15,33-16 16,-32 16-16,0-16 16,-1 16-16,33-24 0,-16 8 15,-1 0-15,17 16 16,-8 0-16,23 0 16,8-16-16,33 16 15,-81 0 1,25 0-16,-32 8 0,15-8 15,17 0-15,-16 0 16,-9 0-16,41 0 16,-33 0-16,1 0 15,32 0-15,-49 0 16,17 0-16,8 0 16,-24 0-16,15 0 0,-15 0 15,16 16-15,-32-16 16,0 0-1,7 0-15,-7-8 47,-8 0 0,8 0-31,-8 0-16,16-31 15,-8 31-15,0-32 16,40 0-16,-40 1 16,-8 7-16,16 0 15,-9 24-15,-7 0 16,0 16 78,-7-8-63,-9 0-31,8 0 16</inkml:trace>
  <inkml:trace contextRef="#ctx0" brushRef="#br0" timeOffset="92657.71">14923 10279 0,'0'8'187,"0"16"-187,0-16 16,0 16-1,0-17-15,0 1 16,0 16-16,0-16 0,0 16 16,0-16-16,8 16 15,-8-16-15,0 23 16,0-23 0,0 8-16,0-8 46,0 0-30,0 16 0,0 0-16,0 15 15,0-23 1,0 0-16,0-8 16,0 0-16,0 0 31,0 32-16,16-1-15,-16 33 16,0-17 0,0-31-16,0 0 15,0-16-15,0 24 16,0-16 0,0-8 15,8-8 16,8 0-32,-8 0 17,0 0-17,0-16 1,7 0-16,9 0 15,-16 16 1,16 0-16,-16 0 0,8-8 16,0 8-16,23 0 15,9-16 1,-40 16 0,32-8-16,-9 8 0,25-24 15,-24 0 1,-1 24-1,-7 0-15,0-23 0,0 7 16,39-16 0,9 24-16,-17-8 15,-31 16-15,0 0 16,0 0 0,0 0-16,23-8 15,-23 8-15,-16-8 16,16 8-16,-16 0 15,16 0-15,-17 0 16,17 0-16,-16-15 0,0 15 16,16 0-16,-16 0 15,47-8 1,-47 8 0,8 0-16,-8-24 15,0 24 1,8 0-16,79-16 15,-39 8 1,15 8-16,-47 0 16,0 0-16,-16 0 15,16 0-15,-40-16 266,8 16-250,0 0-1,0 0-15,-8 0 16,16-8-1,-16 8-15,0 0 32,8 0-17,1 0 1,-9 0 0,-72 95-16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1-23T02:23:39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4588 10962 0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5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‹#›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x4O8pojMF0w" TargetMode="Externa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kopoLzvh5jY?controls=0" TargetMode="Externa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7a6GrKqOxeU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youtube.com/watch?v=7a6GrKqOxe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Q3YW-3KCzU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palafox@up.edu.mx" TargetMode="External"/><Relationship Id="rId2" Type="http://schemas.openxmlformats.org/officeDocument/2006/relationships/hyperlink" Target="https://leonpalafox.com/aiclase_videojuegos/" TargetMode="Externa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www.youtube.com/watch?v=P18EdAKuC1U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1026" name="Picture 2" descr="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41" y="654050"/>
            <a:ext cx="3176909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6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Durante los 80s – 90s, mucho de lo que hoy llamamos Machine </a:t>
            </a:r>
            <a:r>
              <a:rPr lang="es-MX" sz="2000" dirty="0" err="1"/>
              <a:t>Learning</a:t>
            </a:r>
            <a:r>
              <a:rPr lang="es-MX" sz="2000" dirty="0"/>
              <a:t> se denominaba Inteligencia Artificial. IA era un termino sombrilla para todo lo que implicaba un entrenamiento usando datos.</a:t>
            </a:r>
          </a:p>
          <a:p>
            <a:pPr lvl="1"/>
            <a:r>
              <a:rPr lang="es-MX" sz="1800" dirty="0"/>
              <a:t>Redes Neuronales</a:t>
            </a:r>
          </a:p>
          <a:p>
            <a:pPr lvl="1"/>
            <a:r>
              <a:rPr lang="es-MX" sz="1800" dirty="0"/>
              <a:t>Algoritmos genéticos</a:t>
            </a:r>
          </a:p>
          <a:p>
            <a:pPr lvl="1"/>
            <a:r>
              <a:rPr lang="es-MX" sz="1800" dirty="0"/>
              <a:t>Lógica difusa</a:t>
            </a:r>
          </a:p>
          <a:p>
            <a:pPr lvl="1"/>
            <a:r>
              <a:rPr lang="es-MX" sz="1800" dirty="0"/>
              <a:t>Modelos probabilísticos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Renacimiento de ML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 finales de 1990s, mucha gente comenzó a utilizar herramientas más formales para el aprendizaje, mucha gente de matemáticas y estadística comenzaron a involucrarse con la comunidad de Machine </a:t>
            </a:r>
            <a:r>
              <a:rPr lang="es-MX" dirty="0" err="1"/>
              <a:t>Learning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03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Renacimiento de ML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IA se renombro Machine </a:t>
            </a:r>
            <a:r>
              <a:rPr lang="es-MX" sz="2000" dirty="0" err="1"/>
              <a:t>Learning</a:t>
            </a:r>
            <a:r>
              <a:rPr lang="es-MX" sz="2000" dirty="0"/>
              <a:t>, y muchos algoritmos clásicos de IA fueron adoptados por la comunidad de ML</a:t>
            </a:r>
          </a:p>
          <a:p>
            <a:pPr lvl="1"/>
            <a:r>
              <a:rPr lang="es-MX" sz="2000" dirty="0"/>
              <a:t>Maquinas de Soporte Vectorial</a:t>
            </a:r>
          </a:p>
          <a:p>
            <a:pPr lvl="1"/>
            <a:r>
              <a:rPr lang="es-MX" sz="2000" dirty="0"/>
              <a:t>K-</a:t>
            </a:r>
            <a:r>
              <a:rPr lang="es-MX" sz="2000" dirty="0" err="1"/>
              <a:t>Means</a:t>
            </a:r>
            <a:endParaRPr lang="es-MX" sz="2000" dirty="0"/>
          </a:p>
          <a:p>
            <a:pPr lvl="1"/>
            <a:r>
              <a:rPr lang="es-MX" sz="2000" dirty="0"/>
              <a:t>Regresión Lineal</a:t>
            </a:r>
          </a:p>
          <a:p>
            <a:pPr lvl="1"/>
            <a:r>
              <a:rPr lang="es-MX" sz="2000" dirty="0"/>
              <a:t>Inferencia Bayesiana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66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Y los videojuegos?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7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IA en videojuegos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Históricamente IA ha sido una parte fundamental del desarrollo de los videojuegos.</a:t>
            </a:r>
          </a:p>
          <a:p>
            <a:pPr lvl="1"/>
            <a:r>
              <a:rPr lang="es-MX" dirty="0"/>
              <a:t>Ha ido de la mano</a:t>
            </a:r>
          </a:p>
          <a:p>
            <a:r>
              <a:rPr lang="es-MX" dirty="0"/>
              <a:t>Un videojuego sin una IA “decente” se vuelve muy fácil o muy difícil.</a:t>
            </a:r>
          </a:p>
          <a:p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15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Maquinas de estado</a:t>
            </a:r>
          </a:p>
          <a:p>
            <a:r>
              <a:rPr lang="es-MX" dirty="0"/>
              <a:t>Lógica Discreta</a:t>
            </a:r>
          </a:p>
          <a:p>
            <a:r>
              <a:rPr lang="es-MX" dirty="0"/>
              <a:t>Aprendizaje Reforzado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98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2050" name="Picture 2" descr="Image result for decision tree chess 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02" y="647700"/>
            <a:ext cx="3213048" cy="405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ep blue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77" y="1631950"/>
            <a:ext cx="2435648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89584" y="360680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Deep Blue, IBM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8D0356-4039-42CB-AE00-1D5E603C186A}"/>
                  </a:ext>
                </a:extLst>
              </p14:cNvPr>
              <p14:cNvContentPartPr/>
              <p14:nvPr/>
            </p14:nvContentPartPr>
            <p14:xfrm>
              <a:off x="1760760" y="843480"/>
              <a:ext cx="3388680" cy="384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8D0356-4039-42CB-AE00-1D5E603C1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1400" y="834120"/>
                <a:ext cx="3407400" cy="38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12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1700" y="569289"/>
            <a:ext cx="5561452" cy="38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19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8" y="861003"/>
            <a:ext cx="6233014" cy="318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0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20</a:t>
            </a:fld>
            <a:endParaRPr lang="en-US"/>
          </a:p>
        </p:txBody>
      </p:sp>
      <p:pic>
        <p:nvPicPr>
          <p:cNvPr id="3" name="x4O8pojMF0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1285875"/>
            <a:ext cx="4572000" cy="2571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FA7AF1-48AE-4D2B-B3A1-3323510F0780}"/>
                  </a:ext>
                </a:extLst>
              </p14:cNvPr>
              <p14:cNvContentPartPr/>
              <p14:nvPr/>
            </p14:nvContentPartPr>
            <p14:xfrm>
              <a:off x="3197520" y="33861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FA7AF1-48AE-4D2B-B3A1-3323510F0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8160" y="3376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790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21</a:t>
            </a:fld>
            <a:endParaRPr lang="en-US"/>
          </a:p>
        </p:txBody>
      </p:sp>
      <p:pic>
        <p:nvPicPr>
          <p:cNvPr id="3" name="kopoLzvh5j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1285875"/>
            <a:ext cx="4572000" cy="2571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C00D11-95AD-4640-8712-EB9FF2A44085}"/>
                  </a:ext>
                </a:extLst>
              </p14:cNvPr>
              <p14:cNvContentPartPr/>
              <p14:nvPr/>
            </p14:nvContentPartPr>
            <p14:xfrm>
              <a:off x="4123440" y="28918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C00D11-95AD-4640-8712-EB9FF2A440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4080" y="2882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14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Actividad Grupal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7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Mensaje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4000" dirty="0"/>
              <a:t>Mafia</a:t>
            </a:r>
          </a:p>
          <a:p>
            <a:pPr algn="ctr"/>
            <a:r>
              <a:rPr lang="en-US" sz="4000" dirty="0" err="1"/>
              <a:t>Poder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 err="1"/>
              <a:t>Corrupción</a:t>
            </a:r>
            <a:endParaRPr lang="en-US" sz="4000" dirty="0"/>
          </a:p>
          <a:p>
            <a:pPr algn="ctr"/>
            <a:r>
              <a:rPr lang="en-US" sz="4000" dirty="0"/>
              <a:t>Complot</a:t>
            </a:r>
          </a:p>
          <a:p>
            <a:pPr algn="ctr"/>
            <a:r>
              <a:rPr lang="en-US" sz="4000" dirty="0"/>
              <a:t>México</a:t>
            </a:r>
          </a:p>
        </p:txBody>
      </p:sp>
    </p:spTree>
    <p:extLst>
      <p:ext uri="{BB962C8B-B14F-4D97-AF65-F5344CB8AC3E}">
        <p14:creationId xmlns:p14="http://schemas.microsoft.com/office/powerpoint/2010/main" val="147699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Mensaje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Gol</a:t>
            </a:r>
            <a:endParaRPr lang="en-US" dirty="0"/>
          </a:p>
          <a:p>
            <a:pPr algn="ctr"/>
            <a:r>
              <a:rPr lang="en-US" dirty="0"/>
              <a:t>México</a:t>
            </a:r>
          </a:p>
          <a:p>
            <a:pPr algn="ctr"/>
            <a:r>
              <a:rPr lang="en-US" dirty="0" err="1"/>
              <a:t>Tirititito</a:t>
            </a:r>
            <a:endParaRPr lang="en-US" dirty="0"/>
          </a:p>
          <a:p>
            <a:pPr algn="ctr"/>
            <a:r>
              <a:rPr lang="en-US" dirty="0" err="1"/>
              <a:t>Fútbol</a:t>
            </a:r>
            <a:endParaRPr lang="en-US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78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 supieron 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Las palabras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asociadas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persona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correlaciona</a:t>
            </a:r>
            <a:r>
              <a:rPr lang="en-US" sz="2000" dirty="0"/>
              <a:t> las palabras con las personas.</a:t>
            </a:r>
          </a:p>
          <a:p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cerebro</a:t>
            </a:r>
            <a:r>
              <a:rPr lang="en-US" sz="2000" dirty="0"/>
              <a:t> </a:t>
            </a:r>
            <a:r>
              <a:rPr lang="en-US" sz="2000" dirty="0" err="1"/>
              <a:t>calcula</a:t>
            </a:r>
            <a:r>
              <a:rPr lang="en-US" sz="2000" dirty="0"/>
              <a:t> las </a:t>
            </a:r>
            <a:r>
              <a:rPr lang="en-US" sz="2000" dirty="0" err="1"/>
              <a:t>probabilidades</a:t>
            </a:r>
            <a:r>
              <a:rPr lang="en-US" sz="2000" dirty="0"/>
              <a:t> </a:t>
            </a:r>
            <a:r>
              <a:rPr lang="en-US" sz="2000" dirty="0" err="1"/>
              <a:t>conjuntas</a:t>
            </a:r>
            <a:r>
              <a:rPr lang="en-US" sz="2000" dirty="0"/>
              <a:t> de que la persona </a:t>
            </a:r>
            <a:r>
              <a:rPr lang="en-US" sz="2000" dirty="0" err="1"/>
              <a:t>esté</a:t>
            </a:r>
            <a:r>
              <a:rPr lang="en-US" sz="2000" dirty="0"/>
              <a:t> </a:t>
            </a:r>
            <a:r>
              <a:rPr lang="en-US" sz="2000" dirty="0" err="1"/>
              <a:t>asociada</a:t>
            </a:r>
            <a:r>
              <a:rPr lang="en-US" sz="2000" dirty="0"/>
              <a:t> al </a:t>
            </a:r>
            <a:r>
              <a:rPr lang="en-US" sz="2000" dirty="0" err="1"/>
              <a:t>mensaje</a:t>
            </a:r>
            <a:r>
              <a:rPr lang="en-US" sz="2000" dirty="0"/>
              <a:t>.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38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Supervisado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Set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etiquetados</a:t>
            </a:r>
            <a:endParaRPr lang="en-US" dirty="0"/>
          </a:p>
          <a:p>
            <a:pPr lvl="1"/>
            <a:r>
              <a:rPr lang="en-US" dirty="0"/>
              <a:t>Set de emails con spam/not spam.</a:t>
            </a:r>
          </a:p>
          <a:p>
            <a:pPr lvl="1"/>
            <a:r>
              <a:rPr lang="en-US" dirty="0"/>
              <a:t>Reviews de Amazon (</a:t>
            </a:r>
            <a:r>
              <a:rPr lang="en-US" dirty="0" err="1"/>
              <a:t>Estrellas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Facebook like/not like.</a:t>
            </a:r>
          </a:p>
          <a:p>
            <a:pPr lvl="1"/>
            <a:r>
              <a:rPr lang="en-US" dirty="0"/>
              <a:t>Stock Market - &gt; </a:t>
            </a:r>
            <a:r>
              <a:rPr lang="en-US" dirty="0" err="1"/>
              <a:t>Volumen</a:t>
            </a:r>
            <a:endParaRPr lang="en-US" dirty="0"/>
          </a:p>
          <a:p>
            <a:r>
              <a:rPr lang="en-US" dirty="0" err="1"/>
              <a:t>Algoritmo</a:t>
            </a:r>
            <a:endParaRPr lang="en-US" dirty="0"/>
          </a:p>
          <a:p>
            <a:pPr lvl="1"/>
            <a:r>
              <a:rPr lang="en-US" dirty="0" err="1"/>
              <a:t>Regresión</a:t>
            </a:r>
            <a:r>
              <a:rPr lang="en-US" dirty="0"/>
              <a:t> Lineal</a:t>
            </a:r>
          </a:p>
          <a:p>
            <a:pPr lvl="1"/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Logística</a:t>
            </a:r>
            <a:endParaRPr lang="en-US" dirty="0"/>
          </a:p>
          <a:p>
            <a:pPr lvl="1"/>
            <a:r>
              <a:rPr lang="en-US" dirty="0" err="1"/>
              <a:t>Maquinas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</a:t>
            </a:r>
            <a:r>
              <a:rPr lang="en-US" dirty="0" err="1"/>
              <a:t>Vectorial</a:t>
            </a:r>
            <a:endParaRPr lang="en-US" dirty="0"/>
          </a:p>
          <a:p>
            <a:pPr lvl="1"/>
            <a:r>
              <a:rPr lang="en-US" dirty="0"/>
              <a:t>Deep Learning (Neural Networks and Convolutional NN)</a:t>
            </a:r>
          </a:p>
        </p:txBody>
      </p:sp>
    </p:spTree>
    <p:extLst>
      <p:ext uri="{BB962C8B-B14F-4D97-AF65-F5344CB8AC3E}">
        <p14:creationId xmlns:p14="http://schemas.microsoft.com/office/powerpoint/2010/main" val="1362413120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83646" y="1234369"/>
            <a:ext cx="5659694" cy="2220359"/>
            <a:chOff x="733217" y="1261371"/>
            <a:chExt cx="6579491" cy="2217298"/>
          </a:xfrm>
        </p:grpSpPr>
        <p:sp>
          <p:nvSpPr>
            <p:cNvPr id="4" name="TextBox 3"/>
            <p:cNvSpPr txBox="1"/>
            <p:nvPr/>
          </p:nvSpPr>
          <p:spPr>
            <a:xfrm>
              <a:off x="1677744" y="1261371"/>
              <a:ext cx="3019273" cy="33424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1575" b="1" dirty="0" err="1">
                  <a:ln/>
                  <a:solidFill>
                    <a:schemeClr val="accent3"/>
                  </a:solidFill>
                </a:rPr>
                <a:t>Aprendizaje</a:t>
              </a:r>
              <a:r>
                <a:rPr lang="en-US" sz="1575" b="1" dirty="0">
                  <a:ln/>
                  <a:solidFill>
                    <a:schemeClr val="accent3"/>
                  </a:solidFill>
                </a:rPr>
                <a:t> </a:t>
              </a:r>
              <a:r>
                <a:rPr lang="en-US" sz="1575" b="1" dirty="0" err="1">
                  <a:ln/>
                  <a:solidFill>
                    <a:schemeClr val="accent3"/>
                  </a:solidFill>
                </a:rPr>
                <a:t>Supervisado</a:t>
              </a:r>
              <a:endParaRPr lang="en-US" sz="1575" b="1" dirty="0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8779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217" y="2579923"/>
              <a:ext cx="906044" cy="247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Mail Inbox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935" y="1914098"/>
              <a:ext cx="580644" cy="5861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Labels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233" y="262599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3199" y="2900311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19835" y="2984893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47217" y="3172345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  <p:sp>
          <p:nvSpPr>
            <p:cNvPr id="24" name="Plus 23"/>
            <p:cNvSpPr/>
            <p:nvPr/>
          </p:nvSpPr>
          <p:spPr>
            <a:xfrm>
              <a:off x="1510007" y="1979053"/>
              <a:ext cx="466344" cy="466344"/>
            </a:xfrm>
            <a:prstGeom prst="mathPlu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28779" y="2834017"/>
              <a:ext cx="859536" cy="644652"/>
              <a:chOff x="755904" y="2718816"/>
              <a:chExt cx="1146048" cy="85953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55904" y="2718816"/>
                <a:ext cx="688848" cy="402336"/>
                <a:chOff x="1169463" y="3439114"/>
                <a:chExt cx="688848" cy="40233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102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908304" y="28712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34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060704" y="3023616"/>
                <a:ext cx="688848" cy="402336"/>
                <a:chOff x="1169463" y="3439114"/>
                <a:chExt cx="688848" cy="40233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0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213104" y="3176016"/>
                <a:ext cx="688848" cy="402336"/>
                <a:chOff x="1169463" y="3439114"/>
                <a:chExt cx="688848" cy="402336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169463" y="3439114"/>
                  <a:ext cx="688848" cy="40233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13"/>
                </a:p>
              </p:txBody>
            </p:sp>
            <p:pic>
              <p:nvPicPr>
                <p:cNvPr id="46" name="Picture 2" descr="http://upload.wikimedia.org/wikipedia/en/0/0a/Gmail_logo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463" y="3452414"/>
                  <a:ext cx="239544" cy="1079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1203268" y="3598359"/>
                  <a:ext cx="326828" cy="9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203268" y="3678324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214629" y="3753831"/>
                  <a:ext cx="5985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Right Arrow 49"/>
            <p:cNvSpPr/>
            <p:nvPr/>
          </p:nvSpPr>
          <p:spPr>
            <a:xfrm>
              <a:off x="2867892" y="2034956"/>
              <a:ext cx="843742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49625" y="1919143"/>
              <a:ext cx="1553648" cy="58616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Algorithm</a:t>
              </a:r>
            </a:p>
            <a:p>
              <a:pPr algn="ctr"/>
              <a:r>
                <a:rPr lang="en-US" sz="675" dirty="0"/>
                <a:t>(Naïve Bayes, Deep Nets, SVMs, Logistic Regression)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5541266" y="2029911"/>
              <a:ext cx="385710" cy="354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412489" y="1604334"/>
              <a:ext cx="516636" cy="301752"/>
              <a:chOff x="1169463" y="3439114"/>
              <a:chExt cx="688848" cy="40233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169463" y="3439114"/>
                <a:ext cx="688848" cy="4023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pic>
            <p:nvPicPr>
              <p:cNvPr id="61" name="Picture 2" descr="http://upload.wikimedia.org/wikipedia/en/0/0a/Gmail_logo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9463" y="3452414"/>
                <a:ext cx="239544" cy="107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2" name="Straight Connector 61"/>
              <p:cNvCxnSpPr/>
              <p:nvPr/>
            </p:nvCxnSpPr>
            <p:spPr>
              <a:xfrm flipV="1">
                <a:off x="1203268" y="3598359"/>
                <a:ext cx="326828" cy="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203268" y="3678324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14629" y="3753831"/>
                <a:ext cx="5985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384277" y="2206311"/>
              <a:ext cx="573059" cy="29249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System</a:t>
              </a:r>
            </a:p>
          </p:txBody>
        </p:sp>
        <p:sp>
          <p:nvSpPr>
            <p:cNvPr id="81" name="Right Arrow 80"/>
            <p:cNvSpPr/>
            <p:nvPr/>
          </p:nvSpPr>
          <p:spPr>
            <a:xfrm rot="5400000">
              <a:off x="6526775" y="1979371"/>
              <a:ext cx="240573" cy="17331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51" name="Left-Up Arrow 50"/>
            <p:cNvSpPr/>
            <p:nvPr/>
          </p:nvSpPr>
          <p:spPr>
            <a:xfrm rot="13500000">
              <a:off x="6358271" y="2589443"/>
              <a:ext cx="577581" cy="577581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966616" y="3021469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Not Spam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796072" y="3036016"/>
              <a:ext cx="516636" cy="3017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Spam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298106" y="3982864"/>
            <a:ext cx="3661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Spam</a:t>
            </a:r>
            <a:r>
              <a:rPr lang="en-US" sz="1050" dirty="0"/>
              <a:t>: Offer, Viagra, medicine, Free, Conference in China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8106" y="4375433"/>
            <a:ext cx="35189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Not Spam</a:t>
            </a:r>
            <a:r>
              <a:rPr lang="en-US" sz="1050" dirty="0"/>
              <a:t>: UP, Machine Learning, </a:t>
            </a:r>
            <a:r>
              <a:rPr lang="en-US" sz="1050" dirty="0" err="1"/>
              <a:t>Evento</a:t>
            </a:r>
            <a:r>
              <a:rPr lang="en-US" sz="1050" dirty="0"/>
              <a:t>, Mia, </a:t>
            </a:r>
            <a:r>
              <a:rPr lang="en-US" sz="1050" dirty="0" err="1"/>
              <a:t>Mónica</a:t>
            </a:r>
            <a:endParaRPr 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1837899" y="3454727"/>
            <a:ext cx="50365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r>
              <a:rPr lang="en-US" sz="1050" dirty="0" err="1"/>
              <a:t>Cada</a:t>
            </a:r>
            <a:r>
              <a:rPr lang="en-US" sz="1050" dirty="0"/>
              <a:t> </a:t>
            </a:r>
            <a:r>
              <a:rPr lang="en-US" sz="1050" dirty="0" err="1"/>
              <a:t>categoría</a:t>
            </a:r>
            <a:r>
              <a:rPr lang="en-US" sz="1050" dirty="0"/>
              <a:t> </a:t>
            </a:r>
            <a:r>
              <a:rPr lang="en-US" sz="1050" dirty="0" err="1"/>
              <a:t>tendrá</a:t>
            </a:r>
            <a:r>
              <a:rPr lang="en-US" sz="1050" dirty="0"/>
              <a:t> features que lo van a </a:t>
            </a:r>
            <a:r>
              <a:rPr lang="en-US" sz="1050" dirty="0" err="1"/>
              <a:t>caracterizar</a:t>
            </a:r>
            <a:endParaRPr lang="en-US" sz="10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718561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Qué es Inteligencia Artificial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614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pic>
        <p:nvPicPr>
          <p:cNvPr id="2" name="Picture 2" descr="File:robot fu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25" y="1760855"/>
            <a:ext cx="58197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2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s-ES" dirty="0"/>
              <a:t>En esta clase estudiaremos las diferentes técnicas de Inteligencia Artificial y sus aplicaciones en la industria de los videojuegos. Se verán técnicas básicas y el estado del arte, así como técnicas para evaluar cada algoritmo con diferentes sets de datos.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AI/ML?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La definición </a:t>
            </a:r>
            <a:r>
              <a:rPr lang="es-MX" sz="1800" dirty="0" err="1"/>
              <a:t>via</a:t>
            </a:r>
            <a:r>
              <a:rPr lang="es-MX" sz="1800" dirty="0"/>
              <a:t> la prueba de Turing, actuando humanamente:</a:t>
            </a:r>
          </a:p>
          <a:p>
            <a:pPr lvl="1"/>
            <a:r>
              <a:rPr lang="es-MX" sz="1800" dirty="0"/>
              <a:t>¿Qué es la prueba de Turing?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319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prueba de Turing es una prueba diseñada por Alan Turing, donde una máquina se define inteligente:</a:t>
            </a:r>
          </a:p>
          <a:p>
            <a:pPr lvl="1"/>
            <a:r>
              <a:rPr lang="es-MX" dirty="0"/>
              <a:t>Si durante una conversación, un humano no puede distinguir si la máquina es máquina o humano.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708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videojuegos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un juego, el jugador no puede distinguir si la máquina es máquina o humano.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364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se necesita para pasar la prueba de Turing (técnicamente)?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4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Prueba de Turing:</a:t>
            </a:r>
          </a:p>
          <a:p>
            <a:pPr lvl="1"/>
            <a:r>
              <a:rPr lang="es-MX" sz="2000" dirty="0"/>
              <a:t>Procesamiento de Lenguaje Natural (NLP): Para comunicarse</a:t>
            </a:r>
          </a:p>
          <a:p>
            <a:pPr lvl="1"/>
            <a:r>
              <a:rPr lang="es-MX" sz="2000" dirty="0"/>
              <a:t>Representación de Conocimiento: Para representar su información</a:t>
            </a:r>
          </a:p>
          <a:p>
            <a:pPr lvl="1"/>
            <a:r>
              <a:rPr lang="es-MX" sz="2000" dirty="0"/>
              <a:t>Razonamiento automático: para procesar la información que tiene y convertirla en respuestas.</a:t>
            </a:r>
          </a:p>
          <a:p>
            <a:pPr lvl="1"/>
            <a:r>
              <a:rPr lang="es-MX" sz="2000" dirty="0"/>
              <a:t>Machine </a:t>
            </a:r>
            <a:r>
              <a:rPr lang="es-MX" sz="2000" dirty="0" err="1"/>
              <a:t>Learning</a:t>
            </a:r>
            <a:r>
              <a:rPr lang="es-MX" sz="2000" dirty="0"/>
              <a:t>: Para aprender de nuevas interacciones.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606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“moderna” prueba de Turing también incluye:</a:t>
            </a:r>
          </a:p>
          <a:p>
            <a:pPr lvl="1"/>
            <a:r>
              <a:rPr lang="es-MX" dirty="0"/>
              <a:t>Visión de Computadora: Para interactuar con la persona</a:t>
            </a:r>
          </a:p>
          <a:p>
            <a:pPr lvl="1"/>
            <a:r>
              <a:rPr lang="es-MX" dirty="0"/>
              <a:t>Robótica: Para interactuar con la persona.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509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¿Creen que la prueba de Turing sea suficiente o necesaria para estudiar AI?</a:t>
            </a:r>
          </a:p>
          <a:p>
            <a:endParaRPr lang="es-MX" dirty="0"/>
          </a:p>
          <a:p>
            <a:pPr lvl="1"/>
            <a:r>
              <a:rPr lang="es-MX" dirty="0"/>
              <a:t>Ingeniería en Aeronáutica</a:t>
            </a:r>
          </a:p>
          <a:p>
            <a:pPr lvl="1"/>
            <a:r>
              <a:rPr lang="es-MX" dirty="0"/>
              <a:t>Ingeniería Automotriz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4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AI/ML?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modelo cognitivo, pensando como humanos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329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modelo cognitivo usa las ciencias cognitivas para modelar como funciona el cerebro.</a:t>
            </a:r>
          </a:p>
          <a:p>
            <a:r>
              <a:rPr lang="es-MX" dirty="0"/>
              <a:t>De la misma forma en la que modelamos como se mueve un dedo.</a:t>
            </a:r>
          </a:p>
          <a:p>
            <a:pPr lvl="1"/>
            <a:r>
              <a:rPr lang="es-MX" dirty="0"/>
              <a:t>Poleas, palancas, </a:t>
            </a:r>
            <a:r>
              <a:rPr lang="es-MX" dirty="0" err="1"/>
              <a:t>etc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36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AI/ML?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leyes del pensamiento: Pensamiento Razonado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0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ACDF-CA51-42A3-8FE7-3B52525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Outcomes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8225-9254-4B1C-86B8-B86CDF7B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estudiantes serán capaces de implementar y </a:t>
            </a:r>
            <a:r>
              <a:rPr lang="es-ES" b="1" dirty="0"/>
              <a:t>validar</a:t>
            </a:r>
            <a:r>
              <a:rPr lang="es-ES" dirty="0"/>
              <a:t> diferentes técnicas de Inteligencia Artificial en diferentes sets de datos relacionados a distintos campos. Los estudiantes aprenderán la diferencia entre aprendizaje supervisado y no supervisado.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DE30-14E2-4D78-A716-3F2B0DCD3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480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Inteligencia Artificial basada en silogismos filosóficos.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91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usan las reglas del pensamiento filosófico, como los </a:t>
            </a:r>
            <a:r>
              <a:rPr lang="es-MX" dirty="0" err="1"/>
              <a:t>if</a:t>
            </a:r>
            <a:r>
              <a:rPr lang="es-MX" dirty="0"/>
              <a:t>, </a:t>
            </a:r>
            <a:r>
              <a:rPr lang="es-MX" dirty="0" err="1"/>
              <a:t>then</a:t>
            </a:r>
            <a:r>
              <a:rPr lang="es-MX" dirty="0"/>
              <a:t>, AND, OR</a:t>
            </a:r>
          </a:p>
          <a:p>
            <a:endParaRPr lang="es-MX" dirty="0"/>
          </a:p>
          <a:p>
            <a:r>
              <a:rPr lang="es-MX" dirty="0"/>
              <a:t>¿Cuál les parece un problema con esta forma de hacer las cosas?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010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Usando Agentes, Acciones racionales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687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agente computacional es aquel que actúa de acuerdo a su entorno.</a:t>
            </a:r>
          </a:p>
          <a:p>
            <a:r>
              <a:rPr lang="es-MX" dirty="0"/>
              <a:t>Esta acción debe de llegar al mejor resultado.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760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44</a:t>
            </a:fld>
            <a:endParaRPr lang="es-MX"/>
          </a:p>
        </p:txBody>
      </p:sp>
      <p:pic>
        <p:nvPicPr>
          <p:cNvPr id="2050" name="Picture 2" descr="https://hackernoon.com/hn-images/1*6O_SaZglnq4TGvDuxFbE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49" y="1805487"/>
            <a:ext cx="48577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AB4AB5-1A80-4640-859A-37F6C46D7EDD}"/>
                  </a:ext>
                </a:extLst>
              </p14:cNvPr>
              <p14:cNvContentPartPr/>
              <p14:nvPr/>
            </p14:nvContentPartPr>
            <p14:xfrm>
              <a:off x="3246120" y="1725840"/>
              <a:ext cx="3569760" cy="222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AB4AB5-1A80-4640-859A-37F6C46D7E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6760" y="1716480"/>
                <a:ext cx="3588480" cy="22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248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¿Cómo definimos las reglas y las acciones?</a:t>
            </a:r>
          </a:p>
          <a:p>
            <a:pPr lvl="1"/>
            <a:r>
              <a:rPr lang="es-MX" dirty="0"/>
              <a:t>NLP, Machine </a:t>
            </a:r>
            <a:r>
              <a:rPr lang="es-MX" dirty="0" err="1"/>
              <a:t>Learning</a:t>
            </a:r>
            <a:r>
              <a:rPr lang="es-MX" dirty="0"/>
              <a:t>, </a:t>
            </a:r>
            <a:r>
              <a:rPr lang="es-MX" dirty="0" err="1"/>
              <a:t>Knowledge</a:t>
            </a:r>
            <a:r>
              <a:rPr lang="es-MX" dirty="0"/>
              <a:t> </a:t>
            </a:r>
            <a:r>
              <a:rPr lang="es-MX" dirty="0" err="1"/>
              <a:t>Representation</a:t>
            </a:r>
            <a:r>
              <a:rPr lang="es-MX" dirty="0"/>
              <a:t>, </a:t>
            </a:r>
            <a:r>
              <a:rPr lang="es-MX" dirty="0" err="1"/>
              <a:t>etc</a:t>
            </a:r>
            <a:endParaRPr lang="es-MX" dirty="0"/>
          </a:p>
          <a:p>
            <a:pPr lvl="1"/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Vision</a:t>
            </a:r>
            <a:endParaRPr lang="es-MX" dirty="0"/>
          </a:p>
          <a:p>
            <a:pPr lvl="1"/>
            <a:r>
              <a:rPr lang="es-MX" dirty="0" err="1"/>
              <a:t>Robotica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776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Ventajas del modelo con base en agentes:</a:t>
            </a:r>
          </a:p>
          <a:p>
            <a:pPr lvl="1"/>
            <a:r>
              <a:rPr lang="es-MX" dirty="0"/>
              <a:t>Es mucho mas general que los modelos estrictos lógicos</a:t>
            </a:r>
          </a:p>
          <a:p>
            <a:pPr lvl="1"/>
            <a:r>
              <a:rPr lang="es-MX" dirty="0"/>
              <a:t>No se basa en definiciones biológicas, sino en ecuaciones matemáticas claras.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930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agentes inteligentes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47</a:t>
            </a:fld>
            <a:endParaRPr lang="es-MX"/>
          </a:p>
        </p:txBody>
      </p:sp>
      <p:pic>
        <p:nvPicPr>
          <p:cNvPr id="3074" name="Picture 2" descr="Image result for darpa grand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" y="1603121"/>
            <a:ext cx="3382101" cy="25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402322-8C53-4335-8BBA-A0ABF9AD8FE4}"/>
                  </a:ext>
                </a:extLst>
              </p14:cNvPr>
              <p14:cNvContentPartPr/>
              <p14:nvPr/>
            </p14:nvContentPartPr>
            <p14:xfrm>
              <a:off x="1651680" y="394632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402322-8C53-4335-8BBA-A0ABF9AD8F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2320" y="3936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960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48</a:t>
            </a:fld>
            <a:endParaRPr lang="es-MX"/>
          </a:p>
        </p:txBody>
      </p:sp>
      <p:pic>
        <p:nvPicPr>
          <p:cNvPr id="5" name="Picture 2" descr="Image result for darpa grand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" y="1603121"/>
            <a:ext cx="3382101" cy="25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tesl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23" y="1603121"/>
            <a:ext cx="1070532" cy="15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ub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16" y="1603121"/>
            <a:ext cx="1546919" cy="15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waym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54" y="3338565"/>
            <a:ext cx="2007115" cy="129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893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Agentes Inteligentes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49</a:t>
            </a:fld>
            <a:endParaRPr lang="es-MX"/>
          </a:p>
        </p:txBody>
      </p:sp>
      <p:pic>
        <p:nvPicPr>
          <p:cNvPr id="5122" name="Picture 2" descr="Image result for boston dynamic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07619"/>
            <a:ext cx="3117850" cy="23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180131" y="2822402"/>
            <a:ext cx="4253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3"/>
              </a:rPr>
              <a:t>https://www.youtube.com/watch?v=7Q3YW-3KCzU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066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698500" y="1976367"/>
            <a:ext cx="808355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Horario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Viernes de 7:00 pm a 10:00 pm</a:t>
            </a:r>
          </a:p>
          <a:p>
            <a:r>
              <a:rPr lang="en-US" sz="2400" dirty="0"/>
              <a:t>Course Website: </a:t>
            </a:r>
            <a:r>
              <a:rPr lang="en-US" sz="2400" dirty="0">
                <a:hlinkClick r:id="rId2"/>
              </a:rPr>
              <a:t>https://leonpalafox.com/aiclase_videojuegos/</a:t>
            </a:r>
            <a:endParaRPr lang="en-US" sz="2400" dirty="0"/>
          </a:p>
          <a:p>
            <a:r>
              <a:rPr lang="en-US" sz="2400" dirty="0"/>
              <a:t>Horas de </a:t>
            </a:r>
            <a:r>
              <a:rPr lang="en-US" sz="2400" dirty="0" err="1"/>
              <a:t>Oficina</a:t>
            </a:r>
            <a:r>
              <a:rPr lang="en-US" sz="2400" dirty="0"/>
              <a:t>: Con </a:t>
            </a:r>
            <a:r>
              <a:rPr lang="en-US" sz="2400" dirty="0" err="1"/>
              <a:t>cita</a:t>
            </a:r>
            <a:r>
              <a:rPr lang="en-US" sz="2400" dirty="0"/>
              <a:t> a </a:t>
            </a:r>
            <a:r>
              <a:rPr lang="en-US" sz="2400" dirty="0">
                <a:hlinkClick r:id="rId3"/>
              </a:rPr>
              <a:t>lfpalafox@up.edu.mx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9301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agentes inteligentes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50</a:t>
            </a:fld>
            <a:endParaRPr lang="es-MX"/>
          </a:p>
        </p:txBody>
      </p:sp>
      <p:pic>
        <p:nvPicPr>
          <p:cNvPr id="6146" name="Picture 2" descr="Image result for jeopardy the ibm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85" y="1549400"/>
            <a:ext cx="4761089" cy="2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71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51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831915" y="3827562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2"/>
              </a:rPr>
              <a:t>https://www.youtube.com/watch?v=V1eYniJ0Rnk</a:t>
            </a:r>
            <a:endParaRPr lang="es-MX" dirty="0"/>
          </a:p>
        </p:txBody>
      </p:sp>
      <p:pic>
        <p:nvPicPr>
          <p:cNvPr id="7170" name="Picture 2" descr="Image result for atari break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86" y="1506962"/>
            <a:ext cx="3944825" cy="19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23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mi no me importan las buenas calificaciones, mis creaciones seran el testamento de mi desempeño.</a:t>
            </a:r>
          </a:p>
          <a:p>
            <a:pPr marL="0" lvl="0" indent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Helmut Kohl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3445" y="2044336"/>
            <a:ext cx="5503429" cy="1972493"/>
          </a:xfrm>
        </p:spPr>
        <p:txBody>
          <a:bodyPr/>
          <a:lstStyle/>
          <a:p>
            <a:r>
              <a:rPr lang="es-MX" sz="1600" dirty="0"/>
              <a:t>La evaluación consistirá en:</a:t>
            </a:r>
          </a:p>
          <a:p>
            <a:r>
              <a:rPr lang="es-MX" sz="1600" dirty="0"/>
              <a:t>El proyecto final será el 60% de la evaluación final.</a:t>
            </a:r>
          </a:p>
          <a:p>
            <a:pPr lvl="1"/>
            <a:r>
              <a:rPr lang="es-MX" sz="1400" dirty="0"/>
              <a:t>El proyecto final consistirá en el uso de un técnica Inteligencia Artificial en ambiente de su preferencia, con su correspondiente diseño y evaluación.</a:t>
            </a:r>
          </a:p>
          <a:p>
            <a:pPr lvl="1"/>
            <a:r>
              <a:rPr lang="es-MX" sz="1400" dirty="0"/>
              <a:t>Pueden hacer equipos de hasta tres personas.</a:t>
            </a:r>
          </a:p>
          <a:p>
            <a:pPr lvl="1"/>
            <a:r>
              <a:rPr lang="es-MX" sz="1400" dirty="0"/>
              <a:t>Necesitan hacer un reporte de 3-5 paginas sobre el set de datos, el diseño y las variables usadas.</a:t>
            </a:r>
          </a:p>
          <a:p>
            <a:pPr marL="76200" indent="0">
              <a:buNone/>
            </a:pPr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05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3445" y="2044336"/>
            <a:ext cx="5503429" cy="1972493"/>
          </a:xfrm>
        </p:spPr>
        <p:txBody>
          <a:bodyPr/>
          <a:lstStyle/>
          <a:p>
            <a:r>
              <a:rPr lang="es-MX" sz="1600" dirty="0"/>
              <a:t>El restante 40% será distribuido de la siguiente forma:</a:t>
            </a:r>
          </a:p>
          <a:p>
            <a:pPr lvl="1"/>
            <a:r>
              <a:rPr lang="es-MX" sz="1400" dirty="0"/>
              <a:t>Dos exámenes + Final</a:t>
            </a:r>
          </a:p>
          <a:p>
            <a:pPr lvl="2"/>
            <a:r>
              <a:rPr lang="es-MX" sz="1400" dirty="0"/>
              <a:t>1er Parcial es Individual</a:t>
            </a:r>
          </a:p>
          <a:p>
            <a:pPr lvl="2"/>
            <a:r>
              <a:rPr lang="es-MX" sz="1400" dirty="0"/>
              <a:t>2 Parcial es en equipo</a:t>
            </a:r>
          </a:p>
          <a:p>
            <a:pPr lvl="1"/>
            <a:r>
              <a:rPr lang="es-MX" sz="1400" dirty="0"/>
              <a:t>Dos tareas.</a:t>
            </a:r>
          </a:p>
          <a:p>
            <a:pPr lvl="1"/>
            <a:r>
              <a:rPr lang="es-MX" sz="1400" dirty="0"/>
              <a:t>Participación en clase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39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Qué es Inteligencia Artificial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8019</TotalTime>
  <Words>1053</Words>
  <Application>Microsoft Office PowerPoint</Application>
  <PresentationFormat>On-screen Show (16:9)</PresentationFormat>
  <Paragraphs>200</Paragraphs>
  <Slides>51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Roboto Condensed Light</vt:lpstr>
      <vt:lpstr>Arial</vt:lpstr>
      <vt:lpstr>Arvo</vt:lpstr>
      <vt:lpstr>Roboto Condensed</vt:lpstr>
      <vt:lpstr>Salerio template</vt:lpstr>
      <vt:lpstr>Inteligencia Artificial</vt:lpstr>
      <vt:lpstr>Anuncios parroquiales</vt:lpstr>
      <vt:lpstr>Objetivo</vt:lpstr>
      <vt:lpstr>Outcomes</vt:lpstr>
      <vt:lpstr>Organización</vt:lpstr>
      <vt:lpstr>PowerPoint Presentation</vt:lpstr>
      <vt:lpstr>Calificación</vt:lpstr>
      <vt:lpstr>Calificación</vt:lpstr>
      <vt:lpstr>Introducción</vt:lpstr>
      <vt:lpstr>PowerPoint Presentation</vt:lpstr>
      <vt:lpstr>Historia</vt:lpstr>
      <vt:lpstr>Renacimiento de ML</vt:lpstr>
      <vt:lpstr>Renacimiento de ML</vt:lpstr>
      <vt:lpstr>PowerPoint Presentation</vt:lpstr>
      <vt:lpstr>IA en videojuegos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Actividad Grupal</vt:lpstr>
      <vt:lpstr>Mensaje 1</vt:lpstr>
      <vt:lpstr>Mensaje 2</vt:lpstr>
      <vt:lpstr>Como  supieron ?</vt:lpstr>
      <vt:lpstr>Aprendizaje Supervisado</vt:lpstr>
      <vt:lpstr>PowerPoint Presentation</vt:lpstr>
      <vt:lpstr>Introducción</vt:lpstr>
      <vt:lpstr>PowerPoint Presentation</vt:lpstr>
      <vt:lpstr>¿Qué es AI/ML?</vt:lpstr>
      <vt:lpstr>PowerPoint Presentation</vt:lpstr>
      <vt:lpstr>En videojuegos</vt:lpstr>
      <vt:lpstr>PowerPoint Presentation</vt:lpstr>
      <vt:lpstr>PowerPoint Presentation</vt:lpstr>
      <vt:lpstr>PowerPoint Presentation</vt:lpstr>
      <vt:lpstr>PowerPoint Presentation</vt:lpstr>
      <vt:lpstr>¿Qué es AI/ML?</vt:lpstr>
      <vt:lpstr>PowerPoint Presentation</vt:lpstr>
      <vt:lpstr>¿Qué es AI/ML?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Ejemplos de agentes inteligentes</vt:lpstr>
      <vt:lpstr>PowerPoint Presentation</vt:lpstr>
      <vt:lpstr>Ejemplos Agentes Inteligentes</vt:lpstr>
      <vt:lpstr>Ejemplos de agentes inteligentes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41</cp:revision>
  <dcterms:modified xsi:type="dcterms:W3CDTF">2021-01-23T07:18:41Z</dcterms:modified>
</cp:coreProperties>
</file>