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447" r:id="rId3"/>
    <p:sldId id="290" r:id="rId4"/>
    <p:sldId id="406" r:id="rId5"/>
    <p:sldId id="414" r:id="rId6"/>
    <p:sldId id="418" r:id="rId7"/>
    <p:sldId id="420" r:id="rId8"/>
    <p:sldId id="419" r:id="rId9"/>
    <p:sldId id="421" r:id="rId10"/>
    <p:sldId id="439" r:id="rId11"/>
    <p:sldId id="440" r:id="rId12"/>
    <p:sldId id="442" r:id="rId13"/>
    <p:sldId id="428" r:id="rId14"/>
    <p:sldId id="434" r:id="rId15"/>
    <p:sldId id="435" r:id="rId16"/>
    <p:sldId id="446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3" r:id="rId31"/>
    <p:sldId id="464" r:id="rId32"/>
    <p:sldId id="465" r:id="rId33"/>
    <p:sldId id="466" r:id="rId34"/>
    <p:sldId id="467" r:id="rId35"/>
  </p:sldIdLst>
  <p:sldSz cx="9144000" cy="5143500" type="screen16x9"/>
  <p:notesSz cx="6858000" cy="9144000"/>
  <p:embeddedFontLst>
    <p:embeddedFont>
      <p:font typeface="Roboto Condensed Light" panose="020B0604020202020204" charset="0"/>
      <p:regular r:id="rId37"/>
      <p:bold r:id="rId38"/>
      <p:italic r:id="rId39"/>
      <p:boldItalic r:id="rId40"/>
    </p:embeddedFont>
    <p:embeddedFont>
      <p:font typeface="Roboto Condensed" panose="020B0604020202020204" charset="0"/>
      <p:regular r:id="rId41"/>
      <p:bold r:id="rId42"/>
      <p:italic r:id="rId43"/>
      <p:boldItalic r:id="rId44"/>
    </p:embeddedFont>
    <p:embeddedFont>
      <p:font typeface="Cambria Math" panose="02040503050406030204" pitchFamily="18" charset="0"/>
      <p:regular r:id="rId45"/>
    </p:embeddedFont>
    <p:embeddedFont>
      <p:font typeface="Arvo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10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eNLUW79_-c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DsmbwOrHJs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 smtClean="0"/>
              <a:t>Inteligencia Artificial aplicada a los Videojuegos</a:t>
            </a:r>
            <a:endParaRPr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Usamos programas de agentes, ya que es imposible codificar todas las posibles alternativas.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31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2050" name="Picture 2" descr="Image result for fortnite screensh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" y="21713"/>
            <a:ext cx="9105400" cy="51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4101737" y="2155372"/>
            <a:ext cx="1443446" cy="77724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Mover el cursor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5649685" y="4056480"/>
            <a:ext cx="3180805" cy="77724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Cambiar el </a:t>
            </a:r>
            <a:r>
              <a:rPr lang="es-MX" b="1" dirty="0" err="1" smtClean="0">
                <a:solidFill>
                  <a:srgbClr val="FF0000"/>
                </a:solidFill>
              </a:rPr>
              <a:t>item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6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992856" cy="2826639"/>
          </a:xfrm>
        </p:spPr>
        <p:txBody>
          <a:bodyPr/>
          <a:lstStyle/>
          <a:p>
            <a:r>
              <a:rPr lang="es-MX" sz="1600" dirty="0" smtClean="0"/>
              <a:t>Tarea 1:</a:t>
            </a:r>
          </a:p>
          <a:p>
            <a:pPr lvl="1"/>
            <a:r>
              <a:rPr lang="es-MX" sz="1600" dirty="0" smtClean="0"/>
              <a:t>Elegir un videojuego.</a:t>
            </a:r>
          </a:p>
          <a:p>
            <a:pPr lvl="1"/>
            <a:r>
              <a:rPr lang="es-MX" sz="1600" dirty="0" smtClean="0"/>
              <a:t>Describir en una forma muy concreta una tabla que describa la función de un agente.</a:t>
            </a:r>
          </a:p>
          <a:p>
            <a:pPr lvl="1"/>
            <a:r>
              <a:rPr lang="es-MX" sz="1600" dirty="0" smtClean="0"/>
              <a:t>Que entradas y salidas necesitaría el programa del agente.</a:t>
            </a:r>
          </a:p>
          <a:p>
            <a:pPr lvl="1"/>
            <a:r>
              <a:rPr lang="es-MX" sz="1600" dirty="0" smtClean="0"/>
              <a:t>Van a presentar 3 personas al azar.</a:t>
            </a:r>
          </a:p>
          <a:p>
            <a:pPr lvl="1"/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45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Agente Racional</a:t>
            </a:r>
          </a:p>
          <a:p>
            <a:pPr lvl="1"/>
            <a:r>
              <a:rPr lang="es-MX" dirty="0" smtClean="0"/>
              <a:t>Es un agente que hace la tarea adecuada</a:t>
            </a:r>
          </a:p>
          <a:p>
            <a:pPr lvl="1"/>
            <a:r>
              <a:rPr lang="es-MX" dirty="0" smtClean="0"/>
              <a:t>Pero…..</a:t>
            </a:r>
          </a:p>
          <a:p>
            <a:pPr lvl="2"/>
            <a:r>
              <a:rPr lang="es-MX" dirty="0" smtClean="0"/>
              <a:t>Qué significa la tarea adecuada?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14</a:t>
            </a:fld>
            <a:endParaRPr lang="en-US"/>
          </a:p>
        </p:txBody>
      </p:sp>
      <p:pic>
        <p:nvPicPr>
          <p:cNvPr id="6146" name="Picture 2" descr="Image result for hoy no circ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270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07" y="1169400"/>
            <a:ext cx="3496818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La racionalidad depende de 4 cosas:</a:t>
            </a:r>
          </a:p>
          <a:p>
            <a:pPr lvl="1"/>
            <a:r>
              <a:rPr lang="es-MX" sz="2000" dirty="0" smtClean="0"/>
              <a:t>La métrica de desempeño que definimos para un caso exitoso.</a:t>
            </a:r>
          </a:p>
          <a:p>
            <a:pPr lvl="1"/>
            <a:r>
              <a:rPr lang="es-MX" sz="2000" dirty="0" smtClean="0"/>
              <a:t>El conocimiento que tiene el agente sobre el ambiente</a:t>
            </a:r>
          </a:p>
          <a:p>
            <a:pPr lvl="1"/>
            <a:r>
              <a:rPr lang="es-MX" sz="2000" dirty="0" smtClean="0"/>
              <a:t>Las acciones que el agente puede realizar</a:t>
            </a:r>
          </a:p>
          <a:p>
            <a:pPr lvl="1"/>
            <a:r>
              <a:rPr lang="es-MX" sz="2000" dirty="0" smtClean="0"/>
              <a:t>La secuencia de percepciones del agente hasta ahora.</a:t>
            </a:r>
            <a:endParaRPr lang="es-MX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7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992856" cy="2826639"/>
          </a:xfrm>
        </p:spPr>
        <p:txBody>
          <a:bodyPr/>
          <a:lstStyle/>
          <a:p>
            <a:r>
              <a:rPr lang="es-MX" sz="1600" dirty="0" smtClean="0"/>
              <a:t>Tarea 2:</a:t>
            </a:r>
          </a:p>
          <a:p>
            <a:pPr lvl="1"/>
            <a:r>
              <a:rPr lang="es-MX" sz="1600" dirty="0" smtClean="0"/>
              <a:t>Elegir una AI de una película.</a:t>
            </a:r>
          </a:p>
          <a:p>
            <a:pPr lvl="1"/>
            <a:r>
              <a:rPr lang="es-MX" sz="1600" dirty="0" smtClean="0"/>
              <a:t>Describir sus 4 elementos que comprenden racionalidad.</a:t>
            </a:r>
          </a:p>
          <a:p>
            <a:pPr lvl="1"/>
            <a:r>
              <a:rPr lang="es-MX" sz="1600" dirty="0" smtClean="0"/>
              <a:t>Hacer una presentación.</a:t>
            </a:r>
          </a:p>
          <a:p>
            <a:pPr lvl="1"/>
            <a:r>
              <a:rPr lang="es-MX" sz="1600" dirty="0" smtClean="0"/>
              <a:t>Van a presentar 3 personas al azar.</a:t>
            </a:r>
          </a:p>
          <a:p>
            <a:pPr lvl="1"/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1026" name="Picture 2" descr="Image result for os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44" y="1913708"/>
            <a:ext cx="1346864" cy="24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1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Ambientes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6941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un agente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Debe ser capaz de capturar información</a:t>
            </a:r>
          </a:p>
          <a:p>
            <a:r>
              <a:rPr lang="es-MX" dirty="0" smtClean="0"/>
              <a:t>Debe ser capaz de aprender</a:t>
            </a:r>
          </a:p>
          <a:p>
            <a:r>
              <a:rPr lang="es-MX" dirty="0" smtClean="0"/>
              <a:t>Debe de ser autónomo.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83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 de exploración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MX" dirty="0">
                <a:hlinkClick r:id="rId2"/>
              </a:rPr>
              <a:t>https://www.youtube.com/watch?v=SeNLUW79_-c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06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19" y="1368263"/>
            <a:ext cx="7477581" cy="24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3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Environment</a:t>
            </a:r>
            <a:endParaRPr lang="es-MX" dirty="0" smtClean="0"/>
          </a:p>
          <a:p>
            <a:pPr lvl="1"/>
            <a:r>
              <a:rPr lang="es-MX" dirty="0" smtClean="0"/>
              <a:t>El ambiente para el cual el agente es la solución.</a:t>
            </a:r>
          </a:p>
          <a:p>
            <a:pPr lvl="1"/>
            <a:r>
              <a:rPr lang="es-MX" dirty="0" smtClean="0"/>
              <a:t>En el caso de la </a:t>
            </a:r>
            <a:r>
              <a:rPr lang="es-MX" dirty="0" err="1" smtClean="0"/>
              <a:t>roomba</a:t>
            </a:r>
            <a:r>
              <a:rPr lang="es-MX" dirty="0" smtClean="0"/>
              <a:t>, es el cuarto sucio</a:t>
            </a:r>
          </a:p>
          <a:p>
            <a:pPr lvl="1"/>
            <a:r>
              <a:rPr lang="es-MX" dirty="0" smtClean="0"/>
              <a:t>En el caso de un auto </a:t>
            </a:r>
            <a:r>
              <a:rPr lang="es-MX" dirty="0" err="1" smtClean="0"/>
              <a:t>Trader</a:t>
            </a:r>
            <a:r>
              <a:rPr lang="es-MX" dirty="0" smtClean="0"/>
              <a:t>, es el mercado de valores.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93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452154" y="2120356"/>
          <a:ext cx="6096000" cy="204724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57420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7427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088082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58470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262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 de Agente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Performance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Measure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Ambiente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Sensor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Actuador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Taxista Autónomo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Seguro, Legal, Rápido,</a:t>
                      </a:r>
                      <a:r>
                        <a:rPr lang="es-MX" baseline="0" dirty="0" smtClean="0"/>
                        <a:t> ganancia ($$)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Calle, peatones, banqueta, semáforo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Cámara, Sonar, GPS, acelerómetro, </a:t>
                      </a:r>
                      <a:r>
                        <a:rPr lang="es-MX" dirty="0" err="1" smtClean="0"/>
                        <a:t>etc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Acelerador, volante, freno, luces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3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r>
                        <a:rPr lang="es-MX" baseline="0" dirty="0" smtClean="0"/>
                        <a:t> de un agente Autónomo para un taxi automático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513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452154" y="2120356"/>
          <a:ext cx="6096000" cy="140716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57420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7427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088082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58470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262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 de Agente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Performance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Measure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Ambiente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Sensor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Actuador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Jugador de Ajedrez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3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r>
                        <a:rPr lang="es-MX" baseline="0" dirty="0" smtClean="0"/>
                        <a:t> de un agente Autónomo para un jugador de Ajedrez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87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452154" y="2120356"/>
          <a:ext cx="6096000" cy="176784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57420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7427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088082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58470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262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 de Agente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Performance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Measure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Ambiente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Sensor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Actuador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Predictor de desempeño estudiantil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3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r>
                        <a:rPr lang="es-MX" baseline="0" dirty="0" smtClean="0"/>
                        <a:t> de un agente Autónomo para un predictor de desempeño estudiantil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12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Observable/Parcialmente observable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Observable</a:t>
            </a:r>
          </a:p>
          <a:p>
            <a:pPr lvl="1"/>
            <a:r>
              <a:rPr lang="es-MX" dirty="0" smtClean="0"/>
              <a:t>Ambiente donde los sensores tienen la capacidad de </a:t>
            </a:r>
            <a:r>
              <a:rPr lang="es-MX" dirty="0" err="1" smtClean="0"/>
              <a:t>sensar</a:t>
            </a:r>
            <a:r>
              <a:rPr lang="es-MX" dirty="0" smtClean="0"/>
              <a:t> todas las variables del mismo</a:t>
            </a:r>
          </a:p>
          <a:p>
            <a:r>
              <a:rPr lang="es-MX" dirty="0" smtClean="0"/>
              <a:t>Parcialmente</a:t>
            </a:r>
          </a:p>
          <a:p>
            <a:pPr lvl="1"/>
            <a:r>
              <a:rPr lang="es-MX" dirty="0" smtClean="0"/>
              <a:t>Los sensores no permiten saber todas las variables del ambiente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000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Multiagente</a:t>
            </a:r>
            <a:r>
              <a:rPr lang="es-MX" dirty="0" smtClean="0"/>
              <a:t>/agente sencillo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Multiagente</a:t>
            </a:r>
            <a:endParaRPr lang="es-MX" dirty="0" smtClean="0"/>
          </a:p>
          <a:p>
            <a:pPr lvl="1"/>
            <a:r>
              <a:rPr lang="es-MX" dirty="0" smtClean="0"/>
              <a:t>En un sistema </a:t>
            </a:r>
            <a:r>
              <a:rPr lang="es-MX" dirty="0" err="1" smtClean="0"/>
              <a:t>multiagente</a:t>
            </a:r>
            <a:r>
              <a:rPr lang="es-MX" dirty="0" smtClean="0"/>
              <a:t>, tenemos varios agentes:</a:t>
            </a:r>
          </a:p>
          <a:p>
            <a:pPr lvl="2"/>
            <a:r>
              <a:rPr lang="es-MX" dirty="0" smtClean="0"/>
              <a:t>Cooperando</a:t>
            </a:r>
          </a:p>
          <a:p>
            <a:pPr lvl="2"/>
            <a:r>
              <a:rPr lang="es-MX" dirty="0" smtClean="0"/>
              <a:t>Compitiendo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119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Multiagente</a:t>
            </a:r>
            <a:r>
              <a:rPr lang="es-MX" dirty="0" smtClean="0"/>
              <a:t> Cooperativo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un grupo de agentes trabajando en </a:t>
            </a:r>
            <a:r>
              <a:rPr lang="es-MX" dirty="0" err="1" smtClean="0"/>
              <a:t>unisono</a:t>
            </a:r>
            <a:r>
              <a:rPr lang="es-MX" dirty="0" smtClean="0"/>
              <a:t> para que una tarea se cumpla.</a:t>
            </a:r>
          </a:p>
          <a:p>
            <a:pPr lvl="1"/>
            <a:r>
              <a:rPr lang="es-MX" dirty="0" smtClean="0"/>
              <a:t>Dos autos autónomos</a:t>
            </a:r>
          </a:p>
          <a:p>
            <a:pPr lvl="1"/>
            <a:r>
              <a:rPr lang="es-MX" dirty="0">
                <a:hlinkClick r:id="rId2"/>
              </a:rPr>
              <a:t>https://www.youtube.com/watch?v=dDsmbwOrHJs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495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Multiagente</a:t>
            </a:r>
            <a:r>
              <a:rPr lang="es-MX" dirty="0" smtClean="0"/>
              <a:t> competitivo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Varios agentes donde el performance </a:t>
            </a:r>
            <a:r>
              <a:rPr lang="es-MX" dirty="0" err="1" smtClean="0"/>
              <a:t>measure</a:t>
            </a:r>
            <a:r>
              <a:rPr lang="es-MX" dirty="0" smtClean="0"/>
              <a:t> de cada una es un juego de suma cero</a:t>
            </a:r>
          </a:p>
          <a:p>
            <a:pPr lvl="1"/>
            <a:r>
              <a:rPr lang="es-MX" dirty="0"/>
              <a:t>https://youtu.be/M5Lgpsl71EI?t=95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079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Determinístico/Estocástico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Determinístico</a:t>
            </a:r>
          </a:p>
          <a:p>
            <a:pPr lvl="1"/>
            <a:r>
              <a:rPr lang="es-MX" dirty="0" smtClean="0"/>
              <a:t>El agente conoce todas las variables presentes y futuras del ambiente</a:t>
            </a:r>
          </a:p>
          <a:p>
            <a:pPr lvl="2"/>
            <a:r>
              <a:rPr lang="es-MX" dirty="0" smtClean="0"/>
              <a:t>No tiene incertidumbre</a:t>
            </a:r>
          </a:p>
          <a:p>
            <a:pPr lvl="2"/>
            <a:r>
              <a:rPr lang="es-MX" dirty="0" smtClean="0"/>
              <a:t>Por lo general se atribuye a ambientes totalmente observables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8309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Estocástico</a:t>
            </a:r>
          </a:p>
          <a:p>
            <a:pPr lvl="1"/>
            <a:r>
              <a:rPr lang="es-MX" dirty="0" smtClean="0"/>
              <a:t>Es un ambiente donde no es posible saber todos los escenarios</a:t>
            </a:r>
          </a:p>
          <a:p>
            <a:pPr lvl="1"/>
            <a:r>
              <a:rPr lang="es-MX" dirty="0" smtClean="0"/>
              <a:t>Tenemos que utilizar probabilidades</a:t>
            </a:r>
          </a:p>
          <a:p>
            <a:pPr lvl="1"/>
            <a:r>
              <a:rPr lang="es-MX" dirty="0" smtClean="0"/>
              <a:t>Son los escenarios más comunes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77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Agentes y Mas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Estático/Dinámico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Estático: El ambiente no cambia, en el momento en el que el agente esta deliberando.</a:t>
            </a:r>
          </a:p>
          <a:p>
            <a:r>
              <a:rPr lang="es-MX" dirty="0" smtClean="0"/>
              <a:t>Dinámico: El ambiente esta cambiando constantemente.</a:t>
            </a:r>
          </a:p>
          <a:p>
            <a:r>
              <a:rPr lang="es-MX" dirty="0" err="1" smtClean="0"/>
              <a:t>Semidinámico</a:t>
            </a:r>
            <a:r>
              <a:rPr lang="es-MX" dirty="0" smtClean="0"/>
              <a:t>: El “performance score” del agente cambia, aunque el ambiente no.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095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Estático: Un rompecabezas</a:t>
            </a:r>
          </a:p>
          <a:p>
            <a:r>
              <a:rPr lang="es-MX" dirty="0" smtClean="0"/>
              <a:t>Dinámico: Auto autónomo</a:t>
            </a:r>
          </a:p>
          <a:p>
            <a:r>
              <a:rPr lang="es-MX" dirty="0" err="1" smtClean="0"/>
              <a:t>Semidinámico</a:t>
            </a:r>
            <a:r>
              <a:rPr lang="es-MX" dirty="0" smtClean="0"/>
              <a:t>: Un juego de mesa como el ajedrez.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6744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Discreto/Continuo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Como se mantiene el tiempo en el ambiente:</a:t>
            </a:r>
          </a:p>
          <a:p>
            <a:pPr lvl="1"/>
            <a:r>
              <a:rPr lang="es-MX" dirty="0" smtClean="0"/>
              <a:t>Discreto: Ajedrez, juegos de estados</a:t>
            </a:r>
          </a:p>
          <a:p>
            <a:pPr lvl="1"/>
            <a:r>
              <a:rPr lang="es-MX" dirty="0" smtClean="0"/>
              <a:t>Continuo: Ambientes reales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8572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38" y="1312817"/>
            <a:ext cx="6414770" cy="28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9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 de los agentes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objetivo de AI es diseñar el programa de agente, que es la realización de la </a:t>
            </a:r>
            <a:r>
              <a:rPr lang="es-MX" b="1" dirty="0" smtClean="0"/>
              <a:t>función del agente.</a:t>
            </a:r>
          </a:p>
          <a:p>
            <a:r>
              <a:rPr lang="es-MX" dirty="0" smtClean="0"/>
              <a:t>El agente va a correr en una arquitectura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Usando Agentes, Acciones racionales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735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288850"/>
          </a:xfrm>
        </p:spPr>
        <p:txBody>
          <a:bodyPr/>
          <a:lstStyle/>
          <a:p>
            <a:r>
              <a:rPr lang="es-MX" dirty="0" smtClean="0"/>
              <a:t>Un agente interactúa con su entorno a través de señores y actuadores: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44" y="2362200"/>
            <a:ext cx="3949245" cy="21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1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sp>
        <p:nvSpPr>
          <p:cNvPr id="5" name="Nube 4"/>
          <p:cNvSpPr/>
          <p:nvPr/>
        </p:nvSpPr>
        <p:spPr>
          <a:xfrm>
            <a:off x="693420" y="1554480"/>
            <a:ext cx="2499360" cy="199644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Percepciones</a:t>
            </a:r>
            <a:endParaRPr lang="es-MX" dirty="0"/>
          </a:p>
        </p:txBody>
      </p:sp>
      <p:sp>
        <p:nvSpPr>
          <p:cNvPr id="6" name="Nube 5"/>
          <p:cNvSpPr/>
          <p:nvPr/>
        </p:nvSpPr>
        <p:spPr>
          <a:xfrm>
            <a:off x="5433060" y="1554480"/>
            <a:ext cx="2499360" cy="1996440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Acciones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>
            <a:off x="3520440" y="2400300"/>
            <a:ext cx="172974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697974" y="2106930"/>
                <a:ext cx="13746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𝑃𝑒𝑟𝑐𝑒𝑝𝑐𝑖𝑜𝑛𝑒𝑠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74" y="2106930"/>
                <a:ext cx="1374672" cy="215444"/>
              </a:xfrm>
              <a:prstGeom prst="rect">
                <a:avLst/>
              </a:prstGeom>
              <a:blipFill>
                <a:blip r:embed="rId2"/>
                <a:stretch>
                  <a:fillRect l="-4000" r="-3556" b="-3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76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7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96850"/>
            <a:ext cx="5210080" cy="27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4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8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60" y="1396950"/>
            <a:ext cx="5569200" cy="234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3949434" y="1040130"/>
                <a:ext cx="13746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𝑃𝑒𝑟𝑐𝑒𝑝𝑐𝑖𝑜𝑛𝑒𝑠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34" y="1040130"/>
                <a:ext cx="1374672" cy="215444"/>
              </a:xfrm>
              <a:prstGeom prst="rect">
                <a:avLst/>
              </a:prstGeom>
              <a:blipFill>
                <a:blip r:embed="rId3"/>
                <a:stretch>
                  <a:fillRect l="-4000" r="-3556" b="-3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00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la tabla la mejor forma de codificar la función?</a:t>
            </a:r>
          </a:p>
          <a:p>
            <a:r>
              <a:rPr lang="es-MX" dirty="0" smtClean="0"/>
              <a:t>Cuales son las ventajas y las desventajas?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422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7738</TotalTime>
  <Words>660</Words>
  <Application>Microsoft Office PowerPoint</Application>
  <PresentationFormat>Presentación en pantalla (16:9)</PresentationFormat>
  <Paragraphs>146</Paragraphs>
  <Slides>34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Roboto Condensed Light</vt:lpstr>
      <vt:lpstr>Roboto Condensed</vt:lpstr>
      <vt:lpstr>Arial</vt:lpstr>
      <vt:lpstr>Cambria Math</vt:lpstr>
      <vt:lpstr>Arvo</vt:lpstr>
      <vt:lpstr>Salerio template</vt:lpstr>
      <vt:lpstr>Inteligencia Artificial aplicada a los Videojuegos</vt:lpstr>
      <vt:lpstr>Presentación de PowerPoint</vt:lpstr>
      <vt:lpstr>Clase Pasada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Ambientes</vt:lpstr>
      <vt:lpstr>Elementos de un agente</vt:lpstr>
      <vt:lpstr>Demo de exploración</vt:lpstr>
      <vt:lpstr>Presentación de PowerPoint</vt:lpstr>
      <vt:lpstr>Presentación de PowerPoint</vt:lpstr>
      <vt:lpstr>Presentación de PowerPoint</vt:lpstr>
      <vt:lpstr>Presentación de PowerPoint</vt:lpstr>
      <vt:lpstr>Observable/Parcialmente observable</vt:lpstr>
      <vt:lpstr>Multiagente/agente sencillo</vt:lpstr>
      <vt:lpstr>Multiagente Cooperativo</vt:lpstr>
      <vt:lpstr>Multiagente competitivo</vt:lpstr>
      <vt:lpstr>Determinístico/Estocástico</vt:lpstr>
      <vt:lpstr>Presentación de PowerPoint</vt:lpstr>
      <vt:lpstr>Estático/Dinámico</vt:lpstr>
      <vt:lpstr>Presentación de PowerPoint</vt:lpstr>
      <vt:lpstr>Discreto/Continuo</vt:lpstr>
      <vt:lpstr>Presentación de PowerPoint</vt:lpstr>
      <vt:lpstr>Programa de los agentes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44</cp:revision>
  <dcterms:modified xsi:type="dcterms:W3CDTF">2020-02-13T21:54:00Z</dcterms:modified>
</cp:coreProperties>
</file>