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59" r:id="rId3"/>
    <p:sldId id="395" r:id="rId4"/>
    <p:sldId id="456" r:id="rId5"/>
    <p:sldId id="290" r:id="rId6"/>
    <p:sldId id="514" r:id="rId7"/>
    <p:sldId id="517" r:id="rId8"/>
    <p:sldId id="515" r:id="rId9"/>
    <p:sldId id="516" r:id="rId10"/>
    <p:sldId id="522" r:id="rId11"/>
    <p:sldId id="523" r:id="rId12"/>
    <p:sldId id="524" r:id="rId13"/>
    <p:sldId id="525" r:id="rId14"/>
    <p:sldId id="526" r:id="rId15"/>
    <p:sldId id="527" r:id="rId16"/>
    <p:sldId id="519" r:id="rId17"/>
    <p:sldId id="528" r:id="rId18"/>
    <p:sldId id="529" r:id="rId19"/>
    <p:sldId id="530" r:id="rId20"/>
    <p:sldId id="531" r:id="rId21"/>
    <p:sldId id="532" r:id="rId22"/>
    <p:sldId id="533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</p:sldIdLst>
  <p:sldSz cx="9144000" cy="5143500" type="screen16x9"/>
  <p:notesSz cx="6858000" cy="9144000"/>
  <p:embeddedFontLst>
    <p:embeddedFont>
      <p:font typeface="Arvo" panose="020B060402020202020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Roboto Condensed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‹#›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opoLzvh5jY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7" y="1208314"/>
            <a:ext cx="5531324" cy="29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Estados: Están determinados por la ubicación del agente y la existencia de tierra.</a:t>
            </a:r>
          </a:p>
          <a:p>
            <a:pPr lvl="1"/>
            <a:r>
              <a:rPr lang="es-MX" dirty="0"/>
              <a:t>¿Cuántos estados hay?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 hay 2 locaciones, y hay dos posibles estados para cada locación:</a:t>
            </a:r>
          </a:p>
          <a:p>
            <a:pPr lvl="1"/>
            <a:r>
              <a:rPr lang="es-MX" dirty="0"/>
              <a:t>n x 2</a:t>
            </a:r>
            <a:r>
              <a:rPr lang="es-MX" baseline="30000" dirty="0"/>
              <a:t>n </a:t>
            </a:r>
            <a:r>
              <a:rPr lang="es-MX" dirty="0"/>
              <a:t>= # Estados</a:t>
            </a:r>
          </a:p>
          <a:p>
            <a:pPr lvl="1"/>
            <a:r>
              <a:rPr lang="es-MX" dirty="0"/>
              <a:t>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97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 Inicial: El que desee</a:t>
            </a:r>
          </a:p>
          <a:p>
            <a:r>
              <a:rPr lang="es-MX" dirty="0"/>
              <a:t>Acciones: Izquierda, Derecha, Succionar</a:t>
            </a:r>
          </a:p>
          <a:p>
            <a:r>
              <a:rPr lang="es-MX" dirty="0"/>
              <a:t>Modelo de Transición</a:t>
            </a:r>
          </a:p>
          <a:p>
            <a:r>
              <a:rPr lang="es-MX" dirty="0"/>
              <a:t>Meta: Todos los recuadros limpios</a:t>
            </a:r>
          </a:p>
          <a:p>
            <a:r>
              <a:rPr lang="es-MX" dirty="0"/>
              <a:t>Costo: Cada paso cuesta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12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90A6-256C-45AE-A5CA-978D26A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664D-1101-4988-862A-EA2F3418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2CBFC-80B3-4000-8D9A-685D7CF2D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414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Algoritmos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Racionales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55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Árbol de búsqueda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Supongamos que nos queremos ir a Acapulco.</a:t>
            </a:r>
          </a:p>
          <a:p>
            <a:pPr lvl="1"/>
            <a:r>
              <a:rPr lang="es-MX" dirty="0"/>
              <a:t>Vamos a crear un árbol de estados</a:t>
            </a:r>
          </a:p>
          <a:p>
            <a:pPr lvl="1"/>
            <a:r>
              <a:rPr lang="es-MX" dirty="0"/>
              <a:t>Vamos a ver todas las posibles rutas</a:t>
            </a:r>
          </a:p>
        </p:txBody>
      </p:sp>
    </p:spTree>
    <p:extLst>
      <p:ext uri="{BB962C8B-B14F-4D97-AF65-F5344CB8AC3E}">
        <p14:creationId xmlns:p14="http://schemas.microsoft.com/office/powerpoint/2010/main" val="256000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19137"/>
            <a:ext cx="5829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43062"/>
            <a:ext cx="8515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Noticias del Día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s-MX" dirty="0"/>
              <a:t>Ver el Estado Actual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Deseado?</a:t>
            </a:r>
          </a:p>
          <a:p>
            <a:pPr marL="533400" indent="-457200">
              <a:buFont typeface="+mj-lt"/>
              <a:buAutoNum type="arabicPeriod"/>
            </a:pPr>
            <a:r>
              <a:rPr lang="es-MX" dirty="0"/>
              <a:t>Expandir Posibles rutas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Cambiar estado</a:t>
            </a:r>
          </a:p>
          <a:p>
            <a:pPr marL="990600" lvl="1" indent="-457200">
              <a:buFont typeface="+mj-lt"/>
              <a:buAutoNum type="arabicPeriod"/>
            </a:pPr>
            <a:r>
              <a:rPr lang="es-MX" dirty="0"/>
              <a:t>Volver a 1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árbol y gráfica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Diferencias entre una estructura de árbol y una grafica</a:t>
            </a:r>
          </a:p>
          <a:p>
            <a:pPr lvl="1"/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árbol y gráfica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Diferencias entre una estructura de árbol y una grafica</a:t>
            </a:r>
          </a:p>
          <a:p>
            <a:pPr lvl="1"/>
            <a:r>
              <a:rPr lang="es-MX" sz="2000" dirty="0"/>
              <a:t>Un árbol no tiene ciclos</a:t>
            </a:r>
          </a:p>
          <a:p>
            <a:pPr lvl="1"/>
            <a:r>
              <a:rPr lang="es-MX" sz="2000" dirty="0"/>
              <a:t>Un árbol sólo tiene una ruta entre dos elementos</a:t>
            </a:r>
          </a:p>
          <a:p>
            <a:pPr lvl="1"/>
            <a:r>
              <a:rPr lang="es-MX" sz="2000" dirty="0"/>
              <a:t>Los hijos sólo tienen un padre</a:t>
            </a:r>
          </a:p>
          <a:p>
            <a:pPr lvl="1"/>
            <a:r>
              <a:rPr lang="es-MX" sz="2000" dirty="0"/>
              <a:t>Complejidad</a:t>
            </a:r>
          </a:p>
          <a:p>
            <a:pPr lvl="1"/>
            <a:endParaRPr lang="es-MX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Algoritmos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Racionales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74168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Búsqueda por ancho del árbol (BFS)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una estrategia donde expandimos todos los nodos hijos, antes de bajar al siguiente nivel.</a:t>
            </a:r>
          </a:p>
          <a:p>
            <a:r>
              <a:rPr lang="es-MX" dirty="0"/>
              <a:t>Las acciones por lo general no tienen costo.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2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  <p:pic>
        <p:nvPicPr>
          <p:cNvPr id="1026" name="Picture 2" descr="File:Breadth-First-Search-Algorith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90" y="1677853"/>
            <a:ext cx="2958647" cy="29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365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Código de Python</a:t>
            </a:r>
          </a:p>
          <a:p>
            <a:pPr lvl="1"/>
            <a:r>
              <a:rPr lang="es-MX" dirty="0"/>
              <a:t>https://colab.research.google.com/drive/1cqwSxX6ntQibvg3uyj8OaICOZFFNYSTN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56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Imagínense que tenemos un árbol de 3 niveles.</a:t>
            </a:r>
          </a:p>
          <a:p>
            <a:pPr lvl="1"/>
            <a:r>
              <a:rPr lang="es-MX" dirty="0"/>
              <a:t>La solución esta en el </a:t>
            </a:r>
            <a:r>
              <a:rPr lang="es-MX" dirty="0" err="1"/>
              <a:t>útimo</a:t>
            </a:r>
            <a:r>
              <a:rPr lang="es-MX" dirty="0"/>
              <a:t> elemento (</a:t>
            </a:r>
            <a:r>
              <a:rPr lang="es-MX" dirty="0" err="1"/>
              <a:t>worst</a:t>
            </a:r>
            <a:r>
              <a:rPr lang="es-MX" dirty="0"/>
              <a:t> case)</a:t>
            </a:r>
          </a:p>
          <a:p>
            <a:pPr lvl="1"/>
            <a:r>
              <a:rPr lang="es-MX" dirty="0"/>
              <a:t>Cada nodo tiene “b” hijos.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878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En el primer nivel se exploran “b”</a:t>
            </a:r>
          </a:p>
          <a:p>
            <a:r>
              <a:rPr lang="es-MX" sz="2000" dirty="0"/>
              <a:t>En el segundo nivel se exploran b nodos b veces</a:t>
            </a:r>
          </a:p>
          <a:p>
            <a:pPr lvl="1"/>
            <a:r>
              <a:rPr lang="es-MX" sz="2000" dirty="0"/>
              <a:t>b*b</a:t>
            </a:r>
          </a:p>
          <a:p>
            <a:r>
              <a:rPr lang="es-MX" sz="2000" dirty="0"/>
              <a:t>En el tercer nivel se exploran b nodos b veces b veces</a:t>
            </a:r>
          </a:p>
          <a:p>
            <a:pPr lvl="1"/>
            <a:r>
              <a:rPr lang="es-MX" sz="2000" dirty="0"/>
              <a:t>b*b*b</a:t>
            </a:r>
          </a:p>
          <a:p>
            <a:r>
              <a:rPr lang="es-MX" sz="2000" dirty="0"/>
              <a:t>La complejidad es O(</a:t>
            </a:r>
            <a:r>
              <a:rPr lang="es-MX" sz="2000" dirty="0" err="1"/>
              <a:t>n^d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d es el numero de niveles</a:t>
            </a:r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804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pic>
        <p:nvPicPr>
          <p:cNvPr id="2052" name="Picture 4" descr="Image result for big o complexity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68" y="1427868"/>
            <a:ext cx="4593066" cy="32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0" y="1300073"/>
            <a:ext cx="4439831" cy="22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Hacer el mismo análisis para búsqueda por profundidad (</a:t>
            </a:r>
            <a:r>
              <a:rPr lang="es-MX" dirty="0" err="1"/>
              <a:t>dfs</a:t>
            </a:r>
            <a:r>
              <a:rPr lang="es-MX" dirty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84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2800" dirty="0" err="1"/>
              <a:t>Busqueda</a:t>
            </a:r>
            <a:r>
              <a:rPr lang="es-MX" sz="2800" dirty="0"/>
              <a:t> Local y problemas de optimización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7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búsqueda en árbol (o grafo) tiene como característica:</a:t>
            </a:r>
          </a:p>
          <a:p>
            <a:pPr lvl="1"/>
            <a:r>
              <a:rPr lang="es-MX" dirty="0"/>
              <a:t>Observable</a:t>
            </a:r>
          </a:p>
          <a:p>
            <a:pPr lvl="1"/>
            <a:r>
              <a:rPr lang="es-MX" dirty="0"/>
              <a:t>Determinístico</a:t>
            </a:r>
          </a:p>
          <a:p>
            <a:pPr lvl="1"/>
            <a:r>
              <a:rPr lang="es-MX" dirty="0"/>
              <a:t>Ambientes donde la solución es una secuencia de 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288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muchos problemas, no nos interesa el camino (</a:t>
            </a:r>
            <a:r>
              <a:rPr lang="es-MX" dirty="0" err="1"/>
              <a:t>path</a:t>
            </a:r>
            <a:r>
              <a:rPr lang="es-MX" dirty="0"/>
              <a:t>) para la solución.</a:t>
            </a:r>
          </a:p>
          <a:p>
            <a:r>
              <a:rPr lang="es-MX" dirty="0"/>
              <a:t>Sólo nos interesa llegar.</a:t>
            </a:r>
          </a:p>
          <a:p>
            <a:pPr lvl="1"/>
            <a:r>
              <a:rPr lang="es-MX" dirty="0"/>
              <a:t>Por memoria, se imaginan mantener registro en memoria de cada pequeño cambio de estado.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48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un problema de optimización, tratamos de encontrar la solución a un problema dentro de un espacio de estados.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80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91" y="1778541"/>
            <a:ext cx="5813516" cy="25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0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Busqueda</a:t>
            </a:r>
            <a:r>
              <a:rPr lang="es-MX" dirty="0"/>
              <a:t> local	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algoritmo de búsqueda local:</a:t>
            </a:r>
          </a:p>
          <a:p>
            <a:pPr lvl="1"/>
            <a:r>
              <a:rPr lang="es-MX" dirty="0"/>
              <a:t>Sólo tiene un nodo</a:t>
            </a:r>
          </a:p>
          <a:p>
            <a:pPr lvl="2"/>
            <a:r>
              <a:rPr lang="es-MX" dirty="0"/>
              <a:t>Costo del nodo</a:t>
            </a:r>
          </a:p>
          <a:p>
            <a:pPr lvl="1"/>
            <a:r>
              <a:rPr lang="es-MX" dirty="0"/>
              <a:t>Sirve para optimizar funciones matemáticas.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500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Lluvia de ideas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se les ocurriría encontrar el mejor valor, cuando sólo tienen acceso al estado presente?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3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Cuál es el agente?</a:t>
            </a:r>
          </a:p>
          <a:p>
            <a:pPr lvl="1"/>
            <a:r>
              <a:rPr lang="es-MX" dirty="0"/>
              <a:t>Cuál es su ambiente?</a:t>
            </a:r>
          </a:p>
          <a:p>
            <a:pPr lvl="1"/>
            <a:r>
              <a:rPr lang="es-MX" dirty="0"/>
              <a:t>Cuales son sus actuadores?</a:t>
            </a:r>
          </a:p>
          <a:p>
            <a:pPr lvl="1"/>
            <a:r>
              <a:rPr lang="es-MX" dirty="0"/>
              <a:t>Cuales son sus sensores?</a:t>
            </a:r>
          </a:p>
          <a:p>
            <a:r>
              <a:rPr lang="es-MX" dirty="0"/>
              <a:t>Que tipo de agente es?</a:t>
            </a:r>
          </a:p>
          <a:p>
            <a:r>
              <a:rPr lang="es-MX" dirty="0"/>
              <a:t>Si tuvieran que programarlo ahora, como lo harían?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vimos la 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Racionales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del </a:t>
            </a:r>
            <a:r>
              <a:rPr lang="es-MX" dirty="0" err="1"/>
              <a:t>probelma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Estado inicial.</a:t>
            </a:r>
          </a:p>
          <a:p>
            <a:r>
              <a:rPr lang="es-MX" dirty="0"/>
              <a:t>Acciones disponibles a partir de un estado inicial.</a:t>
            </a:r>
          </a:p>
          <a:p>
            <a:r>
              <a:rPr lang="es-MX" dirty="0"/>
              <a:t>Modelo de transición, que hace la acción. </a:t>
            </a:r>
          </a:p>
          <a:p>
            <a:r>
              <a:rPr lang="es-MX" dirty="0"/>
              <a:t>Revisión de estado meta</a:t>
            </a:r>
          </a:p>
          <a:p>
            <a:r>
              <a:rPr lang="es-MX" dirty="0"/>
              <a:t>Costo del camino, cuanto me cuesta esa secuencia de acciones.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Abstracción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Quitar detalles no necesarios para la resolución del problema.</a:t>
            </a:r>
          </a:p>
          <a:p>
            <a:pPr lvl="1"/>
            <a:r>
              <a:rPr lang="es-MX" dirty="0"/>
              <a:t>Clima, señales, </a:t>
            </a:r>
            <a:r>
              <a:rPr lang="es-MX" dirty="0" err="1"/>
              <a:t>etc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25" y="1704384"/>
            <a:ext cx="4324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3074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83" y="1665743"/>
            <a:ext cx="4168321" cy="26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655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7949</TotalTime>
  <Words>606</Words>
  <Application>Microsoft Office PowerPoint</Application>
  <PresentationFormat>On-screen Show (16:9)</PresentationFormat>
  <Paragraphs>133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Roboto Condensed</vt:lpstr>
      <vt:lpstr>Arvo</vt:lpstr>
      <vt:lpstr>Roboto Condensed Light</vt:lpstr>
      <vt:lpstr>Arial</vt:lpstr>
      <vt:lpstr>Salerio template</vt:lpstr>
      <vt:lpstr>Inteligencia Artificial</vt:lpstr>
      <vt:lpstr>Noticias del Día</vt:lpstr>
      <vt:lpstr>PowerPoint Presentation</vt:lpstr>
      <vt:lpstr>PowerPoint Presentation</vt:lpstr>
      <vt:lpstr>Que vimos la clase pasada</vt:lpstr>
      <vt:lpstr>Fases del probelma</vt:lpstr>
      <vt:lpstr>Abstracción</vt:lpstr>
      <vt:lpstr>PowerPoint Presentation</vt:lpstr>
      <vt:lpstr>PowerPoint Presentation</vt:lpstr>
      <vt:lpstr>Busqueda</vt:lpstr>
      <vt:lpstr>PowerPoint Presentation</vt:lpstr>
      <vt:lpstr>Ejemplo 1</vt:lpstr>
      <vt:lpstr>PowerPoint Presentation</vt:lpstr>
      <vt:lpstr>PowerPoint Presentation</vt:lpstr>
      <vt:lpstr>PowerPoint Presentation</vt:lpstr>
      <vt:lpstr>Algoritmos de Busqueda</vt:lpstr>
      <vt:lpstr>Árbol de búsqueda</vt:lpstr>
      <vt:lpstr>PowerPoint Presentation</vt:lpstr>
      <vt:lpstr>PowerPoint Presentation</vt:lpstr>
      <vt:lpstr>Busqueda</vt:lpstr>
      <vt:lpstr>Diferencia entre árbol y gráfica</vt:lpstr>
      <vt:lpstr>Diferencia entre árbol y gráfica</vt:lpstr>
      <vt:lpstr>Algoritmos de Busqueda</vt:lpstr>
      <vt:lpstr>Búsqueda por ancho del árbol (BFS)</vt:lpstr>
      <vt:lpstr>PowerPoint Presentation</vt:lpstr>
      <vt:lpstr>Implementación</vt:lpstr>
      <vt:lpstr>Complejidad</vt:lpstr>
      <vt:lpstr>Complejidad</vt:lpstr>
      <vt:lpstr>PowerPoint Presentation</vt:lpstr>
      <vt:lpstr>Tarea</vt:lpstr>
      <vt:lpstr>Busqueda Local y problemas de optimización</vt:lpstr>
      <vt:lpstr>PowerPoint Presentation</vt:lpstr>
      <vt:lpstr>PowerPoint Presentation</vt:lpstr>
      <vt:lpstr>Optimización</vt:lpstr>
      <vt:lpstr>PowerPoint Presentation</vt:lpstr>
      <vt:lpstr>Busqueda local </vt:lpstr>
      <vt:lpstr>Lluvia de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67</cp:revision>
  <dcterms:modified xsi:type="dcterms:W3CDTF">2020-03-19T07:08:03Z</dcterms:modified>
</cp:coreProperties>
</file>